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5003800"/>
          </a:xfrm>
          <a:solidFill>
            <a:srgbClr val="262D3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400">
                <a:latin typeface="Droid Sans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λ</a:t>
            </a:r>
            <a:r>
              <a:rPr lang="en-US" dirty="0" smtClean="0"/>
              <a:t>&gt; print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43987"/>
            <a:ext cx="7772400" cy="1470025"/>
          </a:xfrm>
        </p:spPr>
        <p:txBody>
          <a:bodyPr>
            <a:noAutofit/>
          </a:bodyPr>
          <a:lstStyle>
            <a:lvl1pPr algn="l">
              <a:defRPr sz="8000" baseline="0"/>
            </a:lvl1pPr>
          </a:lstStyle>
          <a:p>
            <a:r>
              <a:rPr lang="en-US" dirty="0" smtClean="0"/>
              <a:t>Haskell: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037295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I/O in pure functional programming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85800" y="5004861"/>
            <a:ext cx="7772400" cy="103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/>
              <a:t>Zachary May</a:t>
            </a:r>
          </a:p>
          <a:p>
            <a:pPr algn="r"/>
            <a:r>
              <a:rPr lang="en-US" sz="2400" dirty="0" smtClean="0"/>
              <a:t>CS Keeping Current - 9</a:t>
            </a:r>
            <a:r>
              <a:rPr lang="en-US" sz="2400" dirty="0" smtClean="0"/>
              <a:t>/3/</a:t>
            </a:r>
            <a:r>
              <a:rPr lang="en-US" sz="2400" dirty="0" smtClean="0"/>
              <a:t>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6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53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Doing I/O in a pure functional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0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monad must be polymorphic in a single type, as we saw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endParaRPr lang="en-US" dirty="0" smtClean="0"/>
          </a:p>
          <a:p>
            <a:r>
              <a:rPr lang="en-US" dirty="0" smtClean="0"/>
              <a:t>Intuitively, a monad is specialized context into which we can put a value.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r>
              <a:rPr lang="en-US" dirty="0" smtClean="0"/>
              <a:t> monad’s context is that of a container that can hold zero or one value</a:t>
            </a:r>
          </a:p>
          <a:p>
            <a:r>
              <a:rPr lang="en-US" dirty="0" smtClean="0"/>
              <a:t>The monadic interface defines how we can sequence operations in such a context: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return :: a -&gt; m 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(&gt;&gt;=)  :: a -&gt; (a -&gt; m b) -&gt; m b</a:t>
            </a:r>
            <a:endParaRPr lang="en-US" dirty="0" smtClean="0"/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  <a:latin typeface="Droid Sans Mono"/>
              <a:cs typeface="Droid Sans Mono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return :: a -&gt; m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return</a:t>
            </a:r>
            <a:r>
              <a:rPr lang="en-US" dirty="0" smtClean="0"/>
              <a:t> function injects a value of some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a</a:t>
            </a:r>
            <a:r>
              <a:rPr lang="en-US" dirty="0" smtClean="0"/>
              <a:t> into the monadic context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return</a:t>
            </a:r>
            <a:r>
              <a:rPr lang="en-US" dirty="0" smtClean="0"/>
              <a:t> is defined as: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return x = Just 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Injecting a value into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r>
              <a:rPr lang="en-US" dirty="0" smtClean="0"/>
              <a:t> monad is as simple as saying “Hey! There’s an actual value here.”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7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(&gt;&gt;=) :: m a -&gt; (a -&gt; m b) -&gt; m 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infix operator, pronounced </a:t>
            </a:r>
            <a:r>
              <a:rPr lang="en-US" i="1" dirty="0" smtClean="0"/>
              <a:t>bind</a:t>
            </a:r>
            <a:endParaRPr lang="en-US" dirty="0" smtClean="0"/>
          </a:p>
          <a:p>
            <a:r>
              <a:rPr lang="en-US" dirty="0" smtClean="0"/>
              <a:t>Left-hand operand is a monadic value</a:t>
            </a:r>
          </a:p>
          <a:p>
            <a:r>
              <a:rPr lang="en-US" dirty="0" smtClean="0"/>
              <a:t>Right-hand operand is a function</a:t>
            </a:r>
          </a:p>
          <a:p>
            <a:r>
              <a:rPr lang="en-US" dirty="0" smtClean="0"/>
              <a:t>We pull the value out of the context, apply it to the value, and get back a new value (possibly of a different type) in the monadic context</a:t>
            </a:r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(Just x) &gt;&gt;= f  =  f 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Nothing  &gt;&gt;= f  = 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2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&gt;&gt;=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5081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&gt;&gt;=</a:t>
            </a:r>
            <a:r>
              <a:rPr lang="en-US" dirty="0" smtClean="0"/>
              <a:t> to sequence monadic operations </a:t>
            </a:r>
          </a:p>
          <a:p>
            <a:pPr lvl="1"/>
            <a:r>
              <a:rPr lang="en-US" dirty="0" smtClean="0"/>
              <a:t>i.e., functions of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a -&gt; m b</a:t>
            </a:r>
            <a:endParaRPr lang="en-US" dirty="0"/>
          </a:p>
          <a:p>
            <a:r>
              <a:rPr lang="en-US" dirty="0" smtClean="0"/>
              <a:t>Suppose we have: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findUser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  <a:r>
              <a:rPr lang="en-US" dirty="0" smtClean="0"/>
              <a:t>to (possibly) find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User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getAddr</a:t>
            </a:r>
            <a:r>
              <a:rPr lang="en-US" dirty="0" smtClean="0"/>
              <a:t> to (possibly) return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Address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getState</a:t>
            </a:r>
            <a:r>
              <a:rPr lang="en-US" dirty="0" smtClean="0"/>
              <a:t>  to (possibly) return an address’s state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findUser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&gt;&gt;=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getAddr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&gt;&gt;=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getState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Droid Sans Mono"/>
              <a:cs typeface="Droid Sans Mono"/>
            </a:endParaRPr>
          </a:p>
          <a:p>
            <a:pPr marL="457200" lvl="1" indent="0" algn="ctr">
              <a:buNone/>
            </a:pPr>
            <a:endParaRPr lang="en-US" dirty="0"/>
          </a:p>
          <a:p>
            <a:r>
              <a:rPr lang="en-US" dirty="0" smtClean="0"/>
              <a:t>The definition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(&gt;&gt;=)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r>
              <a:rPr lang="en-US" dirty="0" smtClean="0"/>
              <a:t> short-circuits the evaluation as soon as any function returns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Problem: How to do I/O with only pure functions</a:t>
            </a:r>
          </a:p>
          <a:p>
            <a:r>
              <a:rPr lang="en-US" dirty="0" smtClean="0"/>
              <a:t>Haskell offers a monadic I/O model</a:t>
            </a:r>
          </a:p>
          <a:p>
            <a:pPr lvl="1"/>
            <a:r>
              <a:rPr lang="en-US" dirty="0" smtClean="0"/>
              <a:t>Implements the same monadic interface as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</a:p>
          <a:p>
            <a:r>
              <a:rPr lang="en-US" dirty="0" smtClean="0"/>
              <a:t>A value of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 a</a:t>
            </a:r>
            <a:r>
              <a:rPr lang="en-US" dirty="0" smtClean="0"/>
              <a:t>  is an impure “subprogram” the runtime can use to yield a value of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a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getChar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:: IO Char </a:t>
            </a:r>
            <a:r>
              <a:rPr lang="en-US" dirty="0" smtClean="0"/>
              <a:t>is not a function returning a character, but a constant!</a:t>
            </a:r>
          </a:p>
          <a:p>
            <a:pPr lvl="1"/>
            <a:r>
              <a:rPr lang="en-US" dirty="0" smtClean="0"/>
              <a:t>That constant is an impure subprogram instructing the runtime to go fetch a character from the standard input stream</a:t>
            </a:r>
          </a:p>
          <a:p>
            <a:pPr lvl="1"/>
            <a:r>
              <a:rPr lang="en-US" dirty="0" smtClean="0"/>
              <a:t>The character is ready to be yielded to the next operation in a sequence of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 operations.</a:t>
            </a:r>
          </a:p>
        </p:txBody>
      </p:sp>
    </p:spTree>
    <p:extLst>
      <p:ext uri="{BB962C8B-B14F-4D97-AF65-F5344CB8AC3E}">
        <p14:creationId xmlns:p14="http://schemas.microsoft.com/office/powerpoint/2010/main" val="360719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sequence more primitive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operations to produce more complex impure subprograms for the runtime to execute: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getLine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  :: IO String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putStrLn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 :: IO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helloWorld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=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getLine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&gt;&gt;= \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-&gt;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putStrLn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  (“Hello “ ++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Droid Sans Mono"/>
              <a:cs typeface="Droid Sans Mon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helloWorld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:: IO 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Typing, Purity, Laziness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 Char</a:t>
            </a:r>
            <a:r>
              <a:rPr lang="en-US" dirty="0" smtClean="0"/>
              <a:t> is not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Char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 compiler enforces purity via the type system</a:t>
            </a:r>
          </a:p>
          <a:p>
            <a:r>
              <a:rPr lang="en-US" dirty="0" smtClean="0"/>
              <a:t>Nor is it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Char</a:t>
            </a:r>
            <a:r>
              <a:rPr lang="en-US" dirty="0" smtClean="0"/>
              <a:t> somehow tagged as impure</a:t>
            </a:r>
          </a:p>
          <a:p>
            <a:pPr lvl="1"/>
            <a:r>
              <a:rPr lang="en-US" dirty="0" smtClean="0"/>
              <a:t>Our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code is not cheating purity.</a:t>
            </a:r>
          </a:p>
          <a:p>
            <a:pPr lvl="1"/>
            <a:r>
              <a:rPr lang="en-US" dirty="0" smtClean="0"/>
              <a:t>The result value really is just a plan that the runtime can use to execute an impure program using the console, disk access, networking, etc.</a:t>
            </a:r>
          </a:p>
          <a:p>
            <a:r>
              <a:rPr lang="en-US" dirty="0" smtClean="0"/>
              <a:t>With non-strict evaluation (laziness):</a:t>
            </a:r>
          </a:p>
          <a:p>
            <a:pPr lvl="1"/>
            <a:r>
              <a:rPr lang="en-US" dirty="0" smtClean="0"/>
              <a:t>Creating impure subprograms is decoupled from their execution.</a:t>
            </a:r>
          </a:p>
          <a:p>
            <a:pPr lvl="1"/>
            <a:r>
              <a:rPr lang="en-US" dirty="0" smtClean="0"/>
              <a:t>We can define infinite impure programs that are only evaluated (and/or executed)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sequence (map print [1..])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infinite list, natural numbers: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[1..]</a:t>
            </a:r>
          </a:p>
          <a:p>
            <a:r>
              <a:rPr lang="en-US" dirty="0" smtClean="0"/>
              <a:t>An infinite list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operations, each describing how to print a natural number</a:t>
            </a:r>
          </a:p>
          <a:p>
            <a:r>
              <a:rPr lang="en-US" dirty="0" smtClean="0"/>
              <a:t>Sequenced into a single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IO</a:t>
            </a:r>
            <a:r>
              <a:rPr lang="en-US" dirty="0" smtClean="0"/>
              <a:t> operation</a:t>
            </a:r>
          </a:p>
          <a:p>
            <a:r>
              <a:rPr lang="en-US" dirty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sequence </a:t>
            </a:r>
            <a:r>
              <a:rPr lang="en-US" dirty="0" smtClean="0"/>
              <a:t>written in terms of the primitive monad interface, so: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Droid Sans Mono"/>
              <a:cs typeface="Droid Sans Mon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sequence [Just 1, Just 2]  =&gt; Just [1,2]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sequence [Just 1, Nothing] =&gt; Nothing</a:t>
            </a:r>
            <a:endParaRPr lang="en-US" sz="24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Haskell is a functional PL that is:</a:t>
            </a:r>
          </a:p>
          <a:p>
            <a:pPr lvl="1"/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pure functions</a:t>
            </a:r>
            <a:endParaRPr lang="en-US" dirty="0"/>
          </a:p>
          <a:p>
            <a:pPr lvl="1"/>
            <a:r>
              <a:rPr lang="en-US" dirty="0" smtClean="0"/>
              <a:t>non-strict evaluation</a:t>
            </a:r>
          </a:p>
          <a:p>
            <a:r>
              <a:rPr lang="en-US" dirty="0" smtClean="0"/>
              <a:t>Roots in the commercial language Miranda</a:t>
            </a:r>
          </a:p>
          <a:p>
            <a:r>
              <a:rPr lang="en-US" dirty="0" smtClean="0"/>
              <a:t>Designed by a committee of PL researchers as an open alternative and to focus efforts in this area </a:t>
            </a:r>
          </a:p>
          <a:p>
            <a:r>
              <a:rPr lang="en-US" dirty="0" smtClean="0"/>
              <a:t>Version 1.0 released in 1990</a:t>
            </a:r>
          </a:p>
          <a:p>
            <a:r>
              <a:rPr lang="en-US" dirty="0" smtClean="0"/>
              <a:t>“Haskell 98” standard defined a minimal, portable version of the language and standard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Haskell has strong, static type system</a:t>
            </a:r>
          </a:p>
          <a:p>
            <a:pPr lvl="1"/>
            <a:r>
              <a:rPr lang="en-US" dirty="0" smtClean="0"/>
              <a:t>The data type of each expression known at compile time</a:t>
            </a:r>
          </a:p>
          <a:p>
            <a:pPr lvl="1"/>
            <a:r>
              <a:rPr lang="en-US" dirty="0" smtClean="0"/>
              <a:t>Implicit type conversions are avoided</a:t>
            </a:r>
          </a:p>
          <a:p>
            <a:r>
              <a:rPr lang="en-US" dirty="0" smtClean="0"/>
              <a:t>Type inference allows the compiler to figure out most types without explicit annotation.</a:t>
            </a:r>
          </a:p>
          <a:p>
            <a:r>
              <a:rPr lang="en-US" dirty="0" smtClean="0"/>
              <a:t>Parametric polymorphism</a:t>
            </a:r>
          </a:p>
          <a:p>
            <a:pPr lvl="1"/>
            <a:r>
              <a:rPr lang="en-US" dirty="0" smtClean="0"/>
              <a:t>Like Java generics</a:t>
            </a:r>
          </a:p>
          <a:p>
            <a:pPr lvl="1"/>
            <a:r>
              <a:rPr lang="en-US" dirty="0" smtClean="0"/>
              <a:t>A list of strings has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[String]</a:t>
            </a:r>
          </a:p>
          <a:p>
            <a:pPr lvl="1"/>
            <a:r>
              <a:rPr lang="en-US" dirty="0" smtClean="0"/>
              <a:t>A function over lists in general might have a parameter of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[a]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 for Powerline"/>
              </a:rPr>
              <a:t>a</a:t>
            </a:r>
            <a:r>
              <a:rPr lang="en-US" dirty="0" smtClean="0"/>
              <a:t> is a </a:t>
            </a:r>
            <a:r>
              <a:rPr lang="en-US" i="1" dirty="0" smtClean="0"/>
              <a:t>type variable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Haskell does not support standard OO classes or subtyping</a:t>
            </a:r>
          </a:p>
          <a:p>
            <a:r>
              <a:rPr lang="en-US" dirty="0" smtClean="0"/>
              <a:t>It does have the (poorly named) notion of </a:t>
            </a:r>
            <a:r>
              <a:rPr lang="en-US" i="1" dirty="0" smtClean="0"/>
              <a:t>type classes</a:t>
            </a:r>
            <a:r>
              <a:rPr lang="en-US" dirty="0" smtClean="0"/>
              <a:t>, similar to OO </a:t>
            </a:r>
            <a:r>
              <a:rPr lang="en-US" i="1" dirty="0" smtClean="0"/>
              <a:t>interfaces</a:t>
            </a:r>
          </a:p>
          <a:p>
            <a:r>
              <a:rPr lang="en-US" dirty="0" smtClean="0"/>
              <a:t>We say that a type is an </a:t>
            </a:r>
            <a:r>
              <a:rPr lang="en-US" i="1" dirty="0" smtClean="0"/>
              <a:t>instance</a:t>
            </a:r>
            <a:r>
              <a:rPr lang="en-US" dirty="0" smtClean="0"/>
              <a:t> of a type class if that type implements the functions that type class defines.</a:t>
            </a:r>
          </a:p>
          <a:p>
            <a:r>
              <a:rPr lang="en-US" dirty="0" smtClean="0"/>
              <a:t>Instances of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Eq</a:t>
            </a:r>
            <a:r>
              <a:rPr lang="en-US" dirty="0" smtClean="0"/>
              <a:t> type class can be compared for equality, it requires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==</a:t>
            </a:r>
            <a:r>
              <a:rPr lang="en-US" dirty="0" smtClean="0"/>
              <a:t> operator be defined.</a:t>
            </a:r>
          </a:p>
          <a:p>
            <a:r>
              <a:rPr lang="en-US" dirty="0" smtClean="0"/>
              <a:t>Type variables can be constrained to instances of a type class: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Eq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a =&gt; a -&gt; [a] -&gt;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Non-strict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strategy is </a:t>
            </a:r>
            <a:r>
              <a:rPr lang="en-US" i="1" dirty="0" smtClean="0"/>
              <a:t>non-strict</a:t>
            </a:r>
            <a:r>
              <a:rPr lang="en-US" dirty="0" smtClean="0"/>
              <a:t>, or </a:t>
            </a:r>
            <a:r>
              <a:rPr lang="en-US" i="1" dirty="0" smtClean="0"/>
              <a:t>lazy</a:t>
            </a:r>
          </a:p>
          <a:p>
            <a:r>
              <a:rPr lang="en-US" dirty="0" smtClean="0"/>
              <a:t>The following defines an infinite linked list of zeroes:</a:t>
            </a: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zeroes = 0 : zeroes</a:t>
            </a:r>
            <a:endParaRPr lang="en-US" dirty="0" smtClean="0"/>
          </a:p>
          <a:p>
            <a:r>
              <a:rPr lang="en-US" dirty="0" smtClean="0"/>
              <a:t>Just defining this infinite list does not send the runtime into an infinite loop.</a:t>
            </a:r>
          </a:p>
          <a:p>
            <a:r>
              <a:rPr lang="en-US" dirty="0" smtClean="0"/>
              <a:t>The list is not evaluated until the head or tail is needed, and then only as far as needed.</a:t>
            </a:r>
          </a:p>
          <a:p>
            <a:r>
              <a:rPr lang="en-US" dirty="0" smtClean="0"/>
              <a:t>When we try to traverse the list, we go infinite:</a:t>
            </a: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length zeroes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71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Haskell code emphasizes </a:t>
            </a:r>
            <a:r>
              <a:rPr lang="en-US" i="1" dirty="0" smtClean="0"/>
              <a:t>purity</a:t>
            </a:r>
            <a:endParaRPr lang="en-US" dirty="0" smtClean="0"/>
          </a:p>
          <a:p>
            <a:r>
              <a:rPr lang="en-US" dirty="0" smtClean="0"/>
              <a:t>A function’s return value depends </a:t>
            </a:r>
            <a:r>
              <a:rPr lang="en-US" i="1" dirty="0" smtClean="0"/>
              <a:t>only</a:t>
            </a:r>
            <a:r>
              <a:rPr lang="en-US" dirty="0" smtClean="0"/>
              <a:t> on its parameters.</a:t>
            </a:r>
          </a:p>
          <a:p>
            <a:r>
              <a:rPr lang="en-US" dirty="0" smtClean="0"/>
              <a:t>Applying a function to the same parameters always results in the same return value.</a:t>
            </a:r>
          </a:p>
          <a:p>
            <a:r>
              <a:rPr lang="en-US" dirty="0" smtClean="0"/>
              <a:t>As a result:</a:t>
            </a:r>
          </a:p>
          <a:p>
            <a:pPr lvl="1"/>
            <a:r>
              <a:rPr lang="en-US" dirty="0" smtClean="0"/>
              <a:t>A function cannot modify global state</a:t>
            </a:r>
          </a:p>
          <a:p>
            <a:pPr lvl="1"/>
            <a:r>
              <a:rPr lang="en-US" dirty="0" smtClean="0"/>
              <a:t>A function’s behavior cannot depend on global state</a:t>
            </a:r>
          </a:p>
          <a:p>
            <a:pPr lvl="1"/>
            <a:r>
              <a:rPr lang="en-US" dirty="0" smtClean="0"/>
              <a:t>Referential transparency (expression </a:t>
            </a:r>
            <a:r>
              <a:rPr lang="en-US" dirty="0" smtClean="0">
                <a:sym typeface="Wingdings"/>
              </a:rPr>
              <a:t> value)</a:t>
            </a:r>
            <a:endParaRPr lang="en-US" dirty="0" smtClean="0"/>
          </a:p>
          <a:p>
            <a:pPr lvl="1"/>
            <a:r>
              <a:rPr lang="en-US" dirty="0" smtClean="0"/>
              <a:t>This makes non-strict evaluation much easier!</a:t>
            </a:r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83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I/O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Consider C’s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()</a:t>
            </a:r>
            <a:r>
              <a:rPr lang="en-US" dirty="0" smtClean="0"/>
              <a:t> function:</a:t>
            </a:r>
          </a:p>
          <a:p>
            <a:pPr lvl="1"/>
            <a:r>
              <a:rPr lang="en-US" dirty="0" smtClean="0"/>
              <a:t>Returns a character</a:t>
            </a:r>
          </a:p>
          <a:p>
            <a:pPr lvl="1"/>
            <a:r>
              <a:rPr lang="en-US" dirty="0" smtClean="0"/>
              <a:t>Modifies global state</a:t>
            </a:r>
          </a:p>
          <a:p>
            <a:pPr lvl="1"/>
            <a:r>
              <a:rPr lang="en-US" dirty="0" smtClean="0"/>
              <a:t>Behavior depends on global state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not return the same value given the same parameters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getc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()</a:t>
            </a:r>
            <a:r>
              <a:rPr lang="en-US" b="1" dirty="0" smtClean="0"/>
              <a:t> is not a pure function!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i="1" dirty="0" smtClean="0"/>
              <a:t>So how do we do I/O?!</a:t>
            </a:r>
          </a:p>
          <a:p>
            <a:pPr marL="0" indent="0" algn="ctr"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622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concept drawn from the mathematical field of category theory.</a:t>
            </a:r>
          </a:p>
          <a:p>
            <a:pPr lvl="1"/>
            <a:r>
              <a:rPr lang="en-US" dirty="0" smtClean="0"/>
              <a:t>Which we will completely ignore…</a:t>
            </a:r>
          </a:p>
          <a:p>
            <a:pPr lvl="1"/>
            <a:r>
              <a:rPr lang="en-US" dirty="0" smtClean="0"/>
              <a:t>But which is quite interesting!</a:t>
            </a:r>
          </a:p>
          <a:p>
            <a:r>
              <a:rPr lang="en-US" dirty="0" smtClean="0"/>
              <a:t>In Haskell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Monad</a:t>
            </a:r>
            <a:r>
              <a:rPr lang="en-US" dirty="0" smtClean="0"/>
              <a:t> is a type class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Eq</a:t>
            </a:r>
            <a:r>
              <a:rPr lang="en-US" dirty="0" smtClean="0"/>
              <a:t> type class defined a notion of equality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Monad</a:t>
            </a:r>
            <a:r>
              <a:rPr lang="en-US" dirty="0" smtClean="0"/>
              <a:t> type class defines a notion of sequential computation</a:t>
            </a:r>
          </a:p>
          <a:p>
            <a:r>
              <a:rPr lang="en-US" dirty="0" smtClean="0"/>
              <a:t>Informally, we will call any instance of the  type class a </a:t>
            </a:r>
            <a:r>
              <a:rPr lang="en-US" i="1" dirty="0" smtClean="0"/>
              <a:t>monad</a:t>
            </a:r>
            <a:r>
              <a:rPr lang="en-US" dirty="0" smtClean="0"/>
              <a:t>, adjective form </a:t>
            </a:r>
            <a:r>
              <a:rPr lang="en-US" i="1" dirty="0" smtClean="0"/>
              <a:t>monadic </a:t>
            </a:r>
            <a:r>
              <a:rPr lang="en-US" dirty="0" smtClean="0"/>
              <a:t>(e.g., a monadic value, monadic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5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</a:t>
            </a:r>
            <a:r>
              <a:rPr lang="en-US" dirty="0" smtClean="0"/>
              <a:t>: A Simple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Maybe is an </a:t>
            </a:r>
            <a:r>
              <a:rPr lang="en-US" i="1" dirty="0" smtClean="0"/>
              <a:t>option type</a:t>
            </a:r>
            <a:endParaRPr lang="en-US" dirty="0"/>
          </a:p>
          <a:p>
            <a:pPr lvl="1"/>
            <a:r>
              <a:rPr lang="en-US" dirty="0" smtClean="0"/>
              <a:t>Models values that may or may not actually exist</a:t>
            </a:r>
          </a:p>
          <a:p>
            <a:pPr lvl="1"/>
            <a:r>
              <a:rPr lang="en-US" dirty="0" smtClean="0"/>
              <a:t>cf.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null</a:t>
            </a:r>
            <a:r>
              <a:rPr lang="en-US" dirty="0" smtClean="0"/>
              <a:t> in Java, a valid value of any reference type, but throws a nasty exception when used as such a value</a:t>
            </a:r>
          </a:p>
          <a:p>
            <a:r>
              <a:rPr lang="en-US" dirty="0" smtClean="0"/>
              <a:t>The value of type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Maybe String</a:t>
            </a:r>
            <a:r>
              <a:rPr lang="en-US" dirty="0" smtClean="0"/>
              <a:t> may or may not contain a string, but the compiler knows </a:t>
            </a:r>
            <a:r>
              <a:rPr lang="en-US" i="1" dirty="0" smtClean="0"/>
              <a:t>it is definitely not a string!</a:t>
            </a:r>
            <a:endParaRPr lang="en-US" dirty="0" smtClean="0"/>
          </a:p>
          <a:p>
            <a:r>
              <a:rPr lang="en-US" dirty="0" smtClean="0"/>
              <a:t>The value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Just “x”</a:t>
            </a:r>
            <a:r>
              <a:rPr lang="en-US" dirty="0"/>
              <a:t> </a:t>
            </a:r>
            <a:r>
              <a:rPr lang="en-US" dirty="0" smtClean="0"/>
              <a:t>is contains a proper string, the value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Nothing</a:t>
            </a:r>
            <a:r>
              <a:rPr lang="en-US" dirty="0" smtClean="0"/>
              <a:t> is empty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   data Maybe a = Just 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/>
                <a:cs typeface="Droid Sans Mono"/>
              </a:rPr>
              <a:t>                  | Nothing</a:t>
            </a:r>
            <a:endParaRPr lang="en-US" dirty="0" smtClean="0"/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  <a:latin typeface="Droid Sans Mono"/>
              <a:cs typeface="Droid Sans Mon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5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1312</Words>
  <Application>Microsoft Macintosh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Haskell:</vt:lpstr>
      <vt:lpstr>Introducing Haskell</vt:lpstr>
      <vt:lpstr>Static typing</vt:lpstr>
      <vt:lpstr>Type classes</vt:lpstr>
      <vt:lpstr>Non-strict Evaluation</vt:lpstr>
      <vt:lpstr>Purity</vt:lpstr>
      <vt:lpstr>The I/O Problem</vt:lpstr>
      <vt:lpstr>Monads</vt:lpstr>
      <vt:lpstr>Maybe: A Simple Monad</vt:lpstr>
      <vt:lpstr>Monad Structure</vt:lpstr>
      <vt:lpstr>return :: a -&gt; m a</vt:lpstr>
      <vt:lpstr>(&gt;&gt;=) :: m a -&gt; (a -&gt; m b) -&gt; m b</vt:lpstr>
      <vt:lpstr>Using &gt;&gt;=</vt:lpstr>
      <vt:lpstr>The IO Monad</vt:lpstr>
      <vt:lpstr>Using the IO Monad</vt:lpstr>
      <vt:lpstr>Static Typing, Purity, Laziness</vt:lpstr>
      <vt:lpstr>Closing Example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May</dc:creator>
  <cp:lastModifiedBy>Zachary May</cp:lastModifiedBy>
  <cp:revision>22</cp:revision>
  <dcterms:created xsi:type="dcterms:W3CDTF">2014-09-02T21:56:44Z</dcterms:created>
  <dcterms:modified xsi:type="dcterms:W3CDTF">2014-09-03T14:18:43Z</dcterms:modified>
</cp:coreProperties>
</file>