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51206400" cy="32004000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19032" userDrawn="1">
          <p15:clr>
            <a:srgbClr val="A4A3A4"/>
          </p15:clr>
        </p15:guide>
        <p15:guide id="3" orient="horz" pos="3624" userDrawn="1">
          <p15:clr>
            <a:srgbClr val="A4A3A4"/>
          </p15:clr>
        </p15:guide>
        <p15:guide id="4" orient="horz" pos="2070">
          <p15:clr>
            <a:srgbClr val="A4A3A4"/>
          </p15:clr>
        </p15:guide>
        <p15:guide id="5" pos="7439">
          <p15:clr>
            <a:srgbClr val="A4A3A4"/>
          </p15:clr>
        </p15:guide>
        <p15:guide id="6" pos="8412">
          <p15:clr>
            <a:srgbClr val="A4A3A4"/>
          </p15:clr>
        </p15:guide>
        <p15:guide id="7" pos="15311">
          <p15:clr>
            <a:srgbClr val="A4A3A4"/>
          </p15:clr>
        </p15:guide>
        <p15:guide id="8" pos="24535">
          <p15:clr>
            <a:srgbClr val="A4A3A4"/>
          </p15:clr>
        </p15:guide>
        <p15:guide id="9" pos="1150">
          <p15:clr>
            <a:srgbClr val="A4A3A4"/>
          </p15:clr>
        </p15:guide>
        <p15:guide id="10" pos="16330">
          <p15:clr>
            <a:srgbClr val="A4A3A4"/>
          </p15:clr>
        </p15:guide>
        <p15:guide id="11" pos="23563">
          <p15:clr>
            <a:srgbClr val="A4A3A4"/>
          </p15:clr>
        </p15:guide>
        <p15:guide id="12" pos="30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C2F"/>
    <a:srgbClr val="A7A8AA"/>
    <a:srgbClr val="007A86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53953-589E-412A-86AC-814AB8A56659}" v="16" dt="2021-07-27T19:49:06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94193" autoAdjust="0"/>
  </p:normalViewPr>
  <p:slideViewPr>
    <p:cSldViewPr snapToGrid="0">
      <p:cViewPr varScale="1">
        <p:scale>
          <a:sx n="23" d="100"/>
          <a:sy n="23" d="100"/>
        </p:scale>
        <p:origin x="24" y="72"/>
      </p:cViewPr>
      <p:guideLst>
        <p:guide orient="horz" pos="697"/>
        <p:guide orient="horz" pos="19032"/>
        <p:guide orient="horz" pos="3624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Montoya" userId="0165f306-aa2f-4be9-b6e1-486d37083f26" providerId="ADAL" clId="{2C153953-589E-412A-86AC-814AB8A56659}"/>
    <pc:docChg chg="undo custSel modSld">
      <pc:chgData name="Zachary Montoya" userId="0165f306-aa2f-4be9-b6e1-486d37083f26" providerId="ADAL" clId="{2C153953-589E-412A-86AC-814AB8A56659}" dt="2021-07-27T19:49:22.683" v="228" actId="1076"/>
      <pc:docMkLst>
        <pc:docMk/>
      </pc:docMkLst>
      <pc:sldChg chg="addSp delSp modSp mod">
        <pc:chgData name="Zachary Montoya" userId="0165f306-aa2f-4be9-b6e1-486d37083f26" providerId="ADAL" clId="{2C153953-589E-412A-86AC-814AB8A56659}" dt="2021-07-27T19:49:22.683" v="228" actId="1076"/>
        <pc:sldMkLst>
          <pc:docMk/>
          <pc:sldMk cId="1290829891" sldId="260"/>
        </pc:sldMkLst>
        <pc:spChg chg="mod">
          <ac:chgData name="Zachary Montoya" userId="0165f306-aa2f-4be9-b6e1-486d37083f26" providerId="ADAL" clId="{2C153953-589E-412A-86AC-814AB8A56659}" dt="2021-07-27T19:34:38.383" v="92" actId="14100"/>
          <ac:spMkLst>
            <pc:docMk/>
            <pc:sldMk cId="1290829891" sldId="260"/>
            <ac:spMk id="3" creationId="{45E398AB-F8E0-FF47-92DF-C341EBB6CF23}"/>
          </ac:spMkLst>
        </pc:spChg>
        <pc:spChg chg="mod">
          <ac:chgData name="Zachary Montoya" userId="0165f306-aa2f-4be9-b6e1-486d37083f26" providerId="ADAL" clId="{2C153953-589E-412A-86AC-814AB8A56659}" dt="2021-07-27T19:33:29.623" v="67" actId="1076"/>
          <ac:spMkLst>
            <pc:docMk/>
            <pc:sldMk cId="1290829891" sldId="260"/>
            <ac:spMk id="5" creationId="{F0D645EA-4A84-9247-917A-828E874F6D77}"/>
          </ac:spMkLst>
        </pc:spChg>
        <pc:spChg chg="mod">
          <ac:chgData name="Zachary Montoya" userId="0165f306-aa2f-4be9-b6e1-486d37083f26" providerId="ADAL" clId="{2C153953-589E-412A-86AC-814AB8A56659}" dt="2021-07-27T19:38:15.033" v="134" actId="164"/>
          <ac:spMkLst>
            <pc:docMk/>
            <pc:sldMk cId="1290829891" sldId="260"/>
            <ac:spMk id="10" creationId="{B2937037-51E3-4857-8E9A-CBE3E1F13A3D}"/>
          </ac:spMkLst>
        </pc:spChg>
        <pc:spChg chg="mod">
          <ac:chgData name="Zachary Montoya" userId="0165f306-aa2f-4be9-b6e1-486d37083f26" providerId="ADAL" clId="{2C153953-589E-412A-86AC-814AB8A56659}" dt="2021-07-27T19:46:34.016" v="199" actId="14861"/>
          <ac:spMkLst>
            <pc:docMk/>
            <pc:sldMk cId="1290829891" sldId="260"/>
            <ac:spMk id="11" creationId="{62D81387-953F-CE46-AF9E-D5DAA949C3B9}"/>
          </ac:spMkLst>
        </pc:spChg>
        <pc:spChg chg="add mod ord">
          <ac:chgData name="Zachary Montoya" userId="0165f306-aa2f-4be9-b6e1-486d37083f26" providerId="ADAL" clId="{2C153953-589E-412A-86AC-814AB8A56659}" dt="2021-07-27T19:35:20.098" v="102" actId="207"/>
          <ac:spMkLst>
            <pc:docMk/>
            <pc:sldMk cId="1290829891" sldId="260"/>
            <ac:spMk id="14" creationId="{D4F35B5A-B1A0-42A4-AC27-45306F0344F5}"/>
          </ac:spMkLst>
        </pc:spChg>
        <pc:spChg chg="mod">
          <ac:chgData name="Zachary Montoya" userId="0165f306-aa2f-4be9-b6e1-486d37083f26" providerId="ADAL" clId="{2C153953-589E-412A-86AC-814AB8A56659}" dt="2021-07-27T19:32:50.576" v="57" actId="1076"/>
          <ac:spMkLst>
            <pc:docMk/>
            <pc:sldMk cId="1290829891" sldId="260"/>
            <ac:spMk id="37" creationId="{58CD9222-5533-4F43-AB1D-127620CC0331}"/>
          </ac:spMkLst>
        </pc:spChg>
        <pc:spChg chg="mod">
          <ac:chgData name="Zachary Montoya" userId="0165f306-aa2f-4be9-b6e1-486d37083f26" providerId="ADAL" clId="{2C153953-589E-412A-86AC-814AB8A56659}" dt="2021-07-27T19:32:31.885" v="38" actId="14100"/>
          <ac:spMkLst>
            <pc:docMk/>
            <pc:sldMk cId="1290829891" sldId="260"/>
            <ac:spMk id="38" creationId="{A792EC03-DE76-7D4A-9597-3831AC108108}"/>
          </ac:spMkLst>
        </pc:spChg>
        <pc:spChg chg="mod">
          <ac:chgData name="Zachary Montoya" userId="0165f306-aa2f-4be9-b6e1-486d37083f26" providerId="ADAL" clId="{2C153953-589E-412A-86AC-814AB8A56659}" dt="2021-07-27T19:39:47.734" v="154" actId="14100"/>
          <ac:spMkLst>
            <pc:docMk/>
            <pc:sldMk cId="1290829891" sldId="260"/>
            <ac:spMk id="39" creationId="{A16BCF3E-3CD9-4B46-B754-3E5D0D47C0B0}"/>
          </ac:spMkLst>
        </pc:spChg>
        <pc:spChg chg="mod">
          <ac:chgData name="Zachary Montoya" userId="0165f306-aa2f-4be9-b6e1-486d37083f26" providerId="ADAL" clId="{2C153953-589E-412A-86AC-814AB8A56659}" dt="2021-07-27T19:39:56.537" v="155" actId="14100"/>
          <ac:spMkLst>
            <pc:docMk/>
            <pc:sldMk cId="1290829891" sldId="260"/>
            <ac:spMk id="40" creationId="{A63E416F-1B14-7F49-B7C0-B9C0744D28F5}"/>
          </ac:spMkLst>
        </pc:spChg>
        <pc:spChg chg="add mod ord">
          <ac:chgData name="Zachary Montoya" userId="0165f306-aa2f-4be9-b6e1-486d37083f26" providerId="ADAL" clId="{2C153953-589E-412A-86AC-814AB8A56659}" dt="2021-07-27T19:45:16.735" v="188" actId="167"/>
          <ac:spMkLst>
            <pc:docMk/>
            <pc:sldMk cId="1290829891" sldId="260"/>
            <ac:spMk id="46" creationId="{5C75A842-7B2F-476A-988E-5D7C27039B0F}"/>
          </ac:spMkLst>
        </pc:spChg>
        <pc:spChg chg="add mod ord">
          <ac:chgData name="Zachary Montoya" userId="0165f306-aa2f-4be9-b6e1-486d37083f26" providerId="ADAL" clId="{2C153953-589E-412A-86AC-814AB8A56659}" dt="2021-07-27T19:38:15.033" v="134" actId="164"/>
          <ac:spMkLst>
            <pc:docMk/>
            <pc:sldMk cId="1290829891" sldId="260"/>
            <ac:spMk id="47" creationId="{267BE167-33BE-4611-9A74-9CF9EA683D84}"/>
          </ac:spMkLst>
        </pc:spChg>
        <pc:spChg chg="add mod ord">
          <ac:chgData name="Zachary Montoya" userId="0165f306-aa2f-4be9-b6e1-486d37083f26" providerId="ADAL" clId="{2C153953-589E-412A-86AC-814AB8A56659}" dt="2021-07-27T19:45:46.748" v="196" actId="171"/>
          <ac:spMkLst>
            <pc:docMk/>
            <pc:sldMk cId="1290829891" sldId="260"/>
            <ac:spMk id="48" creationId="{96043215-1211-47C5-8DE5-FEBE3465FC92}"/>
          </ac:spMkLst>
        </pc:spChg>
        <pc:spChg chg="mod">
          <ac:chgData name="Zachary Montoya" userId="0165f306-aa2f-4be9-b6e1-486d37083f26" providerId="ADAL" clId="{2C153953-589E-412A-86AC-814AB8A56659}" dt="2021-07-27T19:38:15.973" v="135"/>
          <ac:spMkLst>
            <pc:docMk/>
            <pc:sldMk cId="1290829891" sldId="260"/>
            <ac:spMk id="49" creationId="{F891B613-09F1-4FAB-B257-F35BB688235C}"/>
          </ac:spMkLst>
        </pc:spChg>
        <pc:spChg chg="mod">
          <ac:chgData name="Zachary Montoya" userId="0165f306-aa2f-4be9-b6e1-486d37083f26" providerId="ADAL" clId="{2C153953-589E-412A-86AC-814AB8A56659}" dt="2021-07-27T19:38:15.973" v="135"/>
          <ac:spMkLst>
            <pc:docMk/>
            <pc:sldMk cId="1290829891" sldId="260"/>
            <ac:spMk id="50" creationId="{2395756F-B785-4DDA-9D71-0643B7FA249C}"/>
          </ac:spMkLst>
        </pc:spChg>
        <pc:spChg chg="mod">
          <ac:chgData name="Zachary Montoya" userId="0165f306-aa2f-4be9-b6e1-486d37083f26" providerId="ADAL" clId="{2C153953-589E-412A-86AC-814AB8A56659}" dt="2021-07-27T19:32:32.159" v="39" actId="1076"/>
          <ac:spMkLst>
            <pc:docMk/>
            <pc:sldMk cId="1290829891" sldId="260"/>
            <ac:spMk id="15367" creationId="{8761C64A-93EE-7B49-8BC9-7922F57D97FE}"/>
          </ac:spMkLst>
        </pc:spChg>
        <pc:grpChg chg="add mod">
          <ac:chgData name="Zachary Montoya" userId="0165f306-aa2f-4be9-b6e1-486d37083f26" providerId="ADAL" clId="{2C153953-589E-412A-86AC-814AB8A56659}" dt="2021-07-27T19:38:15.033" v="134" actId="164"/>
          <ac:grpSpMkLst>
            <pc:docMk/>
            <pc:sldMk cId="1290829891" sldId="260"/>
            <ac:grpSpMk id="20" creationId="{A5FF077A-6E54-4489-AAF5-E43086D22988}"/>
          </ac:grpSpMkLst>
        </pc:grpChg>
        <pc:grpChg chg="add del mod">
          <ac:chgData name="Zachary Montoya" userId="0165f306-aa2f-4be9-b6e1-486d37083f26" providerId="ADAL" clId="{2C153953-589E-412A-86AC-814AB8A56659}" dt="2021-07-27T19:38:21.491" v="140" actId="478"/>
          <ac:grpSpMkLst>
            <pc:docMk/>
            <pc:sldMk cId="1290829891" sldId="260"/>
            <ac:grpSpMk id="48" creationId="{D6B14A6B-83EA-485D-9E78-75308B838D7C}"/>
          </ac:grpSpMkLst>
        </pc:grpChg>
        <pc:picChg chg="mod ord">
          <ac:chgData name="Zachary Montoya" userId="0165f306-aa2f-4be9-b6e1-486d37083f26" providerId="ADAL" clId="{2C153953-589E-412A-86AC-814AB8A56659}" dt="2021-07-27T19:36:55.016" v="121" actId="171"/>
          <ac:picMkLst>
            <pc:docMk/>
            <pc:sldMk cId="1290829891" sldId="260"/>
            <ac:picMk id="9" creationId="{B3361C25-E8EE-48FC-B463-E1BCAB041F42}"/>
          </ac:picMkLst>
        </pc:picChg>
        <pc:picChg chg="add mod ord modCrop">
          <ac:chgData name="Zachary Montoya" userId="0165f306-aa2f-4be9-b6e1-486d37083f26" providerId="ADAL" clId="{2C153953-589E-412A-86AC-814AB8A56659}" dt="2021-07-27T19:36:00.659" v="107" actId="1076"/>
          <ac:picMkLst>
            <pc:docMk/>
            <pc:sldMk cId="1290829891" sldId="260"/>
            <ac:picMk id="13" creationId="{8E1D9587-3455-4184-8C5D-FD86B02D95CB}"/>
          </ac:picMkLst>
        </pc:picChg>
        <pc:picChg chg="add mod modCrop">
          <ac:chgData name="Zachary Montoya" userId="0165f306-aa2f-4be9-b6e1-486d37083f26" providerId="ADAL" clId="{2C153953-589E-412A-86AC-814AB8A56659}" dt="2021-07-27T19:46:20.137" v="198" actId="1076"/>
          <ac:picMkLst>
            <pc:docMk/>
            <pc:sldMk cId="1290829891" sldId="260"/>
            <ac:picMk id="21" creationId="{CE2AF1E7-0FF4-44C8-BA6A-B3E851064CDE}"/>
          </ac:picMkLst>
        </pc:picChg>
        <pc:picChg chg="add del mod">
          <ac:chgData name="Zachary Montoya" userId="0165f306-aa2f-4be9-b6e1-486d37083f26" providerId="ADAL" clId="{2C153953-589E-412A-86AC-814AB8A56659}" dt="2021-07-27T19:47:24.581" v="201" actId="478"/>
          <ac:picMkLst>
            <pc:docMk/>
            <pc:sldMk cId="1290829891" sldId="260"/>
            <ac:picMk id="22" creationId="{57E87CA0-2C4E-4260-952B-44E7CF7BFCE4}"/>
          </ac:picMkLst>
        </pc:picChg>
        <pc:picChg chg="add del mod">
          <ac:chgData name="Zachary Montoya" userId="0165f306-aa2f-4be9-b6e1-486d37083f26" providerId="ADAL" clId="{2C153953-589E-412A-86AC-814AB8A56659}" dt="2021-07-27T19:47:32.242" v="203" actId="478"/>
          <ac:picMkLst>
            <pc:docMk/>
            <pc:sldMk cId="1290829891" sldId="260"/>
            <ac:picMk id="24" creationId="{17C0B758-52F0-4EBC-BF8C-42C08F88879C}"/>
          </ac:picMkLst>
        </pc:picChg>
        <pc:picChg chg="add del mod">
          <ac:chgData name="Zachary Montoya" userId="0165f306-aa2f-4be9-b6e1-486d37083f26" providerId="ADAL" clId="{2C153953-589E-412A-86AC-814AB8A56659}" dt="2021-07-27T19:48:09.431" v="205" actId="478"/>
          <ac:picMkLst>
            <pc:docMk/>
            <pc:sldMk cId="1290829891" sldId="260"/>
            <ac:picMk id="26" creationId="{9F6462A9-6E82-41DF-BB82-8F13B7F0323E}"/>
          </ac:picMkLst>
        </pc:picChg>
        <pc:picChg chg="add del mod modCrop">
          <ac:chgData name="Zachary Montoya" userId="0165f306-aa2f-4be9-b6e1-486d37083f26" providerId="ADAL" clId="{2C153953-589E-412A-86AC-814AB8A56659}" dt="2021-07-27T19:48:45.318" v="217" actId="478"/>
          <ac:picMkLst>
            <pc:docMk/>
            <pc:sldMk cId="1290829891" sldId="260"/>
            <ac:picMk id="28" creationId="{3F80F844-7831-4776-A2D5-C350869D1E9D}"/>
          </ac:picMkLst>
        </pc:picChg>
        <pc:picChg chg="add mod modCrop">
          <ac:chgData name="Zachary Montoya" userId="0165f306-aa2f-4be9-b6e1-486d37083f26" providerId="ADAL" clId="{2C153953-589E-412A-86AC-814AB8A56659}" dt="2021-07-27T19:49:22.683" v="228" actId="1076"/>
          <ac:picMkLst>
            <pc:docMk/>
            <pc:sldMk cId="1290829891" sldId="260"/>
            <ac:picMk id="30" creationId="{D13AA58C-A338-419C-956F-4F3A2CCF8232}"/>
          </ac:picMkLst>
        </pc:picChg>
        <pc:picChg chg="del">
          <ac:chgData name="Zachary Montoya" userId="0165f306-aa2f-4be9-b6e1-486d37083f26" providerId="ADAL" clId="{2C153953-589E-412A-86AC-814AB8A56659}" dt="2021-07-27T19:30:24.183" v="0" actId="478"/>
          <ac:picMkLst>
            <pc:docMk/>
            <pc:sldMk cId="1290829891" sldId="260"/>
            <ac:picMk id="32" creationId="{C1E9F1B3-4674-BE4C-A22A-C00F5643BE44}"/>
          </ac:picMkLst>
        </pc:picChg>
        <pc:picChg chg="add mod modCrop">
          <ac:chgData name="Zachary Montoya" userId="0165f306-aa2f-4be9-b6e1-486d37083f26" providerId="ADAL" clId="{2C153953-589E-412A-86AC-814AB8A56659}" dt="2021-07-27T19:35:57.435" v="106" actId="1076"/>
          <ac:picMkLst>
            <pc:docMk/>
            <pc:sldMk cId="1290829891" sldId="260"/>
            <ac:picMk id="45" creationId="{3A8EA313-5085-4540-8218-E383E87E8D26}"/>
          </ac:picMkLst>
        </pc:picChg>
        <pc:picChg chg="del">
          <ac:chgData name="Zachary Montoya" userId="0165f306-aa2f-4be9-b6e1-486d37083f26" providerId="ADAL" clId="{2C153953-589E-412A-86AC-814AB8A56659}" dt="2021-07-27T19:49:06.291" v="222" actId="478"/>
          <ac:picMkLst>
            <pc:docMk/>
            <pc:sldMk cId="1290829891" sldId="260"/>
            <ac:picMk id="15382" creationId="{E429F704-FF0C-814D-B3BA-A1EA894BEC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C7515F-752D-FE4B-9A96-3B3666A7B1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F4D08-3DF0-604F-BB76-99732C2B68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FBFF27-DB68-FF42-A758-27B289405F06}" type="datetime1">
              <a:rPr lang="en-US" altLang="en-US"/>
              <a:pPr>
                <a:defRPr/>
              </a:pPr>
              <a:t>07/27/2021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CECA276-965E-ED45-BBAA-9910B2A82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7D1395E-CCB1-CD48-A6BF-3332BF06B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23C3-BBD2-9F43-85B4-E62534368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1151-3E21-4D4E-973D-7D7267D7D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B8A537-FFEF-7140-8134-4CB9C32B85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57C8570-5CCA-3641-8CD1-50B55EB429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5E2C099-1AF9-4647-9FF6-2D6A9BE351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15000" dirty="0">
              <a:solidFill>
                <a:srgbClr val="000000"/>
              </a:solidFill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9A43386-CA6C-5940-8D3E-BF61725EF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7439B0-1CC9-D94A-B850-CC960E8EBBD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53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4F304B-42DF-D14A-B93E-C2FE358D45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A0DAF-9105-5643-B453-8E38107D5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3420AD-B1AA-DA4A-8E4A-34EDC4467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9B9FD-9A34-CD49-98EF-12A52C7131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9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B7880F-A7C9-EB48-A143-78EF87D00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40A247-A664-0043-B927-0FC16643E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6B4ADA-6332-5748-B2F4-90A9E383B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B16EE-9562-E24F-A1A1-F3FAD5309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33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B0B89-ACF9-594E-96B4-A28C9B2D1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705AF0-15F6-424C-99C7-FD0135C493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4261E8-575C-9343-86DC-79D8E1EF5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6B289-ECAC-3749-B02D-4C93E3F43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B7A68E-9714-E043-AFCF-89E58FE4D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CC686C-8BC2-CA48-BA67-4F34CAD74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BF447F-DEF7-2442-A385-5CC5E9AF0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41D89-C43F-8349-96F8-1E9FC0D83F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6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EF4427-BDF1-8F45-BA32-2B3467848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793BCA-4DB6-6A40-8A67-260EF664D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6BE619-C536-CA4D-BAB6-878143C59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B120-15B1-4841-B8FA-62AAD876A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7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02F11-58F0-3646-833C-42F508D99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BCEA5-EDD2-BA4A-AE53-FF9924369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E5FEB-1FA9-AC45-A36B-840A3A5C5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C67E-4CE8-6948-B701-2F57D7FA2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C46C3F-708E-AC4A-BE45-E6F926C3F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03F9D7-CBE7-174A-B5A9-C64662552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769BB0-3A29-B34F-B794-D06D06340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BAE2A-C861-5E4B-8502-083C487ED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16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A319664-5021-9F47-9124-4AB512777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324A00-427D-A24E-8CE9-FEE26D981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8609AA-4F32-4F4B-98FF-4C7BBDDD1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D8423-115B-C247-8304-10C855A32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36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3004D9-760D-6F4C-ABCE-6DFA199E7E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C8B498-53D7-D34A-B964-D1A062B7A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607231-697D-0C48-A7F2-B446FD3ED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C6F6-E1ED-764F-AD5F-C8206F8B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6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52438-C44B-5F44-B8B6-A049CE1B2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B3192-AF09-8E4C-ACC8-13840CDEB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D4794-4E68-1A44-BCB3-F4191091E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06F11-E5F1-6440-BC7E-62CC8766C2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0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17147-9C76-9746-87D0-85F2BCCCF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68B33-3CA1-F04E-9975-9F6AFA98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64ABF-2A16-6A49-8282-2870C2AD6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4A4E-8294-384F-9B34-B33D98249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9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6914EB5-8A64-E049-9AA6-ACF1FC857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3BAD5A-8904-2644-8D6E-39B7F9B49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D75AAB-06A1-5048-9F6F-4CF1C5D53E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A9B1FE-0FBC-5A4C-8DFC-FA66AB6A4E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7A05809-E1D7-5E46-A35C-393DE6C77E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D3EF24-82E4-384A-872B-E4CEC9B6E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hyperlink" Target="mailto:zacharymontoya@unm.edu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hyperlink" Target="mailto:andisheh@unm.edu" TargetMode="External"/><Relationship Id="rId1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7461C6C-4A48-4544-873F-2CE02D2D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3" y="0"/>
            <a:ext cx="51249262" cy="32054800"/>
          </a:xfrm>
          <a:prstGeom prst="rect">
            <a:avLst/>
          </a:prstGeom>
          <a:solidFill>
            <a:srgbClr val="A7A8AA"/>
          </a:solidFill>
          <a:ln w="76200">
            <a:solidFill>
              <a:srgbClr val="A7A8AA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2800">
              <a:solidFill>
                <a:srgbClr val="FFFFFF"/>
              </a:solidFill>
              <a:latin typeface="Avenir Book"/>
              <a:ea typeface="ＭＳ Ｐゴシック" charset="0"/>
              <a:cs typeface="Avenir Book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92EC03-DE76-7D4A-9597-3831AC108108}"/>
              </a:ext>
            </a:extLst>
          </p:cNvPr>
          <p:cNvSpPr/>
          <p:nvPr/>
        </p:nvSpPr>
        <p:spPr>
          <a:xfrm>
            <a:off x="6883169" y="5242482"/>
            <a:ext cx="42170581" cy="2057116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645EA-4A84-9247-917A-828E874F6D77}"/>
              </a:ext>
            </a:extLst>
          </p:cNvPr>
          <p:cNvSpPr/>
          <p:nvPr/>
        </p:nvSpPr>
        <p:spPr>
          <a:xfrm>
            <a:off x="0" y="-44451"/>
            <a:ext cx="51272145" cy="4965815"/>
          </a:xfrm>
          <a:prstGeom prst="rect">
            <a:avLst/>
          </a:prstGeom>
          <a:solidFill>
            <a:srgbClr val="007A86"/>
          </a:solidFill>
          <a:ln>
            <a:solidFill>
              <a:srgbClr val="007A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ADD9C9CC-FA7A-784F-8476-ADF18CC79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7" y="8038185"/>
            <a:ext cx="10512425" cy="582271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en-US" sz="6600" b="1" dirty="0">
                <a:latin typeface="Avenir Book" panose="02000503020000020003" pitchFamily="2" charset="0"/>
                <a:cs typeface="Arial" panose="020B0604020202020204" pitchFamily="34" charset="0"/>
              </a:rPr>
              <a:t>Introduction</a:t>
            </a:r>
            <a:endParaRPr lang="en-US" altLang="en-US" sz="5400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40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SARS-COV-2 won’t be our last pandemic, but we can learn from it. What were the impacts of misinformation on this pandemic, specifically vaccine administration?</a:t>
            </a:r>
            <a:endParaRPr lang="en-US" altLang="en-US" sz="4000" dirty="0">
              <a:latin typeface="Avenir Heavy" panose="02000503020000020003" pitchFamily="2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4800" dirty="0">
              <a:latin typeface="Avenir Book" panose="02000503020000020003" pitchFamily="2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 dirty="0">
                <a:latin typeface="Avenir Book" panose="02000503020000020003" pitchFamily="2" charset="0"/>
              </a:rPr>
              <a:t>		</a:t>
            </a:r>
            <a:endParaRPr lang="en-US" altLang="en-US" sz="2800" i="1" dirty="0">
              <a:solidFill>
                <a:schemeClr val="accent2"/>
              </a:solidFill>
              <a:latin typeface="Avenir Book" panose="02000503020000020003" pitchFamily="2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800" dirty="0">
              <a:latin typeface="Avenir Book" panose="02000503020000020003" pitchFamily="2" charset="0"/>
            </a:endParaRPr>
          </a:p>
        </p:txBody>
      </p:sp>
      <p:sp>
        <p:nvSpPr>
          <p:cNvPr id="15364" name="Text Box 11">
            <a:extLst>
              <a:ext uri="{FF2B5EF4-FFF2-40B4-BE49-F238E27FC236}">
                <a16:creationId xmlns:a16="http://schemas.microsoft.com/office/drawing/2014/main" id="{4044CFB3-B7AE-1546-990F-9D8A3905A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14868938"/>
            <a:ext cx="10512425" cy="1077714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8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8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8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3600" dirty="0">
              <a:latin typeface="Avenir Book" panose="02000503020000020003" pitchFamily="2" charset="0"/>
            </a:endParaRPr>
          </a:p>
        </p:txBody>
      </p:sp>
      <p:sp>
        <p:nvSpPr>
          <p:cNvPr id="15365" name="Text Box 16">
            <a:extLst>
              <a:ext uri="{FF2B5EF4-FFF2-40B4-BE49-F238E27FC236}">
                <a16:creationId xmlns:a16="http://schemas.microsoft.com/office/drawing/2014/main" id="{B7001C6A-7F99-E148-85A9-11B557E8E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4729" y="26696988"/>
            <a:ext cx="19409004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2400"/>
              </a:spcAft>
              <a:buFontTx/>
              <a:buNone/>
            </a:pPr>
            <a:endParaRPr lang="en-US" altLang="en-US" sz="4000" dirty="0">
              <a:latin typeface="Avenir Book" panose="02000503020000020003" pitchFamily="2" charset="0"/>
            </a:endParaRPr>
          </a:p>
        </p:txBody>
      </p:sp>
      <p:sp>
        <p:nvSpPr>
          <p:cNvPr id="15366" name="Text Box 12">
            <a:extLst>
              <a:ext uri="{FF2B5EF4-FFF2-40B4-BE49-F238E27FC236}">
                <a16:creationId xmlns:a16="http://schemas.microsoft.com/office/drawing/2014/main" id="{985A6E5E-4A0A-EB4E-B948-27D083DF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4729" y="8138636"/>
            <a:ext cx="34799021" cy="1756644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6600" b="1">
                <a:latin typeface="Avenir Book" panose="02000503020000020003" pitchFamily="2" charset="0"/>
                <a:cs typeface="Arial" panose="020B0604020202020204" pitchFamily="34" charset="0"/>
              </a:rPr>
              <a:t>					</a:t>
            </a:r>
            <a:endParaRPr lang="en-US" altLang="en-US" sz="6600" b="1" dirty="0">
              <a:latin typeface="Avenir Heavy" panose="02000503020000020003" pitchFamily="2" charset="0"/>
            </a:endParaRPr>
          </a:p>
        </p:txBody>
      </p:sp>
      <p:sp>
        <p:nvSpPr>
          <p:cNvPr id="15367" name="Text Box 14">
            <a:extLst>
              <a:ext uri="{FF2B5EF4-FFF2-40B4-BE49-F238E27FC236}">
                <a16:creationId xmlns:a16="http://schemas.microsoft.com/office/drawing/2014/main" id="{8761C64A-93EE-7B49-8BC9-7922F57D9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049" y="5625991"/>
            <a:ext cx="31659512" cy="178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0" tIns="274320" rIns="274320" bIns="274320" anchor="ctr">
            <a:spAutoFit/>
          </a:bodyPr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Avenir Medium" panose="02000503020000020003" pitchFamily="2" charset="0"/>
              </a:rPr>
              <a:t>Zachary Montoya</a:t>
            </a:r>
            <a:r>
              <a:rPr lang="en-US" altLang="en-US" sz="5400" dirty="0">
                <a:solidFill>
                  <a:schemeClr val="bg1"/>
                </a:solidFill>
                <a:latin typeface="Avenir Book" panose="02000503020000020003" pitchFamily="2" charset="0"/>
              </a:rPr>
              <a:t>, BS Department of Chemical and Biological Engineer, University of New Mexico</a:t>
            </a: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Avenir Medium" panose="02000503020000020003" pitchFamily="2" charset="0"/>
              </a:rPr>
              <a:t>Andisheh Dadashi</a:t>
            </a:r>
            <a:r>
              <a:rPr lang="en-US" altLang="en-US" sz="5400" dirty="0">
                <a:solidFill>
                  <a:schemeClr val="bg1"/>
                </a:solidFill>
                <a:latin typeface="Avenir Medium" panose="02000503020000020003" pitchFamily="2" charset="0"/>
              </a:rPr>
              <a:t>, </a:t>
            </a:r>
            <a:r>
              <a:rPr lang="en-US" altLang="en-US" sz="5400" dirty="0">
                <a:solidFill>
                  <a:schemeClr val="bg1"/>
                </a:solidFill>
                <a:latin typeface="Avenir Book" panose="02000503020000020003" pitchFamily="2" charset="0"/>
              </a:rPr>
              <a:t>M.S. Stat, Ph.D. Department of Computer Science, University of New Mexico</a:t>
            </a:r>
            <a:endParaRPr lang="en-US" altLang="en-US" sz="5400" dirty="0">
              <a:solidFill>
                <a:schemeClr val="bg1"/>
              </a:solidFill>
              <a:latin typeface="Avenir Medium" panose="02000503020000020003" pitchFamily="2" charset="0"/>
            </a:endParaRPr>
          </a:p>
        </p:txBody>
      </p:sp>
      <p:sp>
        <p:nvSpPr>
          <p:cNvPr id="14344" name="Text Box 15">
            <a:extLst>
              <a:ext uri="{FF2B5EF4-FFF2-40B4-BE49-F238E27FC236}">
                <a16:creationId xmlns:a16="http://schemas.microsoft.com/office/drawing/2014/main" id="{60A06313-A31D-F94F-BBC0-DF63A65E6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6654125"/>
            <a:ext cx="10512425" cy="458628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br>
              <a:rPr lang="en-US" altLang="en-US" sz="1050" dirty="0">
                <a:latin typeface="Avenir Book" pitchFamily="124" charset="0"/>
              </a:rPr>
            </a:br>
            <a:endParaRPr lang="en-US" altLang="en-US" sz="1050" dirty="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altLang="en-US" sz="2800" dirty="0">
              <a:latin typeface="Avenir Book" pitchFamily="124" charset="0"/>
            </a:endParaRPr>
          </a:p>
        </p:txBody>
      </p:sp>
      <p:sp>
        <p:nvSpPr>
          <p:cNvPr id="15369" name="Text Box 70">
            <a:extLst>
              <a:ext uri="{FF2B5EF4-FFF2-40B4-BE49-F238E27FC236}">
                <a16:creationId xmlns:a16="http://schemas.microsoft.com/office/drawing/2014/main" id="{984E4117-86DF-F848-BF38-DB0BC758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25" y="26696988"/>
            <a:ext cx="14589125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45E398AB-F8E0-FF47-92DF-C341EBB6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179" y="832872"/>
            <a:ext cx="28802482" cy="341632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20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Impacts of Misinformation 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20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COVID-19 Vaccine Administration in the U.S.</a:t>
            </a:r>
          </a:p>
        </p:txBody>
      </p:sp>
      <p:sp>
        <p:nvSpPr>
          <p:cNvPr id="15371" name="TextBox 5">
            <a:extLst>
              <a:ext uri="{FF2B5EF4-FFF2-40B4-BE49-F238E27FC236}">
                <a16:creationId xmlns:a16="http://schemas.microsoft.com/office/drawing/2014/main" id="{0B444E8A-FD80-DF4E-95B0-6501DC993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138" y="6484938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1C4A1-F7CA-AE4A-8790-2FB7CB0E39DF}"/>
              </a:ext>
            </a:extLst>
          </p:cNvPr>
          <p:cNvSpPr txBox="1"/>
          <p:nvPr/>
        </p:nvSpPr>
        <p:spPr>
          <a:xfrm>
            <a:off x="34753947" y="26894909"/>
            <a:ext cx="140104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latin typeface="Avenir Book" panose="02000503020000020003" pitchFamily="2" charset="0"/>
                <a:cs typeface="Arial" panose="020B0604020202020204" pitchFamily="34" charset="0"/>
              </a:rPr>
              <a:t>Further Information</a:t>
            </a:r>
          </a:p>
          <a:p>
            <a:pPr algn="ctr"/>
            <a:endParaRPr lang="en-US" altLang="en-US" sz="2000" dirty="0">
              <a:solidFill>
                <a:srgbClr val="00000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altLang="en-US" sz="36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	Please feel free to email me </a:t>
            </a:r>
          </a:p>
          <a:p>
            <a:r>
              <a:rPr lang="en-US" altLang="en-US" sz="36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	at </a:t>
            </a:r>
            <a:r>
              <a:rPr lang="en-US" altLang="en-US" sz="3600" dirty="0">
                <a:latin typeface="Avenir Book" panose="02000503020000020003" pitchFamily="2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zacharymontoya@unm.edu</a:t>
            </a:r>
            <a:endParaRPr lang="en-US" altLang="en-US" sz="36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altLang="en-US" sz="36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	or my mentor </a:t>
            </a:r>
          </a:p>
          <a:p>
            <a:r>
              <a:rPr lang="en-US" altLang="en-US" sz="36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	at </a:t>
            </a:r>
            <a:r>
              <a:rPr lang="en-US" altLang="en-US" sz="3600" dirty="0">
                <a:latin typeface="Avenir Book" panose="02000503020000020003" pitchFamily="2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andisheh@unm.edu</a:t>
            </a:r>
            <a:r>
              <a:rPr lang="en-US" altLang="en-US" sz="360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sz="3600" dirty="0">
                <a:latin typeface="Avenir Book" panose="02000503020000020003" pitchFamily="2" charset="0"/>
                <a:cs typeface="Arial" panose="020B0604020202020204" pitchFamily="34" charset="0"/>
              </a:rPr>
              <a:t>	for inquiries or discussions. </a:t>
            </a:r>
          </a:p>
          <a:p>
            <a:pPr algn="ctr"/>
            <a:endParaRPr lang="en-US" altLang="en-US" dirty="0">
              <a:solidFill>
                <a:srgbClr val="000000"/>
              </a:solidFill>
              <a:latin typeface="Avenir Heavy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4CA1-3232-D647-87A7-E5AC78242179}"/>
              </a:ext>
            </a:extLst>
          </p:cNvPr>
          <p:cNvSpPr txBox="1"/>
          <p:nvPr/>
        </p:nvSpPr>
        <p:spPr>
          <a:xfrm>
            <a:off x="14942716" y="26726467"/>
            <a:ext cx="17848831" cy="436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2400"/>
              </a:spcAft>
              <a:buFontTx/>
              <a:buNone/>
            </a:pPr>
            <a:r>
              <a:rPr lang="en-US" altLang="en-US" sz="5400" b="1" dirty="0">
                <a:latin typeface="Avenir Book" panose="02000503020000020003" pitchFamily="2" charset="0"/>
                <a:cs typeface="Arial" panose="020B0604020202020204" pitchFamily="34" charset="0"/>
              </a:rPr>
              <a:t>Acknowledgements</a:t>
            </a:r>
            <a:endParaRPr lang="en-US" altLang="en-US" sz="3600" b="1" dirty="0">
              <a:latin typeface="Avenir Heavy" panose="02000503020000020003" pitchFamily="2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3600" dirty="0">
                <a:latin typeface="Avenir Book" panose="02000503020000020003" pitchFamily="2" charset="0"/>
              </a:rPr>
              <a:t>National Security Studies Program and Critical Technology Studies Program mentors for providing a plethora of opportunities and education.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800" dirty="0">
                <a:latin typeface="Avenir Book" panose="02000503020000020003" pitchFamily="2" charset="0"/>
              </a:rPr>
              <a:t>	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3600" dirty="0">
                <a:latin typeface="Avenir Book" panose="02000503020000020003" pitchFamily="2" charset="0"/>
              </a:rPr>
              <a:t>University of New Mexico’s Chemical and Biological Engineering Department and Computer Science Department for providing unparallel counsel.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F5AE7-829E-9E41-8F03-2D6980ACD39B}"/>
              </a:ext>
            </a:extLst>
          </p:cNvPr>
          <p:cNvSpPr txBox="1"/>
          <p:nvPr/>
        </p:nvSpPr>
        <p:spPr>
          <a:xfrm>
            <a:off x="2813453" y="26954163"/>
            <a:ext cx="91364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5400" b="1" dirty="0">
                <a:latin typeface="Avenir Book" panose="02000503020000020003" pitchFamily="2" charset="0"/>
                <a:cs typeface="Arial" panose="020B0604020202020204" pitchFamily="34" charset="0"/>
              </a:rPr>
              <a:t>References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Avenir Book" panose="02000503020000020003" pitchFamily="2" charset="0"/>
              </a:rPr>
              <a:t>M. R. </a:t>
            </a:r>
            <a:r>
              <a:rPr lang="en-US" sz="2400" dirty="0" err="1">
                <a:latin typeface="Avenir Book" panose="02000503020000020003" pitchFamily="2" charset="0"/>
              </a:rPr>
              <a:t>Deverna</a:t>
            </a:r>
            <a:r>
              <a:rPr lang="en-US" sz="2400" dirty="0">
                <a:latin typeface="Avenir Book" panose="02000503020000020003" pitchFamily="2" charset="0"/>
              </a:rPr>
              <a:t> </a:t>
            </a:r>
            <a:r>
              <a:rPr lang="en-US" sz="2400" i="1" dirty="0">
                <a:latin typeface="Avenir Book" panose="02000503020000020003" pitchFamily="2" charset="0"/>
              </a:rPr>
              <a:t>et al.</a:t>
            </a:r>
            <a:r>
              <a:rPr lang="en-US" sz="2400" dirty="0">
                <a:latin typeface="Avenir Book" panose="02000503020000020003" pitchFamily="2" charset="0"/>
              </a:rPr>
              <a:t>, “</a:t>
            </a:r>
            <a:r>
              <a:rPr lang="en-US" sz="2400" dirty="0" err="1">
                <a:latin typeface="Avenir Book" panose="02000503020000020003" pitchFamily="2" charset="0"/>
              </a:rPr>
              <a:t>CoVaxxy</a:t>
            </a:r>
            <a:r>
              <a:rPr lang="en-US" sz="2400" dirty="0">
                <a:latin typeface="Avenir Book" panose="02000503020000020003" pitchFamily="2" charset="0"/>
              </a:rPr>
              <a:t>: A Collection of English-Language Twitter Posts about COVID-19 Vaccines,” 2021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400" dirty="0">
                <a:latin typeface="Avenir Book" panose="02000503020000020003" pitchFamily="2" charset="0"/>
              </a:rPr>
              <a:t>A. Alin, “Multicollinearity,” Wiley </a:t>
            </a:r>
            <a:r>
              <a:rPr lang="en-US" sz="2400" dirty="0" err="1">
                <a:latin typeface="Avenir Book" panose="02000503020000020003" pitchFamily="2" charset="0"/>
              </a:rPr>
              <a:t>Interdiscip</a:t>
            </a:r>
            <a:r>
              <a:rPr lang="en-US" sz="2400" dirty="0">
                <a:latin typeface="Avenir Book" panose="02000503020000020003" pitchFamily="2" charset="0"/>
              </a:rPr>
              <a:t>. Rev. </a:t>
            </a:r>
            <a:r>
              <a:rPr lang="en-US" sz="2400" dirty="0" err="1">
                <a:latin typeface="Avenir Book" panose="02000503020000020003" pitchFamily="2" charset="0"/>
              </a:rPr>
              <a:t>Comput</a:t>
            </a:r>
            <a:r>
              <a:rPr lang="en-US" sz="2400" dirty="0">
                <a:latin typeface="Avenir Book" panose="02000503020000020003" pitchFamily="2" charset="0"/>
              </a:rPr>
              <a:t>. Stat., vol. 2, no. 3, pp. 370–374, May 2010.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endParaRPr lang="en-US" altLang="en-US" sz="4000" b="1" dirty="0">
              <a:latin typeface="Avenir Heavy" panose="0200050302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39601-6F9F-034B-8BAF-8C6204B63180}"/>
              </a:ext>
            </a:extLst>
          </p:cNvPr>
          <p:cNvSpPr txBox="1"/>
          <p:nvPr/>
        </p:nvSpPr>
        <p:spPr>
          <a:xfrm>
            <a:off x="2683473" y="15400691"/>
            <a:ext cx="9136452" cy="878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6000" b="1" dirty="0">
                <a:latin typeface="Avenir Book" panose="02000503020000020003" pitchFamily="2" charset="0"/>
                <a:cs typeface="Arial" panose="020B0604020202020204" pitchFamily="34" charset="0"/>
              </a:rPr>
              <a:t>Methodology</a:t>
            </a:r>
            <a:endParaRPr lang="en-US" altLang="en-US" sz="5400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800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8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11MM Tweets IDs were downloaded and hydrated from a database, </a:t>
            </a:r>
            <a:r>
              <a:rPr lang="en-US" altLang="en-US" sz="3800" i="1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CoVaxxy</a:t>
            </a:r>
            <a:r>
              <a:rPr lang="en-US" altLang="en-US" sz="3800" i="1" baseline="300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en-US" sz="38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, designed to isolate vaccine related content using substrings and #</a:t>
            </a:r>
            <a:r>
              <a:rPr lang="en-US" altLang="en-US" sz="3800" dirty="0" err="1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Hastags</a:t>
            </a:r>
            <a:r>
              <a:rPr lang="en-US" altLang="en-US" sz="38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600" b="1" dirty="0">
              <a:solidFill>
                <a:srgbClr val="00000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8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 CDC aggregated data on daily vaccine distribution and administration  per state.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600" dirty="0">
              <a:solidFill>
                <a:srgbClr val="00000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8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Python algorithms were used to clean and assembly the data. R statistical programming language then was used to regression model and variable inflation test (VIF) the aggregated dataset. </a:t>
            </a:r>
            <a:endParaRPr lang="en-US" altLang="en-US" sz="3800" dirty="0">
              <a:latin typeface="Avenir Heavy" panose="02000503020000020003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CD9222-5533-4F43-AB1D-127620CC0331}"/>
              </a:ext>
            </a:extLst>
          </p:cNvPr>
          <p:cNvSpPr/>
          <p:nvPr/>
        </p:nvSpPr>
        <p:spPr>
          <a:xfrm>
            <a:off x="22883" y="4921365"/>
            <a:ext cx="6860286" cy="334858"/>
          </a:xfrm>
          <a:prstGeom prst="rect">
            <a:avLst/>
          </a:prstGeom>
          <a:solidFill>
            <a:srgbClr val="63666A"/>
          </a:solidFill>
          <a:ln>
            <a:solidFill>
              <a:srgbClr val="63666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6BCF3E-3CD9-4B46-B754-3E5D0D47C0B0}"/>
              </a:ext>
            </a:extLst>
          </p:cNvPr>
          <p:cNvSpPr/>
          <p:nvPr/>
        </p:nvSpPr>
        <p:spPr>
          <a:xfrm>
            <a:off x="1" y="31743715"/>
            <a:ext cx="44166068" cy="326964"/>
          </a:xfrm>
          <a:prstGeom prst="rect">
            <a:avLst/>
          </a:prstGeom>
          <a:solidFill>
            <a:srgbClr val="63666A"/>
          </a:solidFill>
          <a:ln>
            <a:solidFill>
              <a:srgbClr val="63666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3E416F-1B14-7F49-B7C0-B9C0744D28F5}"/>
              </a:ext>
            </a:extLst>
          </p:cNvPr>
          <p:cNvSpPr/>
          <p:nvPr/>
        </p:nvSpPr>
        <p:spPr>
          <a:xfrm>
            <a:off x="44166069" y="31743714"/>
            <a:ext cx="7128958" cy="334689"/>
          </a:xfrm>
          <a:prstGeom prst="rect">
            <a:avLst/>
          </a:prstGeom>
          <a:solidFill>
            <a:srgbClr val="007A86"/>
          </a:solidFill>
          <a:ln>
            <a:solidFill>
              <a:srgbClr val="007A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87D22-D9BE-C542-9073-771EFDA6D909}"/>
              </a:ext>
            </a:extLst>
          </p:cNvPr>
          <p:cNvSpPr txBox="1"/>
          <p:nvPr/>
        </p:nvSpPr>
        <p:spPr>
          <a:xfrm>
            <a:off x="35914660" y="8586529"/>
            <a:ext cx="1271492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600" b="1" dirty="0">
                <a:latin typeface="Avenir Book" panose="02000503020000020003" pitchFamily="2" charset="0"/>
                <a:cs typeface="Arial" panose="020B0604020202020204" pitchFamily="34" charset="0"/>
              </a:rPr>
              <a:t>Discussion</a:t>
            </a:r>
          </a:p>
          <a:p>
            <a:endParaRPr lang="en-US" altLang="en-US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altLang="en-US" sz="4000" dirty="0">
                <a:latin typeface="Avenir Book" panose="02000503020000020003" pitchFamily="2" charset="0"/>
                <a:cs typeface="Arial" panose="020B0604020202020204" pitchFamily="34" charset="0"/>
              </a:rPr>
              <a:t>Administered vaccines increase over time and with increase in Tweet Misinformation.</a:t>
            </a:r>
          </a:p>
          <a:p>
            <a:endParaRPr lang="en-US" altLang="en-US" sz="36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altLang="en-US" sz="4000" dirty="0">
                <a:latin typeface="Avenir Book" panose="02000503020000020003" pitchFamily="2" charset="0"/>
                <a:cs typeface="Arial" panose="020B0604020202020204" pitchFamily="34" charset="0"/>
              </a:rPr>
              <a:t>VIF Values &lt; 5 and close to 1, indicate non-multicollinearity between independent variables in multiple regression</a:t>
            </a:r>
            <a:r>
              <a:rPr lang="en-US" altLang="en-US" sz="4000" i="1" baseline="30000" dirty="0">
                <a:solidFill>
                  <a:srgbClr val="00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2</a:t>
            </a:r>
            <a:r>
              <a:rPr lang="en-US" altLang="en-US" sz="4000" dirty="0">
                <a:latin typeface="Avenir Book" panose="02000503020000020003" pitchFamily="2" charset="0"/>
                <a:cs typeface="Arial" panose="020B0604020202020204" pitchFamily="34" charset="0"/>
              </a:rPr>
              <a:t>. </a:t>
            </a:r>
          </a:p>
          <a:p>
            <a:endParaRPr lang="en-US" altLang="en-US" sz="36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altLang="en-US" sz="4000" dirty="0">
                <a:latin typeface="Avenir Book" panose="02000503020000020003" pitchFamily="2" charset="0"/>
                <a:cs typeface="Arial" panose="020B0604020202020204" pitchFamily="34" charset="0"/>
              </a:rPr>
              <a:t>Tweet Misinformation Model coefficient has a p-value&gt;0.05 and Dates has a p-value&lt;0.05, indicating Date has a statistically significant effect in this model and Tweet Misinformation does not.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8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C6E981-E146-8249-ACD1-AC9FE557B204}"/>
              </a:ext>
            </a:extLst>
          </p:cNvPr>
          <p:cNvSpPr txBox="1"/>
          <p:nvPr/>
        </p:nvSpPr>
        <p:spPr>
          <a:xfrm>
            <a:off x="14942716" y="8518498"/>
            <a:ext cx="18721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600" b="1" dirty="0">
                <a:latin typeface="Avenir Book" panose="02000503020000020003"/>
                <a:cs typeface="Arial" panose="020B0604020202020204" pitchFamily="34" charset="0"/>
              </a:rPr>
              <a:t>Results</a:t>
            </a:r>
            <a:endParaRPr lang="en-US" sz="6600" b="1" dirty="0">
              <a:latin typeface="Avenir Book" panose="02000503020000020003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81387-953F-CE46-AF9E-D5DAA949C3B9}"/>
              </a:ext>
            </a:extLst>
          </p:cNvPr>
          <p:cNvSpPr/>
          <p:nvPr/>
        </p:nvSpPr>
        <p:spPr>
          <a:xfrm>
            <a:off x="6883169" y="4921365"/>
            <a:ext cx="42170581" cy="290406"/>
          </a:xfrm>
          <a:prstGeom prst="rect">
            <a:avLst/>
          </a:prstGeom>
          <a:solidFill>
            <a:srgbClr val="C00000"/>
          </a:solidFill>
          <a:ln>
            <a:solidFill>
              <a:srgbClr val="BA0C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145FD4E-3067-4897-87FE-90C98154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716" y="10527047"/>
            <a:ext cx="902674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FD5CC25-CA08-497C-930A-27EE27627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7158"/>
              </p:ext>
            </p:extLst>
          </p:nvPr>
        </p:nvGraphicFramePr>
        <p:xfrm>
          <a:off x="14878978" y="9658600"/>
          <a:ext cx="9515475" cy="871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16115" imgH="6335009" progId="Paint.Picture">
                  <p:embed/>
                </p:oleObj>
              </mc:Choice>
              <mc:Fallback>
                <p:oleObj name="Bitmap Image" r:id="rId5" imgW="6916115" imgH="6335009" progId="Paint.Picture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FD5CC25-CA08-497C-930A-27EE27627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8978" y="9658600"/>
                        <a:ext cx="9515475" cy="871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6FB2E8EE-25CF-434F-ADE5-0F70660D2EE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0" y="9670945"/>
            <a:ext cx="9515487" cy="87124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8F939E3-7711-470A-B8E5-638FC34E9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46355"/>
              </p:ext>
            </p:extLst>
          </p:nvPr>
        </p:nvGraphicFramePr>
        <p:xfrm>
          <a:off x="17168843" y="21206793"/>
          <a:ext cx="15251319" cy="394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563">
                  <a:extLst>
                    <a:ext uri="{9D8B030D-6E8A-4147-A177-3AD203B41FA5}">
                      <a16:colId xmlns:a16="http://schemas.microsoft.com/office/drawing/2014/main" val="2373521893"/>
                    </a:ext>
                  </a:extLst>
                </a:gridCol>
                <a:gridCol w="2536811">
                  <a:extLst>
                    <a:ext uri="{9D8B030D-6E8A-4147-A177-3AD203B41FA5}">
                      <a16:colId xmlns:a16="http://schemas.microsoft.com/office/drawing/2014/main" val="3236669453"/>
                    </a:ext>
                  </a:extLst>
                </a:gridCol>
                <a:gridCol w="763883">
                  <a:extLst>
                    <a:ext uri="{9D8B030D-6E8A-4147-A177-3AD203B41FA5}">
                      <a16:colId xmlns:a16="http://schemas.microsoft.com/office/drawing/2014/main" val="968462295"/>
                    </a:ext>
                  </a:extLst>
                </a:gridCol>
                <a:gridCol w="871081">
                  <a:extLst>
                    <a:ext uri="{9D8B030D-6E8A-4147-A177-3AD203B41FA5}">
                      <a16:colId xmlns:a16="http://schemas.microsoft.com/office/drawing/2014/main" val="2298788482"/>
                    </a:ext>
                  </a:extLst>
                </a:gridCol>
                <a:gridCol w="1085948">
                  <a:extLst>
                    <a:ext uri="{9D8B030D-6E8A-4147-A177-3AD203B41FA5}">
                      <a16:colId xmlns:a16="http://schemas.microsoft.com/office/drawing/2014/main" val="3298855429"/>
                    </a:ext>
                  </a:extLst>
                </a:gridCol>
                <a:gridCol w="1377935">
                  <a:extLst>
                    <a:ext uri="{9D8B030D-6E8A-4147-A177-3AD203B41FA5}">
                      <a16:colId xmlns:a16="http://schemas.microsoft.com/office/drawing/2014/main" val="3271008717"/>
                    </a:ext>
                  </a:extLst>
                </a:gridCol>
                <a:gridCol w="766717">
                  <a:extLst>
                    <a:ext uri="{9D8B030D-6E8A-4147-A177-3AD203B41FA5}">
                      <a16:colId xmlns:a16="http://schemas.microsoft.com/office/drawing/2014/main" val="3495401086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3094578316"/>
                    </a:ext>
                  </a:extLst>
                </a:gridCol>
                <a:gridCol w="910075">
                  <a:extLst>
                    <a:ext uri="{9D8B030D-6E8A-4147-A177-3AD203B41FA5}">
                      <a16:colId xmlns:a16="http://schemas.microsoft.com/office/drawing/2014/main" val="2506967629"/>
                    </a:ext>
                  </a:extLst>
                </a:gridCol>
                <a:gridCol w="1782951">
                  <a:extLst>
                    <a:ext uri="{9D8B030D-6E8A-4147-A177-3AD203B41FA5}">
                      <a16:colId xmlns:a16="http://schemas.microsoft.com/office/drawing/2014/main" val="3920660830"/>
                    </a:ext>
                  </a:extLst>
                </a:gridCol>
              </a:tblGrid>
              <a:tr h="32436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en-US" sz="3600" b="1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Multiple Regression Model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9216"/>
                  </a:ext>
                </a:extLst>
              </a:tr>
              <a:tr h="657389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Avenir Book" panose="02000503020000020003"/>
                          <a:cs typeface="Arial" panose="020B0604020202020204" pitchFamily="34" charset="0"/>
                        </a:rPr>
                        <a:t>Term</a:t>
                      </a:r>
                      <a:endParaRPr lang="en-US" sz="2800" dirty="0">
                        <a:latin typeface="Avenir Book" panose="020005030200000200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latin typeface="Avenir Book" panose="02000503020000020003"/>
                          <a:cs typeface="Arial" panose="020B0604020202020204" pitchFamily="34" charset="0"/>
                        </a:rPr>
                        <a:t>Estimate Std.</a:t>
                      </a:r>
                      <a:endParaRPr lang="en-US" sz="3600" dirty="0">
                        <a:latin typeface="Avenir Book" panose="020005030200000200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2800" b="1" dirty="0">
                          <a:latin typeface="Avenir Book" panose="02000503020000020003"/>
                          <a:cs typeface="Arial" panose="020B0604020202020204" pitchFamily="34" charset="0"/>
                        </a:rPr>
                        <a:t>Estimate Std.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venir Book" panose="02000503020000020003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venir Book" panose="02000503020000020003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venir Book" panose="02000503020000020003"/>
                        </a:rPr>
                        <a:t>t-value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VIF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venir Book" panose="02000503020000020003"/>
                        </a:rPr>
                        <a:t>P-value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Avenir Book" panose="02000503020000020003"/>
                        </a:rPr>
                        <a:t>P-value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66153"/>
                  </a:ext>
                </a:extLst>
              </a:tr>
              <a:tr h="657389"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i="1" dirty="0">
                          <a:latin typeface="Avenir Book" panose="02000503020000020003"/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-1.746e+10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-1.746e+10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6.754e+08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6.754e+08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-25.854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1.10e-15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1.10e-15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45811"/>
                  </a:ext>
                </a:extLst>
              </a:tr>
              <a:tr h="615194"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i="1" dirty="0">
                          <a:latin typeface="Avenir Book" panose="02000503020000020003"/>
                        </a:rPr>
                        <a:t>Confirmed Low-Credibility Tweets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4.064e+00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4.064e+00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6.028e+00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6.028e+00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0.674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1.745916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5.09e-01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0.509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5878"/>
                  </a:ext>
                </a:extLst>
              </a:tr>
              <a:tr h="657389"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i="1" dirty="0">
                          <a:latin typeface="Avenir Book" panose="02000503020000020003"/>
                        </a:rPr>
                        <a:t>Dates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1.085e+01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1.085e+01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4.194e-01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4.194e-01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25.866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1.745916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1.09e-15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Avenir Book" panose="02000503020000020003"/>
                        </a:rPr>
                        <a:t>1.09e-15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96060"/>
                  </a:ext>
                </a:extLst>
              </a:tr>
              <a:tr h="132833">
                <a:tc gridSpan="10">
                  <a:txBody>
                    <a:bodyPr/>
                    <a:lstStyle/>
                    <a:p>
                      <a:pPr algn="r"/>
                      <a:endParaRPr lang="en-US" sz="300" i="1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8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3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3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3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300" i="1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0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l-GR" sz="320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200" i="1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= 0.05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3200" i="1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Adjusted R-square: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3200" i="1" kern="1200" dirty="0">
                        <a:solidFill>
                          <a:schemeClr val="dk1"/>
                        </a:solidFill>
                        <a:latin typeface="Avenir Book" panose="02000503020000020003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3200" i="1" kern="1200" dirty="0">
                        <a:solidFill>
                          <a:schemeClr val="dk1"/>
                        </a:solidFill>
                        <a:latin typeface="Avenir Book" panose="02000503020000020003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3200" i="1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0.9837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3200" i="1" kern="1200" dirty="0">
                        <a:solidFill>
                          <a:schemeClr val="dk1"/>
                        </a:solidFill>
                        <a:latin typeface="Avenir Book" panose="02000503020000020003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3200" i="1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Multiple R-squared: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3200" i="1" kern="1200" dirty="0">
                        <a:solidFill>
                          <a:schemeClr val="dk1"/>
                        </a:solidFill>
                        <a:latin typeface="Avenir Book" panose="02000503020000020003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3200" i="1" kern="1200" dirty="0">
                        <a:solidFill>
                          <a:schemeClr val="dk1"/>
                        </a:solidFill>
                        <a:latin typeface="Avenir Book" panose="02000503020000020003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i="1" kern="1200" dirty="0">
                          <a:solidFill>
                            <a:schemeClr val="dk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0.9853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7871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40EA1C-B71D-4700-9F92-3F03DD60576D}"/>
                  </a:ext>
                </a:extLst>
              </p:cNvPr>
              <p:cNvSpPr txBox="1"/>
              <p:nvPr/>
            </p:nvSpPr>
            <p:spPr>
              <a:xfrm>
                <a:off x="25434852" y="20759538"/>
                <a:ext cx="6258187" cy="10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6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6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6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40EA1C-B71D-4700-9F92-3F03DD60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4852" y="20759538"/>
                <a:ext cx="6258187" cy="10845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AB7C82D-67BB-44A5-85DB-F87FFC462537}"/>
              </a:ext>
            </a:extLst>
          </p:cNvPr>
          <p:cNvSpPr txBox="1"/>
          <p:nvPr/>
        </p:nvSpPr>
        <p:spPr>
          <a:xfrm>
            <a:off x="14772074" y="18271679"/>
            <a:ext cx="1025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latin typeface="Avenir Book" panose="02000503020000020003"/>
                <a:cs typeface="Arial" panose="020B0604020202020204" pitchFamily="34" charset="0"/>
              </a:rPr>
              <a:t>Figure 1 - </a:t>
            </a:r>
            <a:r>
              <a:rPr lang="en-US" sz="3600" dirty="0">
                <a:effectLst/>
                <a:latin typeface="Avenir Book" panose="02000503020000020003"/>
                <a:ea typeface="Times New Roman" panose="02020603050405020304" pitchFamily="18" charset="0"/>
              </a:rPr>
              <a:t>Low-Creditability Tweets in the US vs Administered Vaccines in the US.</a:t>
            </a:r>
            <a:endParaRPr lang="en-US" sz="3600" dirty="0">
              <a:latin typeface="Avenir Book" panose="02000503020000020003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3878E2-AC64-4B24-AD07-4E6CF3F35138}"/>
              </a:ext>
            </a:extLst>
          </p:cNvPr>
          <p:cNvSpPr txBox="1"/>
          <p:nvPr/>
        </p:nvSpPr>
        <p:spPr>
          <a:xfrm>
            <a:off x="25943142" y="18300961"/>
            <a:ext cx="883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latin typeface="Avenir Book" panose="02000503020000020003"/>
                <a:cs typeface="Arial" panose="020B0604020202020204" pitchFamily="34" charset="0"/>
              </a:rPr>
              <a:t>Figure 2 - </a:t>
            </a:r>
            <a:r>
              <a:rPr lang="en-US" sz="3600" dirty="0">
                <a:latin typeface="Avenir Book" panose="02000503020000020003"/>
              </a:rPr>
              <a:t>Low-Creditability Tweets in the US for January 2021.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527A6D-DAAC-4D1B-A59B-5D1AA1AF4621}"/>
              </a:ext>
            </a:extLst>
          </p:cNvPr>
          <p:cNvSpPr txBox="1"/>
          <p:nvPr/>
        </p:nvSpPr>
        <p:spPr>
          <a:xfrm>
            <a:off x="17168843" y="19957255"/>
            <a:ext cx="1553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latin typeface="Avenir Book" panose="02000503020000020003"/>
                <a:cs typeface="Arial" panose="020B0604020202020204" pitchFamily="34" charset="0"/>
              </a:rPr>
              <a:t>Table 1 – </a:t>
            </a:r>
            <a:r>
              <a:rPr lang="en-US" sz="3600" dirty="0">
                <a:latin typeface="Avenir Book" panose="02000503020000020003"/>
              </a:rPr>
              <a:t>Multiple Regression Model for Tweet Misinformation and Dates effects on Administered Vaccines in the US.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374339-DC5C-4C3B-B24F-27006EF2D40C}"/>
              </a:ext>
            </a:extLst>
          </p:cNvPr>
          <p:cNvSpPr txBox="1"/>
          <p:nvPr/>
        </p:nvSpPr>
        <p:spPr>
          <a:xfrm>
            <a:off x="35914660" y="18032096"/>
            <a:ext cx="12714921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600" b="1" dirty="0">
                <a:latin typeface="Avenir Book" panose="02000503020000020003" pitchFamily="2" charset="0"/>
                <a:cs typeface="Arial" panose="020B0604020202020204" pitchFamily="34" charset="0"/>
              </a:rPr>
              <a:t>Conclusion</a:t>
            </a:r>
          </a:p>
          <a:p>
            <a:endParaRPr lang="en-US" altLang="en-US" b="1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altLang="en-US" sz="4000" dirty="0">
                <a:latin typeface="Avenir Book" panose="02000503020000020003" pitchFamily="2" charset="0"/>
                <a:cs typeface="Arial" panose="020B0604020202020204" pitchFamily="34" charset="0"/>
              </a:rPr>
              <a:t>In January of 2021, the US published tweets containing substrings related to COVID-19 sharing domains to unreliable sources did not have a statistically significant impact to vaccines administration in the US. </a:t>
            </a:r>
          </a:p>
          <a:p>
            <a:endParaRPr lang="en-US" altLang="en-US" sz="3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r>
              <a:rPr lang="en-US" altLang="en-US" sz="4000" dirty="0">
                <a:latin typeface="Avenir Book" panose="02000503020000020003" pitchFamily="2" charset="0"/>
                <a:cs typeface="Arial" panose="020B0604020202020204" pitchFamily="34" charset="0"/>
              </a:rPr>
              <a:t>This could be due to early popularity of the vaccine, a small temporal sample duration, gaps in the dataset due to filtering, not accounting for other sources of misinformation, and fraction of the population without social media accounts.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8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FF077A-6E54-4489-AAF5-E43086D22988}"/>
              </a:ext>
            </a:extLst>
          </p:cNvPr>
          <p:cNvGrpSpPr/>
          <p:nvPr/>
        </p:nvGrpSpPr>
        <p:grpSpPr>
          <a:xfrm>
            <a:off x="37870848" y="320010"/>
            <a:ext cx="12852952" cy="4342511"/>
            <a:chOff x="37870848" y="320010"/>
            <a:chExt cx="12852952" cy="434251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7BE167-33BE-4611-9A74-9CF9EA683D84}"/>
                </a:ext>
              </a:extLst>
            </p:cNvPr>
            <p:cNvSpPr/>
            <p:nvPr/>
          </p:nvSpPr>
          <p:spPr>
            <a:xfrm>
              <a:off x="37870848" y="320010"/>
              <a:ext cx="12852952" cy="4342511"/>
            </a:xfrm>
            <a:prstGeom prst="rect">
              <a:avLst/>
            </a:prstGeom>
            <a:solidFill>
              <a:srgbClr val="BA0C2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937037-51E3-4857-8E9A-CBE3E1F13A3D}"/>
                </a:ext>
              </a:extLst>
            </p:cNvPr>
            <p:cNvSpPr/>
            <p:nvPr/>
          </p:nvSpPr>
          <p:spPr>
            <a:xfrm>
              <a:off x="37952998" y="410441"/>
              <a:ext cx="12665453" cy="419235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B3361C25-E8EE-48FC-B463-E1BCAB041F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16" t="8651" r="1575" b="8318"/>
          <a:stretch/>
        </p:blipFill>
        <p:spPr>
          <a:xfrm>
            <a:off x="37952998" y="774986"/>
            <a:ext cx="12532041" cy="34163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F35B5A-B1A0-42A4-AC27-45306F0344F5}"/>
              </a:ext>
            </a:extLst>
          </p:cNvPr>
          <p:cNvSpPr/>
          <p:nvPr/>
        </p:nvSpPr>
        <p:spPr>
          <a:xfrm>
            <a:off x="587949" y="260285"/>
            <a:ext cx="6295220" cy="4342511"/>
          </a:xfrm>
          <a:prstGeom prst="rect">
            <a:avLst/>
          </a:prstGeom>
          <a:solidFill>
            <a:srgbClr val="BA0C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75A842-7B2F-476A-988E-5D7C27039B0F}"/>
              </a:ext>
            </a:extLst>
          </p:cNvPr>
          <p:cNvSpPr/>
          <p:nvPr/>
        </p:nvSpPr>
        <p:spPr>
          <a:xfrm>
            <a:off x="658439" y="320010"/>
            <a:ext cx="6155752" cy="42238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8E1D9587-3455-4184-8C5D-FD86B02D95C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6465"/>
          <a:stretch/>
        </p:blipFill>
        <p:spPr>
          <a:xfrm>
            <a:off x="2131508" y="720552"/>
            <a:ext cx="3430143" cy="2141620"/>
          </a:xfrm>
          <a:prstGeom prst="rect">
            <a:avLst/>
          </a:prstGeom>
        </p:spPr>
      </p:pic>
      <p:pic>
        <p:nvPicPr>
          <p:cNvPr id="45" name="Picture 44" descr="Text&#10;&#10;Description automatically generated with medium confidence">
            <a:extLst>
              <a:ext uri="{FF2B5EF4-FFF2-40B4-BE49-F238E27FC236}">
                <a16:creationId xmlns:a16="http://schemas.microsoft.com/office/drawing/2014/main" id="{3A8EA313-5085-4540-8218-E383E87E8D2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4446" r="-2215"/>
          <a:stretch/>
        </p:blipFill>
        <p:spPr>
          <a:xfrm>
            <a:off x="702453" y="2822045"/>
            <a:ext cx="6155752" cy="190187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6043215-1211-47C5-8DE5-FEBE3465FC92}"/>
              </a:ext>
            </a:extLst>
          </p:cNvPr>
          <p:cNvSpPr/>
          <p:nvPr/>
        </p:nvSpPr>
        <p:spPr>
          <a:xfrm>
            <a:off x="152400" y="107949"/>
            <a:ext cx="6774783" cy="4631231"/>
          </a:xfrm>
          <a:prstGeom prst="rect">
            <a:avLst/>
          </a:prstGeom>
          <a:solidFill>
            <a:srgbClr val="007A86"/>
          </a:solidFill>
          <a:ln>
            <a:solidFill>
              <a:srgbClr val="007A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2AF1E7-0FF4-44C8-BA6A-B3E851064CD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0590" t="14459" r="3170" b="12444"/>
          <a:stretch/>
        </p:blipFill>
        <p:spPr>
          <a:xfrm>
            <a:off x="905012" y="189621"/>
            <a:ext cx="5975885" cy="4413175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D13AA58C-A338-419C-956F-4F3A2CCF823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5682"/>
          <a:stretch/>
        </p:blipFill>
        <p:spPr>
          <a:xfrm>
            <a:off x="44171075" y="28205328"/>
            <a:ext cx="3763450" cy="22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298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9468</TotalTime>
  <Words>530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Avenir Book</vt:lpstr>
      <vt:lpstr>Avenir Heavy</vt:lpstr>
      <vt:lpstr>Avenir Medium</vt:lpstr>
      <vt:lpstr>Calibri</vt:lpstr>
      <vt:lpstr>Cambria Math</vt:lpstr>
      <vt:lpstr>Helvetica</vt:lpstr>
      <vt:lpstr>Times New Roman</vt:lpstr>
      <vt:lpstr>Default Design</vt:lpstr>
      <vt:lpstr>Bitmap Image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Zachary Montoya</cp:lastModifiedBy>
  <cp:revision>619</cp:revision>
  <cp:lastPrinted>2011-10-30T12:54:45Z</cp:lastPrinted>
  <dcterms:created xsi:type="dcterms:W3CDTF">2012-06-12T14:08:55Z</dcterms:created>
  <dcterms:modified xsi:type="dcterms:W3CDTF">2021-07-27T19:49:29Z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