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7" r:id="rId7"/>
    <p:sldId id="268" r:id="rId8"/>
    <p:sldId id="269" r:id="rId9"/>
    <p:sldId id="270" r:id="rId10"/>
    <p:sldId id="271" r:id="rId11"/>
    <p:sldId id="272" r:id="rId12"/>
    <p:sldId id="273" r:id="rId13"/>
    <p:sldId id="274" r:id="rId14"/>
    <p:sldId id="262" r:id="rId15"/>
    <p:sldId id="263" r:id="rId16"/>
    <p:sldId id="264" r:id="rId17"/>
    <p:sldId id="265" r:id="rId18"/>
    <p:sldId id="266"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4BCFAF-5D4D-41A6-B250-5E7CA64A500D}" v="16" dt="2023-02-17T21:47:36.313"/>
    <p1510:client id="{41D2BB92-B140-B956-CEA5-D53F4AF4BB5A}" v="581" dt="2023-02-18T21:28:12.792"/>
    <p1510:client id="{4D12C8EF-28E1-57E8-C67B-F47220DF0D65}" v="1339" dt="2023-02-19T20:54:10.119"/>
    <p1510:client id="{6152BA0F-B28E-D215-4861-53328C4231BE}" v="546" dt="2023-02-18T04:59:56.307"/>
    <p1510:client id="{88D1A09B-2F8A-C5E2-9F31-09AF51D392D2}" v="1286" dt="2023-02-19T02:34:20.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2/19/2023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2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2/19/2023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523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2/19/2023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8940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2/19/2023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739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2/19/2023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073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2/19/2023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72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2/19/2023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60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2/19/2023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91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2/19/2023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027527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2/19/2023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923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2/19/2023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064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2/19/2023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17473487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nascenia.com/6-key-factors-to-choose-agile-software-development/" TargetMode="External"/><Relationship Id="rId2" Type="http://schemas.openxmlformats.org/officeDocument/2006/relationships/hyperlink" Target="https://bitbytesoft.com/phases-of-agile-software-development-life-cycle/" TargetMode="External"/><Relationship Id="rId1" Type="http://schemas.openxmlformats.org/officeDocument/2006/relationships/slideLayout" Target="../slideLayouts/slideLayout6.xml"/><Relationship Id="rId6" Type="http://schemas.openxmlformats.org/officeDocument/2006/relationships/hyperlink" Target="https://www.tutorialspoint.com/sdlc/sdlc_waterfall_model.htm" TargetMode="External"/><Relationship Id="rId5" Type="http://schemas.openxmlformats.org/officeDocument/2006/relationships/hyperlink" Target="https://scrumguides.org/scrum-guide.html" TargetMode="External"/><Relationship Id="rId4" Type="http://schemas.openxmlformats.org/officeDocument/2006/relationships/hyperlink" Target="https://www.lucidchart.com/blog/pros-and-cons-of-waterfall-methodolog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4739751" y="768334"/>
            <a:ext cx="6479629" cy="2866405"/>
          </a:xfrm>
        </p:spPr>
        <p:txBody>
          <a:bodyPr>
            <a:normAutofit/>
          </a:bodyPr>
          <a:lstStyle/>
          <a:p>
            <a:r>
              <a:rPr lang="en-US" dirty="0">
                <a:cs typeface="Calibri Light"/>
              </a:rPr>
              <a:t>Agile SDLC</a:t>
            </a:r>
            <a:endParaRPr lang="en-US" dirty="0"/>
          </a:p>
        </p:txBody>
      </p:sp>
      <p:sp>
        <p:nvSpPr>
          <p:cNvPr id="3" name="Subtitle 2"/>
          <p:cNvSpPr>
            <a:spLocks noGrp="1"/>
          </p:cNvSpPr>
          <p:nvPr>
            <p:ph type="subTitle" idx="1"/>
          </p:nvPr>
        </p:nvSpPr>
        <p:spPr>
          <a:xfrm>
            <a:off x="4739751" y="4283239"/>
            <a:ext cx="6479629" cy="1475177"/>
          </a:xfrm>
        </p:spPr>
        <p:txBody>
          <a:bodyPr vert="horz" lIns="91440" tIns="45720" rIns="91440" bIns="45720" rtlCol="0">
            <a:normAutofit/>
          </a:bodyPr>
          <a:lstStyle/>
          <a:p>
            <a:r>
              <a:rPr lang="en-US" dirty="0">
                <a:cs typeface="Calibri"/>
              </a:rPr>
              <a:t>By: Zach </a:t>
            </a:r>
            <a:r>
              <a:rPr lang="en-US" dirty="0" err="1">
                <a:cs typeface="Calibri"/>
              </a:rPr>
              <a:t>Behrensmeyer</a:t>
            </a:r>
            <a:endParaRPr lang="en-US" dirty="0" err="1"/>
          </a:p>
        </p:txBody>
      </p:sp>
      <p:pic>
        <p:nvPicPr>
          <p:cNvPr id="33" name="Picture 3">
            <a:extLst>
              <a:ext uri="{FF2B5EF4-FFF2-40B4-BE49-F238E27FC236}">
                <a16:creationId xmlns:a16="http://schemas.microsoft.com/office/drawing/2014/main" id="{65350A04-6882-9F2E-D0EC-464074471B39}"/>
              </a:ext>
            </a:extLst>
          </p:cNvPr>
          <p:cNvPicPr>
            <a:picLocks noChangeAspect="1"/>
          </p:cNvPicPr>
          <p:nvPr/>
        </p:nvPicPr>
        <p:blipFill rotWithShape="1">
          <a:blip r:embed="rId2"/>
          <a:srcRect l="12402" r="11703" b="-7"/>
          <a:stretch/>
        </p:blipFill>
        <p:spPr>
          <a:xfrm>
            <a:off x="20" y="1"/>
            <a:ext cx="4173349" cy="6857999"/>
          </a:xfrm>
          <a:prstGeom prst="rect">
            <a:avLst/>
          </a:prstGeom>
        </p:spPr>
      </p:pic>
      <p:cxnSp>
        <p:nvCxnSpPr>
          <p:cNvPr id="34"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B72B5-AA6D-719B-1519-B8FFCC0F18FB}"/>
              </a:ext>
            </a:extLst>
          </p:cNvPr>
          <p:cNvSpPr>
            <a:spLocks noGrp="1"/>
          </p:cNvSpPr>
          <p:nvPr>
            <p:ph type="title"/>
          </p:nvPr>
        </p:nvSpPr>
        <p:spPr/>
        <p:txBody>
          <a:bodyPr/>
          <a:lstStyle/>
          <a:p>
            <a:r>
              <a:rPr lang="en-US" dirty="0"/>
              <a:t>Integration &amp; Testing</a:t>
            </a:r>
          </a:p>
        </p:txBody>
      </p:sp>
      <p:sp>
        <p:nvSpPr>
          <p:cNvPr id="3" name="Content Placeholder 2">
            <a:extLst>
              <a:ext uri="{FF2B5EF4-FFF2-40B4-BE49-F238E27FC236}">
                <a16:creationId xmlns:a16="http://schemas.microsoft.com/office/drawing/2014/main" id="{4A5BF024-CFE8-3E38-682E-7DFEB3245908}"/>
              </a:ext>
            </a:extLst>
          </p:cNvPr>
          <p:cNvSpPr>
            <a:spLocks noGrp="1"/>
          </p:cNvSpPr>
          <p:nvPr>
            <p:ph idx="1"/>
          </p:nvPr>
        </p:nvSpPr>
        <p:spPr/>
        <p:txBody>
          <a:bodyPr vert="horz" lIns="91440" tIns="45720" rIns="91440" bIns="45720" rtlCol="0" anchor="t">
            <a:normAutofit fontScale="92500" lnSpcReduction="20000"/>
          </a:bodyPr>
          <a:lstStyle/>
          <a:p>
            <a:r>
              <a:rPr lang="en-US" dirty="0"/>
              <a:t>Most vital in providing quality product</a:t>
            </a:r>
          </a:p>
          <a:p>
            <a:r>
              <a:rPr lang="en-US" dirty="0">
                <a:ea typeface="+mn-lt"/>
                <a:cs typeface="+mn-lt"/>
              </a:rPr>
              <a:t>Test cases are performed against the new feature</a:t>
            </a:r>
          </a:p>
          <a:p>
            <a:r>
              <a:rPr lang="en-US" dirty="0"/>
              <a:t>If errors are found, the task is sent back to development</a:t>
            </a:r>
          </a:p>
          <a:p>
            <a:r>
              <a:rPr lang="en-US" dirty="0"/>
              <a:t>All tests must pass to go to production</a:t>
            </a:r>
          </a:p>
          <a:p>
            <a:r>
              <a:rPr lang="en-US" dirty="0"/>
              <a:t>The following also occurs here:</a:t>
            </a:r>
          </a:p>
          <a:p>
            <a:pPr lvl="1"/>
            <a:r>
              <a:rPr lang="en-US" dirty="0"/>
              <a:t>Training</a:t>
            </a:r>
          </a:p>
          <a:p>
            <a:pPr lvl="1"/>
            <a:r>
              <a:rPr lang="en-US" dirty="0"/>
              <a:t>Backlog Refinement</a:t>
            </a:r>
          </a:p>
          <a:p>
            <a:pPr lvl="1"/>
            <a:r>
              <a:rPr lang="en-US" dirty="0"/>
              <a:t>Additional Backlog Items can be pulled in</a:t>
            </a:r>
          </a:p>
          <a:p>
            <a:r>
              <a:rPr lang="en-US" dirty="0"/>
              <a:t>Success leads to Deployment</a:t>
            </a:r>
          </a:p>
        </p:txBody>
      </p:sp>
    </p:spTree>
    <p:extLst>
      <p:ext uri="{BB962C8B-B14F-4D97-AF65-F5344CB8AC3E}">
        <p14:creationId xmlns:p14="http://schemas.microsoft.com/office/powerpoint/2010/main" val="701330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3CD80-6847-D3DE-B272-3E5F8401FEA4}"/>
              </a:ext>
            </a:extLst>
          </p:cNvPr>
          <p:cNvSpPr>
            <a:spLocks noGrp="1"/>
          </p:cNvSpPr>
          <p:nvPr>
            <p:ph type="title"/>
          </p:nvPr>
        </p:nvSpPr>
        <p:spPr/>
        <p:txBody>
          <a:bodyPr>
            <a:normAutofit fontScale="90000"/>
          </a:bodyPr>
          <a:lstStyle/>
          <a:p>
            <a:r>
              <a:rPr lang="en-US" dirty="0"/>
              <a:t>Implementation and Deployment</a:t>
            </a:r>
          </a:p>
        </p:txBody>
      </p:sp>
      <p:sp>
        <p:nvSpPr>
          <p:cNvPr id="3" name="Content Placeholder 2">
            <a:extLst>
              <a:ext uri="{FF2B5EF4-FFF2-40B4-BE49-F238E27FC236}">
                <a16:creationId xmlns:a16="http://schemas.microsoft.com/office/drawing/2014/main" id="{1B861F4B-BD72-4130-F728-0E7BFEAF872B}"/>
              </a:ext>
            </a:extLst>
          </p:cNvPr>
          <p:cNvSpPr>
            <a:spLocks noGrp="1"/>
          </p:cNvSpPr>
          <p:nvPr>
            <p:ph idx="1"/>
          </p:nvPr>
        </p:nvSpPr>
        <p:spPr/>
        <p:txBody>
          <a:bodyPr vert="horz" lIns="91440" tIns="45720" rIns="91440" bIns="45720" rtlCol="0" anchor="t">
            <a:normAutofit lnSpcReduction="10000"/>
          </a:bodyPr>
          <a:lstStyle/>
          <a:p>
            <a:r>
              <a:rPr lang="en-US" dirty="0"/>
              <a:t>The development team typically creates some type of deploy task to an operations team</a:t>
            </a:r>
          </a:p>
          <a:p>
            <a:r>
              <a:rPr lang="en-US" dirty="0"/>
              <a:t>The operations team ensures all production software, servers, and hardware are stable and ready for production</a:t>
            </a:r>
          </a:p>
          <a:p>
            <a:r>
              <a:rPr lang="en-US" dirty="0"/>
              <a:t>Team does regression testing in preproduction environment</a:t>
            </a:r>
          </a:p>
          <a:p>
            <a:r>
              <a:rPr lang="en-US" dirty="0"/>
              <a:t>Plans production deployment and occurs soon after review</a:t>
            </a:r>
          </a:p>
          <a:p>
            <a:pPr marL="0" indent="0">
              <a:buNone/>
            </a:pPr>
            <a:endParaRPr lang="en-US" dirty="0"/>
          </a:p>
        </p:txBody>
      </p:sp>
    </p:spTree>
    <p:extLst>
      <p:ext uri="{BB962C8B-B14F-4D97-AF65-F5344CB8AC3E}">
        <p14:creationId xmlns:p14="http://schemas.microsoft.com/office/powerpoint/2010/main" val="2190156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5AE60-ABB8-A15D-1C8E-D760DD0DF971}"/>
              </a:ext>
            </a:extLst>
          </p:cNvPr>
          <p:cNvSpPr>
            <a:spLocks noGrp="1"/>
          </p:cNvSpPr>
          <p:nvPr>
            <p:ph type="title"/>
          </p:nvPr>
        </p:nvSpPr>
        <p:spPr/>
        <p:txBody>
          <a:bodyPr/>
          <a:lstStyle/>
          <a:p>
            <a:r>
              <a:rPr lang="en-US" dirty="0"/>
              <a:t>Review and Retirement</a:t>
            </a:r>
          </a:p>
        </p:txBody>
      </p:sp>
      <p:sp>
        <p:nvSpPr>
          <p:cNvPr id="3" name="Content Placeholder 2">
            <a:extLst>
              <a:ext uri="{FF2B5EF4-FFF2-40B4-BE49-F238E27FC236}">
                <a16:creationId xmlns:a16="http://schemas.microsoft.com/office/drawing/2014/main" id="{3A04E07B-F853-A6E1-A428-082B778112F0}"/>
              </a:ext>
            </a:extLst>
          </p:cNvPr>
          <p:cNvSpPr>
            <a:spLocks noGrp="1"/>
          </p:cNvSpPr>
          <p:nvPr>
            <p:ph idx="1"/>
          </p:nvPr>
        </p:nvSpPr>
        <p:spPr/>
        <p:txBody>
          <a:bodyPr vert="horz" lIns="91440" tIns="45720" rIns="91440" bIns="45720" rtlCol="0" anchor="t">
            <a:normAutofit fontScale="92500"/>
          </a:bodyPr>
          <a:lstStyle/>
          <a:p>
            <a:r>
              <a:rPr lang="en-US" dirty="0"/>
              <a:t>The last phase of the Agile lifecycle</a:t>
            </a:r>
          </a:p>
          <a:p>
            <a:r>
              <a:rPr lang="en-US" dirty="0"/>
              <a:t>Demoes to the customer occur here</a:t>
            </a:r>
          </a:p>
          <a:p>
            <a:r>
              <a:rPr lang="en-US" dirty="0"/>
              <a:t>Development team takes feedback</a:t>
            </a:r>
          </a:p>
          <a:p>
            <a:r>
              <a:rPr lang="en-US" dirty="0"/>
              <a:t>Feedback leads to enhancements and corrections</a:t>
            </a:r>
          </a:p>
          <a:p>
            <a:r>
              <a:rPr lang="en-US" dirty="0"/>
              <a:t>Team reflects on wins and losses of the sprint to see what can be done better</a:t>
            </a:r>
          </a:p>
          <a:p>
            <a:r>
              <a:rPr lang="en-US" dirty="0"/>
              <a:t>Software may be retired and replaced in this stage</a:t>
            </a:r>
          </a:p>
        </p:txBody>
      </p:sp>
    </p:spTree>
    <p:extLst>
      <p:ext uri="{BB962C8B-B14F-4D97-AF65-F5344CB8AC3E}">
        <p14:creationId xmlns:p14="http://schemas.microsoft.com/office/powerpoint/2010/main" val="371362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7A651E-6C91-CC7F-AB12-CD87A7C0F4E1}"/>
              </a:ext>
            </a:extLst>
          </p:cNvPr>
          <p:cNvSpPr>
            <a:spLocks noGrp="1"/>
          </p:cNvSpPr>
          <p:nvPr>
            <p:ph type="title"/>
          </p:nvPr>
        </p:nvSpPr>
        <p:spPr>
          <a:xfrm>
            <a:off x="565150" y="770890"/>
            <a:ext cx="7335835" cy="1268984"/>
          </a:xfrm>
        </p:spPr>
        <p:txBody>
          <a:bodyPr>
            <a:normAutofit/>
          </a:bodyPr>
          <a:lstStyle/>
          <a:p>
            <a:r>
              <a:rPr lang="en-US" dirty="0"/>
              <a:t>Waterfall Phases</a:t>
            </a:r>
          </a:p>
        </p:txBody>
      </p:sp>
      <p:sp>
        <p:nvSpPr>
          <p:cNvPr id="3" name="Content Placeholder 2">
            <a:extLst>
              <a:ext uri="{FF2B5EF4-FFF2-40B4-BE49-F238E27FC236}">
                <a16:creationId xmlns:a16="http://schemas.microsoft.com/office/drawing/2014/main" id="{DE15BD00-6FB0-E0D8-6F79-008AFA0E775E}"/>
              </a:ext>
            </a:extLst>
          </p:cNvPr>
          <p:cNvSpPr>
            <a:spLocks noGrp="1"/>
          </p:cNvSpPr>
          <p:nvPr>
            <p:ph idx="1"/>
          </p:nvPr>
        </p:nvSpPr>
        <p:spPr>
          <a:xfrm>
            <a:off x="565150" y="2160016"/>
            <a:ext cx="7335835" cy="3601212"/>
          </a:xfrm>
        </p:spPr>
        <p:txBody>
          <a:bodyPr vert="horz" lIns="91440" tIns="45720" rIns="91440" bIns="45720" rtlCol="0" anchor="t">
            <a:normAutofit fontScale="55000" lnSpcReduction="20000"/>
          </a:bodyPr>
          <a:lstStyle/>
          <a:p>
            <a:r>
              <a:rPr lang="en-US" dirty="0"/>
              <a:t>According to </a:t>
            </a:r>
            <a:r>
              <a:rPr lang="en-US" dirty="0" err="1"/>
              <a:t>tutorialspoint</a:t>
            </a:r>
            <a:r>
              <a:rPr lang="en-US" dirty="0"/>
              <a:t> there are 6 phases in the Waterfall lifecycle</a:t>
            </a:r>
          </a:p>
          <a:p>
            <a:r>
              <a:rPr lang="en-US" dirty="0"/>
              <a:t>Requirement Gathering</a:t>
            </a:r>
          </a:p>
          <a:p>
            <a:pPr lvl="1"/>
            <a:r>
              <a:rPr lang="en-US" dirty="0"/>
              <a:t>All requirements are gathered here</a:t>
            </a:r>
          </a:p>
          <a:p>
            <a:r>
              <a:rPr lang="en-US" dirty="0"/>
              <a:t>System Design</a:t>
            </a:r>
          </a:p>
          <a:p>
            <a:pPr lvl="1"/>
            <a:r>
              <a:rPr lang="en-US" dirty="0"/>
              <a:t>System design helps with specifying technology requirements and defining the overall architecture</a:t>
            </a:r>
          </a:p>
          <a:p>
            <a:r>
              <a:rPr lang="en-US" dirty="0"/>
              <a:t>Implementation</a:t>
            </a:r>
          </a:p>
          <a:p>
            <a:pPr lvl="1"/>
            <a:r>
              <a:rPr lang="en-US"/>
              <a:t>Software is developed in units and unit tested</a:t>
            </a:r>
            <a:endParaRPr lang="en-US" dirty="0"/>
          </a:p>
          <a:p>
            <a:r>
              <a:rPr lang="en-US" dirty="0"/>
              <a:t>Integration and Testing</a:t>
            </a:r>
          </a:p>
          <a:p>
            <a:pPr lvl="1"/>
            <a:r>
              <a:rPr lang="en-US" dirty="0"/>
              <a:t>All units are tested, integrated, and post integration are tested again</a:t>
            </a:r>
          </a:p>
          <a:p>
            <a:r>
              <a:rPr lang="en-US" dirty="0"/>
              <a:t>Deployment</a:t>
            </a:r>
          </a:p>
          <a:p>
            <a:pPr lvl="1"/>
            <a:r>
              <a:rPr lang="en-US" dirty="0"/>
              <a:t>After testing is complete the software is deployed to production</a:t>
            </a:r>
          </a:p>
          <a:p>
            <a:r>
              <a:rPr lang="en-US" dirty="0"/>
              <a:t>Maintenance</a:t>
            </a:r>
          </a:p>
          <a:p>
            <a:pPr lvl="1"/>
            <a:r>
              <a:rPr lang="en-US" dirty="0"/>
              <a:t>The team switches to maintenance mode to fix bugs in different patches and deploy them to production</a:t>
            </a:r>
          </a:p>
          <a:p>
            <a:endParaRPr lang="en-US" dirty="0"/>
          </a:p>
        </p:txBody>
      </p:sp>
      <p:cxnSp>
        <p:nvCxnSpPr>
          <p:cNvPr id="10" name="Straight Connector 9">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3" name="Oval 12">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81973817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C6E99-2096-0757-B909-D79322E785A3}"/>
              </a:ext>
            </a:extLst>
          </p:cNvPr>
          <p:cNvSpPr>
            <a:spLocks noGrp="1"/>
          </p:cNvSpPr>
          <p:nvPr>
            <p:ph type="title"/>
          </p:nvPr>
        </p:nvSpPr>
        <p:spPr>
          <a:xfrm>
            <a:off x="565150" y="770890"/>
            <a:ext cx="9198761" cy="1268984"/>
          </a:xfrm>
        </p:spPr>
        <p:txBody>
          <a:bodyPr>
            <a:normAutofit fontScale="90000"/>
          </a:bodyPr>
          <a:lstStyle/>
          <a:p>
            <a:r>
              <a:rPr lang="en-US" dirty="0"/>
              <a:t>Problems with waterfall in the SNHU Travel Project</a:t>
            </a:r>
          </a:p>
        </p:txBody>
      </p:sp>
      <p:sp>
        <p:nvSpPr>
          <p:cNvPr id="3" name="Content Placeholder 2">
            <a:extLst>
              <a:ext uri="{FF2B5EF4-FFF2-40B4-BE49-F238E27FC236}">
                <a16:creationId xmlns:a16="http://schemas.microsoft.com/office/drawing/2014/main" id="{2232C187-400D-99C6-F0F2-06BDE387764F}"/>
              </a:ext>
            </a:extLst>
          </p:cNvPr>
          <p:cNvSpPr>
            <a:spLocks noGrp="1"/>
          </p:cNvSpPr>
          <p:nvPr>
            <p:ph idx="1"/>
          </p:nvPr>
        </p:nvSpPr>
        <p:spPr>
          <a:xfrm>
            <a:off x="565150" y="2160016"/>
            <a:ext cx="9198761" cy="3601212"/>
          </a:xfrm>
        </p:spPr>
        <p:txBody>
          <a:bodyPr vert="horz" lIns="91440" tIns="45720" rIns="91440" bIns="45720" rtlCol="0" anchor="t">
            <a:normAutofit lnSpcReduction="10000"/>
          </a:bodyPr>
          <a:lstStyle/>
          <a:p>
            <a:r>
              <a:rPr lang="en-US" dirty="0"/>
              <a:t>The business changed the vision of the SNHU Travel site.</a:t>
            </a:r>
          </a:p>
          <a:p>
            <a:r>
              <a:rPr lang="en-US" dirty="0"/>
              <a:t>The focus of the site changed to detox/wellness after the team planned.</a:t>
            </a:r>
          </a:p>
          <a:p>
            <a:r>
              <a:rPr lang="en-US" dirty="0"/>
              <a:t>The less clear the ask is at the planning stage in Waterfall the more at risk the project is.</a:t>
            </a:r>
          </a:p>
          <a:p>
            <a:r>
              <a:rPr lang="en-US" dirty="0"/>
              <a:t>The change could have derailed the entire project if the change were big enough. </a:t>
            </a:r>
          </a:p>
          <a:p>
            <a:r>
              <a:rPr lang="en-US" dirty="0"/>
              <a:t>The business wants the cite to be based on customer feedback. Waterfall is not customer centric.</a:t>
            </a:r>
          </a:p>
        </p:txBody>
      </p:sp>
      <p:cxnSp>
        <p:nvCxnSpPr>
          <p:cNvPr id="10" name="Straight Connector 9">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8202657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BCF770-4318-4A4F-9A84-04703E5C45F1}"/>
              </a:ext>
            </a:extLst>
          </p:cNvPr>
          <p:cNvSpPr>
            <a:spLocks noGrp="1"/>
          </p:cNvSpPr>
          <p:nvPr>
            <p:ph type="title"/>
          </p:nvPr>
        </p:nvSpPr>
        <p:spPr>
          <a:xfrm>
            <a:off x="565150" y="770890"/>
            <a:ext cx="9198761" cy="1268984"/>
          </a:xfrm>
        </p:spPr>
        <p:txBody>
          <a:bodyPr>
            <a:normAutofit/>
          </a:bodyPr>
          <a:lstStyle/>
          <a:p>
            <a:r>
              <a:rPr lang="en-US" dirty="0"/>
              <a:t>General Problems with Waterfall</a:t>
            </a:r>
          </a:p>
        </p:txBody>
      </p:sp>
      <p:sp>
        <p:nvSpPr>
          <p:cNvPr id="3" name="Content Placeholder 2">
            <a:extLst>
              <a:ext uri="{FF2B5EF4-FFF2-40B4-BE49-F238E27FC236}">
                <a16:creationId xmlns:a16="http://schemas.microsoft.com/office/drawing/2014/main" id="{55A4A943-60D1-32E3-CF6C-B9F59135E6E8}"/>
              </a:ext>
            </a:extLst>
          </p:cNvPr>
          <p:cNvSpPr>
            <a:spLocks noGrp="1"/>
          </p:cNvSpPr>
          <p:nvPr>
            <p:ph idx="1"/>
          </p:nvPr>
        </p:nvSpPr>
        <p:spPr>
          <a:xfrm>
            <a:off x="565150" y="2160016"/>
            <a:ext cx="9198761" cy="3601212"/>
          </a:xfrm>
        </p:spPr>
        <p:txBody>
          <a:bodyPr vert="horz" lIns="91440" tIns="45720" rIns="91440" bIns="45720" rtlCol="0" anchor="t">
            <a:normAutofit/>
          </a:bodyPr>
          <a:lstStyle/>
          <a:p>
            <a:r>
              <a:rPr lang="en-US" dirty="0"/>
              <a:t>Testing occurs later in the project and many bugs will likely be found. This causes a lot of rework.</a:t>
            </a:r>
          </a:p>
          <a:p>
            <a:r>
              <a:rPr lang="en-US" dirty="0"/>
              <a:t>The end goal is determined early, forcing a delivery date, which is very difficult because it is a big guess at what can be completed by then.'</a:t>
            </a:r>
          </a:p>
          <a:p>
            <a:r>
              <a:rPr lang="en-US" dirty="0"/>
              <a:t>The customer is excluded, leaving no room for feedback.</a:t>
            </a:r>
          </a:p>
          <a:p>
            <a:r>
              <a:rPr lang="en-US" dirty="0">
                <a:ea typeface="+mn-lt"/>
                <a:cs typeface="+mn-lt"/>
              </a:rPr>
              <a:t>Changes are very difficult to move back.</a:t>
            </a:r>
          </a:p>
        </p:txBody>
      </p:sp>
      <p:cxnSp>
        <p:nvCxnSpPr>
          <p:cNvPr id="10" name="Straight Connector 9">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59658292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DEF198-94AD-B41C-CA2E-2EE2A0601A56}"/>
              </a:ext>
            </a:extLst>
          </p:cNvPr>
          <p:cNvSpPr>
            <a:spLocks noGrp="1"/>
          </p:cNvSpPr>
          <p:nvPr>
            <p:ph type="title"/>
          </p:nvPr>
        </p:nvSpPr>
        <p:spPr>
          <a:xfrm>
            <a:off x="565150" y="770890"/>
            <a:ext cx="7335835" cy="1268984"/>
          </a:xfrm>
        </p:spPr>
        <p:txBody>
          <a:bodyPr>
            <a:normAutofit/>
          </a:bodyPr>
          <a:lstStyle/>
          <a:p>
            <a:r>
              <a:rPr lang="en-US" dirty="0"/>
              <a:t>Agile as a Solution</a:t>
            </a:r>
          </a:p>
        </p:txBody>
      </p:sp>
      <p:sp>
        <p:nvSpPr>
          <p:cNvPr id="3" name="Content Placeholder 2">
            <a:extLst>
              <a:ext uri="{FF2B5EF4-FFF2-40B4-BE49-F238E27FC236}">
                <a16:creationId xmlns:a16="http://schemas.microsoft.com/office/drawing/2014/main" id="{43979911-A518-16E1-59BE-3E58AA3D2DB5}"/>
              </a:ext>
            </a:extLst>
          </p:cNvPr>
          <p:cNvSpPr>
            <a:spLocks noGrp="1"/>
          </p:cNvSpPr>
          <p:nvPr>
            <p:ph idx="1"/>
          </p:nvPr>
        </p:nvSpPr>
        <p:spPr>
          <a:xfrm>
            <a:off x="565150" y="2160016"/>
            <a:ext cx="7335835" cy="3601212"/>
          </a:xfrm>
        </p:spPr>
        <p:txBody>
          <a:bodyPr vert="horz" lIns="91440" tIns="45720" rIns="91440" bIns="45720" rtlCol="0" anchor="t">
            <a:normAutofit fontScale="85000" lnSpcReduction="20000"/>
          </a:bodyPr>
          <a:lstStyle/>
          <a:p>
            <a:r>
              <a:rPr lang="en-US" dirty="0"/>
              <a:t>Changes can be welcomed as they have not planned out a massive project, rather small iterative chunks as Agile is flexible.</a:t>
            </a:r>
          </a:p>
          <a:p>
            <a:r>
              <a:rPr lang="en-US" dirty="0"/>
              <a:t>SDLC is split up into smaller chunks of time called sprints, instead of linear phases.</a:t>
            </a:r>
          </a:p>
          <a:p>
            <a:r>
              <a:rPr lang="en-US" dirty="0"/>
              <a:t>Better results come from the team being self-organized.</a:t>
            </a:r>
            <a:endParaRPr lang="en-US"/>
          </a:p>
          <a:p>
            <a:r>
              <a:rPr lang="en-US" dirty="0"/>
              <a:t>Software quality is increased through continuous review in pair programming, early QA testing, and customer feedback.</a:t>
            </a:r>
          </a:p>
          <a:p>
            <a:r>
              <a:rPr lang="en-US" dirty="0"/>
              <a:t>Teams can more appropriately size work, and put it into sprints accordingly</a:t>
            </a:r>
          </a:p>
          <a:p>
            <a:r>
              <a:rPr lang="en-US" dirty="0"/>
              <a:t>Includes the customer for feedback on increments</a:t>
            </a:r>
          </a:p>
          <a:p>
            <a:endParaRPr lang="en-US" dirty="0"/>
          </a:p>
        </p:txBody>
      </p:sp>
      <p:cxnSp>
        <p:nvCxnSpPr>
          <p:cNvPr id="10" name="Straight Connector 9">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3" name="Oval 12">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67149446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83C5-BE27-895F-DF54-095544A241D7}"/>
              </a:ext>
            </a:extLst>
          </p:cNvPr>
          <p:cNvSpPr>
            <a:spLocks noGrp="1"/>
          </p:cNvSpPr>
          <p:nvPr>
            <p:ph type="title"/>
          </p:nvPr>
        </p:nvSpPr>
        <p:spPr/>
        <p:txBody>
          <a:bodyPr>
            <a:normAutofit fontScale="90000"/>
          </a:bodyPr>
          <a:lstStyle/>
          <a:p>
            <a:r>
              <a:rPr lang="en-US" dirty="0"/>
              <a:t>Key considerations when choosing Agile or Waterfall</a:t>
            </a:r>
          </a:p>
        </p:txBody>
      </p:sp>
      <p:sp>
        <p:nvSpPr>
          <p:cNvPr id="3" name="Content Placeholder 2">
            <a:extLst>
              <a:ext uri="{FF2B5EF4-FFF2-40B4-BE49-F238E27FC236}">
                <a16:creationId xmlns:a16="http://schemas.microsoft.com/office/drawing/2014/main" id="{FF24CF34-80AE-8CF4-CF6F-0AD789EF9203}"/>
              </a:ext>
            </a:extLst>
          </p:cNvPr>
          <p:cNvSpPr>
            <a:spLocks noGrp="1"/>
          </p:cNvSpPr>
          <p:nvPr>
            <p:ph idx="1"/>
          </p:nvPr>
        </p:nvSpPr>
        <p:spPr/>
        <p:txBody>
          <a:bodyPr vert="horz" lIns="91440" tIns="45720" rIns="91440" bIns="45720" rtlCol="0" anchor="t">
            <a:normAutofit fontScale="85000" lnSpcReduction="20000"/>
          </a:bodyPr>
          <a:lstStyle/>
          <a:p>
            <a:r>
              <a:rPr lang="en-US" dirty="0"/>
              <a:t>Size of the project </a:t>
            </a:r>
          </a:p>
          <a:p>
            <a:pPr lvl="1"/>
            <a:r>
              <a:rPr lang="en-US" dirty="0">
                <a:ea typeface="+mn-lt"/>
                <a:cs typeface="+mn-lt"/>
              </a:rPr>
              <a:t>If the project is huge, Agile will be better. </a:t>
            </a:r>
          </a:p>
          <a:p>
            <a:pPr lvl="1"/>
            <a:r>
              <a:rPr lang="en-US" dirty="0"/>
              <a:t>In the SNHU Travel Project a good place to make this consideration was getting the vision from the customer.</a:t>
            </a:r>
          </a:p>
          <a:p>
            <a:r>
              <a:rPr lang="en-US" dirty="0"/>
              <a:t>Is the project customer centric</a:t>
            </a:r>
          </a:p>
          <a:p>
            <a:pPr lvl="1"/>
            <a:r>
              <a:rPr lang="en-US" dirty="0"/>
              <a:t>This is because user feedback will be what the team is working on to keep pleasing new customers. SNHU Travel based the initial product on customer feedback</a:t>
            </a:r>
          </a:p>
          <a:p>
            <a:r>
              <a:rPr lang="en-US" dirty="0"/>
              <a:t>How likely are the requirements to change</a:t>
            </a:r>
          </a:p>
          <a:p>
            <a:pPr lvl="1"/>
            <a:r>
              <a:rPr lang="en-US" dirty="0"/>
              <a:t>Waterfall does not welcome change very well and can cause lots of problems. This happened in the SNHU Travel Project and could have been very bad if in a Waterfall workflow</a:t>
            </a:r>
          </a:p>
        </p:txBody>
      </p:sp>
    </p:spTree>
    <p:extLst>
      <p:ext uri="{BB962C8B-B14F-4D97-AF65-F5344CB8AC3E}">
        <p14:creationId xmlns:p14="http://schemas.microsoft.com/office/powerpoint/2010/main" val="544676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A1C4-DE54-DF92-EB5F-25A9D546676B}"/>
              </a:ext>
            </a:extLst>
          </p:cNvPr>
          <p:cNvSpPr>
            <a:spLocks noGrp="1"/>
          </p:cNvSpPr>
          <p:nvPr>
            <p:ph type="title"/>
          </p:nvPr>
        </p:nvSpPr>
        <p:spPr/>
        <p:txBody>
          <a:bodyPr/>
          <a:lstStyle/>
          <a:p>
            <a:r>
              <a:rPr lang="en-US" dirty="0"/>
              <a:t>Additional Considerations</a:t>
            </a:r>
          </a:p>
        </p:txBody>
      </p:sp>
      <p:sp>
        <p:nvSpPr>
          <p:cNvPr id="3" name="Content Placeholder 2">
            <a:extLst>
              <a:ext uri="{FF2B5EF4-FFF2-40B4-BE49-F238E27FC236}">
                <a16:creationId xmlns:a16="http://schemas.microsoft.com/office/drawing/2014/main" id="{1DA37F9D-001B-1DBC-3854-067EE442BDE4}"/>
              </a:ext>
            </a:extLst>
          </p:cNvPr>
          <p:cNvSpPr>
            <a:spLocks noGrp="1"/>
          </p:cNvSpPr>
          <p:nvPr>
            <p:ph idx="1"/>
          </p:nvPr>
        </p:nvSpPr>
        <p:spPr>
          <a:xfrm>
            <a:off x="565150" y="2160016"/>
            <a:ext cx="7674501" cy="3930471"/>
          </a:xfrm>
        </p:spPr>
        <p:txBody>
          <a:bodyPr vert="horz" lIns="91440" tIns="45720" rIns="91440" bIns="45720" rtlCol="0" anchor="t">
            <a:normAutofit fontScale="62500" lnSpcReduction="20000"/>
          </a:bodyPr>
          <a:lstStyle/>
          <a:p>
            <a:r>
              <a:rPr lang="en-US" dirty="0"/>
              <a:t>Product Quality</a:t>
            </a:r>
          </a:p>
          <a:p>
            <a:pPr lvl="1"/>
            <a:r>
              <a:rPr lang="en-US" dirty="0"/>
              <a:t>Testing occurs directly after development in Agile. This allows bugs to be caught early and be sent back to development.</a:t>
            </a:r>
          </a:p>
          <a:p>
            <a:pPr lvl="1"/>
            <a:r>
              <a:rPr lang="en-US" dirty="0"/>
              <a:t>Testing still occurs after development in Waterfall, but after ALL development and can cause massive amounts of rework.</a:t>
            </a:r>
          </a:p>
          <a:p>
            <a:pPr lvl="1"/>
            <a:r>
              <a:rPr lang="en-US" dirty="0"/>
              <a:t>In the SNHU Travel Project it shows how the tester waited for communication back from the developer about what code could be changed and how they should adapt their tests.</a:t>
            </a:r>
          </a:p>
          <a:p>
            <a:r>
              <a:rPr lang="en-US" dirty="0"/>
              <a:t>Quality of life for workers</a:t>
            </a:r>
          </a:p>
          <a:p>
            <a:pPr lvl="1"/>
            <a:r>
              <a:rPr lang="en-US" dirty="0"/>
              <a:t>Agile allows people to appropriately size things for the hours they are actually paid for, instead of requiring lots of overtime. As opposed to over promising and not making the delivery date with waterfall.</a:t>
            </a:r>
          </a:p>
          <a:p>
            <a:pPr lvl="1"/>
            <a:r>
              <a:rPr lang="en-US" dirty="0"/>
              <a:t>The SNHU Travel team was not happy that  requirements changed but they were not worried, they offered what they could</a:t>
            </a:r>
          </a:p>
          <a:p>
            <a:r>
              <a:rPr lang="en-US" dirty="0"/>
              <a:t>Customer Satisfaction</a:t>
            </a:r>
          </a:p>
          <a:p>
            <a:pPr lvl="1"/>
            <a:r>
              <a:rPr lang="en-US" dirty="0"/>
              <a:t>Agile will make the customer feel better about working with the development team as they are able to more closely watch as their product is delivered.</a:t>
            </a:r>
          </a:p>
          <a:p>
            <a:endParaRPr lang="en-US" dirty="0"/>
          </a:p>
        </p:txBody>
      </p:sp>
    </p:spTree>
    <p:extLst>
      <p:ext uri="{BB962C8B-B14F-4D97-AF65-F5344CB8AC3E}">
        <p14:creationId xmlns:p14="http://schemas.microsoft.com/office/powerpoint/2010/main" val="4095864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DE4AC-53D6-9756-63F7-E24C52228410}"/>
              </a:ext>
            </a:extLst>
          </p:cNvPr>
          <p:cNvSpPr>
            <a:spLocks noGrp="1"/>
          </p:cNvSpPr>
          <p:nvPr>
            <p:ph type="title"/>
          </p:nvPr>
        </p:nvSpPr>
        <p:spPr>
          <a:xfrm>
            <a:off x="565150" y="770890"/>
            <a:ext cx="7335835" cy="650420"/>
          </a:xfrm>
        </p:spPr>
        <p:txBody>
          <a:bodyPr>
            <a:normAutofit fontScale="90000"/>
          </a:bodyPr>
          <a:lstStyle/>
          <a:p>
            <a:r>
              <a:rPr lang="en-US" dirty="0"/>
              <a:t>Works Cited</a:t>
            </a:r>
          </a:p>
        </p:txBody>
      </p:sp>
      <p:sp>
        <p:nvSpPr>
          <p:cNvPr id="3" name="TextBox 2">
            <a:extLst>
              <a:ext uri="{FF2B5EF4-FFF2-40B4-BE49-F238E27FC236}">
                <a16:creationId xmlns:a16="http://schemas.microsoft.com/office/drawing/2014/main" id="{9F16C2C3-92DD-D7AD-8D53-013F32CF44A8}"/>
              </a:ext>
            </a:extLst>
          </p:cNvPr>
          <p:cNvSpPr txBox="1"/>
          <p:nvPr/>
        </p:nvSpPr>
        <p:spPr>
          <a:xfrm>
            <a:off x="494166" y="1387535"/>
            <a:ext cx="9769427"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The Information provided in this project come from personal experiences and the following sources:</a:t>
            </a:r>
          </a:p>
          <a:p>
            <a:endParaRPr lang="en-US" sz="1600" dirty="0">
              <a:ea typeface="+mn-lt"/>
              <a:cs typeface="+mn-lt"/>
            </a:endParaRPr>
          </a:p>
          <a:p>
            <a:r>
              <a:rPr lang="en-US" sz="1600" dirty="0" err="1">
                <a:ea typeface="+mn-lt"/>
                <a:cs typeface="+mn-lt"/>
              </a:rPr>
              <a:t>Bitbytesoft</a:t>
            </a:r>
            <a:r>
              <a:rPr lang="en-US" sz="1600" dirty="0">
                <a:ea typeface="+mn-lt"/>
                <a:cs typeface="+mn-lt"/>
              </a:rPr>
              <a:t>. (2022, April 26). </a:t>
            </a:r>
            <a:r>
              <a:rPr lang="en-US" sz="1600" i="1" dirty="0">
                <a:ea typeface="+mn-lt"/>
                <a:cs typeface="+mn-lt"/>
              </a:rPr>
              <a:t>The phases of Agile Software Development Life Cycle &amp; Workflow and Project Management</a:t>
            </a:r>
            <a:r>
              <a:rPr lang="en-US" sz="1600" dirty="0">
                <a:ea typeface="+mn-lt"/>
                <a:cs typeface="+mn-lt"/>
              </a:rPr>
              <a:t>. Bitbytesoft.com. Retrieved February 18, 2023, from </a:t>
            </a:r>
            <a:r>
              <a:rPr lang="en-US" sz="1600" dirty="0">
                <a:ea typeface="+mn-lt"/>
                <a:cs typeface="+mn-lt"/>
                <a:hlinkClick r:id="rId2"/>
              </a:rPr>
              <a:t>https://bitbytesoft.com/phases-of-agile-software-development-life-cycle/</a:t>
            </a:r>
            <a:r>
              <a:rPr lang="en-US" sz="1600" dirty="0">
                <a:ea typeface="+mn-lt"/>
                <a:cs typeface="+mn-lt"/>
              </a:rPr>
              <a:t> </a:t>
            </a:r>
            <a:endParaRPr lang="en-US"/>
          </a:p>
          <a:p>
            <a:endParaRPr lang="en-US" sz="1600" dirty="0">
              <a:ea typeface="+mn-lt"/>
              <a:cs typeface="+mn-lt"/>
            </a:endParaRPr>
          </a:p>
          <a:p>
            <a:r>
              <a:rPr lang="en-US" sz="1600" dirty="0">
                <a:ea typeface="+mn-lt"/>
                <a:cs typeface="+mn-lt"/>
              </a:rPr>
              <a:t>Hassan, S. S. (2021, March 11). </a:t>
            </a:r>
            <a:r>
              <a:rPr lang="en-US" sz="1600" i="1" dirty="0">
                <a:ea typeface="+mn-lt"/>
                <a:cs typeface="+mn-lt"/>
              </a:rPr>
              <a:t>6 key factors to choose agile software development</a:t>
            </a:r>
            <a:r>
              <a:rPr lang="en-US" sz="1600" dirty="0">
                <a:ea typeface="+mn-lt"/>
                <a:cs typeface="+mn-lt"/>
              </a:rPr>
              <a:t>. </a:t>
            </a:r>
            <a:r>
              <a:rPr lang="en-US" sz="1600" err="1">
                <a:ea typeface="+mn-lt"/>
                <a:cs typeface="+mn-lt"/>
              </a:rPr>
              <a:t>Nascenia</a:t>
            </a:r>
            <a:r>
              <a:rPr lang="en-US" sz="1600" dirty="0">
                <a:ea typeface="+mn-lt"/>
                <a:cs typeface="+mn-lt"/>
              </a:rPr>
              <a:t>. Retrieved February 18, 2023, from </a:t>
            </a:r>
            <a:r>
              <a:rPr lang="en-US" sz="1600" dirty="0">
                <a:ea typeface="+mn-lt"/>
                <a:cs typeface="+mn-lt"/>
                <a:hlinkClick r:id="rId3"/>
              </a:rPr>
              <a:t>https://nascenia.com/6-key-factors-to-choose-agile-software-development/</a:t>
            </a:r>
            <a:r>
              <a:rPr lang="en-US" sz="1600" dirty="0">
                <a:ea typeface="+mn-lt"/>
                <a:cs typeface="+mn-lt"/>
              </a:rPr>
              <a:t> </a:t>
            </a:r>
            <a:endParaRPr lang="en-US" sz="1600" dirty="0"/>
          </a:p>
          <a:p>
            <a:endParaRPr lang="en-US" sz="1600" dirty="0">
              <a:ea typeface="+mn-lt"/>
              <a:cs typeface="+mn-lt"/>
            </a:endParaRPr>
          </a:p>
          <a:p>
            <a:r>
              <a:rPr lang="en-US" sz="1600" dirty="0">
                <a:ea typeface="+mn-lt"/>
                <a:cs typeface="+mn-lt"/>
              </a:rPr>
              <a:t>Lucid Content Team. (2018, August 10). </a:t>
            </a:r>
            <a:r>
              <a:rPr lang="en-US" sz="1600" i="1" dirty="0">
                <a:ea typeface="+mn-lt"/>
                <a:cs typeface="+mn-lt"/>
              </a:rPr>
              <a:t>The Pros and cons of waterfall methodology</a:t>
            </a:r>
            <a:r>
              <a:rPr lang="en-US" sz="1600" dirty="0">
                <a:ea typeface="+mn-lt"/>
                <a:cs typeface="+mn-lt"/>
              </a:rPr>
              <a:t>. </a:t>
            </a:r>
            <a:r>
              <a:rPr lang="en-US" sz="1600" err="1">
                <a:ea typeface="+mn-lt"/>
                <a:cs typeface="+mn-lt"/>
              </a:rPr>
              <a:t>Lucidchart</a:t>
            </a:r>
            <a:r>
              <a:rPr lang="en-US" sz="1600" dirty="0">
                <a:ea typeface="+mn-lt"/>
                <a:cs typeface="+mn-lt"/>
              </a:rPr>
              <a:t> Blog. Retrieved February 18, 2023, from </a:t>
            </a:r>
            <a:r>
              <a:rPr lang="en-US" sz="1600" dirty="0">
                <a:ea typeface="+mn-lt"/>
                <a:cs typeface="+mn-lt"/>
                <a:hlinkClick r:id="rId4"/>
              </a:rPr>
              <a:t>https://www.lucidchart.com/blog/pros-and-cons-of-waterfall-methodology</a:t>
            </a:r>
            <a:r>
              <a:rPr lang="en-US" sz="1600" dirty="0">
                <a:ea typeface="+mn-lt"/>
                <a:cs typeface="+mn-lt"/>
              </a:rPr>
              <a:t> </a:t>
            </a:r>
            <a:endParaRPr lang="en-US" sz="1600" dirty="0"/>
          </a:p>
          <a:p>
            <a:endParaRPr lang="en-US" sz="1600" dirty="0">
              <a:ea typeface="+mn-lt"/>
              <a:cs typeface="+mn-lt"/>
            </a:endParaRPr>
          </a:p>
          <a:p>
            <a:r>
              <a:rPr lang="en-US" sz="1600" dirty="0">
                <a:ea typeface="+mn-lt"/>
                <a:cs typeface="+mn-lt"/>
              </a:rPr>
              <a:t>Sutherland, J., &amp; Schwaber, K. (2020, November). </a:t>
            </a:r>
            <a:r>
              <a:rPr lang="en-US" sz="1600" i="1" dirty="0">
                <a:ea typeface="+mn-lt"/>
                <a:cs typeface="+mn-lt"/>
              </a:rPr>
              <a:t>The 2020 scrum GUIDETM</a:t>
            </a:r>
            <a:r>
              <a:rPr lang="en-US" sz="1600" dirty="0">
                <a:ea typeface="+mn-lt"/>
                <a:cs typeface="+mn-lt"/>
              </a:rPr>
              <a:t>. Scrum Guide | Scrum Guides. Retrieved February 17, 2023, from </a:t>
            </a:r>
            <a:r>
              <a:rPr lang="en-US" sz="1600" dirty="0">
                <a:ea typeface="+mn-lt"/>
                <a:cs typeface="+mn-lt"/>
                <a:hlinkClick r:id="rId5"/>
              </a:rPr>
              <a:t>https://scrumguides.org/scrum-guide.html</a:t>
            </a:r>
            <a:r>
              <a:rPr lang="en-US" sz="1600" dirty="0">
                <a:ea typeface="+mn-lt"/>
                <a:cs typeface="+mn-lt"/>
              </a:rPr>
              <a:t> </a:t>
            </a:r>
            <a:endParaRPr lang="en-US" sz="1600" dirty="0"/>
          </a:p>
          <a:p>
            <a:endParaRPr lang="en-US" sz="1600" dirty="0">
              <a:ea typeface="+mn-lt"/>
              <a:cs typeface="+mn-lt"/>
            </a:endParaRPr>
          </a:p>
          <a:p>
            <a:r>
              <a:rPr lang="en-US" sz="1600" dirty="0" err="1">
                <a:ea typeface="+mn-lt"/>
                <a:cs typeface="+mn-lt"/>
              </a:rPr>
              <a:t>TutorialsPoint</a:t>
            </a:r>
            <a:r>
              <a:rPr lang="en-US" sz="1600" dirty="0">
                <a:ea typeface="+mn-lt"/>
                <a:cs typeface="+mn-lt"/>
              </a:rPr>
              <a:t>. (n.d.). </a:t>
            </a:r>
            <a:r>
              <a:rPr lang="en-US" sz="1600" i="1" dirty="0">
                <a:ea typeface="+mn-lt"/>
                <a:cs typeface="+mn-lt"/>
              </a:rPr>
              <a:t>SDLC - Waterfall Model</a:t>
            </a:r>
            <a:r>
              <a:rPr lang="en-US" sz="1600" dirty="0">
                <a:ea typeface="+mn-lt"/>
                <a:cs typeface="+mn-lt"/>
              </a:rPr>
              <a:t>. Tutorials Point. Retrieved February 19, 2023, from </a:t>
            </a:r>
            <a:r>
              <a:rPr lang="en-US" sz="1600" dirty="0">
                <a:ea typeface="+mn-lt"/>
                <a:cs typeface="+mn-lt"/>
                <a:hlinkClick r:id="rId6"/>
              </a:rPr>
              <a:t>https://www.tutorialspoint.com/sdlc/sdlc_waterfall_model.htm</a:t>
            </a:r>
            <a:r>
              <a:rPr lang="en-US" sz="1600" dirty="0">
                <a:ea typeface="+mn-lt"/>
                <a:cs typeface="+mn-lt"/>
              </a:rPr>
              <a:t> </a:t>
            </a:r>
            <a:endParaRPr lang="en-US"/>
          </a:p>
          <a:p>
            <a:pPr algn="l"/>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228359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F0F366-4BBB-DA46-8D80-A5C29C563B44}"/>
              </a:ext>
            </a:extLst>
          </p:cNvPr>
          <p:cNvSpPr>
            <a:spLocks noGrp="1"/>
          </p:cNvSpPr>
          <p:nvPr>
            <p:ph type="title"/>
          </p:nvPr>
        </p:nvSpPr>
        <p:spPr>
          <a:xfrm>
            <a:off x="565150" y="770890"/>
            <a:ext cx="5066001" cy="1268984"/>
          </a:xfrm>
        </p:spPr>
        <p:txBody>
          <a:bodyPr>
            <a:normAutofit/>
          </a:bodyPr>
          <a:lstStyle/>
          <a:p>
            <a:pPr>
              <a:lnSpc>
                <a:spcPct val="90000"/>
              </a:lnSpc>
            </a:pPr>
            <a:r>
              <a:rPr lang="en-US" dirty="0"/>
              <a:t>Roles of a Scrum Agile Team</a:t>
            </a:r>
            <a:endParaRPr lang="en-US"/>
          </a:p>
        </p:txBody>
      </p:sp>
      <p:sp>
        <p:nvSpPr>
          <p:cNvPr id="3" name="Content Placeholder 2">
            <a:extLst>
              <a:ext uri="{FF2B5EF4-FFF2-40B4-BE49-F238E27FC236}">
                <a16:creationId xmlns:a16="http://schemas.microsoft.com/office/drawing/2014/main" id="{2ADC4E39-842C-8E8D-6A45-2F061E9B9B77}"/>
              </a:ext>
            </a:extLst>
          </p:cNvPr>
          <p:cNvSpPr>
            <a:spLocks noGrp="1"/>
          </p:cNvSpPr>
          <p:nvPr>
            <p:ph idx="1"/>
          </p:nvPr>
        </p:nvSpPr>
        <p:spPr>
          <a:xfrm>
            <a:off x="565150" y="2160016"/>
            <a:ext cx="5066001" cy="3601212"/>
          </a:xfrm>
        </p:spPr>
        <p:txBody>
          <a:bodyPr vert="horz" lIns="91440" tIns="45720" rIns="91440" bIns="45720" rtlCol="0">
            <a:normAutofit/>
          </a:bodyPr>
          <a:lstStyle/>
          <a:p>
            <a:r>
              <a:rPr lang="en-US" dirty="0"/>
              <a:t>According to the Scrum Guide there are 3 major roles on a scrum agile team</a:t>
            </a:r>
          </a:p>
          <a:p>
            <a:pPr lvl="1"/>
            <a:r>
              <a:rPr lang="en-US" dirty="0"/>
              <a:t>Product Owner</a:t>
            </a:r>
          </a:p>
          <a:p>
            <a:pPr lvl="1"/>
            <a:r>
              <a:rPr lang="en-US" dirty="0"/>
              <a:t>Scrum Master</a:t>
            </a:r>
          </a:p>
          <a:p>
            <a:pPr lvl="1"/>
            <a:r>
              <a:rPr lang="en-US" dirty="0"/>
              <a:t>Developer</a:t>
            </a:r>
          </a:p>
        </p:txBody>
      </p:sp>
      <p:cxnSp>
        <p:nvCxnSpPr>
          <p:cNvPr id="10" name="Straight Connector 9">
            <a:extLst>
              <a:ext uri="{FF2B5EF4-FFF2-40B4-BE49-F238E27FC236}">
                <a16:creationId xmlns:a16="http://schemas.microsoft.com/office/drawing/2014/main" id="{B1DA2280-4367-9844-92C8-D662486FBC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A9C303F-3A73-E440-923C-BAAF3176C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3" name="Oval 12">
              <a:extLst>
                <a:ext uri="{FF2B5EF4-FFF2-40B4-BE49-F238E27FC236}">
                  <a16:creationId xmlns:a16="http://schemas.microsoft.com/office/drawing/2014/main" id="{7B205DF0-BAE6-CF47-ABF8-A3266C7119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7">
              <a:extLst>
                <a:ext uri="{FF2B5EF4-FFF2-40B4-BE49-F238E27FC236}">
                  <a16:creationId xmlns:a16="http://schemas.microsoft.com/office/drawing/2014/main" id="{30B64E66-F59E-9A4E-8CD3-2C62007DE4B4}"/>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4669C99C-C50F-2A47-9BA2-EA4B62AD2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A2CE447-6B57-FC41-89F1-971B2338D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30">
              <a:extLst>
                <a:ext uri="{FF2B5EF4-FFF2-40B4-BE49-F238E27FC236}">
                  <a16:creationId xmlns:a16="http://schemas.microsoft.com/office/drawing/2014/main" id="{3F8C4B96-43F0-6448-90E8-4949AC2F2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978F21E1-A886-E449-BF38-C9AD29BDB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32">
              <a:extLst>
                <a:ext uri="{FF2B5EF4-FFF2-40B4-BE49-F238E27FC236}">
                  <a16:creationId xmlns:a16="http://schemas.microsoft.com/office/drawing/2014/main" id="{59A063CA-8B5F-6347-8A9F-3802824D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8">
              <a:extLst>
                <a:ext uri="{FF2B5EF4-FFF2-40B4-BE49-F238E27FC236}">
                  <a16:creationId xmlns:a16="http://schemas.microsoft.com/office/drawing/2014/main" id="{FBD0F012-879A-5849-A7F8-00E9C54BA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9">
              <a:extLst>
                <a:ext uri="{FF2B5EF4-FFF2-40B4-BE49-F238E27FC236}">
                  <a16:creationId xmlns:a16="http://schemas.microsoft.com/office/drawing/2014/main" id="{E67EA7D6-BAF0-E749-AE45-8979B3AE8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0">
              <a:extLst>
                <a:ext uri="{FF2B5EF4-FFF2-40B4-BE49-F238E27FC236}">
                  <a16:creationId xmlns:a16="http://schemas.microsoft.com/office/drawing/2014/main" id="{D20805D5-8675-4847-ACD6-15C16DC76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1">
              <a:extLst>
                <a:ext uri="{FF2B5EF4-FFF2-40B4-BE49-F238E27FC236}">
                  <a16:creationId xmlns:a16="http://schemas.microsoft.com/office/drawing/2014/main" id="{3B802874-ED6B-2D4D-8336-74AB1EA9E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2">
              <a:extLst>
                <a:ext uri="{FF2B5EF4-FFF2-40B4-BE49-F238E27FC236}">
                  <a16:creationId xmlns:a16="http://schemas.microsoft.com/office/drawing/2014/main" id="{D15F4AF4-9B59-CA46-920E-73456C5A4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53">
              <a:extLst>
                <a:ext uri="{FF2B5EF4-FFF2-40B4-BE49-F238E27FC236}">
                  <a16:creationId xmlns:a16="http://schemas.microsoft.com/office/drawing/2014/main" id="{11572EED-2C54-D948-A1DC-680DD79D0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54">
              <a:extLst>
                <a:ext uri="{FF2B5EF4-FFF2-40B4-BE49-F238E27FC236}">
                  <a16:creationId xmlns:a16="http://schemas.microsoft.com/office/drawing/2014/main" id="{D749F206-EF71-2B44-8F0B-E8DF4EAC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55">
              <a:extLst>
                <a:ext uri="{FF2B5EF4-FFF2-40B4-BE49-F238E27FC236}">
                  <a16:creationId xmlns:a16="http://schemas.microsoft.com/office/drawing/2014/main" id="{87EEC91C-B6CD-D74C-9DE5-3C9B9F304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56">
              <a:extLst>
                <a:ext uri="{FF2B5EF4-FFF2-40B4-BE49-F238E27FC236}">
                  <a16:creationId xmlns:a16="http://schemas.microsoft.com/office/drawing/2014/main" id="{AD44CA4C-ED5A-7544-8323-E623F94DA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57">
              <a:extLst>
                <a:ext uri="{FF2B5EF4-FFF2-40B4-BE49-F238E27FC236}">
                  <a16:creationId xmlns:a16="http://schemas.microsoft.com/office/drawing/2014/main" id="{ABC194E6-E855-7F4A-805B-25EC12AB0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58">
              <a:extLst>
                <a:ext uri="{FF2B5EF4-FFF2-40B4-BE49-F238E27FC236}">
                  <a16:creationId xmlns:a16="http://schemas.microsoft.com/office/drawing/2014/main" id="{D209722E-AECA-1049-BDC9-0B51AA5A2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59">
              <a:extLst>
                <a:ext uri="{FF2B5EF4-FFF2-40B4-BE49-F238E27FC236}">
                  <a16:creationId xmlns:a16="http://schemas.microsoft.com/office/drawing/2014/main" id="{A2380CC4-123C-7A44-B83C-72C47DA2B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60">
              <a:extLst>
                <a:ext uri="{FF2B5EF4-FFF2-40B4-BE49-F238E27FC236}">
                  <a16:creationId xmlns:a16="http://schemas.microsoft.com/office/drawing/2014/main" id="{D1370748-8047-C249-8646-BFD370927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61">
              <a:extLst>
                <a:ext uri="{FF2B5EF4-FFF2-40B4-BE49-F238E27FC236}">
                  <a16:creationId xmlns:a16="http://schemas.microsoft.com/office/drawing/2014/main" id="{2BC8BE82-732A-EB48-8DC0-D671980E2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62">
              <a:extLst>
                <a:ext uri="{FF2B5EF4-FFF2-40B4-BE49-F238E27FC236}">
                  <a16:creationId xmlns:a16="http://schemas.microsoft.com/office/drawing/2014/main" id="{2E93D106-2906-D840-B04D-BB4DA10EE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63">
              <a:extLst>
                <a:ext uri="{FF2B5EF4-FFF2-40B4-BE49-F238E27FC236}">
                  <a16:creationId xmlns:a16="http://schemas.microsoft.com/office/drawing/2014/main" id="{19132191-F01A-8B42-8423-A583B760B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64">
              <a:extLst>
                <a:ext uri="{FF2B5EF4-FFF2-40B4-BE49-F238E27FC236}">
                  <a16:creationId xmlns:a16="http://schemas.microsoft.com/office/drawing/2014/main" id="{9310877A-9146-3E46-B915-B34AF09A1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222983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5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94010-12CD-BCCC-DD15-768DDBDB4626}"/>
              </a:ext>
            </a:extLst>
          </p:cNvPr>
          <p:cNvSpPr>
            <a:spLocks noGrp="1"/>
          </p:cNvSpPr>
          <p:nvPr>
            <p:ph type="title"/>
          </p:nvPr>
        </p:nvSpPr>
        <p:spPr>
          <a:xfrm>
            <a:off x="565150" y="770890"/>
            <a:ext cx="7335835" cy="1268984"/>
          </a:xfrm>
        </p:spPr>
        <p:txBody>
          <a:bodyPr>
            <a:normAutofit/>
          </a:bodyPr>
          <a:lstStyle/>
          <a:p>
            <a:r>
              <a:rPr lang="en-US" dirty="0"/>
              <a:t>Product Owner</a:t>
            </a:r>
          </a:p>
        </p:txBody>
      </p:sp>
      <p:sp>
        <p:nvSpPr>
          <p:cNvPr id="45" name="Content Placeholder 2">
            <a:extLst>
              <a:ext uri="{FF2B5EF4-FFF2-40B4-BE49-F238E27FC236}">
                <a16:creationId xmlns:a16="http://schemas.microsoft.com/office/drawing/2014/main" id="{81AAF5AB-B2C9-7FB0-CF04-78D04D0D3920}"/>
              </a:ext>
            </a:extLst>
          </p:cNvPr>
          <p:cNvSpPr>
            <a:spLocks noGrp="1"/>
          </p:cNvSpPr>
          <p:nvPr>
            <p:ph idx="1"/>
          </p:nvPr>
        </p:nvSpPr>
        <p:spPr>
          <a:xfrm>
            <a:off x="565150" y="2160016"/>
            <a:ext cx="7335835" cy="3601212"/>
          </a:xfrm>
        </p:spPr>
        <p:txBody>
          <a:bodyPr vert="horz" lIns="91440" tIns="45720" rIns="91440" bIns="45720" rtlCol="0" anchor="t">
            <a:normAutofit/>
          </a:bodyPr>
          <a:lstStyle/>
          <a:p>
            <a:r>
              <a:rPr lang="en-US" dirty="0"/>
              <a:t>The product owner is accountable for the backlog</a:t>
            </a:r>
          </a:p>
          <a:p>
            <a:r>
              <a:rPr lang="en-US" dirty="0"/>
              <a:t>Communicates the product vision to the team</a:t>
            </a:r>
          </a:p>
          <a:p>
            <a:r>
              <a:rPr lang="en-US" dirty="0"/>
              <a:t>Orders the backlog by priority with the product vision in mind</a:t>
            </a:r>
          </a:p>
          <a:p>
            <a:r>
              <a:rPr lang="en-US" dirty="0"/>
              <a:t>Ensures the backlog is understood by the team</a:t>
            </a:r>
          </a:p>
          <a:p>
            <a:r>
              <a:rPr lang="en-US" dirty="0"/>
              <a:t>Provides projects requirements to the team</a:t>
            </a:r>
          </a:p>
        </p:txBody>
      </p:sp>
      <p:cxnSp>
        <p:nvCxnSpPr>
          <p:cNvPr id="87" name="Straight Connector 53">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8" name="Group 55">
            <a:extLst>
              <a:ext uri="{FF2B5EF4-FFF2-40B4-BE49-F238E27FC236}">
                <a16:creationId xmlns:a16="http://schemas.microsoft.com/office/drawing/2014/main" id="{1C054FC3-922A-EC40-AC25-A59AF5378B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57" name="Oval 56">
              <a:extLst>
                <a:ext uri="{FF2B5EF4-FFF2-40B4-BE49-F238E27FC236}">
                  <a16:creationId xmlns:a16="http://schemas.microsoft.com/office/drawing/2014/main" id="{E52B27A6-BDD2-B247-9494-C90C996DB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41">
              <a:extLst>
                <a:ext uri="{FF2B5EF4-FFF2-40B4-BE49-F238E27FC236}">
                  <a16:creationId xmlns:a16="http://schemas.microsoft.com/office/drawing/2014/main" id="{A368B3AC-A3AC-C949-864D-1C05AADBA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42">
              <a:extLst>
                <a:ext uri="{FF2B5EF4-FFF2-40B4-BE49-F238E27FC236}">
                  <a16:creationId xmlns:a16="http://schemas.microsoft.com/office/drawing/2014/main" id="{EB848571-59FE-B34A-8561-FD4325EC1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Oval 59">
              <a:extLst>
                <a:ext uri="{FF2B5EF4-FFF2-40B4-BE49-F238E27FC236}">
                  <a16:creationId xmlns:a16="http://schemas.microsoft.com/office/drawing/2014/main" id="{2F3C3152-8488-E444-BBA7-E9CD62AC1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536756F0-72A6-9F45-86A4-7D8C5E1AC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E18A883-69CF-FB4D-A4F9-6835E196C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46">
              <a:extLst>
                <a:ext uri="{FF2B5EF4-FFF2-40B4-BE49-F238E27FC236}">
                  <a16:creationId xmlns:a16="http://schemas.microsoft.com/office/drawing/2014/main" id="{83415627-4FAA-3B4B-8A88-63E862A5F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47">
              <a:extLst>
                <a:ext uri="{FF2B5EF4-FFF2-40B4-BE49-F238E27FC236}">
                  <a16:creationId xmlns:a16="http://schemas.microsoft.com/office/drawing/2014/main" id="{BF96A3B0-DCC7-1647-8383-429159B1D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48">
              <a:extLst>
                <a:ext uri="{FF2B5EF4-FFF2-40B4-BE49-F238E27FC236}">
                  <a16:creationId xmlns:a16="http://schemas.microsoft.com/office/drawing/2014/main" id="{392468EE-53D9-F243-B2B0-FA9D2A7429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49">
              <a:extLst>
                <a:ext uri="{FF2B5EF4-FFF2-40B4-BE49-F238E27FC236}">
                  <a16:creationId xmlns:a16="http://schemas.microsoft.com/office/drawing/2014/main" id="{6C6EB606-ED6D-3D47-B27D-C7736D781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50">
              <a:extLst>
                <a:ext uri="{FF2B5EF4-FFF2-40B4-BE49-F238E27FC236}">
                  <a16:creationId xmlns:a16="http://schemas.microsoft.com/office/drawing/2014/main" id="{1E551583-A0DA-C64D-8385-F579D091E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51">
              <a:extLst>
                <a:ext uri="{FF2B5EF4-FFF2-40B4-BE49-F238E27FC236}">
                  <a16:creationId xmlns:a16="http://schemas.microsoft.com/office/drawing/2014/main" id="{3C9B75DD-4CC7-0143-9DF3-9249A306A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52">
              <a:extLst>
                <a:ext uri="{FF2B5EF4-FFF2-40B4-BE49-F238E27FC236}">
                  <a16:creationId xmlns:a16="http://schemas.microsoft.com/office/drawing/2014/main" id="{59CDD5E1-EB61-2847-B3B3-33771B104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9223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BF07-05FC-9B5D-5197-867405F1083F}"/>
              </a:ext>
            </a:extLst>
          </p:cNvPr>
          <p:cNvSpPr>
            <a:spLocks noGrp="1"/>
          </p:cNvSpPr>
          <p:nvPr>
            <p:ph type="title"/>
          </p:nvPr>
        </p:nvSpPr>
        <p:spPr/>
        <p:txBody>
          <a:bodyPr/>
          <a:lstStyle/>
          <a:p>
            <a:r>
              <a:rPr lang="en-US" dirty="0"/>
              <a:t>Scrum Master</a:t>
            </a:r>
          </a:p>
        </p:txBody>
      </p:sp>
      <p:sp>
        <p:nvSpPr>
          <p:cNvPr id="3" name="Content Placeholder 2">
            <a:extLst>
              <a:ext uri="{FF2B5EF4-FFF2-40B4-BE49-F238E27FC236}">
                <a16:creationId xmlns:a16="http://schemas.microsoft.com/office/drawing/2014/main" id="{531FEFAA-56D3-B8CC-466E-C3F27DCAA630}"/>
              </a:ext>
            </a:extLst>
          </p:cNvPr>
          <p:cNvSpPr>
            <a:spLocks noGrp="1"/>
          </p:cNvSpPr>
          <p:nvPr>
            <p:ph idx="1"/>
          </p:nvPr>
        </p:nvSpPr>
        <p:spPr/>
        <p:txBody>
          <a:bodyPr vert="horz" lIns="91440" tIns="45720" rIns="91440" bIns="45720" rtlCol="0" anchor="t">
            <a:normAutofit fontScale="92500" lnSpcReduction="20000"/>
          </a:bodyPr>
          <a:lstStyle/>
          <a:p>
            <a:r>
              <a:rPr lang="en-US" dirty="0"/>
              <a:t>The scrum master teaches about scrum and guides the team with scrum practices</a:t>
            </a:r>
          </a:p>
          <a:p>
            <a:r>
              <a:rPr lang="en-US" dirty="0"/>
              <a:t>Is a servant leader</a:t>
            </a:r>
          </a:p>
          <a:p>
            <a:r>
              <a:rPr lang="en-US" dirty="0"/>
              <a:t>Coaches the team to manage themselves and work together to meet the sprint goal</a:t>
            </a:r>
          </a:p>
          <a:p>
            <a:r>
              <a:rPr lang="en-US" dirty="0"/>
              <a:t>Holds the team accountable to the Definition of Done</a:t>
            </a:r>
          </a:p>
          <a:p>
            <a:r>
              <a:rPr lang="en-US" dirty="0"/>
              <a:t>Helps the team get around impediments</a:t>
            </a:r>
          </a:p>
          <a:p>
            <a:r>
              <a:rPr lang="en-US" dirty="0"/>
              <a:t>Schedules scrum ceremonies</a:t>
            </a:r>
          </a:p>
          <a:p>
            <a:r>
              <a:rPr lang="en-US" dirty="0"/>
              <a:t>Ensures Scrum ceremonies stay on topic and are kept within time limit</a:t>
            </a:r>
          </a:p>
        </p:txBody>
      </p:sp>
    </p:spTree>
    <p:extLst>
      <p:ext uri="{BB962C8B-B14F-4D97-AF65-F5344CB8AC3E}">
        <p14:creationId xmlns:p14="http://schemas.microsoft.com/office/powerpoint/2010/main" val="4222090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DC69-3AE7-CB83-C221-85B90C823568}"/>
              </a:ext>
            </a:extLst>
          </p:cNvPr>
          <p:cNvSpPr>
            <a:spLocks noGrp="1"/>
          </p:cNvSpPr>
          <p:nvPr>
            <p:ph type="title"/>
          </p:nvPr>
        </p:nvSpPr>
        <p:spPr/>
        <p:txBody>
          <a:bodyPr/>
          <a:lstStyle/>
          <a:p>
            <a:r>
              <a:rPr lang="en-US" dirty="0"/>
              <a:t>Developer</a:t>
            </a:r>
          </a:p>
        </p:txBody>
      </p:sp>
      <p:sp>
        <p:nvSpPr>
          <p:cNvPr id="3" name="Content Placeholder 2">
            <a:extLst>
              <a:ext uri="{FF2B5EF4-FFF2-40B4-BE49-F238E27FC236}">
                <a16:creationId xmlns:a16="http://schemas.microsoft.com/office/drawing/2014/main" id="{3B67ED5D-F0F7-3244-2641-2A4D7C7CDC61}"/>
              </a:ext>
            </a:extLst>
          </p:cNvPr>
          <p:cNvSpPr>
            <a:spLocks noGrp="1"/>
          </p:cNvSpPr>
          <p:nvPr>
            <p:ph idx="1"/>
          </p:nvPr>
        </p:nvSpPr>
        <p:spPr/>
        <p:txBody>
          <a:bodyPr vert="horz" lIns="91440" tIns="45720" rIns="91440" bIns="45720" rtlCol="0" anchor="t">
            <a:normAutofit fontScale="70000" lnSpcReduction="20000"/>
          </a:bodyPr>
          <a:lstStyle/>
          <a:p>
            <a:r>
              <a:rPr lang="en-US" dirty="0"/>
              <a:t>Role is loosely defined</a:t>
            </a:r>
          </a:p>
          <a:p>
            <a:pPr lvl="1"/>
            <a:r>
              <a:rPr lang="en-US" dirty="0"/>
              <a:t>Developer</a:t>
            </a:r>
          </a:p>
          <a:p>
            <a:pPr lvl="1"/>
            <a:r>
              <a:rPr lang="en-US" dirty="0"/>
              <a:t>Tester</a:t>
            </a:r>
          </a:p>
          <a:p>
            <a:pPr lvl="1"/>
            <a:r>
              <a:rPr lang="en-US" dirty="0"/>
              <a:t>Business Analyst</a:t>
            </a:r>
          </a:p>
          <a:p>
            <a:r>
              <a:rPr lang="en-US" dirty="0"/>
              <a:t>Helps plan the sprint</a:t>
            </a:r>
          </a:p>
          <a:p>
            <a:r>
              <a:rPr lang="en-US" dirty="0"/>
              <a:t>Provides actual product</a:t>
            </a:r>
          </a:p>
          <a:p>
            <a:r>
              <a:rPr lang="en-US" dirty="0"/>
              <a:t>Follows Definition of Done</a:t>
            </a:r>
          </a:p>
          <a:p>
            <a:r>
              <a:rPr lang="en-US" dirty="0"/>
              <a:t>Adapts plans to support sprint goal</a:t>
            </a:r>
          </a:p>
          <a:p>
            <a:r>
              <a:rPr lang="en-US" dirty="0"/>
              <a:t>Hold's each other accountable to ensure the sprint goal is complete</a:t>
            </a:r>
          </a:p>
          <a:p>
            <a:r>
              <a:rPr lang="en-US" dirty="0"/>
              <a:t>Attends all scrum ceremonies</a:t>
            </a:r>
          </a:p>
          <a:p>
            <a:r>
              <a:rPr lang="en-US" dirty="0"/>
              <a:t>Estimate user story size to create tasks</a:t>
            </a:r>
          </a:p>
        </p:txBody>
      </p:sp>
    </p:spTree>
    <p:extLst>
      <p:ext uri="{BB962C8B-B14F-4D97-AF65-F5344CB8AC3E}">
        <p14:creationId xmlns:p14="http://schemas.microsoft.com/office/powerpoint/2010/main" val="1152609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BE667B-2C4E-0AFE-1633-A4BDCDE58DAA}"/>
              </a:ext>
            </a:extLst>
          </p:cNvPr>
          <p:cNvSpPr>
            <a:spLocks noGrp="1"/>
          </p:cNvSpPr>
          <p:nvPr>
            <p:ph type="title"/>
          </p:nvPr>
        </p:nvSpPr>
        <p:spPr>
          <a:xfrm>
            <a:off x="565150" y="770890"/>
            <a:ext cx="7335835" cy="1268984"/>
          </a:xfrm>
        </p:spPr>
        <p:txBody>
          <a:bodyPr>
            <a:normAutofit/>
          </a:bodyPr>
          <a:lstStyle/>
          <a:p>
            <a:r>
              <a:rPr lang="en-US" dirty="0"/>
              <a:t>Agile Phases</a:t>
            </a:r>
          </a:p>
        </p:txBody>
      </p:sp>
      <p:sp>
        <p:nvSpPr>
          <p:cNvPr id="3" name="Content Placeholder 2">
            <a:extLst>
              <a:ext uri="{FF2B5EF4-FFF2-40B4-BE49-F238E27FC236}">
                <a16:creationId xmlns:a16="http://schemas.microsoft.com/office/drawing/2014/main" id="{F65BFF88-DF90-4202-23E6-120CB39B2594}"/>
              </a:ext>
            </a:extLst>
          </p:cNvPr>
          <p:cNvSpPr>
            <a:spLocks noGrp="1"/>
          </p:cNvSpPr>
          <p:nvPr>
            <p:ph idx="1"/>
          </p:nvPr>
        </p:nvSpPr>
        <p:spPr>
          <a:xfrm>
            <a:off x="565150" y="2160016"/>
            <a:ext cx="7335835" cy="3601212"/>
          </a:xfrm>
        </p:spPr>
        <p:txBody>
          <a:bodyPr vert="horz" lIns="91440" tIns="45720" rIns="91440" bIns="45720" rtlCol="0" anchor="t">
            <a:normAutofit lnSpcReduction="10000"/>
          </a:bodyPr>
          <a:lstStyle/>
          <a:p>
            <a:r>
              <a:rPr lang="en-US" dirty="0"/>
              <a:t>There are 6 phases that iterated in the Agile development cycle. According to BitByteSoft.com they can be called:</a:t>
            </a:r>
          </a:p>
          <a:p>
            <a:pPr lvl="1"/>
            <a:r>
              <a:rPr lang="en-US" dirty="0"/>
              <a:t>Concept and Requirement</a:t>
            </a:r>
          </a:p>
          <a:p>
            <a:pPr lvl="1"/>
            <a:r>
              <a:rPr lang="en-US" dirty="0"/>
              <a:t>Design</a:t>
            </a:r>
          </a:p>
          <a:p>
            <a:pPr lvl="1"/>
            <a:r>
              <a:rPr lang="en-US" dirty="0"/>
              <a:t>Development</a:t>
            </a:r>
          </a:p>
          <a:p>
            <a:pPr lvl="1"/>
            <a:r>
              <a:rPr lang="en-US" dirty="0"/>
              <a:t>Integration &amp; Testing</a:t>
            </a:r>
          </a:p>
          <a:p>
            <a:pPr lvl="1"/>
            <a:r>
              <a:rPr lang="en-US" dirty="0"/>
              <a:t>Implementation &amp; Deployment</a:t>
            </a:r>
          </a:p>
          <a:p>
            <a:pPr lvl="1"/>
            <a:r>
              <a:rPr lang="en-US" dirty="0"/>
              <a:t>Review and Retirement</a:t>
            </a:r>
          </a:p>
        </p:txBody>
      </p:sp>
      <p:cxnSp>
        <p:nvCxnSpPr>
          <p:cNvPr id="26" name="Straight Connector 25">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29" name="Oval 28">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722985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7E5C-984C-C5C4-8D27-EC45423D5B1C}"/>
              </a:ext>
            </a:extLst>
          </p:cNvPr>
          <p:cNvSpPr>
            <a:spLocks noGrp="1"/>
          </p:cNvSpPr>
          <p:nvPr>
            <p:ph type="title"/>
          </p:nvPr>
        </p:nvSpPr>
        <p:spPr/>
        <p:txBody>
          <a:bodyPr/>
          <a:lstStyle/>
          <a:p>
            <a:r>
              <a:rPr lang="en-US" dirty="0"/>
              <a:t>Concept and Requirement</a:t>
            </a:r>
          </a:p>
        </p:txBody>
      </p:sp>
      <p:sp>
        <p:nvSpPr>
          <p:cNvPr id="3" name="Content Placeholder 2">
            <a:extLst>
              <a:ext uri="{FF2B5EF4-FFF2-40B4-BE49-F238E27FC236}">
                <a16:creationId xmlns:a16="http://schemas.microsoft.com/office/drawing/2014/main" id="{35C4734C-CA2B-0ACF-B49F-9C92A3ECD933}"/>
              </a:ext>
            </a:extLst>
          </p:cNvPr>
          <p:cNvSpPr>
            <a:spLocks noGrp="1"/>
          </p:cNvSpPr>
          <p:nvPr>
            <p:ph idx="1"/>
          </p:nvPr>
        </p:nvSpPr>
        <p:spPr/>
        <p:txBody>
          <a:bodyPr vert="horz" lIns="91440" tIns="45720" rIns="91440" bIns="45720" rtlCol="0" anchor="t">
            <a:normAutofit/>
          </a:bodyPr>
          <a:lstStyle/>
          <a:p>
            <a:r>
              <a:rPr lang="en-US" dirty="0"/>
              <a:t>This is the information gathering phase.</a:t>
            </a:r>
          </a:p>
          <a:p>
            <a:r>
              <a:rPr lang="en-US" dirty="0"/>
              <a:t>The customer provides the product vision </a:t>
            </a:r>
          </a:p>
          <a:p>
            <a:r>
              <a:rPr lang="en-US" dirty="0"/>
              <a:t>The product owner must understand the following:</a:t>
            </a:r>
          </a:p>
          <a:p>
            <a:pPr lvl="1"/>
            <a:r>
              <a:rPr lang="en-US" dirty="0"/>
              <a:t>Who is the user base?</a:t>
            </a:r>
          </a:p>
          <a:p>
            <a:pPr lvl="1"/>
            <a:r>
              <a:rPr lang="en-US" dirty="0"/>
              <a:t>What are they doing with the software?</a:t>
            </a:r>
          </a:p>
          <a:p>
            <a:pPr lvl="1"/>
            <a:r>
              <a:rPr lang="en-US" dirty="0"/>
              <a:t>What is the overall purpose of the software?</a:t>
            </a:r>
          </a:p>
          <a:p>
            <a:r>
              <a:rPr lang="en-US" dirty="0"/>
              <a:t>Leads to designing of documents</a:t>
            </a:r>
          </a:p>
        </p:txBody>
      </p:sp>
    </p:spTree>
    <p:extLst>
      <p:ext uri="{BB962C8B-B14F-4D97-AF65-F5344CB8AC3E}">
        <p14:creationId xmlns:p14="http://schemas.microsoft.com/office/powerpoint/2010/main" val="241238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751E-55AC-EC9D-66EC-7E9CCE922595}"/>
              </a:ext>
            </a:extLst>
          </p:cNvPr>
          <p:cNvSpPr>
            <a:spLocks noGrp="1"/>
          </p:cNvSpPr>
          <p:nvPr>
            <p:ph type="title"/>
          </p:nvPr>
        </p:nvSpPr>
        <p:spPr/>
        <p:txBody>
          <a:bodyPr>
            <a:normAutofit/>
          </a:bodyPr>
          <a:lstStyle/>
          <a:p>
            <a:r>
              <a:rPr lang="en-US" dirty="0"/>
              <a:t>Design</a:t>
            </a:r>
          </a:p>
        </p:txBody>
      </p:sp>
      <p:sp>
        <p:nvSpPr>
          <p:cNvPr id="3" name="Content Placeholder 2">
            <a:extLst>
              <a:ext uri="{FF2B5EF4-FFF2-40B4-BE49-F238E27FC236}">
                <a16:creationId xmlns:a16="http://schemas.microsoft.com/office/drawing/2014/main" id="{40BB6D27-D6E6-D8B6-63CB-642BC01B1127}"/>
              </a:ext>
            </a:extLst>
          </p:cNvPr>
          <p:cNvSpPr>
            <a:spLocks noGrp="1"/>
          </p:cNvSpPr>
          <p:nvPr>
            <p:ph idx="1"/>
          </p:nvPr>
        </p:nvSpPr>
        <p:spPr/>
        <p:txBody>
          <a:bodyPr vert="horz" lIns="91440" tIns="45720" rIns="91440" bIns="45720" rtlCol="0" anchor="t">
            <a:normAutofit lnSpcReduction="10000"/>
          </a:bodyPr>
          <a:lstStyle/>
          <a:p>
            <a:r>
              <a:rPr lang="en-US" dirty="0"/>
              <a:t>Requirements are outlined for the team</a:t>
            </a:r>
          </a:p>
          <a:p>
            <a:r>
              <a:rPr lang="en-US" dirty="0"/>
              <a:t>Development team plans, and discusses technologies</a:t>
            </a:r>
          </a:p>
          <a:p>
            <a:pPr lvl="1"/>
            <a:r>
              <a:rPr lang="en-US" dirty="0"/>
              <a:t>UI/UX for various platforms</a:t>
            </a:r>
          </a:p>
          <a:p>
            <a:pPr lvl="1"/>
            <a:r>
              <a:rPr lang="en-US" dirty="0"/>
              <a:t>Programming Languages</a:t>
            </a:r>
          </a:p>
          <a:p>
            <a:pPr lvl="1"/>
            <a:r>
              <a:rPr lang="en-US" dirty="0"/>
              <a:t>Frameworks</a:t>
            </a:r>
          </a:p>
          <a:p>
            <a:pPr lvl="1"/>
            <a:r>
              <a:rPr lang="en-US" dirty="0"/>
              <a:t>Server Systems</a:t>
            </a:r>
          </a:p>
          <a:p>
            <a:pPr lvl="1"/>
            <a:r>
              <a:rPr lang="en-US" dirty="0"/>
              <a:t>Essential Tools</a:t>
            </a:r>
          </a:p>
          <a:p>
            <a:r>
              <a:rPr lang="en-US" dirty="0"/>
              <a:t>Leads to Development</a:t>
            </a:r>
          </a:p>
        </p:txBody>
      </p:sp>
    </p:spTree>
    <p:extLst>
      <p:ext uri="{BB962C8B-B14F-4D97-AF65-F5344CB8AC3E}">
        <p14:creationId xmlns:p14="http://schemas.microsoft.com/office/powerpoint/2010/main" val="1752716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214D4-7227-F54F-44BD-CCA3F957F45F}"/>
              </a:ext>
            </a:extLst>
          </p:cNvPr>
          <p:cNvSpPr>
            <a:spLocks noGrp="1"/>
          </p:cNvSpPr>
          <p:nvPr>
            <p:ph type="title"/>
          </p:nvPr>
        </p:nvSpPr>
        <p:spPr/>
        <p:txBody>
          <a:bodyPr/>
          <a:lstStyle/>
          <a:p>
            <a:r>
              <a:rPr lang="en-US" dirty="0"/>
              <a:t>Development</a:t>
            </a:r>
          </a:p>
        </p:txBody>
      </p:sp>
      <p:sp>
        <p:nvSpPr>
          <p:cNvPr id="3" name="Content Placeholder 2">
            <a:extLst>
              <a:ext uri="{FF2B5EF4-FFF2-40B4-BE49-F238E27FC236}">
                <a16:creationId xmlns:a16="http://schemas.microsoft.com/office/drawing/2014/main" id="{04C792C6-A066-154E-16D0-CB3895A7C081}"/>
              </a:ext>
            </a:extLst>
          </p:cNvPr>
          <p:cNvSpPr>
            <a:spLocks noGrp="1"/>
          </p:cNvSpPr>
          <p:nvPr>
            <p:ph idx="1"/>
          </p:nvPr>
        </p:nvSpPr>
        <p:spPr/>
        <p:txBody>
          <a:bodyPr vert="horz" lIns="91440" tIns="45720" rIns="91440" bIns="45720" rtlCol="0" anchor="t">
            <a:normAutofit lnSpcReduction="10000"/>
          </a:bodyPr>
          <a:lstStyle/>
          <a:p>
            <a:r>
              <a:rPr lang="en-US" dirty="0"/>
              <a:t>Considered the iteration phase</a:t>
            </a:r>
          </a:p>
          <a:p>
            <a:r>
              <a:rPr lang="en-US" dirty="0"/>
              <a:t>Most time-consuming part of the lifecycle</a:t>
            </a:r>
          </a:p>
          <a:p>
            <a:r>
              <a:rPr lang="en-US" dirty="0"/>
              <a:t>User stories and requirements are followed to create software. The team:</a:t>
            </a:r>
          </a:p>
          <a:p>
            <a:pPr lvl="1"/>
            <a:r>
              <a:rPr lang="en-US" dirty="0"/>
              <a:t>Writes necessary code</a:t>
            </a:r>
          </a:p>
          <a:p>
            <a:pPr lvl="1"/>
            <a:r>
              <a:rPr lang="en-US" dirty="0"/>
              <a:t>Sets up hardware</a:t>
            </a:r>
          </a:p>
          <a:p>
            <a:pPr lvl="1"/>
            <a:r>
              <a:rPr lang="en-US" dirty="0"/>
              <a:t>Sets up server system</a:t>
            </a:r>
          </a:p>
          <a:p>
            <a:pPr lvl="1"/>
            <a:r>
              <a:rPr lang="en-US" dirty="0"/>
              <a:t>Creates UI</a:t>
            </a:r>
          </a:p>
          <a:p>
            <a:pPr lvl="1"/>
            <a:r>
              <a:rPr lang="en-US" dirty="0"/>
              <a:t>Testers review requirements and create test cases</a:t>
            </a:r>
          </a:p>
        </p:txBody>
      </p:sp>
    </p:spTree>
    <p:extLst>
      <p:ext uri="{BB962C8B-B14F-4D97-AF65-F5344CB8AC3E}">
        <p14:creationId xmlns:p14="http://schemas.microsoft.com/office/powerpoint/2010/main" val="2061330651"/>
      </p:ext>
    </p:extLst>
  </p:cSld>
  <p:clrMapOvr>
    <a:masterClrMapping/>
  </p:clrMapOvr>
</p:sld>
</file>

<file path=ppt/theme/theme1.xml><?xml version="1.0" encoding="utf-8"?>
<a:theme xmlns:a="http://schemas.openxmlformats.org/drawingml/2006/main" name="PunchcardVTI">
  <a:themeElements>
    <a:clrScheme name="AnalogousFromDarkSeedLeftStep">
      <a:dk1>
        <a:srgbClr val="000000"/>
      </a:dk1>
      <a:lt1>
        <a:srgbClr val="FFFFFF"/>
      </a:lt1>
      <a:dk2>
        <a:srgbClr val="3D3522"/>
      </a:dk2>
      <a:lt2>
        <a:srgbClr val="E8E2E6"/>
      </a:lt2>
      <a:accent1>
        <a:srgbClr val="37B767"/>
      </a:accent1>
      <a:accent2>
        <a:srgbClr val="31B72B"/>
      </a:accent2>
      <a:accent3>
        <a:srgbClr val="6FB236"/>
      </a:accent3>
      <a:accent4>
        <a:srgbClr val="9AAA28"/>
      </a:accent4>
      <a:accent5>
        <a:srgbClr val="C49C3B"/>
      </a:accent5>
      <a:accent6>
        <a:srgbClr val="BF572D"/>
      </a:accent6>
      <a:hlink>
        <a:srgbClr val="8F822F"/>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PunchcardVTI</vt:lpstr>
      <vt:lpstr>Agile SDLC</vt:lpstr>
      <vt:lpstr>Roles of a Scrum Agile Team</vt:lpstr>
      <vt:lpstr>Product Owner</vt:lpstr>
      <vt:lpstr>Scrum Master</vt:lpstr>
      <vt:lpstr>Developer</vt:lpstr>
      <vt:lpstr>Agile Phases</vt:lpstr>
      <vt:lpstr>Concept and Requirement</vt:lpstr>
      <vt:lpstr>Design</vt:lpstr>
      <vt:lpstr>Development</vt:lpstr>
      <vt:lpstr>Integration &amp; Testing</vt:lpstr>
      <vt:lpstr>Implementation and Deployment</vt:lpstr>
      <vt:lpstr>Review and Retirement</vt:lpstr>
      <vt:lpstr>Waterfall Phases</vt:lpstr>
      <vt:lpstr>Problems with waterfall in the SNHU Travel Project</vt:lpstr>
      <vt:lpstr>General Problems with Waterfall</vt:lpstr>
      <vt:lpstr>Agile as a Solution</vt:lpstr>
      <vt:lpstr>Key considerations when choosing Agile or Waterfall</vt:lpstr>
      <vt:lpstr>Additional Considerations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740</cp:revision>
  <dcterms:created xsi:type="dcterms:W3CDTF">2023-02-17T21:46:37Z</dcterms:created>
  <dcterms:modified xsi:type="dcterms:W3CDTF">2023-02-19T20:54:47Z</dcterms:modified>
</cp:coreProperties>
</file>