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1" r:id="rId2"/>
  </p:sldMasterIdLst>
  <p:sldIdLst>
    <p:sldId id="261" r:id="rId3"/>
    <p:sldId id="260" r:id="rId4"/>
    <p:sldId id="256" r:id="rId5"/>
    <p:sldId id="257" r:id="rId6"/>
    <p:sldId id="25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pic>
        <p:nvPicPr>
          <p:cNvPr id="18433" name="Picture 1" descr="C:\Documents and Settings\John Ferris\Desktop\Backup\PUBLIC RELATIONS\Website\VTPL_Website\VTPL Website\vtpl\images\bg02.jpg"/>
          <p:cNvPicPr>
            <a:picLocks noChangeAspect="1" noChangeArrowheads="1"/>
          </p:cNvPicPr>
          <p:nvPr userDrawn="1"/>
        </p:nvPicPr>
        <p:blipFill>
          <a:blip r:embed="rId2" cstate="print"/>
          <a:srcRect/>
          <a:stretch>
            <a:fillRect/>
          </a:stretch>
        </p:blipFill>
        <p:spPr bwMode="auto">
          <a:xfrm>
            <a:off x="-1" y="0"/>
            <a:ext cx="12192001" cy="6858000"/>
          </a:xfrm>
          <a:prstGeom prst="rect">
            <a:avLst/>
          </a:prstGeom>
          <a:noFill/>
        </p:spPr>
      </p:pic>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1" descr="C:\Documents and Settings\John Ferris\Desktop\Backup\PUBLIC RELATIONS\Website\VTPL_Website\VTPL Website\vtpl\images\vt_logo.jpg"/>
          <p:cNvPicPr>
            <a:picLocks noChangeAspect="1" noChangeArrowheads="1"/>
          </p:cNvPicPr>
          <p:nvPr userDrawn="1"/>
        </p:nvPicPr>
        <p:blipFill>
          <a:blip r:embed="rId3" cstate="print"/>
          <a:srcRect/>
          <a:stretch>
            <a:fillRect/>
          </a:stretch>
        </p:blipFill>
        <p:spPr bwMode="auto">
          <a:xfrm>
            <a:off x="9481225" y="431801"/>
            <a:ext cx="2166792" cy="279667"/>
          </a:xfrm>
          <a:prstGeom prst="rect">
            <a:avLst/>
          </a:prstGeom>
          <a:noFill/>
        </p:spPr>
      </p:pic>
      <p:pic>
        <p:nvPicPr>
          <p:cNvPr id="7" name="Picture 14" descr="logo 1_25 by 3_54"/>
          <p:cNvPicPr>
            <a:picLocks noChangeAspect="1" noChangeArrowheads="1"/>
          </p:cNvPicPr>
          <p:nvPr userDrawn="1"/>
        </p:nvPicPr>
        <p:blipFill>
          <a:blip r:embed="rId4" cstate="print"/>
          <a:srcRect/>
          <a:stretch>
            <a:fillRect/>
          </a:stretch>
        </p:blipFill>
        <p:spPr bwMode="auto">
          <a:xfrm>
            <a:off x="8550327" y="5940425"/>
            <a:ext cx="3097691" cy="828991"/>
          </a:xfrm>
          <a:prstGeom prst="rect">
            <a:avLst/>
          </a:prstGeom>
          <a:noFill/>
          <a:ln w="9525">
            <a:noFill/>
            <a:miter lim="800000"/>
            <a:headEnd/>
            <a:tailEnd/>
          </a:ln>
        </p:spPr>
      </p:pic>
      <p:sp>
        <p:nvSpPr>
          <p:cNvPr id="8" name="Text Box 9"/>
          <p:cNvSpPr txBox="1">
            <a:spLocks noChangeArrowheads="1"/>
          </p:cNvSpPr>
          <p:nvPr userDrawn="1"/>
        </p:nvSpPr>
        <p:spPr bwMode="auto">
          <a:xfrm>
            <a:off x="1308100" y="6203722"/>
            <a:ext cx="1678408" cy="461665"/>
          </a:xfrm>
          <a:prstGeom prst="rect">
            <a:avLst/>
          </a:prstGeom>
          <a:noFill/>
          <a:ln w="9525">
            <a:noFill/>
            <a:miter lim="800000"/>
            <a:headEnd/>
            <a:tailEnd/>
          </a:ln>
          <a:effectLst/>
        </p:spPr>
        <p:txBody>
          <a:bodyPr wrap="none" anchor="ctr">
            <a:spAutoFit/>
          </a:bodyPr>
          <a:lstStyle/>
          <a:p>
            <a:pPr eaLnBrk="0" fontAlgn="base" hangingPunct="0">
              <a:spcBef>
                <a:spcPct val="50000"/>
              </a:spcBef>
              <a:spcAft>
                <a:spcPct val="0"/>
              </a:spcAft>
            </a:pPr>
            <a:r>
              <a:rPr lang="en-US" sz="1400" b="1" dirty="0">
                <a:solidFill>
                  <a:srgbClr val="FFFFFF"/>
                </a:solidFill>
              </a:rPr>
              <a:t>Dr. John B. Ferris</a:t>
            </a:r>
            <a:br>
              <a:rPr lang="en-US" sz="1400" b="1" dirty="0">
                <a:solidFill>
                  <a:srgbClr val="FFFFFF"/>
                </a:solidFill>
              </a:rPr>
            </a:br>
            <a:r>
              <a:rPr lang="en-US" sz="1000" dirty="0">
                <a:solidFill>
                  <a:srgbClr val="FFFFFF"/>
                </a:solidFill>
              </a:rPr>
              <a:t>Associate Professor</a:t>
            </a:r>
            <a:endParaRPr lang="de-DE" sz="1400" b="1" dirty="0">
              <a:solidFill>
                <a:srgbClr val="FFFFFF"/>
              </a:solidFill>
            </a:endParaRPr>
          </a:p>
        </p:txBody>
      </p:sp>
      <p:sp>
        <p:nvSpPr>
          <p:cNvPr id="9" name="Text Box 11"/>
          <p:cNvSpPr txBox="1">
            <a:spLocks noChangeArrowheads="1"/>
          </p:cNvSpPr>
          <p:nvPr userDrawn="1"/>
        </p:nvSpPr>
        <p:spPr bwMode="auto">
          <a:xfrm>
            <a:off x="3928533" y="6172943"/>
            <a:ext cx="4021667" cy="523220"/>
          </a:xfrm>
          <a:prstGeom prst="rect">
            <a:avLst/>
          </a:prstGeom>
          <a:noFill/>
          <a:ln w="9525">
            <a:noFill/>
            <a:miter lim="800000"/>
            <a:headEnd/>
            <a:tailEnd/>
          </a:ln>
          <a:effectLst/>
        </p:spPr>
        <p:txBody>
          <a:bodyPr anchor="ctr">
            <a:spAutoFit/>
          </a:bodyPr>
          <a:lstStyle/>
          <a:p>
            <a:pPr algn="ctr" eaLnBrk="0" fontAlgn="base" hangingPunct="0">
              <a:spcBef>
                <a:spcPct val="50000"/>
              </a:spcBef>
              <a:spcAft>
                <a:spcPct val="0"/>
              </a:spcAft>
            </a:pPr>
            <a:r>
              <a:rPr lang="en-US" sz="1400" b="1" dirty="0">
                <a:solidFill>
                  <a:srgbClr val="FFFFFF"/>
                </a:solidFill>
              </a:rPr>
              <a:t>Slide </a:t>
            </a:r>
            <a:fld id="{F038D305-33CD-4833-A2E9-88582AB4E6D2}" type="slidenum">
              <a:rPr lang="en-US" sz="1400" b="1">
                <a:solidFill>
                  <a:srgbClr val="FFFFFF"/>
                </a:solidFill>
              </a:rPr>
              <a:pPr algn="ctr" eaLnBrk="0" fontAlgn="base" hangingPunct="0">
                <a:spcBef>
                  <a:spcPct val="50000"/>
                </a:spcBef>
                <a:spcAft>
                  <a:spcPct val="0"/>
                </a:spcAft>
              </a:pPr>
              <a:t>‹#›</a:t>
            </a:fld>
            <a:r>
              <a:rPr lang="en-US" sz="1400" b="1" dirty="0">
                <a:solidFill>
                  <a:srgbClr val="FFFFFF"/>
                </a:solidFill>
              </a:rPr>
              <a:t/>
            </a:r>
            <a:br>
              <a:rPr lang="en-US" sz="1400" b="1" dirty="0">
                <a:solidFill>
                  <a:srgbClr val="FFFFFF"/>
                </a:solidFill>
              </a:rPr>
            </a:br>
            <a:r>
              <a:rPr lang="en-US" sz="1400" dirty="0">
                <a:solidFill>
                  <a:srgbClr val="FFFFFF"/>
                </a:solidFill>
              </a:rPr>
              <a:t>brabantio.me.vt.edu/sites/VTPL</a:t>
            </a:r>
            <a:endParaRPr lang="de-DE" sz="1000" b="1" dirty="0">
              <a:solidFill>
                <a:srgbClr val="FFFFFF"/>
              </a:solidFill>
            </a:endParaRPr>
          </a:p>
        </p:txBody>
      </p:sp>
    </p:spTree>
    <p:extLst>
      <p:ext uri="{BB962C8B-B14F-4D97-AF65-F5344CB8AC3E}">
        <p14:creationId xmlns:p14="http://schemas.microsoft.com/office/powerpoint/2010/main" val="1886106198"/>
      </p:ext>
    </p:extLst>
  </p:cSld>
  <p:clrMapOvr>
    <a:masterClrMapping/>
  </p:clrMapOvr>
  <p:transition advClick="0" advTm="10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83BD9-AA1E-4ABA-AC40-5258ED8B7E61}" type="datetimeFigureOut">
              <a:rPr lang="en-US" smtClean="0"/>
              <a:t>10/16/2013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417860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83BD9-AA1E-4ABA-AC40-5258ED8B7E61}" type="datetimeFigureOut">
              <a:rPr lang="en-US" smtClean="0"/>
              <a:t>10/16/2013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3267322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A83BD9-AA1E-4ABA-AC40-5258ED8B7E61}"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27371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A83BD9-AA1E-4ABA-AC40-5258ED8B7E61}"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113580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EED7E21-C7E6-4760-9C64-DA2CD3131195}" type="datetimeFigureOut">
              <a:rPr lang="en-US" smtClean="0"/>
              <a:t>10/16/2013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3C671FA-A4E6-4143-89AB-BE2366362DC9}" type="slidenum">
              <a:rPr lang="en-US" smtClean="0"/>
              <a:t>‹#›</a:t>
            </a:fld>
            <a:endParaRPr lang="en-US"/>
          </a:p>
        </p:txBody>
      </p:sp>
    </p:spTree>
    <p:extLst>
      <p:ext uri="{BB962C8B-B14F-4D97-AF65-F5344CB8AC3E}">
        <p14:creationId xmlns:p14="http://schemas.microsoft.com/office/powerpoint/2010/main" val="134143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A83BD9-AA1E-4ABA-AC40-5258ED8B7E61}"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205812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A83BD9-AA1E-4ABA-AC40-5258ED8B7E61}"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209619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A83BD9-AA1E-4ABA-AC40-5258ED8B7E61}" type="datetimeFigureOut">
              <a:rPr lang="en-US" smtClean="0"/>
              <a:t>10/16/2013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399764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A83BD9-AA1E-4ABA-AC40-5258ED8B7E61}" type="datetimeFigureOut">
              <a:rPr lang="en-US" smtClean="0"/>
              <a:t>10/16/2013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15766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A83BD9-AA1E-4ABA-AC40-5258ED8B7E61}" type="datetimeFigureOut">
              <a:rPr lang="en-US" smtClean="0"/>
              <a:t>10/16/2013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387768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A83BD9-AA1E-4ABA-AC40-5258ED8B7E61}" type="datetimeFigureOut">
              <a:rPr lang="en-US" smtClean="0"/>
              <a:t>10/16/2013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336998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83BD9-AA1E-4ABA-AC40-5258ED8B7E61}" type="datetimeFigureOut">
              <a:rPr lang="en-US" smtClean="0"/>
              <a:t>10/16/2013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285E6-D6BE-4E6A-A62F-4B8C6F026145}" type="slidenum">
              <a:rPr lang="en-US" smtClean="0"/>
              <a:t>‹#›</a:t>
            </a:fld>
            <a:endParaRPr lang="en-US"/>
          </a:p>
        </p:txBody>
      </p:sp>
    </p:spTree>
    <p:extLst>
      <p:ext uri="{BB962C8B-B14F-4D97-AF65-F5344CB8AC3E}">
        <p14:creationId xmlns:p14="http://schemas.microsoft.com/office/powerpoint/2010/main" val="1410974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4" name="Picture 1" descr="C:\Documents and Settings\John Ferris\Desktop\Backup\PUBLIC RELATIONS\Website\VTPL_Website\VTPL Website\vtpl\images\bg02.jpg"/>
          <p:cNvPicPr>
            <a:picLocks noChangeAspect="1" noChangeArrowheads="1"/>
          </p:cNvPicPr>
          <p:nvPr userDrawn="1"/>
        </p:nvPicPr>
        <p:blipFill>
          <a:blip r:embed="rId4" cstate="print"/>
          <a:srcRect/>
          <a:stretch>
            <a:fillRect/>
          </a:stretch>
        </p:blipFill>
        <p:spPr bwMode="auto">
          <a:xfrm>
            <a:off x="-1" y="0"/>
            <a:ext cx="12192001" cy="6858000"/>
          </a:xfrm>
          <a:prstGeom prst="rect">
            <a:avLst/>
          </a:prstGeom>
          <a:noFill/>
        </p:spPr>
      </p:pic>
      <p:sp>
        <p:nvSpPr>
          <p:cNvPr id="260100" name="Text Box 4"/>
          <p:cNvSpPr txBox="1">
            <a:spLocks noChangeArrowheads="1"/>
          </p:cNvSpPr>
          <p:nvPr/>
        </p:nvSpPr>
        <p:spPr bwMode="auto">
          <a:xfrm>
            <a:off x="11370039" y="6139870"/>
            <a:ext cx="415562" cy="415498"/>
          </a:xfrm>
          <a:prstGeom prst="rect">
            <a:avLst/>
          </a:prstGeom>
          <a:noFill/>
          <a:ln w="9525">
            <a:noFill/>
            <a:miter lim="800000"/>
            <a:headEnd/>
            <a:tailEnd/>
          </a:ln>
          <a:effectLst/>
        </p:spPr>
        <p:txBody>
          <a:bodyPr wrap="none" anchor="ctr">
            <a:spAutoFit/>
          </a:bodyPr>
          <a:lstStyle/>
          <a:p>
            <a:pPr algn="r" eaLnBrk="0" fontAlgn="base" hangingPunct="0">
              <a:spcBef>
                <a:spcPct val="50000"/>
              </a:spcBef>
              <a:spcAft>
                <a:spcPct val="0"/>
              </a:spcAft>
            </a:pPr>
            <a:fld id="{3B758AEF-C65E-44A3-B706-B475EE155717}" type="slidenum">
              <a:rPr lang="de-DE" altLang="en-US" sz="1200" b="1">
                <a:solidFill>
                  <a:srgbClr val="000000"/>
                </a:solidFill>
              </a:rPr>
              <a:pPr algn="r" eaLnBrk="0" fontAlgn="base" hangingPunct="0">
                <a:spcBef>
                  <a:spcPct val="50000"/>
                </a:spcBef>
                <a:spcAft>
                  <a:spcPct val="0"/>
                </a:spcAft>
              </a:pPr>
              <a:t>‹#›</a:t>
            </a:fld>
            <a:r>
              <a:rPr lang="en-US" sz="1200" b="1">
                <a:solidFill>
                  <a:srgbClr val="000000"/>
                </a:solidFill>
              </a:rPr>
              <a:t> </a:t>
            </a:r>
            <a:br>
              <a:rPr lang="en-US" sz="1200" b="1">
                <a:solidFill>
                  <a:srgbClr val="000000"/>
                </a:solidFill>
              </a:rPr>
            </a:br>
            <a:endParaRPr lang="de-DE" sz="900">
              <a:solidFill>
                <a:srgbClr val="000000"/>
              </a:solidFill>
            </a:endParaRPr>
          </a:p>
        </p:txBody>
      </p:sp>
      <p:sp>
        <p:nvSpPr>
          <p:cNvPr id="260102" name="Rectangle 6"/>
          <p:cNvSpPr>
            <a:spLocks noGrp="1" noChangeArrowheads="1"/>
          </p:cNvSpPr>
          <p:nvPr>
            <p:ph type="body" idx="1"/>
          </p:nvPr>
        </p:nvSpPr>
        <p:spPr bwMode="auto">
          <a:xfrm>
            <a:off x="819150" y="1166813"/>
            <a:ext cx="10828867" cy="4773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0105" name="Text Box 9"/>
          <p:cNvSpPr txBox="1">
            <a:spLocks noChangeArrowheads="1"/>
          </p:cNvSpPr>
          <p:nvPr/>
        </p:nvSpPr>
        <p:spPr bwMode="auto">
          <a:xfrm>
            <a:off x="1308101" y="6093768"/>
            <a:ext cx="1678408" cy="461665"/>
          </a:xfrm>
          <a:prstGeom prst="rect">
            <a:avLst/>
          </a:prstGeom>
          <a:noFill/>
          <a:ln w="9525">
            <a:noFill/>
            <a:miter lim="800000"/>
            <a:headEnd/>
            <a:tailEnd/>
          </a:ln>
          <a:effectLst/>
        </p:spPr>
        <p:txBody>
          <a:bodyPr wrap="none" anchor="ctr">
            <a:spAutoFit/>
          </a:bodyPr>
          <a:lstStyle/>
          <a:p>
            <a:pPr eaLnBrk="0" fontAlgn="base" hangingPunct="0">
              <a:spcBef>
                <a:spcPct val="50000"/>
              </a:spcBef>
              <a:spcAft>
                <a:spcPct val="0"/>
              </a:spcAft>
            </a:pPr>
            <a:r>
              <a:rPr lang="en-US" sz="1400" b="1" dirty="0">
                <a:solidFill>
                  <a:srgbClr val="FFFFFF"/>
                </a:solidFill>
              </a:rPr>
              <a:t>Dr. John B. Ferris</a:t>
            </a:r>
            <a:br>
              <a:rPr lang="en-US" sz="1400" b="1" dirty="0">
                <a:solidFill>
                  <a:srgbClr val="FFFFFF"/>
                </a:solidFill>
              </a:rPr>
            </a:br>
            <a:r>
              <a:rPr lang="en-US" sz="1000" dirty="0">
                <a:solidFill>
                  <a:srgbClr val="FFFFFF"/>
                </a:solidFill>
              </a:rPr>
              <a:t>Associate Professor</a:t>
            </a:r>
            <a:endParaRPr lang="de-DE" sz="1400" b="1" dirty="0">
              <a:solidFill>
                <a:srgbClr val="FFFFFF"/>
              </a:solidFill>
            </a:endParaRPr>
          </a:p>
        </p:txBody>
      </p:sp>
      <p:sp>
        <p:nvSpPr>
          <p:cNvPr id="260107" name="Text Box 11"/>
          <p:cNvSpPr txBox="1">
            <a:spLocks noChangeArrowheads="1"/>
          </p:cNvSpPr>
          <p:nvPr userDrawn="1"/>
        </p:nvSpPr>
        <p:spPr bwMode="auto">
          <a:xfrm>
            <a:off x="3738033" y="6096000"/>
            <a:ext cx="4021667" cy="523220"/>
          </a:xfrm>
          <a:prstGeom prst="rect">
            <a:avLst/>
          </a:prstGeom>
          <a:noFill/>
          <a:ln w="9525">
            <a:noFill/>
            <a:miter lim="800000"/>
            <a:headEnd/>
            <a:tailEnd/>
          </a:ln>
          <a:effectLst/>
        </p:spPr>
        <p:txBody>
          <a:bodyPr anchor="ctr">
            <a:spAutoFit/>
          </a:bodyPr>
          <a:lstStyle/>
          <a:p>
            <a:pPr algn="ctr" eaLnBrk="0" fontAlgn="base" hangingPunct="0">
              <a:spcBef>
                <a:spcPct val="50000"/>
              </a:spcBef>
              <a:spcAft>
                <a:spcPct val="0"/>
              </a:spcAft>
            </a:pPr>
            <a:r>
              <a:rPr lang="en-US" sz="1400" b="1" dirty="0">
                <a:solidFill>
                  <a:srgbClr val="FFFFFF"/>
                </a:solidFill>
              </a:rPr>
              <a:t>Slide </a:t>
            </a:r>
            <a:fld id="{1B9530F4-AA05-4CDF-B9AA-1B0C6ABA28C2}" type="slidenum">
              <a:rPr lang="en-US" sz="1400" b="1">
                <a:solidFill>
                  <a:srgbClr val="FFFFFF"/>
                </a:solidFill>
              </a:rPr>
              <a:pPr algn="ctr" eaLnBrk="0" fontAlgn="base" hangingPunct="0">
                <a:spcBef>
                  <a:spcPct val="50000"/>
                </a:spcBef>
                <a:spcAft>
                  <a:spcPct val="0"/>
                </a:spcAft>
              </a:pPr>
              <a:t>‹#›</a:t>
            </a:fld>
            <a:r>
              <a:rPr lang="en-US" sz="1400" b="1" dirty="0">
                <a:solidFill>
                  <a:srgbClr val="FFFFFF"/>
                </a:solidFill>
              </a:rPr>
              <a:t/>
            </a:r>
            <a:br>
              <a:rPr lang="en-US" sz="1400" b="1" dirty="0">
                <a:solidFill>
                  <a:srgbClr val="FFFFFF"/>
                </a:solidFill>
              </a:rPr>
            </a:br>
            <a:r>
              <a:rPr lang="en-US" sz="1400" dirty="0">
                <a:solidFill>
                  <a:srgbClr val="FFFFFF"/>
                </a:solidFill>
              </a:rPr>
              <a:t>brabantio.me.vt.edu/sites/VTPL</a:t>
            </a:r>
            <a:r>
              <a:rPr lang="en-US" sz="1000" dirty="0">
                <a:solidFill>
                  <a:srgbClr val="FFFFFF"/>
                </a:solidFill>
              </a:rPr>
              <a:t> </a:t>
            </a:r>
            <a:endParaRPr lang="de-DE" sz="1000" b="1" dirty="0">
              <a:solidFill>
                <a:srgbClr val="FFFFFF"/>
              </a:solidFill>
            </a:endParaRPr>
          </a:p>
        </p:txBody>
      </p:sp>
      <p:pic>
        <p:nvPicPr>
          <p:cNvPr id="260110" name="Picture 14" descr="logo 1_25 by 3_54"/>
          <p:cNvPicPr>
            <a:picLocks noChangeAspect="1" noChangeArrowheads="1"/>
          </p:cNvPicPr>
          <p:nvPr userDrawn="1"/>
        </p:nvPicPr>
        <p:blipFill>
          <a:blip r:embed="rId5" cstate="print"/>
          <a:srcRect/>
          <a:stretch>
            <a:fillRect/>
          </a:stretch>
        </p:blipFill>
        <p:spPr bwMode="auto">
          <a:xfrm>
            <a:off x="8072968" y="5794281"/>
            <a:ext cx="3788833" cy="1013952"/>
          </a:xfrm>
          <a:prstGeom prst="rect">
            <a:avLst/>
          </a:prstGeom>
          <a:noFill/>
          <a:ln w="9525">
            <a:noFill/>
            <a:miter lim="800000"/>
            <a:headEnd/>
            <a:tailEnd/>
          </a:ln>
        </p:spPr>
      </p:pic>
      <p:sp>
        <p:nvSpPr>
          <p:cNvPr id="260101" name="Rectangle 5"/>
          <p:cNvSpPr>
            <a:spLocks noGrp="1" noChangeArrowheads="1"/>
          </p:cNvSpPr>
          <p:nvPr>
            <p:ph type="title"/>
          </p:nvPr>
        </p:nvSpPr>
        <p:spPr bwMode="auto">
          <a:xfrm>
            <a:off x="797984" y="230188"/>
            <a:ext cx="7152216" cy="742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6" name="Picture 1" descr="C:\Documents and Settings\John Ferris\Desktop\Backup\PUBLIC RELATIONS\Website\VTPL_Website\VTPL Website\vtpl\images\vt_logo.jpg"/>
          <p:cNvPicPr>
            <a:picLocks noChangeAspect="1" noChangeArrowheads="1"/>
          </p:cNvPicPr>
          <p:nvPr userDrawn="1"/>
        </p:nvPicPr>
        <p:blipFill>
          <a:blip r:embed="rId6" cstate="print"/>
          <a:srcRect/>
          <a:stretch>
            <a:fillRect/>
          </a:stretch>
        </p:blipFill>
        <p:spPr bwMode="auto">
          <a:xfrm>
            <a:off x="9481225" y="431801"/>
            <a:ext cx="2166792" cy="279667"/>
          </a:xfrm>
          <a:prstGeom prst="rect">
            <a:avLst/>
          </a:prstGeom>
          <a:noFill/>
        </p:spPr>
      </p:pic>
    </p:spTree>
    <p:extLst>
      <p:ext uri="{BB962C8B-B14F-4D97-AF65-F5344CB8AC3E}">
        <p14:creationId xmlns:p14="http://schemas.microsoft.com/office/powerpoint/2010/main" val="185991275"/>
      </p:ext>
    </p:extLst>
  </p:cSld>
  <p:clrMap bg1="lt1" tx1="dk1" bg2="lt2" tx2="dk2" accent1="accent1" accent2="accent2" accent3="accent3" accent4="accent4" accent5="accent5" accent6="accent6" hlink="hlink" folHlink="folHlink"/>
  <p:sldLayoutIdLst>
    <p:sldLayoutId id="2147483675" r:id="rId1"/>
    <p:sldLayoutId id="2147483676" r:id="rId2"/>
  </p:sldLayoutIdLst>
  <p:transition advClick="0" advTm="100"/>
  <p:timing>
    <p:tnLst>
      <p:par>
        <p:cTn id="1" dur="indefinite" restart="never" nodeType="tmRoot"/>
      </p:par>
    </p:tnLst>
  </p:timing>
  <p:txStyles>
    <p:titleStyle>
      <a:lvl1pPr algn="l" rtl="0" fontAlgn="base">
        <a:lnSpc>
          <a:spcPts val="2600"/>
        </a:lnSpc>
        <a:spcBef>
          <a:spcPct val="0"/>
        </a:spcBef>
        <a:spcAft>
          <a:spcPct val="0"/>
        </a:spcAft>
        <a:defRPr sz="2800">
          <a:solidFill>
            <a:schemeClr val="bg1"/>
          </a:solidFill>
          <a:latin typeface="+mj-lt"/>
          <a:ea typeface="+mj-ea"/>
          <a:cs typeface="+mj-cs"/>
        </a:defRPr>
      </a:lvl1pPr>
      <a:lvl2pPr algn="l" rtl="0" fontAlgn="base">
        <a:lnSpc>
          <a:spcPts val="2600"/>
        </a:lnSpc>
        <a:spcBef>
          <a:spcPct val="0"/>
        </a:spcBef>
        <a:spcAft>
          <a:spcPct val="0"/>
        </a:spcAft>
        <a:defRPr sz="3200">
          <a:solidFill>
            <a:schemeClr val="tx1"/>
          </a:solidFill>
          <a:latin typeface="Arial" pitchFamily="34" charset="0"/>
        </a:defRPr>
      </a:lvl2pPr>
      <a:lvl3pPr algn="l" rtl="0" fontAlgn="base">
        <a:lnSpc>
          <a:spcPts val="2600"/>
        </a:lnSpc>
        <a:spcBef>
          <a:spcPct val="0"/>
        </a:spcBef>
        <a:spcAft>
          <a:spcPct val="0"/>
        </a:spcAft>
        <a:defRPr sz="3200">
          <a:solidFill>
            <a:schemeClr val="tx1"/>
          </a:solidFill>
          <a:latin typeface="Arial" pitchFamily="34" charset="0"/>
        </a:defRPr>
      </a:lvl3pPr>
      <a:lvl4pPr algn="l" rtl="0" fontAlgn="base">
        <a:lnSpc>
          <a:spcPts val="2600"/>
        </a:lnSpc>
        <a:spcBef>
          <a:spcPct val="0"/>
        </a:spcBef>
        <a:spcAft>
          <a:spcPct val="0"/>
        </a:spcAft>
        <a:defRPr sz="3200">
          <a:solidFill>
            <a:schemeClr val="tx1"/>
          </a:solidFill>
          <a:latin typeface="Arial" pitchFamily="34" charset="0"/>
        </a:defRPr>
      </a:lvl4pPr>
      <a:lvl5pPr algn="l" rtl="0" fontAlgn="base">
        <a:lnSpc>
          <a:spcPts val="2600"/>
        </a:lnSpc>
        <a:spcBef>
          <a:spcPct val="0"/>
        </a:spcBef>
        <a:spcAft>
          <a:spcPct val="0"/>
        </a:spcAft>
        <a:defRPr sz="3200">
          <a:solidFill>
            <a:schemeClr val="tx1"/>
          </a:solidFill>
          <a:latin typeface="Arial" pitchFamily="34" charset="0"/>
        </a:defRPr>
      </a:lvl5pPr>
      <a:lvl6pPr marL="457200" algn="l" rtl="0" fontAlgn="base">
        <a:lnSpc>
          <a:spcPts val="2600"/>
        </a:lnSpc>
        <a:spcBef>
          <a:spcPct val="0"/>
        </a:spcBef>
        <a:spcAft>
          <a:spcPct val="0"/>
        </a:spcAft>
        <a:defRPr sz="3200">
          <a:solidFill>
            <a:schemeClr val="tx1"/>
          </a:solidFill>
          <a:latin typeface="Arial" pitchFamily="34" charset="0"/>
        </a:defRPr>
      </a:lvl6pPr>
      <a:lvl7pPr marL="914400" algn="l" rtl="0" fontAlgn="base">
        <a:lnSpc>
          <a:spcPts val="2600"/>
        </a:lnSpc>
        <a:spcBef>
          <a:spcPct val="0"/>
        </a:spcBef>
        <a:spcAft>
          <a:spcPct val="0"/>
        </a:spcAft>
        <a:defRPr sz="3200">
          <a:solidFill>
            <a:schemeClr val="tx1"/>
          </a:solidFill>
          <a:latin typeface="Arial" pitchFamily="34" charset="0"/>
        </a:defRPr>
      </a:lvl7pPr>
      <a:lvl8pPr marL="1371600" algn="l" rtl="0" fontAlgn="base">
        <a:lnSpc>
          <a:spcPts val="2600"/>
        </a:lnSpc>
        <a:spcBef>
          <a:spcPct val="0"/>
        </a:spcBef>
        <a:spcAft>
          <a:spcPct val="0"/>
        </a:spcAft>
        <a:defRPr sz="3200">
          <a:solidFill>
            <a:schemeClr val="tx1"/>
          </a:solidFill>
          <a:latin typeface="Arial" pitchFamily="34" charset="0"/>
        </a:defRPr>
      </a:lvl8pPr>
      <a:lvl9pPr marL="1828800" algn="l" rtl="0" fontAlgn="base">
        <a:lnSpc>
          <a:spcPts val="2600"/>
        </a:lnSpc>
        <a:spcBef>
          <a:spcPct val="0"/>
        </a:spcBef>
        <a:spcAft>
          <a:spcPct val="0"/>
        </a:spcAft>
        <a:defRPr sz="3200">
          <a:solidFill>
            <a:schemeClr val="tx1"/>
          </a:solidFill>
          <a:latin typeface="Arial" pitchFamily="34" charset="0"/>
        </a:defRPr>
      </a:lvl9pPr>
    </p:titleStyle>
    <p:bodyStyle>
      <a:lvl1pPr marL="342900" indent="-342900" algn="l" rtl="0" fontAlgn="base">
        <a:spcBef>
          <a:spcPct val="50000"/>
        </a:spcBef>
        <a:spcAft>
          <a:spcPct val="0"/>
        </a:spcAft>
        <a:buFont typeface="ZapfDingbats"/>
        <a:defRPr sz="2400">
          <a:solidFill>
            <a:schemeClr val="bg1"/>
          </a:solidFill>
          <a:latin typeface="+mn-lt"/>
          <a:ea typeface="+mn-ea"/>
          <a:cs typeface="+mn-cs"/>
        </a:defRPr>
      </a:lvl1pPr>
      <a:lvl2pPr marL="742950" indent="-285750" algn="l" rtl="0" fontAlgn="base">
        <a:spcBef>
          <a:spcPct val="20000"/>
        </a:spcBef>
        <a:spcAft>
          <a:spcPct val="0"/>
        </a:spcAft>
        <a:buSzPct val="75000"/>
        <a:buFont typeface="Wingdings" pitchFamily="2" charset="2"/>
        <a:buChar char="n"/>
        <a:defRPr sz="2000">
          <a:solidFill>
            <a:schemeClr val="bg1"/>
          </a:solidFill>
          <a:latin typeface="+mn-lt"/>
        </a:defRPr>
      </a:lvl2pPr>
      <a:lvl3pPr marL="1200150" indent="-285750" algn="l" rtl="0" fontAlgn="base">
        <a:spcBef>
          <a:spcPct val="20000"/>
        </a:spcBef>
        <a:spcAft>
          <a:spcPct val="0"/>
        </a:spcAft>
        <a:buSzPct val="75000"/>
        <a:buFont typeface="Wingdings" pitchFamily="2" charset="2"/>
        <a:buChar char="¨"/>
        <a:defRPr sz="2000">
          <a:solidFill>
            <a:schemeClr val="bg1"/>
          </a:solidFill>
          <a:latin typeface="+mn-lt"/>
        </a:defRPr>
      </a:lvl3pPr>
      <a:lvl4pPr marL="1662113" indent="-290513" algn="l" rtl="0" fontAlgn="base">
        <a:spcBef>
          <a:spcPct val="20000"/>
        </a:spcBef>
        <a:spcAft>
          <a:spcPct val="0"/>
        </a:spcAft>
        <a:buSzPct val="75000"/>
        <a:buFont typeface="Wingdings" pitchFamily="2" charset="2"/>
        <a:buChar char="n"/>
        <a:defRPr sz="2000">
          <a:solidFill>
            <a:schemeClr val="bg1"/>
          </a:solidFill>
          <a:latin typeface="+mn-lt"/>
        </a:defRPr>
      </a:lvl4pPr>
      <a:lvl5pPr marL="2114550" indent="-285750" algn="l" rtl="0" fontAlgn="base">
        <a:spcBef>
          <a:spcPct val="20000"/>
        </a:spcBef>
        <a:spcAft>
          <a:spcPct val="0"/>
        </a:spcAft>
        <a:buSzPct val="50000"/>
        <a:buFont typeface="Wingdings" pitchFamily="2" charset="2"/>
        <a:buChar char="¨"/>
        <a:defRPr sz="2000">
          <a:solidFill>
            <a:schemeClr val="bg1"/>
          </a:solidFill>
          <a:latin typeface="+mn-lt"/>
        </a:defRPr>
      </a:lvl5pPr>
      <a:lvl6pPr marL="2571750" indent="-285750" algn="l" rtl="0" fontAlgn="base">
        <a:spcBef>
          <a:spcPct val="20000"/>
        </a:spcBef>
        <a:spcAft>
          <a:spcPct val="0"/>
        </a:spcAft>
        <a:buSzPct val="50000"/>
        <a:buFont typeface="Wingdings" pitchFamily="2" charset="2"/>
        <a:buChar char="¨"/>
        <a:defRPr sz="2400">
          <a:solidFill>
            <a:schemeClr val="tx1"/>
          </a:solidFill>
          <a:latin typeface="+mn-lt"/>
        </a:defRPr>
      </a:lvl6pPr>
      <a:lvl7pPr marL="3028950" indent="-285750" algn="l" rtl="0" fontAlgn="base">
        <a:spcBef>
          <a:spcPct val="20000"/>
        </a:spcBef>
        <a:spcAft>
          <a:spcPct val="0"/>
        </a:spcAft>
        <a:buSzPct val="50000"/>
        <a:buFont typeface="Wingdings" pitchFamily="2" charset="2"/>
        <a:buChar char="¨"/>
        <a:defRPr sz="2400">
          <a:solidFill>
            <a:schemeClr val="tx1"/>
          </a:solidFill>
          <a:latin typeface="+mn-lt"/>
        </a:defRPr>
      </a:lvl7pPr>
      <a:lvl8pPr marL="3486150" indent="-285750" algn="l" rtl="0" fontAlgn="base">
        <a:spcBef>
          <a:spcPct val="20000"/>
        </a:spcBef>
        <a:spcAft>
          <a:spcPct val="0"/>
        </a:spcAft>
        <a:buSzPct val="50000"/>
        <a:buFont typeface="Wingdings" pitchFamily="2" charset="2"/>
        <a:buChar char="¨"/>
        <a:defRPr sz="2400">
          <a:solidFill>
            <a:schemeClr val="tx1"/>
          </a:solidFill>
          <a:latin typeface="+mn-lt"/>
        </a:defRPr>
      </a:lvl8pPr>
      <a:lvl9pPr marL="3943350" indent="-285750" algn="l" rtl="0" fontAlgn="base">
        <a:spcBef>
          <a:spcPct val="20000"/>
        </a:spcBef>
        <a:spcAft>
          <a:spcPct val="0"/>
        </a:spcAft>
        <a:buSzPct val="50000"/>
        <a:buFont typeface="Wingdings" pitchFamily="2" charset="2"/>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83BD9-AA1E-4ABA-AC40-5258ED8B7E61}" type="datetimeFigureOut">
              <a:rPr lang="en-US" smtClean="0"/>
              <a:t>10/16/2013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285E6-D6BE-4E6A-A62F-4B8C6F026145}" type="slidenum">
              <a:rPr lang="en-US" smtClean="0"/>
              <a:t>‹#›</a:t>
            </a:fld>
            <a:endParaRPr lang="en-US"/>
          </a:p>
        </p:txBody>
      </p:sp>
    </p:spTree>
    <p:extLst>
      <p:ext uri="{BB962C8B-B14F-4D97-AF65-F5344CB8AC3E}">
        <p14:creationId xmlns:p14="http://schemas.microsoft.com/office/powerpoint/2010/main" val="39479356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mathworks.com/cmsimages/58961_wl_sm_3danim_fig1_wl.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mathworks.nl/help/releases/R2013b/sl3d/examples/vr_octavia_graphs_02.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0460"/>
            <a:ext cx="9144000" cy="866858"/>
          </a:xfrm>
        </p:spPr>
        <p:txBody>
          <a:bodyPr/>
          <a:lstStyle/>
          <a:p>
            <a:r>
              <a:rPr lang="en-US" dirty="0" smtClean="0"/>
              <a:t>Track Design</a:t>
            </a:r>
            <a:endParaRPr lang="en-US" dirty="0"/>
          </a:p>
        </p:txBody>
      </p:sp>
      <p:sp>
        <p:nvSpPr>
          <p:cNvPr id="4" name="Subtitle 3"/>
          <p:cNvSpPr>
            <a:spLocks noGrp="1"/>
          </p:cNvSpPr>
          <p:nvPr>
            <p:ph type="subTitle" idx="1"/>
          </p:nvPr>
        </p:nvSpPr>
        <p:spPr>
          <a:xfrm>
            <a:off x="1524000" y="2531775"/>
            <a:ext cx="9144000" cy="1655762"/>
          </a:xfrm>
        </p:spPr>
        <p:txBody>
          <a:bodyPr/>
          <a:lstStyle/>
          <a:p>
            <a:r>
              <a:rPr lang="en-US" dirty="0" smtClean="0"/>
              <a:t>Our driving simulator will be accompanied by tracks custom made to demonstrate the functionality of our Predictive Correction system in realistic driving environments</a:t>
            </a:r>
            <a:endParaRPr lang="en-US" dirty="0"/>
          </a:p>
        </p:txBody>
      </p:sp>
    </p:spTree>
    <p:extLst>
      <p:ext uri="{BB962C8B-B14F-4D97-AF65-F5344CB8AC3E}">
        <p14:creationId xmlns:p14="http://schemas.microsoft.com/office/powerpoint/2010/main" val="3581502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0460"/>
            <a:ext cx="9144000" cy="866858"/>
          </a:xfrm>
        </p:spPr>
        <p:txBody>
          <a:bodyPr/>
          <a:lstStyle/>
          <a:p>
            <a:r>
              <a:rPr lang="en-US" dirty="0" smtClean="0"/>
              <a:t>Goals</a:t>
            </a:r>
            <a:endParaRPr lang="en-US" dirty="0"/>
          </a:p>
        </p:txBody>
      </p:sp>
      <p:sp>
        <p:nvSpPr>
          <p:cNvPr id="3" name="Subtitle 2"/>
          <p:cNvSpPr>
            <a:spLocks noGrp="1"/>
          </p:cNvSpPr>
          <p:nvPr>
            <p:ph type="subTitle" idx="1"/>
          </p:nvPr>
        </p:nvSpPr>
        <p:spPr>
          <a:xfrm>
            <a:off x="1524000" y="2109355"/>
            <a:ext cx="9144000" cy="3460172"/>
          </a:xfrm>
        </p:spPr>
        <p:txBody>
          <a:bodyPr/>
          <a:lstStyle/>
          <a:p>
            <a:pPr marL="342900" indent="-342900" algn="l">
              <a:buFont typeface="Arial" panose="020B0604020202020204" pitchFamily="34" charset="0"/>
              <a:buChar char="•"/>
            </a:pPr>
            <a:r>
              <a:rPr lang="en-US" dirty="0" smtClean="0"/>
              <a:t>Track must demonstrate prevention system in effect</a:t>
            </a:r>
          </a:p>
          <a:p>
            <a:pPr marL="342900" indent="-342900" algn="l">
              <a:buFont typeface="Arial" panose="020B0604020202020204" pitchFamily="34" charset="0"/>
              <a:buChar char="•"/>
            </a:pPr>
            <a:r>
              <a:rPr lang="en-US" dirty="0" smtClean="0"/>
              <a:t>Must create situations in which the human driver will likely fail if unaided</a:t>
            </a:r>
          </a:p>
          <a:p>
            <a:pPr marL="342900" indent="-342900" algn="l">
              <a:buFont typeface="Arial" panose="020B0604020202020204" pitchFamily="34" charset="0"/>
              <a:buChar char="•"/>
            </a:pPr>
            <a:r>
              <a:rPr lang="en-US" dirty="0" smtClean="0"/>
              <a:t>Situations for failure must be based on realistic challenges</a:t>
            </a:r>
            <a:r>
              <a:rPr lang="en-US" dirty="0"/>
              <a:t> </a:t>
            </a:r>
            <a:r>
              <a:rPr lang="en-US" dirty="0" smtClean="0"/>
              <a:t>of real-world roads</a:t>
            </a:r>
          </a:p>
        </p:txBody>
      </p:sp>
    </p:spTree>
    <p:extLst>
      <p:ext uri="{BB962C8B-B14F-4D97-AF65-F5344CB8AC3E}">
        <p14:creationId xmlns:p14="http://schemas.microsoft.com/office/powerpoint/2010/main" val="4148148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0460"/>
            <a:ext cx="9144000" cy="866858"/>
          </a:xfrm>
        </p:spPr>
        <p:txBody>
          <a:bodyPr/>
          <a:lstStyle/>
          <a:p>
            <a:r>
              <a:rPr lang="en-US" dirty="0" smtClean="0"/>
              <a:t>Realistic Road Hazards</a:t>
            </a:r>
            <a:endParaRPr lang="en-US" dirty="0"/>
          </a:p>
        </p:txBody>
      </p:sp>
      <p:sp>
        <p:nvSpPr>
          <p:cNvPr id="4" name="Rectangle 3"/>
          <p:cNvSpPr/>
          <p:nvPr/>
        </p:nvSpPr>
        <p:spPr>
          <a:xfrm>
            <a:off x="1524000" y="5925831"/>
            <a:ext cx="4463046" cy="246221"/>
          </a:xfrm>
          <a:prstGeom prst="rect">
            <a:avLst/>
          </a:prstGeom>
        </p:spPr>
        <p:txBody>
          <a:bodyPr wrap="square">
            <a:spAutoFit/>
          </a:bodyPr>
          <a:lstStyle/>
          <a:p>
            <a:r>
              <a:rPr lang="en-US" sz="1000" b="0" i="0" u="sng" strike="noStrike" dirty="0" smtClean="0">
                <a:solidFill>
                  <a:srgbClr val="999999"/>
                </a:solidFill>
                <a:effectLst/>
                <a:latin typeface="Arial" panose="020B0604020202020204" pitchFamily="34" charset="0"/>
                <a:hlinkClick r:id="rId2"/>
              </a:rPr>
              <a:t>http://www.mathworks.com/cmsimages/58961_wl_sm_3danim_fig1_wl.jpg</a:t>
            </a:r>
            <a:endParaRPr lang="en-US" sz="1000" dirty="0">
              <a:effectLst/>
            </a:endParaRPr>
          </a:p>
        </p:txBody>
      </p:sp>
      <p:sp>
        <p:nvSpPr>
          <p:cNvPr id="5" name="Subtitle 4"/>
          <p:cNvSpPr>
            <a:spLocks noGrp="1"/>
          </p:cNvSpPr>
          <p:nvPr>
            <p:ph type="subTitle" idx="1"/>
          </p:nvPr>
        </p:nvSpPr>
        <p:spPr>
          <a:xfrm>
            <a:off x="1524000" y="1726295"/>
            <a:ext cx="5441806" cy="4051050"/>
          </a:xfrm>
        </p:spPr>
        <p:txBody>
          <a:bodyPr/>
          <a:lstStyle/>
          <a:p>
            <a:pPr marL="342900" indent="-342900" algn="l">
              <a:buFont typeface="Arial" panose="020B0604020202020204" pitchFamily="34" charset="0"/>
              <a:buChar char="•"/>
            </a:pPr>
            <a:r>
              <a:rPr lang="en-US" dirty="0" smtClean="0"/>
              <a:t>Must focus on hazardous features common on standard highways and state roads</a:t>
            </a:r>
          </a:p>
          <a:p>
            <a:pPr marL="342900" indent="-342900" algn="l">
              <a:buFont typeface="Arial" panose="020B0604020202020204" pitchFamily="34" charset="0"/>
              <a:buChar char="•"/>
            </a:pPr>
            <a:r>
              <a:rPr lang="en-US" dirty="0" smtClean="0"/>
              <a:t>Visibility obstruction a common theme in hazardous road features</a:t>
            </a:r>
          </a:p>
          <a:p>
            <a:pPr marL="342900" indent="-342900" algn="l">
              <a:buFont typeface="Arial" panose="020B0604020202020204" pitchFamily="34" charset="0"/>
              <a:buChar char="•"/>
            </a:pPr>
            <a:r>
              <a:rPr lang="en-US" dirty="0" smtClean="0"/>
              <a:t>While the human driver may not asses (or even see) these turns correctly, our correction system will</a:t>
            </a:r>
            <a:endParaRPr lang="en-US"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4029" t="10303" b="27424"/>
          <a:stretch/>
        </p:blipFill>
        <p:spPr>
          <a:xfrm>
            <a:off x="6965806" y="1687318"/>
            <a:ext cx="3702194" cy="4270663"/>
          </a:xfrm>
          <a:prstGeom prst="rect">
            <a:avLst/>
          </a:prstGeom>
        </p:spPr>
      </p:pic>
    </p:spTree>
    <p:extLst>
      <p:ext uri="{BB962C8B-B14F-4D97-AF65-F5344CB8AC3E}">
        <p14:creationId xmlns:p14="http://schemas.microsoft.com/office/powerpoint/2010/main" val="410404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7563"/>
            <a:ext cx="9144000" cy="866858"/>
          </a:xfrm>
        </p:spPr>
        <p:txBody>
          <a:bodyPr/>
          <a:lstStyle/>
          <a:p>
            <a:r>
              <a:rPr lang="en-US" dirty="0" smtClean="0"/>
              <a:t>Current Drafts Pt.1</a:t>
            </a:r>
            <a:endParaRPr lang="en-US" dirty="0"/>
          </a:p>
        </p:txBody>
      </p:sp>
      <p:sp>
        <p:nvSpPr>
          <p:cNvPr id="4" name="Subtitle 3"/>
          <p:cNvSpPr>
            <a:spLocks noGrp="1"/>
          </p:cNvSpPr>
          <p:nvPr>
            <p:ph type="subTitle" idx="1"/>
          </p:nvPr>
        </p:nvSpPr>
        <p:spPr>
          <a:xfrm>
            <a:off x="827809" y="2005445"/>
            <a:ext cx="5361708" cy="3875810"/>
          </a:xfrm>
        </p:spPr>
        <p:txBody>
          <a:bodyPr/>
          <a:lstStyle/>
          <a:p>
            <a:pPr marL="342900" indent="-342900" algn="l">
              <a:buFont typeface="Arial" panose="020B0604020202020204" pitchFamily="34" charset="0"/>
              <a:buChar char="•"/>
            </a:pPr>
            <a:r>
              <a:rPr lang="en-US" dirty="0" smtClean="0"/>
              <a:t>Inspired by traditional race circuit</a:t>
            </a:r>
          </a:p>
          <a:p>
            <a:pPr marL="342900" indent="-342900" algn="l">
              <a:buFont typeface="Arial" panose="020B0604020202020204" pitchFamily="34" charset="0"/>
              <a:buChar char="•"/>
            </a:pPr>
            <a:r>
              <a:rPr lang="en-US" dirty="0" smtClean="0"/>
              <a:t>Promotes a race environment to push car to speeds where Preventive Correction will be required to make turns</a:t>
            </a:r>
          </a:p>
          <a:p>
            <a:pPr marL="342900" indent="-342900" algn="l">
              <a:buFont typeface="Arial" panose="020B0604020202020204" pitchFamily="34" charset="0"/>
              <a:buChar char="•"/>
            </a:pPr>
            <a:r>
              <a:rPr lang="en-US" dirty="0" smtClean="0"/>
              <a:t>Designer: Brian Davidson</a:t>
            </a:r>
            <a:br>
              <a:rPr lang="en-US" dirty="0" smtClean="0"/>
            </a:br>
            <a:r>
              <a:rPr lang="en-US" dirty="0" smtClean="0"/>
              <a:t>(Senior – ME)</a:t>
            </a:r>
          </a:p>
          <a:p>
            <a:pPr marL="342900" indent="-342900" algn="l">
              <a:buFont typeface="Arial" panose="020B0604020202020204" pitchFamily="34" charset="0"/>
              <a:buChar char="•"/>
            </a:pP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6302" t="10836" r="17459" b="13131"/>
          <a:stretch/>
        </p:blipFill>
        <p:spPr>
          <a:xfrm>
            <a:off x="6189517" y="2005445"/>
            <a:ext cx="5365173" cy="3009731"/>
          </a:xfrm>
          <a:prstGeom prst="rect">
            <a:avLst/>
          </a:prstGeom>
        </p:spPr>
      </p:pic>
    </p:spTree>
    <p:extLst>
      <p:ext uri="{BB962C8B-B14F-4D97-AF65-F5344CB8AC3E}">
        <p14:creationId xmlns:p14="http://schemas.microsoft.com/office/powerpoint/2010/main" val="889341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0460"/>
            <a:ext cx="9144000" cy="866858"/>
          </a:xfrm>
        </p:spPr>
        <p:txBody>
          <a:bodyPr/>
          <a:lstStyle/>
          <a:p>
            <a:r>
              <a:rPr lang="en-US" dirty="0" smtClean="0"/>
              <a:t>Current Drafts Pt. </a:t>
            </a:r>
            <a:r>
              <a:rPr lang="en-US" dirty="0"/>
              <a:t>2</a:t>
            </a:r>
            <a:endParaRPr lang="en-US" dirty="0"/>
          </a:p>
        </p:txBody>
      </p:sp>
      <p:sp>
        <p:nvSpPr>
          <p:cNvPr id="6" name="Rectangle 5"/>
          <p:cNvSpPr/>
          <p:nvPr/>
        </p:nvSpPr>
        <p:spPr>
          <a:xfrm>
            <a:off x="3449052" y="5817593"/>
            <a:ext cx="5293894" cy="246221"/>
          </a:xfrm>
          <a:prstGeom prst="rect">
            <a:avLst/>
          </a:prstGeom>
        </p:spPr>
        <p:txBody>
          <a:bodyPr wrap="square">
            <a:spAutoFit/>
          </a:bodyPr>
          <a:lstStyle/>
          <a:p>
            <a:r>
              <a:rPr lang="en-US" sz="1000" dirty="0">
                <a:solidFill>
                  <a:srgbClr val="000000"/>
                </a:solidFill>
                <a:latin typeface="Arial" panose="020B0604020202020204" pitchFamily="34" charset="0"/>
                <a:hlinkClick r:id="rId2"/>
              </a:rPr>
              <a:t>http://</a:t>
            </a:r>
            <a:r>
              <a:rPr lang="en-US" sz="1000" dirty="0" smtClean="0">
                <a:solidFill>
                  <a:srgbClr val="000000"/>
                </a:solidFill>
                <a:latin typeface="Arial" panose="020B0604020202020204" pitchFamily="34" charset="0"/>
                <a:hlinkClick r:id="rId2"/>
              </a:rPr>
              <a:t>www.mathworks.nl/help/releases/R2013b/sl3d/examples/vr_octavia_graphs_02.png</a:t>
            </a:r>
            <a:r>
              <a:rPr lang="en-US" sz="1000" dirty="0" smtClean="0">
                <a:solidFill>
                  <a:srgbClr val="000000"/>
                </a:solidFill>
                <a:latin typeface="Arial" panose="020B0604020202020204" pitchFamily="34" charset="0"/>
              </a:rPr>
              <a:t> </a:t>
            </a:r>
            <a:endParaRPr lang="en-US" sz="1000" dirty="0">
              <a:effectLst/>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223" t="5606" r="2772" b="25455"/>
          <a:stretch/>
        </p:blipFill>
        <p:spPr>
          <a:xfrm>
            <a:off x="7897091" y="1687318"/>
            <a:ext cx="2770909" cy="3903291"/>
          </a:xfrm>
          <a:prstGeom prst="rect">
            <a:avLst/>
          </a:prstGeom>
        </p:spPr>
      </p:pic>
      <p:sp>
        <p:nvSpPr>
          <p:cNvPr id="8" name="Subtitle 3"/>
          <p:cNvSpPr>
            <a:spLocks noGrp="1"/>
          </p:cNvSpPr>
          <p:nvPr>
            <p:ph type="subTitle" idx="1"/>
          </p:nvPr>
        </p:nvSpPr>
        <p:spPr>
          <a:xfrm>
            <a:off x="1523999" y="1687318"/>
            <a:ext cx="5915891" cy="3875810"/>
          </a:xfrm>
        </p:spPr>
        <p:txBody>
          <a:bodyPr/>
          <a:lstStyle/>
          <a:p>
            <a:pPr marL="342900" indent="-342900" algn="l">
              <a:buFont typeface="Arial" panose="020B0604020202020204" pitchFamily="34" charset="0"/>
              <a:buChar char="•"/>
            </a:pPr>
            <a:r>
              <a:rPr lang="en-US" dirty="0" smtClean="0"/>
              <a:t>Inspired by mountain road hazards</a:t>
            </a:r>
          </a:p>
          <a:p>
            <a:pPr marL="342900" indent="-342900" algn="l">
              <a:buFont typeface="Arial" panose="020B0604020202020204" pitchFamily="34" charset="0"/>
              <a:buChar char="•"/>
            </a:pPr>
            <a:r>
              <a:rPr lang="en-US" dirty="0" smtClean="0"/>
              <a:t>Remains faithful to traditional race circuit design</a:t>
            </a:r>
          </a:p>
          <a:p>
            <a:pPr marL="342900" indent="-342900" algn="l">
              <a:buFont typeface="Arial" panose="020B0604020202020204" pitchFamily="34" charset="0"/>
              <a:buChar char="•"/>
            </a:pPr>
            <a:r>
              <a:rPr lang="en-US" dirty="0" smtClean="0"/>
              <a:t>Utilizes heavy visibility restriction for human driver difficulty</a:t>
            </a:r>
          </a:p>
          <a:p>
            <a:pPr marL="342900" indent="-342900" algn="l">
              <a:buFont typeface="Arial" panose="020B0604020202020204" pitchFamily="34" charset="0"/>
              <a:buChar char="•"/>
            </a:pPr>
            <a:r>
              <a:rPr lang="en-US" dirty="0" smtClean="0"/>
              <a:t>Designer: Dirk Hortensius</a:t>
            </a:r>
            <a:br>
              <a:rPr lang="en-US" dirty="0" smtClean="0"/>
            </a:br>
            <a:r>
              <a:rPr lang="en-US" dirty="0" smtClean="0"/>
              <a:t>(Senior – CS)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801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0460"/>
            <a:ext cx="9144000" cy="866858"/>
          </a:xfrm>
        </p:spPr>
        <p:txBody>
          <a:bodyPr/>
          <a:lstStyle/>
          <a:p>
            <a:r>
              <a:rPr lang="en-US" dirty="0" smtClean="0"/>
              <a:t>Further Considerations</a:t>
            </a:r>
            <a:endParaRPr lang="en-US" dirty="0"/>
          </a:p>
        </p:txBody>
      </p:sp>
      <p:sp>
        <p:nvSpPr>
          <p:cNvPr id="3" name="Subtitle 2"/>
          <p:cNvSpPr>
            <a:spLocks noGrp="1"/>
          </p:cNvSpPr>
          <p:nvPr>
            <p:ph type="subTitle" idx="1"/>
          </p:nvPr>
        </p:nvSpPr>
        <p:spPr>
          <a:xfrm>
            <a:off x="1524000" y="2057400"/>
            <a:ext cx="9144000" cy="3512127"/>
          </a:xfrm>
        </p:spPr>
        <p:txBody>
          <a:bodyPr/>
          <a:lstStyle/>
          <a:p>
            <a:pPr marL="342900" indent="-342900" algn="l">
              <a:buFont typeface="Arial" panose="020B0604020202020204" pitchFamily="34" charset="0"/>
              <a:buChar char="•"/>
            </a:pPr>
            <a:r>
              <a:rPr lang="en-US" dirty="0" smtClean="0"/>
              <a:t>Track does not have to be a circuit. This will allow us to properly emulate mountain road conditions common in single-vehicle accidents</a:t>
            </a:r>
          </a:p>
          <a:p>
            <a:pPr marL="342900" indent="-342900" algn="l">
              <a:buFont typeface="Arial" panose="020B0604020202020204" pitchFamily="34" charset="0"/>
              <a:buChar char="•"/>
            </a:pPr>
            <a:r>
              <a:rPr lang="en-US" dirty="0" smtClean="0"/>
              <a:t>Our current simulator prototype design does not support changes in road friction. In later track designs, this may be implemented to represent traction hazards common in winter driving conditions (black ice, slick turns, etc.)</a:t>
            </a:r>
            <a:endParaRPr lang="en-US" dirty="0" smtClean="0"/>
          </a:p>
        </p:txBody>
      </p:sp>
    </p:spTree>
    <p:extLst>
      <p:ext uri="{BB962C8B-B14F-4D97-AF65-F5344CB8AC3E}">
        <p14:creationId xmlns:p14="http://schemas.microsoft.com/office/powerpoint/2010/main" val="2760015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JBF pres design template">
  <a:themeElements>
    <a:clrScheme name="1_JBF pres desig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JBF pres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1B75BC"/>
          </a:solidFill>
          <a:prstDash val="solid"/>
          <a:round/>
          <a:headEnd type="none" w="lg" len="med"/>
          <a:tailEnd type="triangle" w="lg" len="lg"/>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5400" cap="flat" cmpd="sng" algn="ctr">
          <a:solidFill>
            <a:srgbClr val="1B75BC"/>
          </a:solidFill>
          <a:prstDash val="solid"/>
          <a:round/>
          <a:headEnd type="none" w="lg" len="med"/>
          <a:tailEnd type="triangle" w="lg" len="lg"/>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JBF pres desig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JBF pres desig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JBF pres desig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JBF pres desig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JBF pres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JBF pres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JBF pres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E0E0E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232</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Wingdings</vt:lpstr>
      <vt:lpstr>ZapfDingbats</vt:lpstr>
      <vt:lpstr>1_JBF pres design template</vt:lpstr>
      <vt:lpstr>Custom Design</vt:lpstr>
      <vt:lpstr>Track Design</vt:lpstr>
      <vt:lpstr>Goals</vt:lpstr>
      <vt:lpstr>Realistic Road Hazards</vt:lpstr>
      <vt:lpstr>Current Drafts Pt.1</vt:lpstr>
      <vt:lpstr>Current Drafts Pt. 2</vt:lpstr>
      <vt:lpstr>Further Considerations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Environment</dc:title>
  <dc:creator>Sarrice</dc:creator>
  <cp:lastModifiedBy>Dirk N. Hortensius</cp:lastModifiedBy>
  <cp:revision>13</cp:revision>
  <dcterms:created xsi:type="dcterms:W3CDTF">2013-10-13T22:10:32Z</dcterms:created>
  <dcterms:modified xsi:type="dcterms:W3CDTF">2013-10-16T05:57:20Z</dcterms:modified>
</cp:coreProperties>
</file>