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Zach will do Intro and pages 2-4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11039" x="372035"/>
            <a:ext cy="4440899" cx="8399999"/>
          </a:xfrm>
          <a:prstGeom prst="roundRect">
            <a:avLst>
              <a:gd fmla="val 3653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4904401" x="372035"/>
            <a:ext cy="1206600" cx="8399999"/>
          </a:xfrm>
          <a:prstGeom prst="roundRect">
            <a:avLst>
              <a:gd fmla="val 15243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630810" x="685800"/>
            <a:ext cy="37893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5195894" x="685800"/>
            <a:ext cy="6140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None/>
              <a:defRPr/>
            </a:lvl1pPr>
            <a:lvl2pPr indent="190500" marL="0">
              <a:spcBef>
                <a:spcPts val="0"/>
              </a:spcBef>
              <a:buSzPct val="100000"/>
              <a:buNone/>
              <a:defRPr sz="3000"/>
            </a:lvl2pPr>
            <a:lvl3pPr indent="190500" marL="0">
              <a:spcBef>
                <a:spcPts val="0"/>
              </a:spcBef>
              <a:buSzPct val="100000"/>
              <a:buNone/>
              <a:defRPr sz="3000"/>
            </a:lvl3pPr>
            <a:lvl4pPr indent="190500" marL="0">
              <a:spcBef>
                <a:spcPts val="0"/>
              </a:spcBef>
              <a:buSzPct val="100000"/>
              <a:buNone/>
              <a:defRPr sz="3000"/>
            </a:lvl4pPr>
            <a:lvl5pPr indent="190500" marL="0">
              <a:spcBef>
                <a:spcPts val="0"/>
              </a:spcBef>
              <a:buSzPct val="100000"/>
              <a:buNone/>
              <a:defRPr sz="3000"/>
            </a:lvl5pPr>
            <a:lvl6pPr indent="190500" marL="0">
              <a:spcBef>
                <a:spcPts val="0"/>
              </a:spcBef>
              <a:buSzPct val="100000"/>
              <a:buNone/>
              <a:defRPr sz="3000"/>
            </a:lvl6pPr>
            <a:lvl7pPr indent="190500" marL="0">
              <a:spcBef>
                <a:spcPts val="0"/>
              </a:spcBef>
              <a:buSzPct val="100000"/>
              <a:buNone/>
              <a:defRPr sz="3000"/>
            </a:lvl7pPr>
            <a:lvl8pPr indent="190500" marL="0">
              <a:spcBef>
                <a:spcPts val="0"/>
              </a:spcBef>
              <a:buSzPct val="100000"/>
              <a:buNone/>
              <a:defRPr sz="3000"/>
            </a:lvl8pPr>
            <a:lvl9pPr indent="190500" marL="0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1550894" x="372035"/>
            <a:ext cy="5170500" cx="8399999"/>
          </a:xfrm>
          <a:prstGeom prst="roundRect">
            <a:avLst>
              <a:gd fmla="val 2970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" name="Shape 14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fmla="val 10590" name="adj1"/>
              <a:gd fmla="val 0" name="adj2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1550894" x="372035"/>
            <a:ext cy="5170500" cx="4114800"/>
          </a:xfrm>
          <a:prstGeom prst="roundRect">
            <a:avLst>
              <a:gd fmla="val 3784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fmla="val 10590" name="adj1"/>
              <a:gd fmla="val 0" name="adj2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y="1550894" x="4657164"/>
            <a:ext cy="5170500" cx="4114800"/>
          </a:xfrm>
          <a:prstGeom prst="roundRect">
            <a:avLst>
              <a:gd fmla="val 3784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600200" x="4761353"/>
            <a:ext cy="4967700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550894" x="372035"/>
            <a:ext cy="5170500" cx="8399999"/>
          </a:xfrm>
          <a:prstGeom prst="roundRect">
            <a:avLst>
              <a:gd fmla="val 2970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fmla="val 10590" name="adj1"/>
              <a:gd fmla="val 0" name="adj2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5702203" x="372035"/>
            <a:ext cy="865500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0" name="Shape 30"/>
          <p:cNvSpPr/>
          <p:nvPr/>
        </p:nvSpPr>
        <p:spPr>
          <a:xfrm>
            <a:off y="311039" x="372035"/>
            <a:ext cy="5158200" cx="8399999"/>
          </a:xfrm>
          <a:prstGeom prst="roundRect">
            <a:avLst>
              <a:gd fmla="val 2776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314112" x="372035"/>
            <a:ext cy="6229800" cx="8399999"/>
          </a:xfrm>
          <a:prstGeom prst="roundRect">
            <a:avLst>
              <a:gd fmla="val 2255" name="adj"/>
            </a:avLst>
          </a:prstGeom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 indent="228600" marL="0"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dHNOBeFl9YE" Type="http://schemas.openxmlformats.org/officeDocument/2006/relationships/hyperlink" TargetMode="External" Id="rId4"/><Relationship Target="../media/image00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9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mathworks.com/cmsimages/58961_wl_sm_3danim_fig1_wl.jpg" Type="http://schemas.openxmlformats.org/officeDocument/2006/relationships/hyperlink" TargetMode="External" Id="rId10"/><Relationship Target="../media/image02.jpg" Type="http://schemas.openxmlformats.org/officeDocument/2006/relationships/image" Id="rId4"/><Relationship Target="../media/image01.png" Type="http://schemas.openxmlformats.org/officeDocument/2006/relationships/image" Id="rId3"/><Relationship Target="http://b.joaoubaldo.com/wp-content/uploads/rfactor.logo_.png" Type="http://schemas.openxmlformats.org/officeDocument/2006/relationships/hyperlink" TargetMode="External" Id="rId9"/><Relationship Target="http://zigfu.com/static/img/unity.png" Type="http://schemas.openxmlformats.org/officeDocument/2006/relationships/hyperlink" TargetMode="External" Id="rId6"/><Relationship Target="../media/image11.png" Type="http://schemas.openxmlformats.org/officeDocument/2006/relationships/image" Id="rId5"/><Relationship Target="http://samueljustice.net/wp-content/uploads/2011/04/udk_logo.png" Type="http://schemas.openxmlformats.org/officeDocument/2006/relationships/hyperlink" TargetMode="External" Id="rId8"/><Relationship Target="../media/image10.pn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3137182" x="685800"/>
            <a:ext cy="1282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Progress Report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5195894" x="685800"/>
            <a:ext cy="6140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Volkswagen Driving Simulator</a:t>
            </a:r>
          </a:p>
          <a:p>
            <a:pPr>
              <a:buNone/>
            </a:pPr>
            <a:r>
              <a:rPr lang="en"/>
              <a:t>		</a:t>
            </a:r>
            <a:r>
              <a:rPr sz="1800" lang="en"/>
              <a:t>Michael Fuller, Dirk Hortensius, Zach Roberts</a:t>
            </a:r>
          </a:p>
        </p:txBody>
      </p:sp>
      <p:sp>
        <p:nvSpPr>
          <p:cNvPr id="36" name="Shape 36"/>
          <p:cNvSpPr/>
          <p:nvPr/>
        </p:nvSpPr>
        <p:spPr>
          <a:xfrm>
            <a:off y="331625" x="5779275"/>
            <a:ext cy="2980425" cx="29804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7" name="Shape 37"/>
          <p:cNvSpPr txBox="1"/>
          <p:nvPr/>
        </p:nvSpPr>
        <p:spPr>
          <a:xfrm rot="5400000">
            <a:off y="1590237" x="7754700"/>
            <a:ext cy="463200" cx="2315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100" lang="en">
                <a:solidFill>
                  <a:srgbClr val="D9D9D9"/>
                </a:solidFill>
              </a:rPr>
              <a:t>http://en.wikipedia.org/wiki/File:Volkswagen_logo.svg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y="5702200" x="135350"/>
            <a:ext cy="865500" cx="8926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900" lang="en"/>
              <a:t>Over 17,000 fatal single-car accidents occurred every year from 1991-2007</a:t>
            </a:r>
          </a:p>
          <a:p>
            <a:r>
              <a:t/>
            </a:r>
          </a:p>
          <a:p>
            <a:pPr rtl="0" lvl="0" indent="457200" marL="457200">
              <a:buNone/>
            </a:pPr>
            <a:r>
              <a:rPr b="0" sz="1100" lang="en"/>
              <a:t>Liu, C. and Submaranian, R. (2009) “Factors Related to Fatal Single-Vehicle Run-Off-Road Crashes”, DOT HS 811 232</a:t>
            </a:r>
          </a:p>
        </p:txBody>
      </p:sp>
      <p:sp>
        <p:nvSpPr>
          <p:cNvPr id="43" name="Shape 43"/>
          <p:cNvSpPr/>
          <p:nvPr/>
        </p:nvSpPr>
        <p:spPr>
          <a:xfrm>
            <a:off y="433874" x="1047849"/>
            <a:ext cy="4874800" cx="70482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Goals of the Project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259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Long Term Goals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Develop a Driving Simulator to showcase predictive driving correction software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Short Term Goals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Create a multimedia presentation to present project to Volkswagen</a:t>
            </a:r>
          </a:p>
          <a:p>
            <a:pPr lvl="1" indent="-3429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Create an immersive driving simulator using the Matlab vehicle model.</a:t>
            </a:r>
          </a:p>
        </p:txBody>
      </p:sp>
      <p:sp>
        <p:nvSpPr>
          <p:cNvPr id="50" name="Shape 50">
            <a:hlinkClick r:id="rId4"/>
          </p:cNvPr>
          <p:cNvSpPr/>
          <p:nvPr/>
        </p:nvSpPr>
        <p:spPr>
          <a:xfrm>
            <a:off y="3659625" x="2609210"/>
            <a:ext cy="2949874" cx="392557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Client’s Requirements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2731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Must be interactive.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Must support MATLAB.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Must be portable.</a:t>
            </a:r>
          </a:p>
        </p:txBody>
      </p:sp>
      <p:sp>
        <p:nvSpPr>
          <p:cNvPr id="57" name="Shape 57"/>
          <p:cNvSpPr/>
          <p:nvPr/>
        </p:nvSpPr>
        <p:spPr>
          <a:xfrm>
            <a:off y="2998125" x="3181574"/>
            <a:ext cy="3633825" cx="5505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 Decisions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600200" x="457200"/>
            <a:ext cy="2038200" cx="5226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Input device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Logitech G27 Racing Wheel</a:t>
            </a:r>
          </a:p>
          <a:p>
            <a:pPr rtl="0" lvl="2" indent="-342900" marL="1371600">
              <a:buClr>
                <a:schemeClr val="dk1"/>
              </a:buClr>
              <a:buSzPct val="100000"/>
              <a:buFont typeface="Arial"/>
              <a:buChar char="■"/>
            </a:pPr>
            <a:r>
              <a:rPr sz="1800" lang="en"/>
              <a:t>Sturdy and comfortable</a:t>
            </a:r>
          </a:p>
          <a:p>
            <a:pPr rtl="0" lvl="2" indent="-342900" marL="1371600">
              <a:buClr>
                <a:schemeClr val="dk1"/>
              </a:buClr>
              <a:buSzPct val="100000"/>
              <a:buFont typeface="Arial"/>
              <a:buChar char="■"/>
            </a:pPr>
            <a:r>
              <a:rPr sz="1800" lang="en"/>
              <a:t>Haptic Feedback to increase immersion</a:t>
            </a:r>
          </a:p>
          <a:p>
            <a:r>
              <a:t/>
            </a:r>
          </a:p>
        </p:txBody>
      </p:sp>
      <p:sp>
        <p:nvSpPr>
          <p:cNvPr id="64" name="Shape 64"/>
          <p:cNvSpPr/>
          <p:nvPr/>
        </p:nvSpPr>
        <p:spPr>
          <a:xfrm>
            <a:off y="1708925" x="5335100"/>
            <a:ext cy="2038199" cx="33516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5" name="Shape 65"/>
          <p:cNvSpPr/>
          <p:nvPr/>
        </p:nvSpPr>
        <p:spPr>
          <a:xfrm>
            <a:off y="3909575" x="4687025"/>
            <a:ext cy="2536074" cx="39997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6" name="Shape 66"/>
          <p:cNvSpPr/>
          <p:nvPr/>
        </p:nvSpPr>
        <p:spPr>
          <a:xfrm>
            <a:off y="3638400" x="532300"/>
            <a:ext cy="2839575" cx="39197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 Decisions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15975" x="457200"/>
            <a:ext cy="4951799" cx="4929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Visualization software</a:t>
            </a:r>
          </a:p>
          <a:p>
            <a:pPr rtl="0" lvl="1" indent="-342900" marL="9144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CarSim </a:t>
            </a:r>
          </a:p>
          <a:p>
            <a:pPr rtl="0" lvl="1" indent="-342900" marL="9144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Unreal</a:t>
            </a:r>
          </a:p>
          <a:p>
            <a:pPr rtl="0" lvl="1" indent="-342900" marL="9144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Unity 3D</a:t>
            </a:r>
          </a:p>
          <a:p>
            <a:pPr rtl="0" lvl="1" indent="-342900" marL="9144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rFactor </a:t>
            </a:r>
          </a:p>
          <a:p>
            <a:pPr rtl="0" lvl="1" indent="-342900" marL="9144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MATLAB/Simulink 3D Animation </a:t>
            </a:r>
          </a:p>
          <a:p>
            <a:pPr rtl="0" lvl="2" indent="-342900" marL="13716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sz="1800" lang="en"/>
              <a:t>Our final choice</a:t>
            </a:r>
          </a:p>
          <a:p>
            <a:r>
              <a:t/>
            </a:r>
          </a:p>
        </p:txBody>
      </p:sp>
      <p:sp>
        <p:nvSpPr>
          <p:cNvPr id="73" name="Shape 73"/>
          <p:cNvSpPr/>
          <p:nvPr/>
        </p:nvSpPr>
        <p:spPr>
          <a:xfrm>
            <a:off y="1615976" x="5567775"/>
            <a:ext cy="1575375" cx="15710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4" name="Shape 74"/>
          <p:cNvSpPr/>
          <p:nvPr/>
        </p:nvSpPr>
        <p:spPr>
          <a:xfrm>
            <a:off y="3876075" x="3747650"/>
            <a:ext cy="2788700" cx="47316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5" name="Shape 75"/>
          <p:cNvSpPr/>
          <p:nvPr/>
        </p:nvSpPr>
        <p:spPr>
          <a:xfrm>
            <a:off y="1615975" x="3996675"/>
            <a:ext cy="1575374" cx="15710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76" name="Shape 76"/>
          <p:cNvSpPr txBox="1"/>
          <p:nvPr/>
        </p:nvSpPr>
        <p:spPr>
          <a:xfrm>
            <a:off y="1615975" x="4104375"/>
            <a:ext cy="125700" cx="1642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700" lang="en">
                <a:solidFill>
                  <a:srgbClr val="999999"/>
                </a:solidFill>
                <a:hlinkClick r:id="rId6"/>
              </a:rPr>
              <a:t>http://zigfu.com/static/img/unity.png</a:t>
            </a:r>
          </a:p>
        </p:txBody>
      </p:sp>
      <p:sp>
        <p:nvSpPr>
          <p:cNvPr id="77" name="Shape 77"/>
          <p:cNvSpPr/>
          <p:nvPr/>
        </p:nvSpPr>
        <p:spPr>
          <a:xfrm>
            <a:off y="1615975" x="7138875"/>
            <a:ext cy="1575375" cx="15711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78" name="Shape 78"/>
          <p:cNvSpPr txBox="1"/>
          <p:nvPr/>
        </p:nvSpPr>
        <p:spPr>
          <a:xfrm>
            <a:off y="1533325" x="6991725"/>
            <a:ext cy="291000" cx="1642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600" lang="en">
                <a:solidFill>
                  <a:srgbClr val="999999"/>
                </a:solidFill>
                <a:hlinkClick r:id="rId8"/>
              </a:rPr>
              <a:t>http://samueljustice.net/wp-content/uploads/2011/04/udk_logo.png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1571425" x="5494275"/>
            <a:ext cy="214799" cx="1718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600" lang="en">
                <a:solidFill>
                  <a:srgbClr val="B7B7B7"/>
                </a:solidFill>
                <a:hlinkClick r:id="rId9"/>
              </a:rPr>
              <a:t>http://b.joaoubaldo.com/wp-content/uploads/rfactor.logo_.png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3661275" x="5746875"/>
            <a:ext cy="214799" cx="2732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600" lang="en">
                <a:solidFill>
                  <a:srgbClr val="999999"/>
                </a:solidFill>
                <a:hlinkClick r:id="rId10"/>
              </a:rPr>
              <a:t>http://www.mathworks.com/cmsimages/58961_wl_sm_3danim_fig1_wl.jpg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Tasks to do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Presentation for meeting with Volkswagen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Work with Simulink 3D Animation to visualize world.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Connect Logitech G27 controller inputs to Matlab vehicle model.</a:t>
            </a:r>
          </a:p>
        </p:txBody>
      </p:sp>
      <p:sp>
        <p:nvSpPr>
          <p:cNvPr id="87" name="Shape 87"/>
          <p:cNvSpPr/>
          <p:nvPr/>
        </p:nvSpPr>
        <p:spPr>
          <a:xfrm>
            <a:off y="2743199" x="933199"/>
            <a:ext cy="3814599" cx="4675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8" name="Shape 88"/>
          <p:cNvSpPr txBox="1"/>
          <p:nvPr/>
        </p:nvSpPr>
        <p:spPr>
          <a:xfrm rot="5400530">
            <a:off y="4362500" x="-1300300"/>
            <a:ext cy="576000" cx="3890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100" lang="en"/>
              <a:t>http://www.mathworks.nl/help/releases/R2013b/sl3d/examples/vr_octavia_graphs_02.png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Complications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Expectations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We came into the project assuming that the predictive correction software was already developed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Software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Due to difficulty deciding on which software to use, we have not had much time to develop in a single system.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Driving simulation solely in Matlab is uncommon.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