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84" r:id="rId2"/>
    <p:sldId id="285" r:id="rId3"/>
    <p:sldId id="286" r:id="rId4"/>
    <p:sldId id="287" r:id="rId5"/>
    <p:sldId id="288" r:id="rId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1E1E"/>
    <a:srgbClr val="78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7" autoAdjust="0"/>
    <p:restoredTop sz="76071" autoAdjust="0"/>
  </p:normalViewPr>
  <p:slideViewPr>
    <p:cSldViewPr snapToGrid="0" snapToObjects="1">
      <p:cViewPr>
        <p:scale>
          <a:sx n="64" d="100"/>
          <a:sy n="64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3E6ED101-C1C0-4B4B-998C-20599596C1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2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2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2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067C81F-ACC4-47A2-BBE1-6E4CF782A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7C81F-ACC4-47A2-BBE1-6E4CF782A8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dirty="0" smtClean="0"/>
              <a:t>Study is</a:t>
            </a:r>
            <a:r>
              <a:rPr lang="en" sz="1200" b="0" baseline="0" dirty="0" smtClean="0"/>
              <a:t> </a:t>
            </a:r>
            <a:r>
              <a:rPr lang="en" sz="1200" b="0" dirty="0" smtClean="0"/>
              <a:t>Liu, C. and Submaranian, R. (2009) “Factors Related to Fatal Single-Vehicle Run-Off-Road Crashes”, DOT HS 811 232</a:t>
            </a:r>
            <a:r>
              <a:rPr lang="en-US" sz="1200" b="0" dirty="0" smtClean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In ¾ of these years, there were over 18,000 single-vehicle crashes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“These are the accidents our system is helping to prevent”</a:t>
            </a:r>
            <a:endParaRPr lang="en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7C81F-ACC4-47A2-BBE1-6E4CF782A8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 data from crash</a:t>
            </a:r>
            <a:r>
              <a:rPr lang="en-US" baseline="0" dirty="0" smtClean="0"/>
              <a:t> reports</a:t>
            </a:r>
          </a:p>
          <a:p>
            <a:r>
              <a:rPr lang="en-US" baseline="0" dirty="0" smtClean="0"/>
              <a:t>Define Performance Margin, why it’s important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data including performance margin, GPS location, speed, acceleration, and other factors.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7C81F-ACC4-47A2-BBE1-6E4CF782A8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 involves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simulation, actually have someone controlling the car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Track conditions that may cause people to lose control of their car such as variable-radius turns and sharp, unseen turns.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7C81F-ACC4-47A2-BBE1-6E4CF782A8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C:\Documents and Settings\John Ferris\Desktop\Backup\PUBLIC RELATIONS\Website\VTPL_Website\VTPL Website\vtpl\images\bg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61125" name="Text Box 5"/>
          <p:cNvSpPr txBox="1">
            <a:spLocks noChangeArrowheads="1"/>
          </p:cNvSpPr>
          <p:nvPr userDrawn="1"/>
        </p:nvSpPr>
        <p:spPr bwMode="auto">
          <a:xfrm>
            <a:off x="4570413" y="5741988"/>
            <a:ext cx="3656012" cy="457200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lg"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fld id="{085FE1C4-2B7A-4FEB-A152-95BD695FB2B7}" type="datetime6">
              <a:rPr lang="en-US" sz="1800"/>
              <a:pPr algn="l">
                <a:spcBef>
                  <a:spcPct val="50000"/>
                </a:spcBef>
              </a:pPr>
              <a:t>October 13</a:t>
            </a:fld>
            <a:endParaRPr lang="en-US" sz="1800"/>
          </a:p>
        </p:txBody>
      </p:sp>
      <p:sp>
        <p:nvSpPr>
          <p:cNvPr id="261126" name="Text Box 6"/>
          <p:cNvSpPr txBox="1">
            <a:spLocks noChangeArrowheads="1"/>
          </p:cNvSpPr>
          <p:nvPr userDrawn="1"/>
        </p:nvSpPr>
        <p:spPr bwMode="auto">
          <a:xfrm>
            <a:off x="3550597" y="4804003"/>
            <a:ext cx="4902740" cy="1371600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lg"/>
          </a:ln>
          <a:effectLst/>
        </p:spPr>
        <p:txBody>
          <a:bodyPr anchor="ctr"/>
          <a:lstStyle/>
          <a:p>
            <a:pPr algn="l"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</a:rPr>
              <a:t>John B. Ferris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Associate </a:t>
            </a:r>
            <a:r>
              <a:rPr lang="en-US" sz="1800" dirty="0" smtClean="0">
                <a:solidFill>
                  <a:schemeClr val="bg1"/>
                </a:solidFill>
              </a:rPr>
              <a:t>Professor, Mechanical </a:t>
            </a:r>
            <a:r>
              <a:rPr lang="en-US" sz="1800" dirty="0">
                <a:solidFill>
                  <a:schemeClr val="bg1"/>
                </a:solidFill>
              </a:rPr>
              <a:t>Engineering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Director, Vehicle Terrain</a:t>
            </a:r>
            <a:r>
              <a:rPr lang="en-US" sz="1800" baseline="0" dirty="0" smtClean="0">
                <a:solidFill>
                  <a:schemeClr val="bg1"/>
                </a:solidFill>
              </a:rPr>
              <a:t> Performance Lab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" name="Picture 1" descr="C:\Documents and Settings\John Ferris\Desktop\Backup\PUBLIC RELATIONS\Website\VTPL_Website\VTPL Website\vtpl\images\v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8138" y="431800"/>
            <a:ext cx="2047875" cy="352425"/>
          </a:xfrm>
          <a:prstGeom prst="rect">
            <a:avLst/>
          </a:prstGeom>
          <a:noFill/>
        </p:spPr>
      </p:pic>
      <p:pic>
        <p:nvPicPr>
          <p:cNvPr id="19460" name="Picture 4" descr="C:\Documents and Settings\John Ferris\Desktop\Backup\PUBLIC RELATIONS\Website\VTPL_Website\VTPL Website\vtpl\images\dr_ferris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0235" y="4804003"/>
            <a:ext cx="2061994" cy="136750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 userDrawn="1"/>
        </p:nvSpPr>
        <p:spPr>
          <a:xfrm>
            <a:off x="1170409" y="2798630"/>
            <a:ext cx="695527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Title of Presentation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Subtitle if required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3" descr="\\Ialrcpfs01\groupst\Research\VTPL\Marketing\VTPL logos\Old\Final\VTPL logo 1_25 by 3_54 no background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4508" y="867656"/>
            <a:ext cx="5147077" cy="1817507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30188"/>
            <a:ext cx="2033588" cy="5710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488" y="230188"/>
            <a:ext cx="5951537" cy="5710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:\Documents and Settings\John Ferris\Desktop\Backup\PUBLIC RELATIONS\Website\VTPL_Website\VTPL Website\vtpl\images\bg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1" descr="C:\Documents and Settings\John Ferris\Desktop\Backup\PUBLIC RELATIONS\Website\VTPL_Website\VTPL Website\vtpl\images\v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0919" y="431800"/>
            <a:ext cx="1625094" cy="279667"/>
          </a:xfrm>
          <a:prstGeom prst="rect">
            <a:avLst/>
          </a:prstGeom>
          <a:noFill/>
        </p:spPr>
      </p:pic>
      <p:pic>
        <p:nvPicPr>
          <p:cNvPr id="7" name="Picture 14" descr="logo 1_25 by 3_5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2745" y="5940424"/>
            <a:ext cx="2323268" cy="82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981075" y="6203721"/>
            <a:ext cx="1678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Dr. John B. Ferris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Associate </a:t>
            </a:r>
            <a:r>
              <a:rPr lang="en-US" sz="1000" dirty="0" smtClean="0">
                <a:solidFill>
                  <a:schemeClr val="bg1"/>
                </a:solidFill>
              </a:rPr>
              <a:t>Professor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2946400" y="6172943"/>
            <a:ext cx="3016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F038D305-33CD-4833-A2E9-88582AB4E6D2}" type="slidenum">
              <a:rPr lang="en-US" b="1" smtClean="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0" i="0" baseline="0" dirty="0" smtClean="0">
                <a:solidFill>
                  <a:schemeClr val="bg1"/>
                </a:solidFill>
              </a:rPr>
              <a:t>brabantio.me.vt.edu/sites/VTPL</a:t>
            </a:r>
            <a:endParaRPr lang="de-DE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363" y="1166813"/>
            <a:ext cx="3984625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166813"/>
            <a:ext cx="3984625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 advTm="1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C:\Documents and Settings\John Ferris\Desktop\Backup\PUBLIC RELATIONS\Website\VTPL_Website\VTPL Website\vtpl\images\bg02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8426450" y="6142038"/>
            <a:ext cx="4127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50000"/>
              </a:spcBef>
            </a:pPr>
            <a:fld id="{3B758AEF-C65E-44A3-B706-B475EE155717}" type="slidenum">
              <a:rPr lang="de-DE" altLang="en-US" sz="1200" b="1"/>
              <a:pPr algn="r">
                <a:spcBef>
                  <a:spcPct val="50000"/>
                </a:spcBef>
              </a:pPr>
              <a:t>‹#›</a:t>
            </a:fld>
            <a:r>
              <a:rPr lang="en-US" sz="1200" b="1"/>
              <a:t> </a:t>
            </a:r>
            <a:br>
              <a:rPr lang="en-US" sz="1200" b="1"/>
            </a:br>
            <a:endParaRPr lang="de-DE" sz="900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66813"/>
            <a:ext cx="812165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981075" y="6096000"/>
            <a:ext cx="167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Dr. John B. Ferris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Associate Professor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 userDrawn="1"/>
        </p:nvSpPr>
        <p:spPr bwMode="auto">
          <a:xfrm>
            <a:off x="2803525" y="6096000"/>
            <a:ext cx="3016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1B9530F4-AA05-4CDF-B9AA-1B0C6ABA28C2}" type="slidenum">
              <a:rPr lang="en-US" b="1" smtClean="0">
                <a:solidFill>
                  <a:schemeClr val="bg1"/>
                </a:solidFill>
              </a:rPr>
              <a:t>‹#›</a:t>
            </a:fld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0" i="0" baseline="0" dirty="0" smtClean="0">
                <a:solidFill>
                  <a:schemeClr val="bg1"/>
                </a:solidFill>
              </a:rPr>
              <a:t>brabantio.me.vt.edu/sites/VTPL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endParaRPr lang="de-DE" sz="1000" b="1" dirty="0">
              <a:solidFill>
                <a:schemeClr val="bg1"/>
              </a:solidFill>
            </a:endParaRPr>
          </a:p>
        </p:txBody>
      </p:sp>
      <p:pic>
        <p:nvPicPr>
          <p:cNvPr id="260110" name="Picture 14" descr="logo 1_25 by 3_5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54725" y="5794281"/>
            <a:ext cx="2841625" cy="101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8488" y="230188"/>
            <a:ext cx="536416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6" name="Picture 1" descr="C:\Documents and Settings\John Ferris\Desktop\Backup\PUBLIC RELATIONS\Website\VTPL_Website\VTPL Website\vtpl\images\vt_logo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10919" y="431800"/>
            <a:ext cx="1625094" cy="279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advClick="0" advTm="100"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ZapfDingbats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chemeClr val="bg1"/>
          </a:solidFill>
          <a:latin typeface="+mn-lt"/>
        </a:defRPr>
      </a:lvl2pPr>
      <a:lvl3pPr marL="1200150" indent="-28575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¨"/>
        <a:defRPr sz="2000">
          <a:solidFill>
            <a:schemeClr val="bg1"/>
          </a:solidFill>
          <a:latin typeface="+mn-lt"/>
        </a:defRPr>
      </a:lvl3pPr>
      <a:lvl4pPr marL="1662113" indent="-290513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chemeClr val="bg1"/>
          </a:solidFill>
          <a:latin typeface="+mn-lt"/>
        </a:defRPr>
      </a:lvl4pPr>
      <a:lvl5pPr marL="21145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000">
          <a:solidFill>
            <a:schemeClr val="bg1"/>
          </a:solidFill>
          <a:latin typeface="+mn-lt"/>
        </a:defRPr>
      </a:lvl5pPr>
      <a:lvl6pPr marL="25717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6pPr>
      <a:lvl7pPr marL="30289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7pPr>
      <a:lvl8pPr marL="34861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8pPr>
      <a:lvl9pPr marL="39433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443397" y="2653259"/>
            <a:ext cx="4452078" cy="1319134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</a:rPr>
              <a:t>Predictive Performance Enhancement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chemeClr val="accent3"/>
                </a:solidFill>
              </a:rPr>
              <a:t>Intervention Strategy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</a:rPr>
              <a:t>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23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r="386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71163" y="5141626"/>
            <a:ext cx="7024982" cy="1030574"/>
          </a:xfrm>
        </p:spPr>
        <p:txBody>
          <a:bodyPr/>
          <a:lstStyle/>
          <a:p>
            <a:r>
              <a:rPr lang="en-US" sz="2000" b="1" dirty="0" smtClean="0"/>
              <a:t>According to a Department of Transportation study, over 17,000 Single-Vehicle Crashes every year result in death.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6849477"/>
      </p:ext>
    </p:extLst>
  </p:cSld>
  <p:clrMapOvr>
    <a:masterClrMapping/>
  </p:clrMapOvr>
  <p:transition advClick="0" advTm="1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Our System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Predictive Performance Enhancement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Collect data on dangerous roads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Determine user’s performance margin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Use data to determine if the user is likely to crash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Silently modify user’s input (acceleration, brakes, tire angle) to avoid accident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3762738"/>
      </p:ext>
    </p:extLst>
  </p:cSld>
  <p:clrMapOvr>
    <a:masterClrMapping/>
  </p:clrMapOvr>
  <p:transition advClick="0" advTm="1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Our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Simulation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Developing a realistic driving simulation to showcase the intervention software.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Designing a track based on real conditions that are likely to influence single-car accidents.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0084279"/>
      </p:ext>
    </p:extLst>
  </p:cSld>
  <p:clrMapOvr>
    <a:masterClrMapping/>
  </p:clrMapOvr>
  <p:transition advClick="0" advTm="1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Next 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 a realistic user interface for </a:t>
            </a:r>
            <a:r>
              <a:rPr lang="en-US" sz="2800" smtClean="0"/>
              <a:t>our simulation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 the simulated track that we will be driving 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Constantly improve vehicle model to be more realistic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Implement our Intervention Strategy to show that it will improve user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5952195"/>
      </p:ext>
    </p:extLst>
  </p:cSld>
  <p:clrMapOvr>
    <a:masterClrMapping/>
  </p:clrMapOvr>
  <p:transition advClick="0" advTm="100"/>
</p:sld>
</file>

<file path=ppt/theme/theme1.xml><?xml version="1.0" encoding="utf-8"?>
<a:theme xmlns:a="http://schemas.openxmlformats.org/drawingml/2006/main" name="1_JBF pres design template">
  <a:themeElements>
    <a:clrScheme name="1_JBF pre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BF pre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1B75BC"/>
          </a:solidFill>
          <a:prstDash val="solid"/>
          <a:round/>
          <a:headEnd type="none" w="lg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1B75BC"/>
          </a:solidFill>
          <a:prstDash val="solid"/>
          <a:round/>
          <a:headEnd type="none" w="lg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JBF pre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BF pres desig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</TotalTime>
  <Words>250</Words>
  <Application>Microsoft Office PowerPoint</Application>
  <PresentationFormat>On-screen Show (4:3)</PresentationFormat>
  <Paragraphs>34</Paragraphs>
  <Slides>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1_JBF pres design template</vt:lpstr>
      <vt:lpstr>PowerPoint Presentation</vt:lpstr>
      <vt:lpstr>PowerPoint Presentation</vt:lpstr>
      <vt:lpstr>Our System</vt:lpstr>
      <vt:lpstr>Our System</vt:lpstr>
      <vt:lpstr>Next Steps</vt:lpstr>
    </vt:vector>
  </TitlesOfParts>
  <Company>Mechanical Engineering Va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Terrain Research Lab</dc:title>
  <dc:creator>John Ferris</dc:creator>
  <cp:lastModifiedBy>Windows User</cp:lastModifiedBy>
  <cp:revision>210</cp:revision>
  <dcterms:created xsi:type="dcterms:W3CDTF">2006-01-03T14:16:04Z</dcterms:created>
  <dcterms:modified xsi:type="dcterms:W3CDTF">2013-10-15T23:34:11Z</dcterms:modified>
</cp:coreProperties>
</file>