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65" r:id="rId5"/>
    <p:sldId id="310" r:id="rId6"/>
    <p:sldId id="320" r:id="rId7"/>
    <p:sldId id="321" r:id="rId8"/>
    <p:sldId id="322" r:id="rId9"/>
    <p:sldId id="323" r:id="rId10"/>
    <p:sldId id="324" r:id="rId11"/>
    <p:sldId id="325" r:id="rId12"/>
    <p:sldId id="326" r:id="rId13"/>
    <p:sldId id="327" r:id="rId14"/>
    <p:sldId id="328" r:id="rId15"/>
  </p:sldIdLst>
  <p:sldSz cx="12188825"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29" autoAdjust="0"/>
  </p:normalViewPr>
  <p:slideViewPr>
    <p:cSldViewPr showGuides="1">
      <p:cViewPr varScale="1">
        <p:scale>
          <a:sx n="114" d="100"/>
          <a:sy n="114" d="100"/>
        </p:scale>
        <p:origin x="414" y="108"/>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12/5/2016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12/5/2016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12/5/2016</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12/5/2016</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12/5/2016</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12/5/2016</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12/5/2016</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12/5/2016</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12/5/2016</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12/5/2016</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12/5/2016</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12/5/2016</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12/5/2016</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Leaf Classification</a:t>
            </a:r>
          </a:p>
        </p:txBody>
      </p:sp>
      <p:sp>
        <p:nvSpPr>
          <p:cNvPr id="4" name="Subtitle 3"/>
          <p:cNvSpPr>
            <a:spLocks noGrp="1"/>
          </p:cNvSpPr>
          <p:nvPr>
            <p:ph type="subTitle" idx="1"/>
          </p:nvPr>
        </p:nvSpPr>
        <p:spPr/>
        <p:txBody>
          <a:bodyPr/>
          <a:lstStyle/>
          <a:p>
            <a:r>
              <a:rPr lang="it-IT" dirty="0"/>
              <a:t>Identifying plant species by the characteristics of their leaves</a:t>
            </a:r>
          </a:p>
          <a:p>
            <a:endParaRPr lang="it-IT" dirty="0"/>
          </a:p>
          <a:p>
            <a:r>
              <a:rPr lang="it-IT" dirty="0"/>
              <a:t>Author: Zach Stecher</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 The Future</a:t>
            </a:r>
          </a:p>
        </p:txBody>
      </p:sp>
      <p:sp>
        <p:nvSpPr>
          <p:cNvPr id="3" name="Content Placeholder 2"/>
          <p:cNvSpPr>
            <a:spLocks noGrp="1"/>
          </p:cNvSpPr>
          <p:nvPr>
            <p:ph idx="1"/>
          </p:nvPr>
        </p:nvSpPr>
        <p:spPr/>
        <p:txBody>
          <a:bodyPr/>
          <a:lstStyle/>
          <a:p>
            <a:r>
              <a:rPr lang="en-US" dirty="0"/>
              <a:t>Would still like to try a proper neural network on this problem.</a:t>
            </a:r>
          </a:p>
          <a:p>
            <a:pPr lvl="1"/>
            <a:r>
              <a:rPr lang="en-US" dirty="0"/>
              <a:t>Especially fix technical issues with </a:t>
            </a:r>
            <a:r>
              <a:rPr lang="en-US" dirty="0" err="1"/>
              <a:t>TensorFlow</a:t>
            </a:r>
            <a:r>
              <a:rPr lang="en-US" dirty="0"/>
              <a:t> and </a:t>
            </a:r>
            <a:r>
              <a:rPr lang="en-US" dirty="0" err="1"/>
              <a:t>Theano</a:t>
            </a:r>
            <a:r>
              <a:rPr lang="en-US" dirty="0"/>
              <a:t> and try them</a:t>
            </a:r>
          </a:p>
          <a:p>
            <a:r>
              <a:rPr lang="en-US" dirty="0"/>
              <a:t>Other submissions dabbled with things like </a:t>
            </a:r>
            <a:r>
              <a:rPr lang="en-US" dirty="0" err="1"/>
              <a:t>Keras</a:t>
            </a:r>
            <a:r>
              <a:rPr lang="en-US" dirty="0"/>
              <a:t> Neural Networks and feature extraction from the images themselves rather than the provided .csv data set.</a:t>
            </a:r>
          </a:p>
          <a:p>
            <a:r>
              <a:rPr lang="en-US" dirty="0"/>
              <a:t>With enough time, would be interesting to see if proper feature choice and attribute tuning on unexpected classifier would yield better results</a:t>
            </a:r>
          </a:p>
        </p:txBody>
      </p:sp>
    </p:spTree>
    <p:extLst>
      <p:ext uri="{BB962C8B-B14F-4D97-AF65-F5344CB8AC3E}">
        <p14:creationId xmlns:p14="http://schemas.microsoft.com/office/powerpoint/2010/main" val="3561689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Questions?</a:t>
            </a:r>
          </a:p>
        </p:txBody>
      </p:sp>
      <p:sp>
        <p:nvSpPr>
          <p:cNvPr id="3" name="Content Placeholder 2"/>
          <p:cNvSpPr>
            <a:spLocks noGrp="1"/>
          </p:cNvSpPr>
          <p:nvPr>
            <p:ph idx="1"/>
          </p:nvPr>
        </p:nvSpPr>
        <p:spPr/>
        <p:txBody>
          <a:bodyPr/>
          <a:lstStyle/>
          <a:p>
            <a:r>
              <a:rPr lang="en-US" dirty="0"/>
              <a:t>Examples: </a:t>
            </a:r>
          </a:p>
          <a:p>
            <a:pPr lvl="1"/>
            <a:r>
              <a:rPr lang="en-US" dirty="0"/>
              <a:t>Why are the Jets terrible this year?</a:t>
            </a:r>
          </a:p>
          <a:p>
            <a:pPr lvl="1"/>
            <a:r>
              <a:rPr lang="en-US" dirty="0"/>
              <a:t>Did you watch the </a:t>
            </a:r>
            <a:r>
              <a:rPr lang="en-US" dirty="0" err="1"/>
              <a:t>Westworld</a:t>
            </a:r>
            <a:r>
              <a:rPr lang="en-US" dirty="0"/>
              <a:t> finale?</a:t>
            </a:r>
          </a:p>
          <a:p>
            <a:pPr lvl="1"/>
            <a:r>
              <a:rPr lang="en-US" dirty="0"/>
              <a:t>How many support vectors does it take to change a light bulb?</a:t>
            </a:r>
            <a:endParaRPr lang="en-US" dirty="0"/>
          </a:p>
        </p:txBody>
      </p:sp>
    </p:spTree>
    <p:extLst>
      <p:ext uri="{BB962C8B-B14F-4D97-AF65-F5344CB8AC3E}">
        <p14:creationId xmlns:p14="http://schemas.microsoft.com/office/powerpoint/2010/main" val="3895809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a:t>Project Details</a:t>
            </a:r>
          </a:p>
        </p:txBody>
      </p:sp>
      <p:sp>
        <p:nvSpPr>
          <p:cNvPr id="14" name="Content Placeholder 13"/>
          <p:cNvSpPr>
            <a:spLocks noGrp="1"/>
          </p:cNvSpPr>
          <p:nvPr>
            <p:ph idx="1"/>
          </p:nvPr>
        </p:nvSpPr>
        <p:spPr/>
        <p:txBody>
          <a:bodyPr/>
          <a:lstStyle/>
          <a:p>
            <a:r>
              <a:rPr lang="en-US" dirty="0"/>
              <a:t>The point of this project was to produce a submission to the Leaf Classification </a:t>
            </a:r>
            <a:r>
              <a:rPr lang="en-US" dirty="0" err="1"/>
              <a:t>Kaggle</a:t>
            </a:r>
            <a:r>
              <a:rPr lang="en-US" dirty="0"/>
              <a:t> competition.</a:t>
            </a:r>
          </a:p>
          <a:p>
            <a:r>
              <a:rPr lang="en-US" dirty="0"/>
              <a:t>Participants were supplied with a training and testing data set, as well as pictures of each leaf.</a:t>
            </a:r>
          </a:p>
          <a:p>
            <a:r>
              <a:rPr lang="en-US" dirty="0"/>
              <a:t>The objective was to find a combination of classifier and data attributes that could accurately predict a plant’s species based on the shape of its leaf.</a:t>
            </a:r>
          </a:p>
          <a:p>
            <a:r>
              <a:rPr lang="en-US" dirty="0"/>
              <a:t>Score determined by submission’s Log Loss. Better scores approach zero.</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this project?</a:t>
            </a:r>
          </a:p>
        </p:txBody>
      </p:sp>
      <p:sp>
        <p:nvSpPr>
          <p:cNvPr id="3" name="Content Placeholder 2"/>
          <p:cNvSpPr>
            <a:spLocks noGrp="1"/>
          </p:cNvSpPr>
          <p:nvPr>
            <p:ph idx="1"/>
          </p:nvPr>
        </p:nvSpPr>
        <p:spPr/>
        <p:txBody>
          <a:bodyPr/>
          <a:lstStyle/>
          <a:p>
            <a:r>
              <a:rPr lang="en-US" dirty="0"/>
              <a:t>A decent introduction to image recognition applications of artificial intelligence.</a:t>
            </a:r>
          </a:p>
          <a:p>
            <a:r>
              <a:rPr lang="en-US" dirty="0"/>
              <a:t>Possible applications</a:t>
            </a:r>
          </a:p>
          <a:p>
            <a:pPr lvl="1"/>
            <a:r>
              <a:rPr lang="en-US" dirty="0"/>
              <a:t>Crop management</a:t>
            </a:r>
          </a:p>
          <a:p>
            <a:pPr lvl="1"/>
            <a:r>
              <a:rPr lang="en-US" dirty="0"/>
              <a:t>Medical practice in areas without ready access to modern medicine</a:t>
            </a:r>
          </a:p>
          <a:p>
            <a:pPr lvl="1"/>
            <a:r>
              <a:rPr lang="en-US" dirty="0"/>
              <a:t>Easier environmental tracking and impact study</a:t>
            </a:r>
          </a:p>
        </p:txBody>
      </p:sp>
    </p:spTree>
    <p:extLst>
      <p:ext uri="{BB962C8B-B14F-4D97-AF65-F5344CB8AC3E}">
        <p14:creationId xmlns:p14="http://schemas.microsoft.com/office/powerpoint/2010/main" val="955752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Methods</a:t>
            </a:r>
          </a:p>
        </p:txBody>
      </p:sp>
      <p:sp>
        <p:nvSpPr>
          <p:cNvPr id="3" name="Content Placeholder 2"/>
          <p:cNvSpPr>
            <a:spLocks noGrp="1"/>
          </p:cNvSpPr>
          <p:nvPr>
            <p:ph idx="1"/>
          </p:nvPr>
        </p:nvSpPr>
        <p:spPr/>
        <p:txBody>
          <a:bodyPr/>
          <a:lstStyle/>
          <a:p>
            <a:r>
              <a:rPr lang="en-US" dirty="0"/>
              <a:t>Ran a classifier comparison program available on the </a:t>
            </a:r>
            <a:r>
              <a:rPr lang="en-US" dirty="0" err="1"/>
              <a:t>Kaggle</a:t>
            </a:r>
            <a:r>
              <a:rPr lang="en-US" dirty="0"/>
              <a:t> competition forum.</a:t>
            </a:r>
          </a:p>
          <a:p>
            <a:pPr lvl="1"/>
            <a:r>
              <a:rPr lang="en-US" dirty="0"/>
              <a:t>This provided a solid starting idea of which classifiers performed and which weren’t worth looking at.</a:t>
            </a:r>
            <a:endParaRPr lang="en-US" dirty="0"/>
          </a:p>
          <a:p>
            <a:r>
              <a:rPr lang="en-US" dirty="0"/>
              <a:t>Also attempted to run </a:t>
            </a:r>
            <a:r>
              <a:rPr lang="en-US" dirty="0" err="1"/>
              <a:t>TensorFlow</a:t>
            </a:r>
            <a:r>
              <a:rPr lang="en-US" dirty="0"/>
              <a:t> and </a:t>
            </a:r>
            <a:r>
              <a:rPr lang="en-US" dirty="0" err="1"/>
              <a:t>Theano</a:t>
            </a:r>
            <a:r>
              <a:rPr lang="en-US" dirty="0"/>
              <a:t>.</a:t>
            </a:r>
          </a:p>
          <a:p>
            <a:r>
              <a:rPr lang="en-US" dirty="0"/>
              <a:t>Had to fall back on </a:t>
            </a:r>
            <a:r>
              <a:rPr lang="en-US" dirty="0" err="1"/>
              <a:t>RandomForest</a:t>
            </a:r>
            <a:r>
              <a:rPr lang="en-US" dirty="0"/>
              <a:t> as a benchmark when </a:t>
            </a:r>
            <a:r>
              <a:rPr lang="en-US" dirty="0" err="1"/>
              <a:t>TensorFlow</a:t>
            </a:r>
            <a:r>
              <a:rPr lang="en-US" dirty="0"/>
              <a:t> and </a:t>
            </a:r>
            <a:r>
              <a:rPr lang="en-US" dirty="0" err="1"/>
              <a:t>Theano</a:t>
            </a:r>
            <a:r>
              <a:rPr lang="en-US" dirty="0"/>
              <a:t> did not pan out due to technical issues.</a:t>
            </a:r>
          </a:p>
          <a:p>
            <a:r>
              <a:rPr lang="en-US" dirty="0"/>
              <a:t>Picked two classifiers from the comparison to go against </a:t>
            </a:r>
            <a:r>
              <a:rPr lang="en-US" dirty="0" err="1"/>
              <a:t>RandomForest</a:t>
            </a:r>
            <a:r>
              <a:rPr lang="en-US" dirty="0"/>
              <a:t> to find the most promising of the three.</a:t>
            </a:r>
          </a:p>
        </p:txBody>
      </p:sp>
    </p:spTree>
    <p:extLst>
      <p:ext uri="{BB962C8B-B14F-4D97-AF65-F5344CB8AC3E}">
        <p14:creationId xmlns:p14="http://schemas.microsoft.com/office/powerpoint/2010/main" val="3433097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Classifiers</a:t>
            </a:r>
          </a:p>
        </p:txBody>
      </p:sp>
      <p:sp>
        <p:nvSpPr>
          <p:cNvPr id="3" name="Content Placeholder 2"/>
          <p:cNvSpPr>
            <a:spLocks noGrp="1"/>
          </p:cNvSpPr>
          <p:nvPr>
            <p:ph idx="1"/>
          </p:nvPr>
        </p:nvSpPr>
        <p:spPr/>
        <p:txBody>
          <a:bodyPr/>
          <a:lstStyle/>
          <a:p>
            <a:r>
              <a:rPr lang="en-US" dirty="0"/>
              <a:t>Tried </a:t>
            </a:r>
            <a:r>
              <a:rPr lang="en-US" dirty="0" err="1"/>
              <a:t>KNeighborClassifier</a:t>
            </a:r>
            <a:r>
              <a:rPr lang="en-US" dirty="0"/>
              <a:t> and Linear Discriminant Analysis as they provided the best initial scores.</a:t>
            </a:r>
          </a:p>
          <a:p>
            <a:r>
              <a:rPr lang="en-US" dirty="0" err="1"/>
              <a:t>RandomForest</a:t>
            </a:r>
            <a:r>
              <a:rPr lang="en-US" dirty="0"/>
              <a:t> generated the best score of the three “out of the box”.</a:t>
            </a:r>
          </a:p>
          <a:p>
            <a:r>
              <a:rPr lang="en-US" dirty="0"/>
              <a:t>Attempted to tune </a:t>
            </a:r>
            <a:r>
              <a:rPr lang="en-US" dirty="0" err="1"/>
              <a:t>Kneighbor</a:t>
            </a:r>
            <a:r>
              <a:rPr lang="en-US" dirty="0"/>
              <a:t> and LDA to beat </a:t>
            </a:r>
            <a:r>
              <a:rPr lang="en-US" dirty="0" err="1"/>
              <a:t>RandomForest’s</a:t>
            </a:r>
            <a:r>
              <a:rPr lang="en-US" dirty="0"/>
              <a:t> initial score.</a:t>
            </a:r>
          </a:p>
          <a:p>
            <a:r>
              <a:rPr lang="en-US" dirty="0"/>
              <a:t>After both classifiers failed to beat </a:t>
            </a:r>
            <a:r>
              <a:rPr lang="en-US" dirty="0" err="1"/>
              <a:t>RandomForest</a:t>
            </a:r>
            <a:r>
              <a:rPr lang="en-US" dirty="0"/>
              <a:t>, I decided to try and get the best score with </a:t>
            </a:r>
            <a:r>
              <a:rPr lang="en-US" dirty="0" err="1"/>
              <a:t>RandomForest</a:t>
            </a:r>
            <a:r>
              <a:rPr lang="en-US" dirty="0"/>
              <a:t>.</a:t>
            </a:r>
          </a:p>
        </p:txBody>
      </p:sp>
    </p:spTree>
    <p:extLst>
      <p:ext uri="{BB962C8B-B14F-4D97-AF65-F5344CB8AC3E}">
        <p14:creationId xmlns:p14="http://schemas.microsoft.com/office/powerpoint/2010/main" val="2227119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RandomForest</a:t>
            </a:r>
            <a:r>
              <a:rPr lang="en-US" dirty="0"/>
              <a:t> Details</a:t>
            </a:r>
          </a:p>
        </p:txBody>
      </p:sp>
      <p:sp>
        <p:nvSpPr>
          <p:cNvPr id="3" name="Content Placeholder 2"/>
          <p:cNvSpPr>
            <a:spLocks noGrp="1"/>
          </p:cNvSpPr>
          <p:nvPr>
            <p:ph idx="1"/>
          </p:nvPr>
        </p:nvSpPr>
        <p:spPr/>
        <p:txBody>
          <a:bodyPr/>
          <a:lstStyle/>
          <a:p>
            <a:r>
              <a:rPr lang="en-US" dirty="0"/>
              <a:t>An ensemble learning algorithm</a:t>
            </a:r>
          </a:p>
          <a:p>
            <a:r>
              <a:rPr lang="en-US" dirty="0"/>
              <a:t>Utilizes multiple “decision tree” classifiers</a:t>
            </a:r>
          </a:p>
          <a:p>
            <a:r>
              <a:rPr lang="en-US" dirty="0"/>
              <a:t>Randomly assigns each of these decision tree classifiers a portion of the data, but never all of it.</a:t>
            </a:r>
          </a:p>
          <a:p>
            <a:r>
              <a:rPr lang="en-US" dirty="0"/>
              <a:t>Also randomizes which attributes are considered at which trees, to avoid giving too much weight to possibly irrelevant attributes</a:t>
            </a:r>
          </a:p>
          <a:p>
            <a:r>
              <a:rPr lang="en-US" dirty="0"/>
              <a:t>Averages the responses from every decision tree classifier to come up with an answer</a:t>
            </a:r>
          </a:p>
        </p:txBody>
      </p:sp>
    </p:spTree>
    <p:extLst>
      <p:ext uri="{BB962C8B-B14F-4D97-AF65-F5344CB8AC3E}">
        <p14:creationId xmlns:p14="http://schemas.microsoft.com/office/powerpoint/2010/main" val="130483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Experiments</a:t>
            </a:r>
          </a:p>
        </p:txBody>
      </p:sp>
      <p:sp>
        <p:nvSpPr>
          <p:cNvPr id="3" name="Content Placeholder 2"/>
          <p:cNvSpPr>
            <a:spLocks noGrp="1"/>
          </p:cNvSpPr>
          <p:nvPr>
            <p:ph idx="1"/>
          </p:nvPr>
        </p:nvSpPr>
        <p:spPr/>
        <p:txBody>
          <a:bodyPr/>
          <a:lstStyle/>
          <a:p>
            <a:r>
              <a:rPr lang="en-US" dirty="0"/>
              <a:t>Tried two different </a:t>
            </a:r>
            <a:r>
              <a:rPr lang="en-US" dirty="0" err="1"/>
              <a:t>RandomForest</a:t>
            </a:r>
            <a:r>
              <a:rPr lang="en-US" dirty="0"/>
              <a:t> implementations and compared their results at the same number of trees</a:t>
            </a:r>
          </a:p>
          <a:p>
            <a:r>
              <a:rPr lang="en-US" dirty="0"/>
              <a:t>One implementation utilized Stratified Shuffle Split cross validation, while the other did not utilize cross validation at all</a:t>
            </a:r>
          </a:p>
          <a:p>
            <a:endParaRPr lang="en-US" dirty="0"/>
          </a:p>
        </p:txBody>
      </p:sp>
    </p:spTree>
    <p:extLst>
      <p:ext uri="{BB962C8B-B14F-4D97-AF65-F5344CB8AC3E}">
        <p14:creationId xmlns:p14="http://schemas.microsoft.com/office/powerpoint/2010/main" val="1748331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Results</a:t>
            </a:r>
          </a:p>
        </p:txBody>
      </p:sp>
      <p:sp>
        <p:nvSpPr>
          <p:cNvPr id="3" name="Content Placeholder 2"/>
          <p:cNvSpPr>
            <a:spLocks noGrp="1"/>
          </p:cNvSpPr>
          <p:nvPr>
            <p:ph idx="1"/>
          </p:nvPr>
        </p:nvSpPr>
        <p:spPr/>
        <p:txBody>
          <a:bodyPr/>
          <a:lstStyle/>
          <a:p>
            <a:r>
              <a:rPr lang="en-US" dirty="0"/>
              <a:t>Best score achieved by </a:t>
            </a:r>
            <a:r>
              <a:rPr lang="en-US" dirty="0" err="1"/>
              <a:t>KNeighbors</a:t>
            </a:r>
            <a:r>
              <a:rPr lang="en-US" dirty="0"/>
              <a:t>: </a:t>
            </a:r>
            <a:r>
              <a:rPr lang="en-US" dirty="0"/>
              <a:t>1.63982</a:t>
            </a:r>
          </a:p>
          <a:p>
            <a:r>
              <a:rPr lang="en-US" dirty="0"/>
              <a:t>Best score achieved by </a:t>
            </a:r>
            <a:r>
              <a:rPr lang="en-US" dirty="0" err="1"/>
              <a:t>LinearDiscriminationAnalysis</a:t>
            </a:r>
            <a:r>
              <a:rPr lang="en-US" dirty="0"/>
              <a:t>: 1.24583</a:t>
            </a:r>
          </a:p>
          <a:p>
            <a:r>
              <a:rPr lang="en-US" dirty="0"/>
              <a:t>Best score achieved by </a:t>
            </a:r>
            <a:r>
              <a:rPr lang="en-US" dirty="0" err="1"/>
              <a:t>RandomForest</a:t>
            </a:r>
            <a:r>
              <a:rPr lang="en-US" dirty="0"/>
              <a:t> with Cross Validation: 0.77641</a:t>
            </a:r>
          </a:p>
          <a:p>
            <a:pPr lvl="1"/>
            <a:r>
              <a:rPr lang="en-US" dirty="0"/>
              <a:t>Multiple runs at differing numbers of trees all achieved results between 0.77641 and ~0.78000</a:t>
            </a:r>
          </a:p>
          <a:p>
            <a:r>
              <a:rPr lang="en-US" dirty="0"/>
              <a:t>Best score achieved by </a:t>
            </a:r>
            <a:r>
              <a:rPr lang="en-US" dirty="0" err="1"/>
              <a:t>RandomForest</a:t>
            </a:r>
            <a:r>
              <a:rPr lang="en-US" dirty="0"/>
              <a:t> without CV: 0.67886</a:t>
            </a:r>
          </a:p>
          <a:p>
            <a:pPr lvl="1"/>
            <a:r>
              <a:rPr lang="en-US" dirty="0"/>
              <a:t>Multiple runs at differing numbers of trees all achieved results between 0.67886 and ~0.68500</a:t>
            </a:r>
          </a:p>
          <a:p>
            <a:endParaRPr lang="en-US" dirty="0"/>
          </a:p>
        </p:txBody>
      </p:sp>
    </p:spTree>
    <p:extLst>
      <p:ext uri="{BB962C8B-B14F-4D97-AF65-F5344CB8AC3E}">
        <p14:creationId xmlns:p14="http://schemas.microsoft.com/office/powerpoint/2010/main" val="1397495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Observations</a:t>
            </a:r>
          </a:p>
        </p:txBody>
      </p:sp>
      <p:sp>
        <p:nvSpPr>
          <p:cNvPr id="3" name="Content Placeholder 2"/>
          <p:cNvSpPr>
            <a:spLocks noGrp="1"/>
          </p:cNvSpPr>
          <p:nvPr>
            <p:ph idx="1"/>
          </p:nvPr>
        </p:nvSpPr>
        <p:spPr/>
        <p:txBody>
          <a:bodyPr/>
          <a:lstStyle/>
          <a:p>
            <a:r>
              <a:rPr lang="en-US" dirty="0" err="1"/>
              <a:t>RandomForest</a:t>
            </a:r>
            <a:r>
              <a:rPr lang="en-US" dirty="0"/>
              <a:t> seems to be the best jumping off point for this problem due to it’s resistance toward providing undue weight to irrelevant features. This is especially important in image recognition where features may vary in importance from image to image.</a:t>
            </a:r>
          </a:p>
          <a:p>
            <a:r>
              <a:rPr lang="en-US" dirty="0" err="1"/>
              <a:t>RandomForest</a:t>
            </a:r>
            <a:r>
              <a:rPr lang="en-US" dirty="0"/>
              <a:t> also seems to be highly resistant to overfitting, as once overfitting DID begin at high tree levels, the accuracy on the test data decreased very slowly.</a:t>
            </a:r>
          </a:p>
          <a:p>
            <a:r>
              <a:rPr lang="en-US" dirty="0"/>
              <a:t>Feature selection is much more important than I initially thought and is likely the biggest reason I could not get my best score lower.</a:t>
            </a:r>
          </a:p>
        </p:txBody>
      </p:sp>
    </p:spTree>
    <p:extLst>
      <p:ext uri="{BB962C8B-B14F-4D97-AF65-F5344CB8AC3E}">
        <p14:creationId xmlns:p14="http://schemas.microsoft.com/office/powerpoint/2010/main" val="3356040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03C5CF44-0C62-41B4-B3EA-416B4807878A}" vid="{EC3ACB92-700E-4167-B3A6-412DE40A64C2}"/>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0E41224-0370-4595-877C-23316CD80004}">
  <ds:schemaRefs>
    <ds:schemaRef ds:uri="http://schemas.microsoft.com/office/2006/metadata/properties"/>
    <ds:schemaRef ds:uri="http://schemas.openxmlformats.org/package/2006/metadata/core-properties"/>
    <ds:schemaRef ds:uri="http://schemas.microsoft.com/office/infopath/2007/PartnerControls"/>
    <ds:schemaRef ds:uri="http://purl.org/dc/terms/"/>
    <ds:schemaRef ds:uri="http://schemas.microsoft.com/office/2006/documentManagement/types"/>
    <ds:schemaRef ds:uri="http://purl.org/dc/elements/1.1/"/>
    <ds:schemaRef ds:uri="4873beb7-5857-4685-be1f-d57550cc96cc"/>
    <ds:schemaRef ds:uri="http://www.w3.org/XML/1998/namespace"/>
    <ds:schemaRef ds:uri="http://purl.org/dc/dcmitype/"/>
  </ds:schemaRefs>
</ds:datastoreItem>
</file>

<file path=customXml/itemProps2.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114</TotalTime>
  <Words>638</Words>
  <Application>Microsoft Office PowerPoint</Application>
  <PresentationFormat>Custom</PresentationFormat>
  <Paragraphs>56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Corbel</vt:lpstr>
      <vt:lpstr>Digital Blue Tunnel 16x9</vt:lpstr>
      <vt:lpstr>Leaf Classification</vt:lpstr>
      <vt:lpstr>Project Details</vt:lpstr>
      <vt:lpstr>Why this project?</vt:lpstr>
      <vt:lpstr>Methods</vt:lpstr>
      <vt:lpstr>Classifiers</vt:lpstr>
      <vt:lpstr>RandomForest Details</vt:lpstr>
      <vt:lpstr>Experiments</vt:lpstr>
      <vt:lpstr>Results</vt:lpstr>
      <vt:lpstr>Observations</vt:lpstr>
      <vt:lpstr>In The Future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Leaf Classification</dc:title>
  <dc:creator>Zach Stecher</dc:creator>
  <cp:lastModifiedBy>Zach Stecher</cp:lastModifiedBy>
  <cp:revision>9</cp:revision>
  <dcterms:created xsi:type="dcterms:W3CDTF">2016-12-06T04:11:14Z</dcterms:created>
  <dcterms:modified xsi:type="dcterms:W3CDTF">2016-12-06T06:05:51Z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