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5" r:id="rId3"/>
    <p:sldId id="264" r:id="rId4"/>
    <p:sldId id="263" r:id="rId5"/>
    <p:sldId id="262" r:id="rId6"/>
    <p:sldId id="257" r:id="rId7"/>
    <p:sldId id="259" r:id="rId8"/>
    <p:sldId id="261" r:id="rId9"/>
    <p:sldId id="258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DB746-223C-466C-B40D-88B290A61E41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696C0-EF63-4BED-A111-F9E448785C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66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F760-ABFC-46FB-BEA7-54D460C861C0}" type="datetime1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2AB0-541C-4575-996A-41417E26BB8D}" type="datetime1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55C2-70E8-44AA-87B4-AC8427503C26}" type="datetime1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8E92-590E-4B80-9618-D2BB76DE30E2}" type="datetime1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BDC6-FBBA-4394-94CE-7D4CF130AA37}" type="datetime1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4AB4-2554-4D4D-BE81-76758ECB804B}" type="datetime1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8CCB-20E2-4373-AE94-CB6A17C7D0A5}" type="datetime1">
              <a:rPr lang="en-US" smtClean="0"/>
              <a:pPr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1A34-22D6-4057-8155-A3442AD4FE51}" type="datetime1">
              <a:rPr lang="en-US" smtClean="0"/>
              <a:pPr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DCB1-7B33-4007-93C0-155326AE9B43}" type="datetime1">
              <a:rPr lang="en-US" smtClean="0"/>
              <a:pPr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21AF-CD78-4E7A-8E84-E9161FAB5456}" type="datetime1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0060-FA1A-4554-B554-C49E9CC669EA}" type="datetime1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8161D-8649-4B0A-BFBF-39DCB385D61C}" type="datetime1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90CA2-3B54-4539-AAA2-DBF2D1C19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inconteam.com/software-development/41-encryption/55-aes-test-vector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7772400" cy="1470025"/>
          </a:xfrm>
        </p:spPr>
        <p:txBody>
          <a:bodyPr/>
          <a:lstStyle/>
          <a:p>
            <a:r>
              <a:rPr lang="en-US" u="sng" dirty="0" smtClean="0"/>
              <a:t>PROJECT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Extending AES from 128-bits to 192 and 256-bits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67400" y="4343400"/>
            <a:ext cx="25798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By,</a:t>
            </a:r>
          </a:p>
          <a:p>
            <a:r>
              <a:rPr lang="en-US" dirty="0" smtClean="0"/>
              <a:t>   Zachary </a:t>
            </a:r>
            <a:r>
              <a:rPr lang="en-US" dirty="0" err="1" smtClean="0"/>
              <a:t>Stecher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Thusharika</a:t>
            </a:r>
            <a:r>
              <a:rPr lang="en-US" dirty="0" smtClean="0"/>
              <a:t> </a:t>
            </a:r>
            <a:r>
              <a:rPr lang="en-US" dirty="0" err="1" smtClean="0"/>
              <a:t>Nuthalapati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Bhargavi</a:t>
            </a:r>
            <a:r>
              <a:rPr lang="en-US" dirty="0" smtClean="0"/>
              <a:t> </a:t>
            </a:r>
            <a:r>
              <a:rPr lang="en-US" dirty="0" err="1" smtClean="0"/>
              <a:t>Madhunula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Mix Columns </a:t>
            </a:r>
            <a:r>
              <a:rPr lang="en-US" sz="2200" dirty="0" smtClean="0"/>
              <a:t>method: </a:t>
            </a:r>
            <a:r>
              <a:rPr lang="en-US" sz="2200" dirty="0"/>
              <a:t> </a:t>
            </a:r>
            <a:endParaRPr lang="en-US" sz="2200" dirty="0" smtClean="0"/>
          </a:p>
          <a:p>
            <a:pPr lvl="1">
              <a:buNone/>
            </a:pPr>
            <a:r>
              <a:rPr lang="en-US" sz="2200" dirty="0"/>
              <a:t>	</a:t>
            </a:r>
            <a:r>
              <a:rPr lang="en-US" sz="2200" dirty="0" smtClean="0"/>
              <a:t> </a:t>
            </a:r>
            <a:r>
              <a:rPr lang="en-US" sz="2200" dirty="0"/>
              <a:t>This method performs the </a:t>
            </a:r>
            <a:r>
              <a:rPr lang="en-US" sz="2200" dirty="0" err="1"/>
              <a:t>MixColumn</a:t>
            </a:r>
            <a:r>
              <a:rPr lang="en-US" sz="2200" dirty="0"/>
              <a:t> step of AES utilizing </a:t>
            </a:r>
            <a:r>
              <a:rPr lang="en-US" sz="2200" dirty="0" smtClean="0"/>
              <a:t>multiplication </a:t>
            </a:r>
            <a:r>
              <a:rPr lang="en-US" sz="2200" dirty="0"/>
              <a:t>lookup tables rather than Galois matrix multiplication</a:t>
            </a:r>
            <a:r>
              <a:rPr lang="en-US" sz="2200" u="sng" dirty="0" smtClean="0"/>
              <a:t>.</a:t>
            </a:r>
            <a:endParaRPr lang="en-US" sz="2200" u="sng" dirty="0"/>
          </a:p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We have used </a:t>
            </a:r>
            <a:r>
              <a:rPr lang="en-US" sz="2200" dirty="0" err="1"/>
              <a:t>R</a:t>
            </a:r>
            <a:r>
              <a:rPr lang="en-US" sz="2200" dirty="0" err="1" smtClean="0"/>
              <a:t>ijndael</a:t>
            </a:r>
            <a:r>
              <a:rPr lang="en-US" sz="2200" dirty="0" smtClean="0"/>
              <a:t> mix columns, 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Each column is processed separately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 Each byte is replaced by a value dependent on all 4 bytes in the column</a:t>
            </a:r>
          </a:p>
          <a:p>
            <a:pPr lvl="1">
              <a:buNone/>
            </a:pPr>
            <a:r>
              <a:rPr lang="en-US" sz="2200" dirty="0" smtClean="0"/>
              <a:t>Code-(table for performing lookups and XORs)</a:t>
            </a:r>
          </a:p>
          <a:p>
            <a:pPr lvl="1">
              <a:buNone/>
            </a:pPr>
            <a:endParaRPr lang="en-US" sz="2200" dirty="0" smtClean="0"/>
          </a:p>
          <a:p>
            <a:pPr lvl="1">
              <a:buNone/>
            </a:pPr>
            <a:endParaRPr lang="en-US" sz="1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Screenshot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419600"/>
            <a:ext cx="64008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229600" cy="5715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b="1" u="sng" dirty="0" smtClean="0"/>
              <a:t>Decryption</a:t>
            </a:r>
            <a:r>
              <a:rPr lang="en-US" sz="2800" b="1" dirty="0" smtClean="0"/>
              <a:t>:</a:t>
            </a:r>
          </a:p>
          <a:p>
            <a:pPr>
              <a:buNone/>
            </a:pPr>
            <a:r>
              <a:rPr lang="en-US" sz="2200" dirty="0" smtClean="0"/>
              <a:t>		</a:t>
            </a:r>
            <a:r>
              <a:rPr lang="en-US" sz="2400" dirty="0" smtClean="0"/>
              <a:t>AES decryption is not identical to encryption since steps done in reverse</a:t>
            </a:r>
          </a:p>
          <a:p>
            <a:pPr>
              <a:buNone/>
            </a:pPr>
            <a:r>
              <a:rPr lang="en-US" sz="2400" dirty="0" smtClean="0"/>
              <a:t>		but can define an equivalent inverse cipher with steps as for encryption</a:t>
            </a:r>
          </a:p>
          <a:p>
            <a:pPr>
              <a:buNone/>
            </a:pPr>
            <a:r>
              <a:rPr lang="en-US" sz="2400" dirty="0" smtClean="0"/>
              <a:t>		Uses inverses of each step</a:t>
            </a:r>
          </a:p>
          <a:p>
            <a:pPr>
              <a:buNone/>
            </a:pPr>
            <a:r>
              <a:rPr lang="en-US" sz="2400" dirty="0" smtClean="0"/>
              <a:t>		With a different key schedule </a:t>
            </a:r>
          </a:p>
          <a:p>
            <a:r>
              <a:rPr lang="en-US" sz="2400" dirty="0" smtClean="0"/>
              <a:t>Works since result is unchanged when </a:t>
            </a:r>
          </a:p>
          <a:p>
            <a:pPr>
              <a:buNone/>
            </a:pPr>
            <a:r>
              <a:rPr lang="en-US" sz="2400" dirty="0" smtClean="0"/>
              <a:t>		Swap bytes substitution and shifting rows </a:t>
            </a:r>
          </a:p>
          <a:p>
            <a:pPr>
              <a:buNone/>
            </a:pPr>
            <a:r>
              <a:rPr lang="en-US" sz="2400" dirty="0" smtClean="0"/>
              <a:t>		Swap mix columns and </a:t>
            </a:r>
            <a:r>
              <a:rPr lang="en-US" sz="2400" dirty="0" err="1" smtClean="0"/>
              <a:t>AddRoundkey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Shift rows is simple byte shift </a:t>
            </a:r>
          </a:p>
          <a:p>
            <a:r>
              <a:rPr lang="en-US" sz="2400" dirty="0" err="1" smtClean="0"/>
              <a:t>AddRoundkey</a:t>
            </a:r>
            <a:r>
              <a:rPr lang="en-US" sz="2400" dirty="0" smtClean="0"/>
              <a:t> works on byte XOR’s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AU" sz="2400" dirty="0"/>
              <a:t>M</a:t>
            </a:r>
            <a:r>
              <a:rPr lang="en-AU" sz="2400" dirty="0" smtClean="0"/>
              <a:t>ix columns requires matrix multiply  </a:t>
            </a:r>
            <a:r>
              <a:rPr lang="en-US" sz="2400" dirty="0" smtClean="0"/>
              <a:t>which works on byte values, can be simplified to use table lookups &amp; byte XOR’s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</a:p>
          <a:p>
            <a:pPr>
              <a:buNone/>
            </a:pPr>
            <a:endParaRPr lang="en-US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We have used s-box and the inverse s-box for the decryption process.(from the </a:t>
            </a:r>
            <a:r>
              <a:rPr lang="en-US" sz="2200" dirty="0" err="1"/>
              <a:t>R</a:t>
            </a:r>
            <a:r>
              <a:rPr lang="en-US" sz="2200" dirty="0" err="1" smtClean="0"/>
              <a:t>ijndael</a:t>
            </a:r>
            <a:r>
              <a:rPr lang="en-US" sz="2200" dirty="0" smtClean="0"/>
              <a:t> s-box)  </a:t>
            </a:r>
          </a:p>
          <a:p>
            <a:r>
              <a:rPr lang="en-US" sz="2200" dirty="0" smtClean="0"/>
              <a:t>And also the mix-columns were taken from the </a:t>
            </a:r>
            <a:r>
              <a:rPr lang="en-US" sz="2200" dirty="0" err="1"/>
              <a:t>R</a:t>
            </a:r>
            <a:r>
              <a:rPr lang="en-US" sz="2200" dirty="0" err="1" smtClean="0"/>
              <a:t>ijndael</a:t>
            </a:r>
            <a:r>
              <a:rPr lang="en-US" sz="2200" dirty="0" smtClean="0"/>
              <a:t> mix-columns for the decryption</a:t>
            </a:r>
          </a:p>
          <a:p>
            <a:r>
              <a:rPr lang="en-US" sz="2200" b="1" dirty="0" smtClean="0"/>
              <a:t>Decryption</a:t>
            </a:r>
            <a:r>
              <a:rPr lang="en-US" sz="2200" dirty="0" smtClean="0"/>
              <a:t> method: This is the encryption backwards.</a:t>
            </a:r>
          </a:p>
          <a:p>
            <a:pPr>
              <a:buNone/>
            </a:pPr>
            <a:endParaRPr lang="en-US" sz="2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Screensho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819400"/>
            <a:ext cx="70866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Driver file- </a:t>
            </a:r>
            <a:r>
              <a:rPr lang="en-US" sz="2200" dirty="0" smtClean="0"/>
              <a:t>The driver file contains the main method for encryption and decryption process and returns the output.</a:t>
            </a:r>
          </a:p>
          <a:p>
            <a:endParaRPr lang="en-US" sz="2200" dirty="0" smtClean="0"/>
          </a:p>
          <a:p>
            <a:pPr>
              <a:buNone/>
            </a:pPr>
            <a:r>
              <a:rPr lang="en-US" sz="2200" b="1" dirty="0" smtClean="0"/>
              <a:t> </a:t>
            </a:r>
            <a:r>
              <a:rPr lang="en-US" sz="2200" b="1" u="sng" dirty="0" smtClean="0"/>
              <a:t>Padding</a:t>
            </a:r>
            <a:r>
              <a:rPr lang="en-US" sz="2200" b="1" dirty="0" smtClean="0"/>
              <a:t>: </a:t>
            </a:r>
            <a:r>
              <a:rPr lang="en-US" sz="2200" dirty="0" smtClean="0"/>
              <a:t>We have used ECB mode for our project, padding with the number of padded bytes appended</a:t>
            </a:r>
          </a:p>
          <a:p>
            <a:pPr>
              <a:buNone/>
            </a:pPr>
            <a:r>
              <a:rPr lang="en-US" sz="2200" b="1" dirty="0" smtClean="0"/>
              <a:t>	</a:t>
            </a:r>
            <a:r>
              <a:rPr lang="en-US" sz="2200" dirty="0" smtClean="0"/>
              <a:t>Advantages of ECB:</a:t>
            </a:r>
          </a:p>
          <a:p>
            <a:pPr>
              <a:buNone/>
            </a:pPr>
            <a:r>
              <a:rPr lang="en-US" sz="2200" b="1" dirty="0"/>
              <a:t>	</a:t>
            </a:r>
            <a:r>
              <a:rPr lang="en-US" sz="2200" b="1" dirty="0" smtClean="0"/>
              <a:t>	</a:t>
            </a:r>
            <a:r>
              <a:rPr lang="en-US" sz="2200" dirty="0" smtClean="0"/>
              <a:t>Easy to Implement</a:t>
            </a:r>
            <a:endParaRPr lang="en-US" sz="2200" b="1" dirty="0" smtClean="0"/>
          </a:p>
          <a:p>
            <a:pPr>
              <a:buNone/>
            </a:pPr>
            <a:endParaRPr lang="en-US" sz="2200" b="1" dirty="0"/>
          </a:p>
          <a:p>
            <a:pPr>
              <a:buNone/>
            </a:pPr>
            <a:r>
              <a:rPr lang="en-US" sz="2200" dirty="0" smtClean="0"/>
              <a:t>	Disadvantages of ECB:</a:t>
            </a:r>
          </a:p>
          <a:p>
            <a:pPr>
              <a:buNone/>
            </a:pPr>
            <a:r>
              <a:rPr lang="en-US" sz="2200" b="1" dirty="0" smtClean="0"/>
              <a:t>		</a:t>
            </a:r>
            <a:r>
              <a:rPr lang="en-US" sz="2200" dirty="0" smtClean="0"/>
              <a:t>Message repetitions may show in cipher text</a:t>
            </a:r>
          </a:p>
          <a:p>
            <a:pPr>
              <a:buNone/>
            </a:pPr>
            <a:r>
              <a:rPr lang="en-US" sz="2200" b="1" dirty="0" smtClean="0"/>
              <a:t>		</a:t>
            </a:r>
            <a:r>
              <a:rPr lang="en-US" sz="2200" dirty="0" smtClean="0"/>
              <a:t>Not really secure</a:t>
            </a:r>
            <a:endParaRPr lang="en-US" sz="2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Code for </a:t>
            </a:r>
            <a:r>
              <a:rPr lang="en-US" sz="2200" dirty="0" err="1" smtClean="0"/>
              <a:t>ECBEncrypt</a:t>
            </a:r>
            <a:r>
              <a:rPr lang="en-US" sz="2200" dirty="0" smtClean="0"/>
              <a:t>:</a:t>
            </a:r>
          </a:p>
          <a:p>
            <a:endParaRPr lang="en-US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 descr="Screenshot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71600"/>
            <a:ext cx="6696075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Code for </a:t>
            </a:r>
            <a:r>
              <a:rPr lang="en-US" sz="2200" dirty="0" err="1" smtClean="0"/>
              <a:t>ECBDecrypt</a:t>
            </a:r>
            <a:r>
              <a:rPr lang="en-US" sz="2200" dirty="0" smtClean="0"/>
              <a:t>:</a:t>
            </a:r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Screenshot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447800"/>
            <a:ext cx="669607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229600" cy="5135563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Output:</a:t>
            </a:r>
          </a:p>
          <a:p>
            <a:pPr>
              <a:buNone/>
            </a:pPr>
            <a:r>
              <a:rPr lang="en-US" sz="2200" dirty="0" smtClean="0"/>
              <a:t>		We tested our program by using Test vectors from 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000" u="sng" dirty="0" smtClean="0">
                <a:solidFill>
                  <a:srgbClr val="0070C0"/>
                </a:solidFill>
                <a:hlinkClick r:id="rId2"/>
              </a:rPr>
              <a:t>http://www.inconteam.com/software-development/41-encryption/55-aes-test-vectors</a:t>
            </a:r>
            <a:endParaRPr lang="en-US" sz="2000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200" dirty="0" smtClean="0"/>
              <a:t>It works for 128,192 and 256 bit keys.</a:t>
            </a:r>
          </a:p>
          <a:p>
            <a:pPr>
              <a:buNone/>
            </a:pPr>
            <a:r>
              <a:rPr lang="en-US" sz="2200" dirty="0" smtClean="0"/>
              <a:t>Output for AES  ECB 128 bit encryption</a:t>
            </a:r>
          </a:p>
          <a:p>
            <a:pPr>
              <a:buNone/>
            </a:pPr>
            <a:r>
              <a:rPr lang="en-US" sz="2200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Screenshot00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971800"/>
            <a:ext cx="760095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SHA3 authentication strategy is used to determine that the message is from a valid source.</a:t>
            </a:r>
          </a:p>
          <a:p>
            <a:pPr algn="just"/>
            <a:r>
              <a:rPr lang="en-US" dirty="0" smtClean="0"/>
              <a:t>The capacity of SHA3 is </a:t>
            </a:r>
            <a:r>
              <a:rPr lang="en-US" dirty="0"/>
              <a:t>twice the output </a:t>
            </a:r>
            <a:r>
              <a:rPr lang="en-US" dirty="0" smtClean="0"/>
              <a:t>length.</a:t>
            </a:r>
          </a:p>
          <a:p>
            <a:pPr algn="just"/>
            <a:r>
              <a:rPr lang="en-US" dirty="0" smtClean="0"/>
              <a:t>In SHA3 the security increases with higher capacities.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Algorithms and Protocols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67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lide_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09600"/>
            <a:ext cx="7467599" cy="502920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AES Structure: </a:t>
            </a:r>
          </a:p>
          <a:p>
            <a:pPr>
              <a:buNone/>
            </a:pPr>
            <a:r>
              <a:rPr lang="en-US" sz="2400" dirty="0" smtClean="0"/>
              <a:t>It has 10/12/14 rounds in which state undergoes:</a:t>
            </a:r>
          </a:p>
          <a:p>
            <a:pPr lvl="1"/>
            <a:r>
              <a:rPr lang="en-US" sz="2000" dirty="0" smtClean="0"/>
              <a:t>Byte substitution(1 S-box used on every byte)</a:t>
            </a:r>
          </a:p>
          <a:p>
            <a:pPr lvl="1"/>
            <a:r>
              <a:rPr lang="en-US" sz="2000" dirty="0" smtClean="0"/>
              <a:t>Shift Rows(permutes bytes between groups/columns)</a:t>
            </a:r>
          </a:p>
          <a:p>
            <a:pPr lvl="1"/>
            <a:r>
              <a:rPr lang="en-US" sz="2000" dirty="0" smtClean="0"/>
              <a:t>Mix columns(Subs using matrix multiply of groups)</a:t>
            </a:r>
          </a:p>
          <a:p>
            <a:pPr lvl="1"/>
            <a:r>
              <a:rPr lang="en-US" sz="2000" dirty="0" smtClean="0"/>
              <a:t>Add round key(XOR state with key material)</a:t>
            </a:r>
          </a:p>
          <a:p>
            <a:r>
              <a:rPr lang="en-US" sz="2400" dirty="0" smtClean="0"/>
              <a:t>It has a simple structure </a:t>
            </a:r>
          </a:p>
          <a:p>
            <a:r>
              <a:rPr lang="en-US" sz="2400" dirty="0" smtClean="0"/>
              <a:t>Only Add Round key uses the key </a:t>
            </a:r>
          </a:p>
          <a:p>
            <a:r>
              <a:rPr lang="en-US" sz="2400" dirty="0" smtClean="0"/>
              <a:t>Decryption uses key in Reverse order </a:t>
            </a:r>
          </a:p>
          <a:p>
            <a:r>
              <a:rPr lang="en-US" sz="2400" dirty="0" smtClean="0"/>
              <a:t>Decryption does recover plaintext</a:t>
            </a:r>
          </a:p>
          <a:p>
            <a:r>
              <a:rPr lang="en-US" sz="2400" dirty="0" smtClean="0"/>
              <a:t>Designed to be resistant to all known attacks</a:t>
            </a:r>
          </a:p>
          <a:p>
            <a:pPr>
              <a:buNone/>
            </a:pPr>
            <a:r>
              <a:rPr lang="en-US" sz="2400" dirty="0" smtClean="0"/>
              <a:t>          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Encryption</a:t>
            </a:r>
          </a:p>
          <a:p>
            <a:pPr>
              <a:buNone/>
            </a:pPr>
            <a:r>
              <a:rPr lang="en-US" sz="2400" dirty="0" smtClean="0"/>
              <a:t>           </a:t>
            </a:r>
            <a:r>
              <a:rPr lang="en-US" sz="2200" dirty="0" smtClean="0"/>
              <a:t>Our program encrypts plaintext messages using 128/192/256 bits. </a:t>
            </a:r>
          </a:p>
          <a:p>
            <a:pPr>
              <a:buNone/>
            </a:pPr>
            <a:r>
              <a:rPr lang="en-US" sz="2200" dirty="0" smtClean="0"/>
              <a:t>We  first  initialized  variables  and matrices.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 smtClean="0"/>
              <a:t>Initialized  S-box , </a:t>
            </a:r>
            <a:r>
              <a:rPr lang="en-US" sz="2200" dirty="0" err="1" smtClean="0"/>
              <a:t>Rcon</a:t>
            </a:r>
            <a:r>
              <a:rPr lang="en-US" sz="2200" dirty="0" smtClean="0"/>
              <a:t> as matrix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 smtClean="0"/>
              <a:t> We used </a:t>
            </a:r>
            <a:r>
              <a:rPr lang="en-US" sz="2200" dirty="0" err="1" smtClean="0"/>
              <a:t>Rijndael</a:t>
            </a:r>
            <a:r>
              <a:rPr lang="en-US" sz="2200" dirty="0" smtClean="0"/>
              <a:t> mix columns </a:t>
            </a:r>
          </a:p>
          <a:p>
            <a:pPr>
              <a:buNone/>
            </a:pPr>
            <a:r>
              <a:rPr lang="en-US" sz="2200" dirty="0" smtClean="0"/>
              <a:t>		It processes data as block of 4 columns of 4 bytes</a:t>
            </a:r>
          </a:p>
          <a:p>
            <a:pPr>
              <a:buNone/>
            </a:pPr>
            <a:r>
              <a:rPr lang="en-US" sz="2200" dirty="0" smtClean="0"/>
              <a:t>		Operates on entire block of data in every round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6482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   </a:t>
            </a:r>
          </a:p>
          <a:p>
            <a:r>
              <a:rPr lang="en-US" sz="8800" dirty="0" smtClean="0"/>
              <a:t>In </a:t>
            </a:r>
            <a:r>
              <a:rPr lang="en-US" sz="8800" b="1" dirty="0" err="1" smtClean="0"/>
              <a:t>AesRoundkey</a:t>
            </a:r>
            <a:r>
              <a:rPr lang="en-US" sz="8800" dirty="0" smtClean="0"/>
              <a:t> we used  input  for the key size and performed the s-box substitution plus </a:t>
            </a:r>
            <a:r>
              <a:rPr lang="en-US" sz="8800" dirty="0" err="1" smtClean="0"/>
              <a:t>Rcon</a:t>
            </a:r>
            <a:r>
              <a:rPr lang="en-US" sz="8800" dirty="0" smtClean="0"/>
              <a:t> XOR  </a:t>
            </a:r>
          </a:p>
          <a:p>
            <a:pPr>
              <a:buNone/>
            </a:pPr>
            <a:r>
              <a:rPr lang="en-US" sz="8800" dirty="0" smtClean="0"/>
              <a:t>     Used </a:t>
            </a:r>
            <a:r>
              <a:rPr lang="en-US" sz="8800" dirty="0" err="1" smtClean="0"/>
              <a:t>keyHex</a:t>
            </a:r>
            <a:r>
              <a:rPr lang="en-US" sz="8800" dirty="0" smtClean="0"/>
              <a:t> as the input</a:t>
            </a:r>
          </a:p>
          <a:p>
            <a:pPr>
              <a:buNone/>
            </a:pPr>
            <a:endParaRPr lang="en-US" sz="6800" dirty="0" smtClean="0"/>
          </a:p>
          <a:p>
            <a:r>
              <a:rPr lang="en-US" sz="8800" dirty="0" smtClean="0"/>
              <a:t>In </a:t>
            </a:r>
            <a:r>
              <a:rPr lang="en-US" sz="8800" b="1" dirty="0" err="1" smtClean="0"/>
              <a:t>Aes</a:t>
            </a:r>
            <a:r>
              <a:rPr lang="en-US" sz="8800" b="1" dirty="0" smtClean="0"/>
              <a:t> S-box</a:t>
            </a:r>
            <a:r>
              <a:rPr lang="en-US" sz="8800" dirty="0" smtClean="0"/>
              <a:t> method, used </a:t>
            </a:r>
            <a:r>
              <a:rPr lang="en-US" sz="8800" dirty="0" err="1" smtClean="0"/>
              <a:t>inHex</a:t>
            </a:r>
            <a:r>
              <a:rPr lang="en-US" sz="8800" dirty="0" smtClean="0"/>
              <a:t> as the input. This method </a:t>
            </a:r>
            <a:r>
              <a:rPr lang="en-US" sz="8800" dirty="0"/>
              <a:t>takes a hex pair string argument and performs the S-box </a:t>
            </a:r>
            <a:r>
              <a:rPr lang="en-US" sz="8800" dirty="0" smtClean="0"/>
              <a:t>lookup by </a:t>
            </a:r>
            <a:r>
              <a:rPr lang="en-US" sz="8800" dirty="0"/>
              <a:t>splitting the pair into 2 separate characters, converting them to </a:t>
            </a:r>
            <a:r>
              <a:rPr lang="en-US" sz="8800" dirty="0" smtClean="0"/>
              <a:t>their decimal </a:t>
            </a:r>
            <a:r>
              <a:rPr lang="en-US" sz="8800" dirty="0"/>
              <a:t>value, and matching the corresponding pair on the table</a:t>
            </a:r>
            <a:r>
              <a:rPr lang="en-US" sz="8800" dirty="0" smtClean="0"/>
              <a:t>.</a:t>
            </a:r>
          </a:p>
          <a:p>
            <a:pPr>
              <a:buNone/>
            </a:pPr>
            <a:endParaRPr lang="en-US" sz="6800" dirty="0" smtClean="0"/>
          </a:p>
          <a:p>
            <a:r>
              <a:rPr lang="en-US" sz="8800" dirty="0" smtClean="0"/>
              <a:t>In </a:t>
            </a:r>
            <a:r>
              <a:rPr lang="en-US" sz="8800" b="1" dirty="0" err="1"/>
              <a:t>A</a:t>
            </a:r>
            <a:r>
              <a:rPr lang="en-US" sz="8800" b="1" dirty="0" err="1" smtClean="0"/>
              <a:t>esRcon</a:t>
            </a:r>
            <a:r>
              <a:rPr lang="en-US" sz="8800" dirty="0" smtClean="0"/>
              <a:t> method, </a:t>
            </a:r>
            <a:r>
              <a:rPr lang="en-US" sz="8800" dirty="0"/>
              <a:t>handles the </a:t>
            </a:r>
            <a:r>
              <a:rPr lang="en-US" sz="8800" dirty="0" err="1"/>
              <a:t>rcon</a:t>
            </a:r>
            <a:r>
              <a:rPr lang="en-US" sz="8800" dirty="0"/>
              <a:t> lookup and XOR for AES round key </a:t>
            </a:r>
            <a:r>
              <a:rPr lang="en-US" sz="8800" dirty="0" smtClean="0"/>
              <a:t>generation.</a:t>
            </a:r>
          </a:p>
          <a:p>
            <a:pPr>
              <a:buNone/>
            </a:pPr>
            <a:r>
              <a:rPr lang="en-US" sz="8800" dirty="0" smtClean="0"/>
              <a:t>      The input taken is S and Round</a:t>
            </a:r>
          </a:p>
          <a:p>
            <a:pPr>
              <a:buNone/>
            </a:pPr>
            <a:r>
              <a:rPr lang="en-US" sz="8800" dirty="0"/>
              <a:t> </a:t>
            </a:r>
            <a:r>
              <a:rPr lang="en-US" sz="8800" dirty="0" smtClean="0"/>
              <a:t>     </a:t>
            </a:r>
            <a:r>
              <a:rPr lang="en-US" sz="8800" dirty="0"/>
              <a:t> s - The single byte hex value to be </a:t>
            </a:r>
            <a:r>
              <a:rPr lang="en-US" sz="8800" dirty="0" err="1"/>
              <a:t>XORed</a:t>
            </a:r>
            <a:r>
              <a:rPr lang="en-US" sz="8800" dirty="0"/>
              <a:t> with the </a:t>
            </a:r>
            <a:r>
              <a:rPr lang="en-US" sz="8800" dirty="0" err="1" smtClean="0"/>
              <a:t>rcon</a:t>
            </a:r>
            <a:r>
              <a:rPr lang="en-US" sz="8800" dirty="0" smtClean="0"/>
              <a:t> value</a:t>
            </a:r>
          </a:p>
          <a:p>
            <a:pPr>
              <a:buNone/>
            </a:pPr>
            <a:r>
              <a:rPr lang="en-US" sz="8800" dirty="0"/>
              <a:t> </a:t>
            </a:r>
            <a:r>
              <a:rPr lang="en-US" sz="8800" dirty="0" smtClean="0"/>
              <a:t>      </a:t>
            </a:r>
            <a:r>
              <a:rPr lang="en-US" sz="8800" dirty="0"/>
              <a:t>round - the numerical round value to be used in determining which </a:t>
            </a:r>
            <a:r>
              <a:rPr lang="en-US" sz="8800" dirty="0" err="1"/>
              <a:t>rcon</a:t>
            </a:r>
            <a:r>
              <a:rPr lang="en-US" sz="8800" dirty="0"/>
              <a:t> value to use</a:t>
            </a:r>
            <a:r>
              <a:rPr lang="en-US" sz="8800" dirty="0" smtClean="0"/>
              <a:t> </a:t>
            </a:r>
          </a:p>
          <a:p>
            <a:pPr>
              <a:buNone/>
            </a:pPr>
            <a:endParaRPr lang="en-US" sz="6800" dirty="0" smtClean="0"/>
          </a:p>
          <a:p>
            <a:endParaRPr lang="en-US" sz="68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762000"/>
            <a:ext cx="11237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 smtClean="0"/>
              <a:t>Method</a:t>
            </a:r>
            <a:endParaRPr lang="en-US" sz="22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72000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Initial </a:t>
            </a:r>
            <a:r>
              <a:rPr lang="en-US" sz="2200" b="1" dirty="0" err="1" smtClean="0"/>
              <a:t>Roundkeys</a:t>
            </a:r>
            <a:r>
              <a:rPr lang="en-US" sz="2200" dirty="0" smtClean="0"/>
              <a:t>: This method is used for </a:t>
            </a:r>
            <a:r>
              <a:rPr lang="en-US" sz="2200" dirty="0"/>
              <a:t>inputting the secret key into matrix </a:t>
            </a:r>
            <a:r>
              <a:rPr lang="en-US" sz="2200" dirty="0" smtClean="0"/>
              <a:t>K. Pass </a:t>
            </a:r>
            <a:r>
              <a:rPr lang="en-US" sz="2200" dirty="0"/>
              <a:t>the key string in as an argument, split the String into </a:t>
            </a:r>
            <a:r>
              <a:rPr lang="en-US" sz="2200" dirty="0" smtClean="0"/>
              <a:t>pairs and </a:t>
            </a:r>
            <a:r>
              <a:rPr lang="en-US" sz="2200" dirty="0"/>
              <a:t>insert each pair into an index of K</a:t>
            </a:r>
            <a:r>
              <a:rPr lang="en-US" sz="2200" dirty="0" smtClean="0"/>
              <a:t>.</a:t>
            </a:r>
            <a:endParaRPr lang="en-US" sz="2200" dirty="0"/>
          </a:p>
          <a:p>
            <a:endParaRPr lang="en-US" sz="2200" dirty="0" smtClean="0"/>
          </a:p>
          <a:p>
            <a:r>
              <a:rPr lang="en-US" sz="2200" b="1" dirty="0" smtClean="0"/>
              <a:t>Round XOR </a:t>
            </a:r>
            <a:r>
              <a:rPr lang="en-US" sz="2200" dirty="0" smtClean="0"/>
              <a:t>method: </a:t>
            </a:r>
            <a:r>
              <a:rPr lang="en-US" sz="2200" dirty="0"/>
              <a:t>This method handles the </a:t>
            </a:r>
            <a:r>
              <a:rPr lang="en-US" sz="2200" dirty="0" err="1"/>
              <a:t>XORing</a:t>
            </a:r>
            <a:r>
              <a:rPr lang="en-US" sz="2200" dirty="0"/>
              <a:t> of two single byte values by splitting them in </a:t>
            </a:r>
            <a:r>
              <a:rPr lang="en-US" sz="2200" dirty="0" smtClean="0"/>
              <a:t>half</a:t>
            </a:r>
            <a:r>
              <a:rPr lang="en-US" sz="2200" dirty="0"/>
              <a:t>,</a:t>
            </a:r>
            <a:r>
              <a:rPr lang="en-US" sz="2200" dirty="0" smtClean="0"/>
              <a:t> </a:t>
            </a:r>
            <a:r>
              <a:rPr lang="en-US" sz="2200" dirty="0"/>
              <a:t>converting them to decimal format and then performing the XOR, then converting </a:t>
            </a:r>
            <a:r>
              <a:rPr lang="en-US" sz="2200" dirty="0" smtClean="0"/>
              <a:t>them back </a:t>
            </a:r>
            <a:r>
              <a:rPr lang="en-US" sz="2200" dirty="0"/>
              <a:t>to a String</a:t>
            </a:r>
            <a:r>
              <a:rPr lang="en-US" sz="2200" dirty="0" smtClean="0"/>
              <a:t>.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b="1" dirty="0" smtClean="0"/>
              <a:t>Hex2decimal </a:t>
            </a:r>
            <a:r>
              <a:rPr lang="en-US" sz="2200" dirty="0" smtClean="0"/>
              <a:t>method: This </a:t>
            </a:r>
            <a:r>
              <a:rPr lang="en-US" sz="2200" dirty="0"/>
              <a:t>method takes a hexadecimal string value s and transforms it into </a:t>
            </a:r>
            <a:r>
              <a:rPr lang="en-US" sz="2200" dirty="0" smtClean="0"/>
              <a:t>its </a:t>
            </a:r>
            <a:r>
              <a:rPr lang="en-US" sz="2200" dirty="0"/>
              <a:t>corresponding decimal value </a:t>
            </a:r>
            <a:r>
              <a:rPr lang="en-US" sz="2200" dirty="0" smtClean="0"/>
              <a:t>val.</a:t>
            </a:r>
            <a:r>
              <a:rPr lang="en-US" sz="2200" dirty="0"/>
              <a:t> </a:t>
            </a:r>
            <a:r>
              <a:rPr lang="en-US" sz="2200" dirty="0" smtClean="0"/>
              <a:t>Parameters taken will convert to decimal.</a:t>
            </a:r>
          </a:p>
          <a:p>
            <a:endParaRPr lang="en-US" sz="1900" dirty="0"/>
          </a:p>
          <a:p>
            <a:endParaRPr lang="en-US" sz="1900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609600"/>
            <a:ext cx="121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Contd..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 smtClean="0"/>
              <a:t>AES encryption method:</a:t>
            </a:r>
          </a:p>
          <a:p>
            <a:pPr>
              <a:buNone/>
            </a:pPr>
            <a:r>
              <a:rPr lang="en-US" sz="2200" dirty="0"/>
              <a:t> </a:t>
            </a:r>
            <a:r>
              <a:rPr lang="en-US" sz="2200" dirty="0" smtClean="0"/>
              <a:t>    This is the algorithm for AES encryption</a:t>
            </a:r>
          </a:p>
          <a:p>
            <a:pPr>
              <a:buNone/>
            </a:pPr>
            <a:r>
              <a:rPr lang="en-US" sz="2200" dirty="0" smtClean="0"/>
              <a:t>This method takes a plaintext block of 4x4 and combines it with the 128-bit key to encrypt a message and provide us with a </a:t>
            </a:r>
            <a:r>
              <a:rPr lang="en-US" sz="2200" dirty="0" err="1" smtClean="0"/>
              <a:t>ciphertext</a:t>
            </a:r>
            <a:r>
              <a:rPr lang="en-US" sz="2200" dirty="0" smtClean="0"/>
              <a:t>.</a:t>
            </a:r>
          </a:p>
          <a:p>
            <a:pPr>
              <a:buNone/>
            </a:pPr>
            <a:r>
              <a:rPr lang="en-US" sz="2200" dirty="0" smtClean="0"/>
              <a:t>Input parameters: </a:t>
            </a:r>
          </a:p>
          <a:p>
            <a:pPr>
              <a:buNone/>
            </a:pPr>
            <a:r>
              <a:rPr lang="en-US" sz="2200" b="1" dirty="0" err="1" smtClean="0"/>
              <a:t>pTextHex</a:t>
            </a:r>
            <a:r>
              <a:rPr lang="en-US" sz="2200" dirty="0" smtClean="0"/>
              <a:t> </a:t>
            </a:r>
            <a:r>
              <a:rPr lang="en-US" sz="2200" dirty="0"/>
              <a:t>- The plaintext we want to encrypt (in Hex </a:t>
            </a:r>
            <a:r>
              <a:rPr lang="en-US" sz="2200" dirty="0" smtClean="0"/>
              <a:t>form)</a:t>
            </a:r>
          </a:p>
          <a:p>
            <a:pPr>
              <a:buNone/>
            </a:pPr>
            <a:r>
              <a:rPr lang="en-US" sz="2200" b="1" dirty="0" err="1" smtClean="0"/>
              <a:t>keyHex</a:t>
            </a:r>
            <a:r>
              <a:rPr lang="en-US" sz="2200" dirty="0" smtClean="0"/>
              <a:t> </a:t>
            </a:r>
            <a:r>
              <a:rPr lang="en-US" sz="2200" dirty="0"/>
              <a:t>- The key we are using to encrypt the </a:t>
            </a:r>
            <a:r>
              <a:rPr lang="en-US" sz="2200" dirty="0" smtClean="0"/>
              <a:t>plaintext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Code for the rounds of encryption</a:t>
            </a:r>
            <a:endParaRPr lang="en-US" sz="2800" dirty="0"/>
          </a:p>
        </p:txBody>
      </p:sp>
      <p:pic>
        <p:nvPicPr>
          <p:cNvPr id="6" name="Content Placeholder 5" descr="Screensho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958" y="1600200"/>
            <a:ext cx="6704083" cy="4525963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/>
              <a:t>State XOR </a:t>
            </a:r>
            <a:r>
              <a:rPr lang="en-US" sz="2200" dirty="0" smtClean="0"/>
              <a:t>method- this </a:t>
            </a:r>
            <a:r>
              <a:rPr lang="en-US" sz="2200" dirty="0"/>
              <a:t>method takes the state input "</a:t>
            </a:r>
            <a:r>
              <a:rPr lang="en-US" sz="2200" dirty="0" err="1"/>
              <a:t>sHex</a:t>
            </a:r>
            <a:r>
              <a:rPr lang="en-US" sz="2200" dirty="0"/>
              <a:t>" and XORs it </a:t>
            </a:r>
            <a:r>
              <a:rPr lang="en-US" sz="2200" dirty="0" smtClean="0"/>
              <a:t>with the </a:t>
            </a:r>
            <a:r>
              <a:rPr lang="en-US" sz="2200" dirty="0"/>
              <a:t>current round's key "</a:t>
            </a:r>
            <a:r>
              <a:rPr lang="en-US" sz="2200" dirty="0" err="1"/>
              <a:t>keyHex</a:t>
            </a:r>
            <a:r>
              <a:rPr lang="en-US" sz="2200" dirty="0"/>
              <a:t>", and returns the </a:t>
            </a:r>
            <a:r>
              <a:rPr lang="en-US" sz="2200" dirty="0" smtClean="0"/>
              <a:t>result </a:t>
            </a:r>
            <a:r>
              <a:rPr lang="en-US" sz="2200" dirty="0" err="1" smtClean="0"/>
              <a:t>outStateHex</a:t>
            </a:r>
            <a:r>
              <a:rPr lang="en-US" sz="2200" dirty="0"/>
              <a:t>". </a:t>
            </a:r>
          </a:p>
          <a:p>
            <a:endParaRPr lang="en-US" sz="2200" dirty="0" smtClean="0"/>
          </a:p>
          <a:p>
            <a:r>
              <a:rPr lang="en-US" sz="2200" b="1" dirty="0" err="1" smtClean="0"/>
              <a:t>AesNibbleSub</a:t>
            </a:r>
            <a:r>
              <a:rPr lang="en-US" sz="2200" b="1" dirty="0" smtClean="0"/>
              <a:t> </a:t>
            </a:r>
            <a:r>
              <a:rPr lang="en-US" sz="2200" dirty="0" smtClean="0"/>
              <a:t>method: </a:t>
            </a:r>
            <a:r>
              <a:rPr lang="en-US" sz="2200" dirty="0"/>
              <a:t>This method takes a 4x4 matrix input(the "state") and performs </a:t>
            </a:r>
            <a:r>
              <a:rPr lang="en-US" sz="2200" dirty="0" smtClean="0"/>
              <a:t>the </a:t>
            </a:r>
            <a:r>
              <a:rPr lang="en-US" sz="2200" dirty="0" err="1" smtClean="0"/>
              <a:t>Sbox</a:t>
            </a:r>
            <a:r>
              <a:rPr lang="en-US" sz="2200" dirty="0" smtClean="0"/>
              <a:t> </a:t>
            </a:r>
            <a:r>
              <a:rPr lang="en-US" sz="2200" dirty="0"/>
              <a:t>substitution, outputting the result</a:t>
            </a:r>
            <a:r>
              <a:rPr lang="en-US" sz="2200" dirty="0" smtClean="0"/>
              <a:t>.</a:t>
            </a:r>
          </a:p>
          <a:p>
            <a:pPr>
              <a:buNone/>
            </a:pPr>
            <a:r>
              <a:rPr lang="en-US" sz="2200" dirty="0"/>
              <a:t>	</a:t>
            </a:r>
            <a:r>
              <a:rPr lang="en-US" sz="2200" dirty="0" smtClean="0"/>
              <a:t>	The input is </a:t>
            </a:r>
            <a:r>
              <a:rPr lang="en-US" sz="2200" dirty="0" err="1" smtClean="0"/>
              <a:t>instateHex</a:t>
            </a:r>
            <a:r>
              <a:rPr lang="en-US" sz="2200" dirty="0" smtClean="0"/>
              <a:t> , the state matrix in which we performed  the substitutions.</a:t>
            </a:r>
          </a:p>
          <a:p>
            <a:pPr>
              <a:buNone/>
            </a:pPr>
            <a:endParaRPr lang="en-US" sz="2200" dirty="0"/>
          </a:p>
          <a:p>
            <a:r>
              <a:rPr lang="en-US" sz="2200" b="1" dirty="0" err="1" smtClean="0"/>
              <a:t>ShiftRows</a:t>
            </a:r>
            <a:r>
              <a:rPr lang="en-US" sz="2200" dirty="0" smtClean="0"/>
              <a:t> method:</a:t>
            </a:r>
            <a:r>
              <a:rPr lang="en-US" sz="2400" dirty="0"/>
              <a:t> </a:t>
            </a:r>
            <a:r>
              <a:rPr lang="en-US" sz="2200" dirty="0"/>
              <a:t>This method takes a 4x4 matrix input(the "state") and shifts </a:t>
            </a:r>
            <a:r>
              <a:rPr lang="en-US" sz="2200" dirty="0" smtClean="0"/>
              <a:t>each row </a:t>
            </a:r>
            <a:r>
              <a:rPr lang="en-US" sz="2200" dirty="0"/>
              <a:t>to the left in increasing increment (0, 1, 2, 3</a:t>
            </a:r>
            <a:r>
              <a:rPr lang="en-US" sz="2200" dirty="0" smtClean="0"/>
              <a:t>).</a:t>
            </a:r>
          </a:p>
          <a:p>
            <a:pPr>
              <a:buNone/>
            </a:pP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990600"/>
            <a:ext cx="10092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Contd..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smtClean="0"/>
              <a:t>A circular byte in each shift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D9D9FF"/>
              </a:buClr>
              <a:buSzPct val="50000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200" dirty="0" smtClean="0"/>
              <a:t>1</a:t>
            </a:r>
            <a:r>
              <a:rPr lang="en-US" sz="2200" baseline="30000" dirty="0" smtClean="0"/>
              <a:t>st</a:t>
            </a:r>
            <a:r>
              <a:rPr lang="en-US" sz="2200" dirty="0" smtClean="0"/>
              <a:t> row is unchanged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D9D9FF"/>
              </a:buClr>
              <a:buSzPct val="50000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200" dirty="0" smtClean="0"/>
              <a:t>2</a:t>
            </a:r>
            <a:r>
              <a:rPr lang="en-US" sz="2200" baseline="30000" dirty="0" smtClean="0"/>
              <a:t>nd</a:t>
            </a:r>
            <a:r>
              <a:rPr lang="en-US" sz="2200" dirty="0" smtClean="0"/>
              <a:t> row does 1 byte circular shift to left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D9D9FF"/>
              </a:buClr>
              <a:buSzPct val="50000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200" dirty="0" smtClean="0"/>
              <a:t>3rd row does 2 byte circular shift to left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D9D9FF"/>
              </a:buClr>
              <a:buSzPct val="50000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200" dirty="0" smtClean="0"/>
              <a:t>4th row does 3 byte circular shift to left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D9D9FF"/>
              </a:buClr>
              <a:buSzPct val="50000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200" dirty="0" smtClean="0"/>
          </a:p>
          <a:p>
            <a:pPr>
              <a:buNone/>
            </a:pP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Screenshot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657601"/>
            <a:ext cx="6896100" cy="259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990600"/>
            <a:ext cx="10092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Contd..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742</Words>
  <Application>Microsoft Office PowerPoint</Application>
  <PresentationFormat>On-screen Show (4:3)</PresentationFormat>
  <Paragraphs>141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Office Theme</vt:lpstr>
      <vt:lpstr>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for the rounds of encryption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Authentication Strategy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thusharika n</dc:creator>
  <cp:lastModifiedBy>balaji jilla</cp:lastModifiedBy>
  <cp:revision>8</cp:revision>
  <dcterms:created xsi:type="dcterms:W3CDTF">2016-05-02T04:16:41Z</dcterms:created>
  <dcterms:modified xsi:type="dcterms:W3CDTF">2016-05-03T00:13:32Z</dcterms:modified>
</cp:coreProperties>
</file>