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47F6"/>
    <a:srgbClr val="C96EFF"/>
    <a:srgbClr val="D8E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568" y="17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83978-F1F6-3441-A621-2E52E3D117D7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A7B26-4D5F-8240-9BED-A77878F7241E}">
      <dgm:prSet phldrT="[Text]"/>
      <dgm:spPr/>
      <dgm:t>
        <a:bodyPr/>
        <a:lstStyle/>
        <a:p>
          <a:r>
            <a:rPr lang="en-US" dirty="0"/>
            <a:t>Acid</a:t>
          </a:r>
        </a:p>
      </dgm:t>
    </dgm:pt>
    <dgm:pt modelId="{7B76F479-9817-A547-875A-93DCB2CC201A}" type="parTrans" cxnId="{DEC4C68B-0473-2346-B68D-2F20927BEBAA}">
      <dgm:prSet/>
      <dgm:spPr/>
      <dgm:t>
        <a:bodyPr/>
        <a:lstStyle/>
        <a:p>
          <a:endParaRPr lang="en-US"/>
        </a:p>
      </dgm:t>
    </dgm:pt>
    <dgm:pt modelId="{DB679A90-BD80-2842-B2EB-F20DD7A71EE3}" type="sibTrans" cxnId="{DEC4C68B-0473-2346-B68D-2F20927BEBAA}">
      <dgm:prSet/>
      <dgm:spPr/>
      <dgm:t>
        <a:bodyPr/>
        <a:lstStyle/>
        <a:p>
          <a:endParaRPr lang="en-US"/>
        </a:p>
      </dgm:t>
    </dgm:pt>
    <dgm:pt modelId="{6AD7155A-564D-F440-B0F9-E23C7FBD805B}">
      <dgm:prSet phldrT="[Text]"/>
      <dgm:spPr/>
      <dgm:t>
        <a:bodyPr/>
        <a:lstStyle/>
        <a:p>
          <a:r>
            <a:rPr lang="en-US" dirty="0"/>
            <a:t>pH</a:t>
          </a:r>
        </a:p>
      </dgm:t>
    </dgm:pt>
    <dgm:pt modelId="{8032F640-D516-0043-8277-9CBB40900B40}" type="parTrans" cxnId="{A09B36C9-11A8-B047-98B4-9D7D32E63B57}">
      <dgm:prSet/>
      <dgm:spPr/>
      <dgm:t>
        <a:bodyPr/>
        <a:lstStyle/>
        <a:p>
          <a:endParaRPr lang="en-US"/>
        </a:p>
      </dgm:t>
    </dgm:pt>
    <dgm:pt modelId="{93E813C9-EFA0-504A-BD82-6F48642F0403}" type="sibTrans" cxnId="{A09B36C9-11A8-B047-98B4-9D7D32E63B57}">
      <dgm:prSet/>
      <dgm:spPr/>
      <dgm:t>
        <a:bodyPr/>
        <a:lstStyle/>
        <a:p>
          <a:endParaRPr lang="en-US"/>
        </a:p>
      </dgm:t>
    </dgm:pt>
    <dgm:pt modelId="{E98E1592-8299-A545-8BF6-14718B819967}">
      <dgm:prSet phldrT="[Text]"/>
      <dgm:spPr/>
      <dgm:t>
        <a:bodyPr/>
        <a:lstStyle/>
        <a:p>
          <a:r>
            <a:rPr lang="en-US" dirty="0"/>
            <a:t>Alc.</a:t>
          </a:r>
        </a:p>
      </dgm:t>
    </dgm:pt>
    <dgm:pt modelId="{0174F000-1779-3041-801E-91569FDD691D}" type="parTrans" cxnId="{FB3AE64A-3E6A-494B-84FE-16673459599A}">
      <dgm:prSet/>
      <dgm:spPr/>
      <dgm:t>
        <a:bodyPr/>
        <a:lstStyle/>
        <a:p>
          <a:endParaRPr lang="en-US"/>
        </a:p>
      </dgm:t>
    </dgm:pt>
    <dgm:pt modelId="{2D29DC95-D0C6-D34F-AF25-D02CEA92ADFF}" type="sibTrans" cxnId="{FB3AE64A-3E6A-494B-84FE-16673459599A}">
      <dgm:prSet/>
      <dgm:spPr/>
      <dgm:t>
        <a:bodyPr/>
        <a:lstStyle/>
        <a:p>
          <a:endParaRPr lang="en-US"/>
        </a:p>
      </dgm:t>
    </dgm:pt>
    <dgm:pt modelId="{8E87C02A-6A6D-9247-A667-9EAB536F08E4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8300FBA-6E9B-8F40-809E-CB3B17CA0A05}" type="sibTrans" cxnId="{18D8FC01-BEBB-E649-8A75-E011285A604A}">
      <dgm:prSet/>
      <dgm:spPr/>
      <dgm:t>
        <a:bodyPr/>
        <a:lstStyle/>
        <a:p>
          <a:endParaRPr lang="en-US"/>
        </a:p>
      </dgm:t>
    </dgm:pt>
    <dgm:pt modelId="{A2717D3D-27B3-9945-8BD9-88154B90A1F9}" type="parTrans" cxnId="{18D8FC01-BEBB-E649-8A75-E011285A604A}">
      <dgm:prSet/>
      <dgm:spPr/>
      <dgm:t>
        <a:bodyPr/>
        <a:lstStyle/>
        <a:p>
          <a:endParaRPr lang="en-US"/>
        </a:p>
      </dgm:t>
    </dgm:pt>
    <dgm:pt modelId="{929CCE66-715C-2049-97C4-4E2E06FA92B6}" type="pres">
      <dgm:prSet presAssocID="{F4483978-F1F6-3441-A621-2E52E3D117D7}" presName="Name0" presStyleCnt="0">
        <dgm:presLayoutVars>
          <dgm:chMax val="4"/>
          <dgm:resizeHandles val="exact"/>
        </dgm:presLayoutVars>
      </dgm:prSet>
      <dgm:spPr/>
    </dgm:pt>
    <dgm:pt modelId="{A47D1979-1A0D-EE4A-994C-63A13E9D0FC5}" type="pres">
      <dgm:prSet presAssocID="{F4483978-F1F6-3441-A621-2E52E3D117D7}" presName="ellipse" presStyleLbl="trBgShp" presStyleIdx="0" presStyleCnt="1"/>
      <dgm:spPr/>
    </dgm:pt>
    <dgm:pt modelId="{E25F7DE1-24EC-714D-9543-DBEDF355B653}" type="pres">
      <dgm:prSet presAssocID="{F4483978-F1F6-3441-A621-2E52E3D117D7}" presName="arrow1" presStyleLbl="fgShp" presStyleIdx="0" presStyleCnt="1"/>
      <dgm:spPr/>
    </dgm:pt>
    <dgm:pt modelId="{99F67DF1-3326-4E47-92D4-14F2F48747CA}" type="pres">
      <dgm:prSet presAssocID="{F4483978-F1F6-3441-A621-2E52E3D117D7}" presName="rectangle" presStyleLbl="revTx" presStyleIdx="0" presStyleCnt="1">
        <dgm:presLayoutVars>
          <dgm:bulletEnabled val="1"/>
        </dgm:presLayoutVars>
      </dgm:prSet>
      <dgm:spPr/>
    </dgm:pt>
    <dgm:pt modelId="{62A81BAF-8908-214D-8027-020DD374698C}" type="pres">
      <dgm:prSet presAssocID="{6AD7155A-564D-F440-B0F9-E23C7FBD805B}" presName="item1" presStyleLbl="node1" presStyleIdx="0" presStyleCnt="3">
        <dgm:presLayoutVars>
          <dgm:bulletEnabled val="1"/>
        </dgm:presLayoutVars>
      </dgm:prSet>
      <dgm:spPr/>
    </dgm:pt>
    <dgm:pt modelId="{DEE284C1-CF47-EC4C-9738-3003D58E2454}" type="pres">
      <dgm:prSet presAssocID="{E98E1592-8299-A545-8BF6-14718B819967}" presName="item2" presStyleLbl="node1" presStyleIdx="1" presStyleCnt="3">
        <dgm:presLayoutVars>
          <dgm:bulletEnabled val="1"/>
        </dgm:presLayoutVars>
      </dgm:prSet>
      <dgm:spPr/>
    </dgm:pt>
    <dgm:pt modelId="{79A248B3-0623-2A41-9B81-9D3E4F9F9A79}" type="pres">
      <dgm:prSet presAssocID="{8E87C02A-6A6D-9247-A667-9EAB536F08E4}" presName="item3" presStyleLbl="node1" presStyleIdx="2" presStyleCnt="3">
        <dgm:presLayoutVars>
          <dgm:bulletEnabled val="1"/>
        </dgm:presLayoutVars>
      </dgm:prSet>
      <dgm:spPr/>
    </dgm:pt>
    <dgm:pt modelId="{26DFC741-0B8A-B443-951D-012BAD2B51F2}" type="pres">
      <dgm:prSet presAssocID="{F4483978-F1F6-3441-A621-2E52E3D117D7}" presName="funnel" presStyleLbl="trAlignAcc1" presStyleIdx="0" presStyleCnt="1"/>
      <dgm:spPr/>
    </dgm:pt>
  </dgm:ptLst>
  <dgm:cxnLst>
    <dgm:cxn modelId="{18D8FC01-BEBB-E649-8A75-E011285A604A}" srcId="{F4483978-F1F6-3441-A621-2E52E3D117D7}" destId="{8E87C02A-6A6D-9247-A667-9EAB536F08E4}" srcOrd="3" destOrd="0" parTransId="{A2717D3D-27B3-9945-8BD9-88154B90A1F9}" sibTransId="{38300FBA-6E9B-8F40-809E-CB3B17CA0A05}"/>
    <dgm:cxn modelId="{FB3AE64A-3E6A-494B-84FE-16673459599A}" srcId="{F4483978-F1F6-3441-A621-2E52E3D117D7}" destId="{E98E1592-8299-A545-8BF6-14718B819967}" srcOrd="2" destOrd="0" parTransId="{0174F000-1779-3041-801E-91569FDD691D}" sibTransId="{2D29DC95-D0C6-D34F-AF25-D02CEA92ADFF}"/>
    <dgm:cxn modelId="{3EEE9759-2556-0345-A318-27C7BD1FAB80}" type="presOf" srcId="{E98E1592-8299-A545-8BF6-14718B819967}" destId="{62A81BAF-8908-214D-8027-020DD374698C}" srcOrd="0" destOrd="0" presId="urn:microsoft.com/office/officeart/2005/8/layout/funnel1"/>
    <dgm:cxn modelId="{4301965B-89EA-9847-80C5-C08EE6A1AE2F}" type="presOf" srcId="{6AD7155A-564D-F440-B0F9-E23C7FBD805B}" destId="{DEE284C1-CF47-EC4C-9738-3003D58E2454}" srcOrd="0" destOrd="0" presId="urn:microsoft.com/office/officeart/2005/8/layout/funnel1"/>
    <dgm:cxn modelId="{26669C71-29DD-2A4F-B627-83F1EC30CAD9}" type="presOf" srcId="{59CA7B26-4D5F-8240-9BED-A77878F7241E}" destId="{79A248B3-0623-2A41-9B81-9D3E4F9F9A79}" srcOrd="0" destOrd="0" presId="urn:microsoft.com/office/officeart/2005/8/layout/funnel1"/>
    <dgm:cxn modelId="{DEC4C68B-0473-2346-B68D-2F20927BEBAA}" srcId="{F4483978-F1F6-3441-A621-2E52E3D117D7}" destId="{59CA7B26-4D5F-8240-9BED-A77878F7241E}" srcOrd="0" destOrd="0" parTransId="{7B76F479-9817-A547-875A-93DCB2CC201A}" sibTransId="{DB679A90-BD80-2842-B2EB-F20DD7A71EE3}"/>
    <dgm:cxn modelId="{9C3CD198-9C42-6449-B62D-A0F7C9FC3D04}" type="presOf" srcId="{8E87C02A-6A6D-9247-A667-9EAB536F08E4}" destId="{99F67DF1-3326-4E47-92D4-14F2F48747CA}" srcOrd="0" destOrd="0" presId="urn:microsoft.com/office/officeart/2005/8/layout/funnel1"/>
    <dgm:cxn modelId="{A09B36C9-11A8-B047-98B4-9D7D32E63B57}" srcId="{F4483978-F1F6-3441-A621-2E52E3D117D7}" destId="{6AD7155A-564D-F440-B0F9-E23C7FBD805B}" srcOrd="1" destOrd="0" parTransId="{8032F640-D516-0043-8277-9CBB40900B40}" sibTransId="{93E813C9-EFA0-504A-BD82-6F48642F0403}"/>
    <dgm:cxn modelId="{04C10FE9-2807-9F46-B0EE-652A87186B9B}" type="presOf" srcId="{F4483978-F1F6-3441-A621-2E52E3D117D7}" destId="{929CCE66-715C-2049-97C4-4E2E06FA92B6}" srcOrd="0" destOrd="0" presId="urn:microsoft.com/office/officeart/2005/8/layout/funnel1"/>
    <dgm:cxn modelId="{4B3EE024-F267-DA47-81DD-291DE5B10AAC}" type="presParOf" srcId="{929CCE66-715C-2049-97C4-4E2E06FA92B6}" destId="{A47D1979-1A0D-EE4A-994C-63A13E9D0FC5}" srcOrd="0" destOrd="0" presId="urn:microsoft.com/office/officeart/2005/8/layout/funnel1"/>
    <dgm:cxn modelId="{5259B43C-0922-5A4E-AE43-779017C57636}" type="presParOf" srcId="{929CCE66-715C-2049-97C4-4E2E06FA92B6}" destId="{E25F7DE1-24EC-714D-9543-DBEDF355B653}" srcOrd="1" destOrd="0" presId="urn:microsoft.com/office/officeart/2005/8/layout/funnel1"/>
    <dgm:cxn modelId="{185697A1-7FA1-544A-B801-7663DD443054}" type="presParOf" srcId="{929CCE66-715C-2049-97C4-4E2E06FA92B6}" destId="{99F67DF1-3326-4E47-92D4-14F2F48747CA}" srcOrd="2" destOrd="0" presId="urn:microsoft.com/office/officeart/2005/8/layout/funnel1"/>
    <dgm:cxn modelId="{177177A2-2AA0-0848-AEE0-AF33EDBF1191}" type="presParOf" srcId="{929CCE66-715C-2049-97C4-4E2E06FA92B6}" destId="{62A81BAF-8908-214D-8027-020DD374698C}" srcOrd="3" destOrd="0" presId="urn:microsoft.com/office/officeart/2005/8/layout/funnel1"/>
    <dgm:cxn modelId="{138FB368-AB54-E44C-82A6-E17967DC23F4}" type="presParOf" srcId="{929CCE66-715C-2049-97C4-4E2E06FA92B6}" destId="{DEE284C1-CF47-EC4C-9738-3003D58E2454}" srcOrd="4" destOrd="0" presId="urn:microsoft.com/office/officeart/2005/8/layout/funnel1"/>
    <dgm:cxn modelId="{7BA13A91-861E-D94A-AC4E-8CAE244B894C}" type="presParOf" srcId="{929CCE66-715C-2049-97C4-4E2E06FA92B6}" destId="{79A248B3-0623-2A41-9B81-9D3E4F9F9A79}" srcOrd="5" destOrd="0" presId="urn:microsoft.com/office/officeart/2005/8/layout/funnel1"/>
    <dgm:cxn modelId="{1448E8B6-A8E8-3C4E-ABAC-B42707AB3AF7}" type="presParOf" srcId="{929CCE66-715C-2049-97C4-4E2E06FA92B6}" destId="{26DFC741-0B8A-B443-951D-012BAD2B51F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483978-F1F6-3441-A621-2E52E3D117D7}" type="doc">
      <dgm:prSet loTypeId="urn:microsoft.com/office/officeart/2005/8/layout/funnel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E87C02A-6A6D-9247-A667-9EAB536F08E4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8300FBA-6E9B-8F40-809E-CB3B17CA0A05}" type="sibTrans" cxnId="{18D8FC01-BEBB-E649-8A75-E011285A604A}">
      <dgm:prSet/>
      <dgm:spPr/>
      <dgm:t>
        <a:bodyPr/>
        <a:lstStyle/>
        <a:p>
          <a:endParaRPr lang="en-US"/>
        </a:p>
      </dgm:t>
    </dgm:pt>
    <dgm:pt modelId="{A2717D3D-27B3-9945-8BD9-88154B90A1F9}" type="parTrans" cxnId="{18D8FC01-BEBB-E649-8A75-E011285A604A}">
      <dgm:prSet/>
      <dgm:spPr/>
      <dgm:t>
        <a:bodyPr/>
        <a:lstStyle/>
        <a:p>
          <a:endParaRPr lang="en-US"/>
        </a:p>
      </dgm:t>
    </dgm:pt>
    <dgm:pt modelId="{E98E1592-8299-A545-8BF6-14718B81996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2D29DC95-D0C6-D34F-AF25-D02CEA92ADFF}" type="sibTrans" cxnId="{FB3AE64A-3E6A-494B-84FE-16673459599A}">
      <dgm:prSet/>
      <dgm:spPr/>
      <dgm:t>
        <a:bodyPr/>
        <a:lstStyle/>
        <a:p>
          <a:endParaRPr lang="en-US"/>
        </a:p>
      </dgm:t>
    </dgm:pt>
    <dgm:pt modelId="{0174F000-1779-3041-801E-91569FDD691D}" type="parTrans" cxnId="{FB3AE64A-3E6A-494B-84FE-16673459599A}">
      <dgm:prSet/>
      <dgm:spPr/>
      <dgm:t>
        <a:bodyPr/>
        <a:lstStyle/>
        <a:p>
          <a:endParaRPr lang="en-US"/>
        </a:p>
      </dgm:t>
    </dgm:pt>
    <dgm:pt modelId="{59CA7B26-4D5F-8240-9BED-A77878F7241E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B679A90-BD80-2842-B2EB-F20DD7A71EE3}" type="sibTrans" cxnId="{DEC4C68B-0473-2346-B68D-2F20927BEBAA}">
      <dgm:prSet/>
      <dgm:spPr/>
      <dgm:t>
        <a:bodyPr/>
        <a:lstStyle/>
        <a:p>
          <a:endParaRPr lang="en-US"/>
        </a:p>
      </dgm:t>
    </dgm:pt>
    <dgm:pt modelId="{7B76F479-9817-A547-875A-93DCB2CC201A}" type="parTrans" cxnId="{DEC4C68B-0473-2346-B68D-2F20927BEBAA}">
      <dgm:prSet/>
      <dgm:spPr/>
      <dgm:t>
        <a:bodyPr/>
        <a:lstStyle/>
        <a:p>
          <a:endParaRPr lang="en-US"/>
        </a:p>
      </dgm:t>
    </dgm:pt>
    <dgm:pt modelId="{929CCE66-715C-2049-97C4-4E2E06FA92B6}" type="pres">
      <dgm:prSet presAssocID="{F4483978-F1F6-3441-A621-2E52E3D117D7}" presName="Name0" presStyleCnt="0">
        <dgm:presLayoutVars>
          <dgm:chMax val="4"/>
          <dgm:resizeHandles val="exact"/>
        </dgm:presLayoutVars>
      </dgm:prSet>
      <dgm:spPr/>
    </dgm:pt>
    <dgm:pt modelId="{A47D1979-1A0D-EE4A-994C-63A13E9D0FC5}" type="pres">
      <dgm:prSet presAssocID="{F4483978-F1F6-3441-A621-2E52E3D117D7}" presName="ellipse" presStyleLbl="trBgShp" presStyleIdx="0" presStyleCnt="1"/>
      <dgm:spPr/>
    </dgm:pt>
    <dgm:pt modelId="{E25F7DE1-24EC-714D-9543-DBEDF355B653}" type="pres">
      <dgm:prSet presAssocID="{F4483978-F1F6-3441-A621-2E52E3D117D7}" presName="arrow1" presStyleLbl="fgShp" presStyleIdx="0" presStyleCnt="1"/>
      <dgm:spPr/>
    </dgm:pt>
    <dgm:pt modelId="{99F67DF1-3326-4E47-92D4-14F2F48747CA}" type="pres">
      <dgm:prSet presAssocID="{F4483978-F1F6-3441-A621-2E52E3D117D7}" presName="rectangle" presStyleLbl="revTx" presStyleIdx="0" presStyleCnt="1">
        <dgm:presLayoutVars>
          <dgm:bulletEnabled val="1"/>
        </dgm:presLayoutVars>
      </dgm:prSet>
      <dgm:spPr/>
    </dgm:pt>
    <dgm:pt modelId="{7C6F9E43-F607-2445-9B64-8B0D21EBAEFB}" type="pres">
      <dgm:prSet presAssocID="{E98E1592-8299-A545-8BF6-14718B819967}" presName="item1" presStyleLbl="node1" presStyleIdx="0" presStyleCnt="2" custLinFactNeighborX="39556" custLinFactNeighborY="-45947">
        <dgm:presLayoutVars>
          <dgm:bulletEnabled val="1"/>
        </dgm:presLayoutVars>
      </dgm:prSet>
      <dgm:spPr/>
    </dgm:pt>
    <dgm:pt modelId="{EB1F93C3-36B5-D042-8124-DC23E5536F97}" type="pres">
      <dgm:prSet presAssocID="{8E87C02A-6A6D-9247-A667-9EAB536F08E4}" presName="item2" presStyleLbl="node1" presStyleIdx="1" presStyleCnt="2">
        <dgm:presLayoutVars>
          <dgm:bulletEnabled val="1"/>
        </dgm:presLayoutVars>
      </dgm:prSet>
      <dgm:spPr/>
    </dgm:pt>
    <dgm:pt modelId="{26DFC741-0B8A-B443-951D-012BAD2B51F2}" type="pres">
      <dgm:prSet presAssocID="{F4483978-F1F6-3441-A621-2E52E3D117D7}" presName="funnel" presStyleLbl="trAlignAcc1" presStyleIdx="0" presStyleCnt="1"/>
      <dgm:spPr/>
    </dgm:pt>
  </dgm:ptLst>
  <dgm:cxnLst>
    <dgm:cxn modelId="{18D8FC01-BEBB-E649-8A75-E011285A604A}" srcId="{F4483978-F1F6-3441-A621-2E52E3D117D7}" destId="{8E87C02A-6A6D-9247-A667-9EAB536F08E4}" srcOrd="2" destOrd="0" parTransId="{A2717D3D-27B3-9945-8BD9-88154B90A1F9}" sibTransId="{38300FBA-6E9B-8F40-809E-CB3B17CA0A05}"/>
    <dgm:cxn modelId="{FB3AE64A-3E6A-494B-84FE-16673459599A}" srcId="{F4483978-F1F6-3441-A621-2E52E3D117D7}" destId="{E98E1592-8299-A545-8BF6-14718B819967}" srcOrd="1" destOrd="0" parTransId="{0174F000-1779-3041-801E-91569FDD691D}" sibTransId="{2D29DC95-D0C6-D34F-AF25-D02CEA92ADFF}"/>
    <dgm:cxn modelId="{DEC4C68B-0473-2346-B68D-2F20927BEBAA}" srcId="{F4483978-F1F6-3441-A621-2E52E3D117D7}" destId="{59CA7B26-4D5F-8240-9BED-A77878F7241E}" srcOrd="0" destOrd="0" parTransId="{7B76F479-9817-A547-875A-93DCB2CC201A}" sibTransId="{DB679A90-BD80-2842-B2EB-F20DD7A71EE3}"/>
    <dgm:cxn modelId="{9C3CD198-9C42-6449-B62D-A0F7C9FC3D04}" type="presOf" srcId="{8E87C02A-6A6D-9247-A667-9EAB536F08E4}" destId="{99F67DF1-3326-4E47-92D4-14F2F48747CA}" srcOrd="0" destOrd="0" presId="urn:microsoft.com/office/officeart/2005/8/layout/funnel1"/>
    <dgm:cxn modelId="{089A2D9F-838E-9D44-AC16-397FE346E864}" type="presOf" srcId="{59CA7B26-4D5F-8240-9BED-A77878F7241E}" destId="{EB1F93C3-36B5-D042-8124-DC23E5536F97}" srcOrd="0" destOrd="0" presId="urn:microsoft.com/office/officeart/2005/8/layout/funnel1"/>
    <dgm:cxn modelId="{1F2286E5-B18D-8249-8F1C-6242D98311EA}" type="presOf" srcId="{E98E1592-8299-A545-8BF6-14718B819967}" destId="{7C6F9E43-F607-2445-9B64-8B0D21EBAEFB}" srcOrd="0" destOrd="0" presId="urn:microsoft.com/office/officeart/2005/8/layout/funnel1"/>
    <dgm:cxn modelId="{04C10FE9-2807-9F46-B0EE-652A87186B9B}" type="presOf" srcId="{F4483978-F1F6-3441-A621-2E52E3D117D7}" destId="{929CCE66-715C-2049-97C4-4E2E06FA92B6}" srcOrd="0" destOrd="0" presId="urn:microsoft.com/office/officeart/2005/8/layout/funnel1"/>
    <dgm:cxn modelId="{4B3EE024-F267-DA47-81DD-291DE5B10AAC}" type="presParOf" srcId="{929CCE66-715C-2049-97C4-4E2E06FA92B6}" destId="{A47D1979-1A0D-EE4A-994C-63A13E9D0FC5}" srcOrd="0" destOrd="0" presId="urn:microsoft.com/office/officeart/2005/8/layout/funnel1"/>
    <dgm:cxn modelId="{5259B43C-0922-5A4E-AE43-779017C57636}" type="presParOf" srcId="{929CCE66-715C-2049-97C4-4E2E06FA92B6}" destId="{E25F7DE1-24EC-714D-9543-DBEDF355B653}" srcOrd="1" destOrd="0" presId="urn:microsoft.com/office/officeart/2005/8/layout/funnel1"/>
    <dgm:cxn modelId="{185697A1-7FA1-544A-B801-7663DD443054}" type="presParOf" srcId="{929CCE66-715C-2049-97C4-4E2E06FA92B6}" destId="{99F67DF1-3326-4E47-92D4-14F2F48747CA}" srcOrd="2" destOrd="0" presId="urn:microsoft.com/office/officeart/2005/8/layout/funnel1"/>
    <dgm:cxn modelId="{908CF791-C740-6445-A6A8-A72D01AD5889}" type="presParOf" srcId="{929CCE66-715C-2049-97C4-4E2E06FA92B6}" destId="{7C6F9E43-F607-2445-9B64-8B0D21EBAEFB}" srcOrd="3" destOrd="0" presId="urn:microsoft.com/office/officeart/2005/8/layout/funnel1"/>
    <dgm:cxn modelId="{C7987BE7-AD5E-D44A-A956-437B6984530E}" type="presParOf" srcId="{929CCE66-715C-2049-97C4-4E2E06FA92B6}" destId="{EB1F93C3-36B5-D042-8124-DC23E5536F97}" srcOrd="4" destOrd="0" presId="urn:microsoft.com/office/officeart/2005/8/layout/funnel1"/>
    <dgm:cxn modelId="{1448E8B6-A8E8-3C4E-ABAC-B42707AB3AF7}" type="presParOf" srcId="{929CCE66-715C-2049-97C4-4E2E06FA92B6}" destId="{26DFC741-0B8A-B443-951D-012BAD2B51F2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D1979-1A0D-EE4A-994C-63A13E9D0FC5}">
      <dsp:nvSpPr>
        <dsp:cNvPr id="0" name=""/>
        <dsp:cNvSpPr/>
      </dsp:nvSpPr>
      <dsp:spPr>
        <a:xfrm>
          <a:off x="305162" y="60306"/>
          <a:ext cx="1115183" cy="38728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F7DE1-24EC-714D-9543-DBEDF355B653}">
      <dsp:nvSpPr>
        <dsp:cNvPr id="0" name=""/>
        <dsp:cNvSpPr/>
      </dsp:nvSpPr>
      <dsp:spPr>
        <a:xfrm>
          <a:off x="756422" y="1008644"/>
          <a:ext cx="216120" cy="13831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67DF1-3326-4E47-92D4-14F2F48747CA}">
      <dsp:nvSpPr>
        <dsp:cNvPr id="0" name=""/>
        <dsp:cNvSpPr/>
      </dsp:nvSpPr>
      <dsp:spPr>
        <a:xfrm>
          <a:off x="345793" y="1119298"/>
          <a:ext cx="1037379" cy="25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</a:t>
          </a:r>
        </a:p>
      </dsp:txBody>
      <dsp:txXfrm>
        <a:off x="345793" y="1119298"/>
        <a:ext cx="1037379" cy="259344"/>
      </dsp:txXfrm>
    </dsp:sp>
    <dsp:sp modelId="{62A81BAF-8908-214D-8027-020DD374698C}">
      <dsp:nvSpPr>
        <dsp:cNvPr id="0" name=""/>
        <dsp:cNvSpPr/>
      </dsp:nvSpPr>
      <dsp:spPr>
        <a:xfrm>
          <a:off x="710605" y="477506"/>
          <a:ext cx="389017" cy="3890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Alc.</a:t>
          </a:r>
        </a:p>
      </dsp:txBody>
      <dsp:txXfrm>
        <a:off x="767575" y="534476"/>
        <a:ext cx="275077" cy="275077"/>
      </dsp:txXfrm>
    </dsp:sp>
    <dsp:sp modelId="{DEE284C1-CF47-EC4C-9738-3003D58E2454}">
      <dsp:nvSpPr>
        <dsp:cNvPr id="0" name=""/>
        <dsp:cNvSpPr/>
      </dsp:nvSpPr>
      <dsp:spPr>
        <a:xfrm>
          <a:off x="432241" y="185657"/>
          <a:ext cx="389017" cy="3890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pH</a:t>
          </a:r>
        </a:p>
      </dsp:txBody>
      <dsp:txXfrm>
        <a:off x="489211" y="242627"/>
        <a:ext cx="275077" cy="275077"/>
      </dsp:txXfrm>
    </dsp:sp>
    <dsp:sp modelId="{79A248B3-0623-2A41-9B81-9D3E4F9F9A79}">
      <dsp:nvSpPr>
        <dsp:cNvPr id="0" name=""/>
        <dsp:cNvSpPr/>
      </dsp:nvSpPr>
      <dsp:spPr>
        <a:xfrm>
          <a:off x="829903" y="91601"/>
          <a:ext cx="389017" cy="3890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Acid</a:t>
          </a:r>
        </a:p>
      </dsp:txBody>
      <dsp:txXfrm>
        <a:off x="886873" y="148571"/>
        <a:ext cx="275077" cy="275077"/>
      </dsp:txXfrm>
    </dsp:sp>
    <dsp:sp modelId="{26DFC741-0B8A-B443-951D-012BAD2B51F2}">
      <dsp:nvSpPr>
        <dsp:cNvPr id="0" name=""/>
        <dsp:cNvSpPr/>
      </dsp:nvSpPr>
      <dsp:spPr>
        <a:xfrm>
          <a:off x="259344" y="12760"/>
          <a:ext cx="1210276" cy="96822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D1979-1A0D-EE4A-994C-63A13E9D0FC5}">
      <dsp:nvSpPr>
        <dsp:cNvPr id="0" name=""/>
        <dsp:cNvSpPr/>
      </dsp:nvSpPr>
      <dsp:spPr>
        <a:xfrm>
          <a:off x="305162" y="60306"/>
          <a:ext cx="1115183" cy="387288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F7DE1-24EC-714D-9543-DBEDF355B653}">
      <dsp:nvSpPr>
        <dsp:cNvPr id="0" name=""/>
        <dsp:cNvSpPr/>
      </dsp:nvSpPr>
      <dsp:spPr>
        <a:xfrm>
          <a:off x="756422" y="1008644"/>
          <a:ext cx="216120" cy="138317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67DF1-3326-4E47-92D4-14F2F48747CA}">
      <dsp:nvSpPr>
        <dsp:cNvPr id="0" name=""/>
        <dsp:cNvSpPr/>
      </dsp:nvSpPr>
      <dsp:spPr>
        <a:xfrm>
          <a:off x="345793" y="1119298"/>
          <a:ext cx="1037379" cy="25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</a:t>
          </a:r>
        </a:p>
      </dsp:txBody>
      <dsp:txXfrm>
        <a:off x="345793" y="1119298"/>
        <a:ext cx="1037379" cy="259344"/>
      </dsp:txXfrm>
    </dsp:sp>
    <dsp:sp modelId="{7C6F9E43-F607-2445-9B64-8B0D21EBAEFB}">
      <dsp:nvSpPr>
        <dsp:cNvPr id="0" name=""/>
        <dsp:cNvSpPr/>
      </dsp:nvSpPr>
      <dsp:spPr>
        <a:xfrm>
          <a:off x="864484" y="298764"/>
          <a:ext cx="389017" cy="3890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</a:t>
          </a:r>
        </a:p>
      </dsp:txBody>
      <dsp:txXfrm>
        <a:off x="921454" y="355734"/>
        <a:ext cx="275077" cy="275077"/>
      </dsp:txXfrm>
    </dsp:sp>
    <dsp:sp modelId="{EB1F93C3-36B5-D042-8124-DC23E5536F97}">
      <dsp:nvSpPr>
        <dsp:cNvPr id="0" name=""/>
        <dsp:cNvSpPr/>
      </dsp:nvSpPr>
      <dsp:spPr>
        <a:xfrm>
          <a:off x="432241" y="185657"/>
          <a:ext cx="389017" cy="3890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</a:t>
          </a:r>
        </a:p>
      </dsp:txBody>
      <dsp:txXfrm>
        <a:off x="489211" y="242627"/>
        <a:ext cx="275077" cy="275077"/>
      </dsp:txXfrm>
    </dsp:sp>
    <dsp:sp modelId="{26DFC741-0B8A-B443-951D-012BAD2B51F2}">
      <dsp:nvSpPr>
        <dsp:cNvPr id="0" name=""/>
        <dsp:cNvSpPr/>
      </dsp:nvSpPr>
      <dsp:spPr>
        <a:xfrm>
          <a:off x="259344" y="12760"/>
          <a:ext cx="1210276" cy="968220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39513-597F-8C45-A0BB-1E6B56483BC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186DB-4FB7-FA4C-AE68-F7DCE442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6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1495"/>
            <a:ext cx="3747715" cy="488467"/>
          </a:xfrm>
        </p:spPr>
        <p:txBody>
          <a:bodyPr anchor="b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747715" cy="240183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C96E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ZMT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9BD3E-1579-6D41-AE31-AC6A4B2AA5E8}"/>
              </a:ext>
            </a:extLst>
          </p:cNvPr>
          <p:cNvSpPr txBox="1"/>
          <p:nvPr userDrawn="1"/>
        </p:nvSpPr>
        <p:spPr>
          <a:xfrm>
            <a:off x="9460727" y="134293"/>
            <a:ext cx="18930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Northwestern University, MSDS-411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078F1-6884-2141-9A05-7D6FCD97E408}"/>
              </a:ext>
            </a:extLst>
          </p:cNvPr>
          <p:cNvSpPr/>
          <p:nvPr userDrawn="1"/>
        </p:nvSpPr>
        <p:spPr>
          <a:xfrm flipV="1">
            <a:off x="838200" y="5631265"/>
            <a:ext cx="10515600" cy="45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Northwestern University Logo PNG Transparent &amp; SVG Vector - Freebie Supply">
            <a:extLst>
              <a:ext uri="{FF2B5EF4-FFF2-40B4-BE49-F238E27FC236}">
                <a16:creationId xmlns:a16="http://schemas.microsoft.com/office/drawing/2014/main" id="{DDE13D1D-DB85-6D47-8D2B-7A92A7E439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612" y="5997202"/>
            <a:ext cx="2245188" cy="54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FBFEA-F653-8041-9118-06516F3D50D3}"/>
              </a:ext>
            </a:extLst>
          </p:cNvPr>
          <p:cNvSpPr txBox="1"/>
          <p:nvPr userDrawn="1"/>
        </p:nvSpPr>
        <p:spPr>
          <a:xfrm>
            <a:off x="9460727" y="134293"/>
            <a:ext cx="18930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MSDS-411</a:t>
            </a:r>
          </a:p>
        </p:txBody>
      </p:sp>
      <p:pic>
        <p:nvPicPr>
          <p:cNvPr id="2050" name="Picture 2" descr="Northwestern University Logo PNG Transparent &amp; SVG Vector - Freebie Supply">
            <a:extLst>
              <a:ext uri="{FF2B5EF4-FFF2-40B4-BE49-F238E27FC236}">
                <a16:creationId xmlns:a16="http://schemas.microsoft.com/office/drawing/2014/main" id="{90BDC8AC-B08A-204C-8E2B-A9BA9E62D7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612" y="5997202"/>
            <a:ext cx="2245188" cy="54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99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7911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911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ZMT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4FF19-FD51-3846-8BDB-B03DD1B28300}"/>
              </a:ext>
            </a:extLst>
          </p:cNvPr>
          <p:cNvSpPr/>
          <p:nvPr userDrawn="1"/>
        </p:nvSpPr>
        <p:spPr>
          <a:xfrm flipV="1">
            <a:off x="838200" y="884336"/>
            <a:ext cx="10515600" cy="45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Northwestern University Logo PNG Transparent &amp; SVG Vector - Freebie Supply">
            <a:extLst>
              <a:ext uri="{FF2B5EF4-FFF2-40B4-BE49-F238E27FC236}">
                <a16:creationId xmlns:a16="http://schemas.microsoft.com/office/drawing/2014/main" id="{1B468B94-C5AF-EE40-8AC4-A3860D955D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612" y="5997202"/>
            <a:ext cx="2245188" cy="54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 Analysis – Wine Sales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MSDS-411 | Fall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DF574-2DAD-6B46-9AD6-59C8672A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ZMT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63DE954-606B-584C-A55B-1810159500CA}"/>
              </a:ext>
            </a:extLst>
          </p:cNvPr>
          <p:cNvSpPr/>
          <p:nvPr/>
        </p:nvSpPr>
        <p:spPr>
          <a:xfrm>
            <a:off x="1908312" y="3671668"/>
            <a:ext cx="9445486" cy="1385362"/>
          </a:xfrm>
          <a:prstGeom prst="roundRect">
            <a:avLst>
              <a:gd name="adj" fmla="val 9548"/>
            </a:avLst>
          </a:prstGeom>
          <a:solidFill>
            <a:srgbClr val="7030A0">
              <a:alpha val="10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E2A2A-7D04-42FC-B3A2-90B0756C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the wine industry continues to grow, how can we use historical data to manufacture the next best wine?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A08C-4133-4DB5-870C-6E6B55F36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313" y="1262867"/>
            <a:ext cx="9445487" cy="775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cs typeface="Calibri"/>
              </a:rPr>
              <a:t>A wine manufacturer is looking to optimize sales by leveraging analytics to support which wines to create and sell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cs typeface="Calibri"/>
              </a:rPr>
              <a:t>A data set containing chemical properties, historical sales, and customer interest (label appeal) for approximately 12,000 commercially available wines will be analyzed to direct wine manufacturing</a:t>
            </a: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F3CB349B-AFF9-9845-8941-03C18721C6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98" y="2812634"/>
            <a:ext cx="454097" cy="454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DD8F1-88B0-7741-AECA-3BE4F5790881}"/>
              </a:ext>
            </a:extLst>
          </p:cNvPr>
          <p:cNvSpPr txBox="1"/>
          <p:nvPr/>
        </p:nvSpPr>
        <p:spPr>
          <a:xfrm>
            <a:off x="1908312" y="2314184"/>
            <a:ext cx="9445486" cy="11048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Wingdings" pitchFamily="2" charset="2"/>
              <a:buChar char="§"/>
            </a:pPr>
            <a:r>
              <a:rPr lang="en-US" dirty="0"/>
              <a:t>Exploratory Data Analysis – Understand today’s wine market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Highlight correlated features – what chemical properties influence one another?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Identify wines that customers like today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Provide recommendation to manufacture around which wine properties levels yield greatest sales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900339-05BE-0C40-9706-07CF53AF202B}"/>
              </a:ext>
            </a:extLst>
          </p:cNvPr>
          <p:cNvSpPr txBox="1"/>
          <p:nvPr/>
        </p:nvSpPr>
        <p:spPr>
          <a:xfrm>
            <a:off x="922351" y="1029859"/>
            <a:ext cx="807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Project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165F7-99A3-684C-A648-657419C572C2}"/>
              </a:ext>
            </a:extLst>
          </p:cNvPr>
          <p:cNvSpPr txBox="1"/>
          <p:nvPr/>
        </p:nvSpPr>
        <p:spPr>
          <a:xfrm>
            <a:off x="922350" y="2306616"/>
            <a:ext cx="852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Goals &amp; Objectives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2CC9F1-FBC2-364B-923F-499C6808600B}"/>
              </a:ext>
            </a:extLst>
          </p:cNvPr>
          <p:cNvSpPr/>
          <p:nvPr/>
        </p:nvSpPr>
        <p:spPr>
          <a:xfrm>
            <a:off x="1775345" y="2314184"/>
            <a:ext cx="45719" cy="1104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96175-C3BE-614F-82AE-84538446F6D5}"/>
              </a:ext>
            </a:extLst>
          </p:cNvPr>
          <p:cNvSpPr/>
          <p:nvPr/>
        </p:nvSpPr>
        <p:spPr>
          <a:xfrm flipH="1">
            <a:off x="1775345" y="1196583"/>
            <a:ext cx="45719" cy="918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C65387E2-D5DD-DA4D-B616-B89E539AD7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39" y="1539504"/>
            <a:ext cx="454097" cy="4984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64A965-471B-C243-B5E2-28632F08C8D2}"/>
              </a:ext>
            </a:extLst>
          </p:cNvPr>
          <p:cNvSpPr txBox="1"/>
          <p:nvPr/>
        </p:nvSpPr>
        <p:spPr>
          <a:xfrm>
            <a:off x="968069" y="3671668"/>
            <a:ext cx="807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Findings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7EDDBB-E27E-AB4B-BAB1-25458EB06192}"/>
              </a:ext>
            </a:extLst>
          </p:cNvPr>
          <p:cNvSpPr/>
          <p:nvPr/>
        </p:nvSpPr>
        <p:spPr>
          <a:xfrm>
            <a:off x="1775345" y="3671668"/>
            <a:ext cx="45719" cy="1385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star, clock&#10;&#10;Description automatically generated">
            <a:extLst>
              <a:ext uri="{FF2B5EF4-FFF2-40B4-BE49-F238E27FC236}">
                <a16:creationId xmlns:a16="http://schemas.microsoft.com/office/drawing/2014/main" id="{5D5EFE51-2FED-574B-8797-F129365B46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5" y="3973972"/>
            <a:ext cx="500270" cy="5002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F606C2-2B08-3D40-9749-00DE6CF23CA2}"/>
              </a:ext>
            </a:extLst>
          </p:cNvPr>
          <p:cNvSpPr txBox="1"/>
          <p:nvPr/>
        </p:nvSpPr>
        <p:spPr>
          <a:xfrm>
            <a:off x="1908312" y="3671668"/>
            <a:ext cx="9445486" cy="13853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Two principal components explained approximately 95% of variance</a:t>
            </a:r>
          </a:p>
          <a:p>
            <a:r>
              <a:rPr lang="en-US" dirty="0"/>
              <a:t>Analysis resulted in 10 clusters of relatively evenly distributed wines</a:t>
            </a:r>
          </a:p>
          <a:p>
            <a:r>
              <a:rPr lang="en-US" dirty="0"/>
              <a:t>Four of the 10 clusters yield actionable findings</a:t>
            </a:r>
          </a:p>
          <a:p>
            <a:r>
              <a:rPr lang="en-US" b="1" dirty="0"/>
              <a:t>Recommendations</a:t>
            </a:r>
          </a:p>
          <a:p>
            <a:pPr lvl="1"/>
            <a:r>
              <a:rPr lang="en-US" dirty="0"/>
              <a:t>Replicate clusters that are top performers to be confident in increased sales</a:t>
            </a:r>
          </a:p>
          <a:p>
            <a:pPr lvl="1"/>
            <a:r>
              <a:rPr lang="en-US" dirty="0"/>
              <a:t>Run marketing/research campaigns for clusters that are enjoyed by consumers but are not purchases regularly</a:t>
            </a:r>
          </a:p>
        </p:txBody>
      </p:sp>
    </p:spTree>
    <p:extLst>
      <p:ext uri="{BB962C8B-B14F-4D97-AF65-F5344CB8AC3E}">
        <p14:creationId xmlns:p14="http://schemas.microsoft.com/office/powerpoint/2010/main" val="365498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39395A6-7528-C249-9B01-BFA0A1E863B5}"/>
              </a:ext>
            </a:extLst>
          </p:cNvPr>
          <p:cNvSpPr/>
          <p:nvPr/>
        </p:nvSpPr>
        <p:spPr>
          <a:xfrm>
            <a:off x="4634615" y="2067910"/>
            <a:ext cx="2922767" cy="2117617"/>
          </a:xfrm>
          <a:prstGeom prst="roundRect">
            <a:avLst>
              <a:gd name="adj" fmla="val 25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clustering algorithm to identify which wines can be associated with one another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the appropriate number of clusters needed to accurately represent the data set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Feed PC scores into model for clustering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B1495-BA53-4C68-B256-F7816B7D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allows for a scalable approach around identifying attributes of best-selling wines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0A39-86B2-4F2C-93F5-7B040130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200"/>
            <a:ext cx="3383943" cy="3695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dirty="0">
                <a:cs typeface="Calibri"/>
              </a:rPr>
              <a:t>Methodology &amp; Modeling Approach</a:t>
            </a:r>
          </a:p>
          <a:p>
            <a:endParaRPr lang="en-US" sz="1400" b="1" dirty="0">
              <a:cs typeface="Calibri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FA2EA41-2238-554C-AC8A-710BFF1A8BA1}"/>
              </a:ext>
            </a:extLst>
          </p:cNvPr>
          <p:cNvSpPr/>
          <p:nvPr/>
        </p:nvSpPr>
        <p:spPr>
          <a:xfrm>
            <a:off x="838200" y="1346937"/>
            <a:ext cx="2922767" cy="659958"/>
          </a:xfrm>
          <a:prstGeom prst="roundRect">
            <a:avLst>
              <a:gd name="adj" fmla="val 5824"/>
            </a:avLst>
          </a:prstGeom>
          <a:solidFill>
            <a:srgbClr val="7030A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Component Analysis (PCA)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D44862-33B8-A041-ADD2-8C36756075D6}"/>
              </a:ext>
            </a:extLst>
          </p:cNvPr>
          <p:cNvSpPr/>
          <p:nvPr/>
        </p:nvSpPr>
        <p:spPr>
          <a:xfrm>
            <a:off x="4634616" y="1346937"/>
            <a:ext cx="2922767" cy="659958"/>
          </a:xfrm>
          <a:prstGeom prst="roundRect">
            <a:avLst>
              <a:gd name="adj" fmla="val 9218"/>
            </a:avLst>
          </a:prstGeom>
          <a:solidFill>
            <a:srgbClr val="7030A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K-Means Clustering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462092-D89D-C143-B29D-431E9E553B46}"/>
              </a:ext>
            </a:extLst>
          </p:cNvPr>
          <p:cNvSpPr/>
          <p:nvPr/>
        </p:nvSpPr>
        <p:spPr>
          <a:xfrm>
            <a:off x="8431033" y="1346937"/>
            <a:ext cx="2922767" cy="659958"/>
          </a:xfrm>
          <a:prstGeom prst="roundRect">
            <a:avLst>
              <a:gd name="adj" fmla="val 7728"/>
            </a:avLst>
          </a:prstGeom>
          <a:solidFill>
            <a:srgbClr val="7030A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Post-Clustering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E99569-B706-2143-811B-C32131528605}"/>
              </a:ext>
            </a:extLst>
          </p:cNvPr>
          <p:cNvSpPr/>
          <p:nvPr/>
        </p:nvSpPr>
        <p:spPr>
          <a:xfrm>
            <a:off x="838200" y="2062554"/>
            <a:ext cx="2922767" cy="2122973"/>
          </a:xfrm>
          <a:prstGeom prst="roundRect">
            <a:avLst>
              <a:gd name="adj" fmla="val 25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data set has 14 features which are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loosely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correlated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PCA for feature dimensionality reduction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target features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the appropriate amount of        PCs which represents a minimum of 90% variance explained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B9F538C-31A8-0040-AD33-30B00C509CBD}"/>
              </a:ext>
            </a:extLst>
          </p:cNvPr>
          <p:cNvSpPr/>
          <p:nvPr/>
        </p:nvSpPr>
        <p:spPr>
          <a:xfrm>
            <a:off x="8431032" y="2062554"/>
            <a:ext cx="2922767" cy="2117617"/>
          </a:xfrm>
          <a:prstGeom prst="roundRect">
            <a:avLst>
              <a:gd name="adj" fmla="val 43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Compare and contrast wines within each cluster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Compare clusters against one another, identifying what makes one cluster better than another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recommendation to manufacturer around which cluster to create future wine after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13A243-DB83-344E-A2ED-E11B09BA9924}"/>
              </a:ext>
            </a:extLst>
          </p:cNvPr>
          <p:cNvSpPr/>
          <p:nvPr/>
        </p:nvSpPr>
        <p:spPr>
          <a:xfrm>
            <a:off x="838199" y="4289027"/>
            <a:ext cx="2922767" cy="1192696"/>
          </a:xfrm>
          <a:prstGeom prst="roundRect">
            <a:avLst>
              <a:gd name="adj" fmla="val 43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ECE9617-BBCA-F14A-912B-B016A7FC2E43}"/>
              </a:ext>
            </a:extLst>
          </p:cNvPr>
          <p:cNvSpPr/>
          <p:nvPr/>
        </p:nvSpPr>
        <p:spPr>
          <a:xfrm>
            <a:off x="4634616" y="4289027"/>
            <a:ext cx="2922767" cy="1192696"/>
          </a:xfrm>
          <a:prstGeom prst="roundRect">
            <a:avLst>
              <a:gd name="adj" fmla="val 43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474C262-9ED7-8D4F-819C-BB4A73DD00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157844"/>
              </p:ext>
            </p:extLst>
          </p:nvPr>
        </p:nvGraphicFramePr>
        <p:xfrm>
          <a:off x="1435099" y="4301028"/>
          <a:ext cx="1728966" cy="1391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07916C3-4B35-AC40-93F5-67411B9C576F}"/>
              </a:ext>
            </a:extLst>
          </p:cNvPr>
          <p:cNvSpPr txBox="1"/>
          <p:nvPr/>
        </p:nvSpPr>
        <p:spPr>
          <a:xfrm>
            <a:off x="838199" y="5140080"/>
            <a:ext cx="9242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Inputs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AF753-FF51-B341-895F-0AD03CE18C90}"/>
              </a:ext>
            </a:extLst>
          </p:cNvPr>
          <p:cNvSpPr txBox="1"/>
          <p:nvPr/>
        </p:nvSpPr>
        <p:spPr>
          <a:xfrm>
            <a:off x="4634616" y="5140080"/>
            <a:ext cx="9242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Inputs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9C5CC10-A633-434D-9477-ECBB320948C0}"/>
              </a:ext>
            </a:extLst>
          </p:cNvPr>
          <p:cNvSpPr/>
          <p:nvPr/>
        </p:nvSpPr>
        <p:spPr>
          <a:xfrm>
            <a:off x="838198" y="5585223"/>
            <a:ext cx="2922767" cy="833984"/>
          </a:xfrm>
          <a:prstGeom prst="roundRect">
            <a:avLst>
              <a:gd name="adj" fmla="val 5824"/>
            </a:avLst>
          </a:prstGeom>
          <a:solidFill>
            <a:srgbClr val="7030A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Picture 21" descr="A picture containing shape&#10;&#10;Description automatically generated">
            <a:extLst>
              <a:ext uri="{FF2B5EF4-FFF2-40B4-BE49-F238E27FC236}">
                <a16:creationId xmlns:a16="http://schemas.microsoft.com/office/drawing/2014/main" id="{38EB05D0-FBE3-E842-B444-8B503721595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5946">
            <a:off x="1741478" y="5707476"/>
            <a:ext cx="417229" cy="417229"/>
          </a:xfrm>
          <a:prstGeom prst="rect">
            <a:avLst/>
          </a:prstGeom>
        </p:spPr>
      </p:pic>
      <p:pic>
        <p:nvPicPr>
          <p:cNvPr id="23" name="Picture 22" descr="A picture containing shape&#10;&#10;Description automatically generated">
            <a:extLst>
              <a:ext uri="{FF2B5EF4-FFF2-40B4-BE49-F238E27FC236}">
                <a16:creationId xmlns:a16="http://schemas.microsoft.com/office/drawing/2014/main" id="{C4B299BE-17E8-C244-99FE-11A8D150F42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2935">
            <a:off x="2404660" y="5615646"/>
            <a:ext cx="417229" cy="417229"/>
          </a:xfrm>
          <a:prstGeom prst="rect">
            <a:avLst/>
          </a:prstGeom>
        </p:spPr>
      </p:pic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E0390105-AF87-9541-84A9-D3377BDAC83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5588">
            <a:off x="3074167" y="5671546"/>
            <a:ext cx="417229" cy="4172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50166C-68A1-474E-9CC6-C0D8C3241B8B}"/>
              </a:ext>
            </a:extLst>
          </p:cNvPr>
          <p:cNvSpPr txBox="1"/>
          <p:nvPr/>
        </p:nvSpPr>
        <p:spPr>
          <a:xfrm>
            <a:off x="838198" y="6149009"/>
            <a:ext cx="1600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Components</a:t>
            </a: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55998AD6-F8F2-4948-B928-E5CB4857F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1655742"/>
              </p:ext>
            </p:extLst>
          </p:nvPr>
        </p:nvGraphicFramePr>
        <p:xfrm>
          <a:off x="5231516" y="4308950"/>
          <a:ext cx="1728966" cy="1391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7DFBE5EC-A936-CE4B-A141-59A8C8E3771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60494">
            <a:off x="5743924" y="4578458"/>
            <a:ext cx="227981" cy="227981"/>
          </a:xfrm>
          <a:prstGeom prst="rect">
            <a:avLst/>
          </a:prstGeom>
        </p:spPr>
      </p:pic>
      <p:pic>
        <p:nvPicPr>
          <p:cNvPr id="27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867C94AA-4C56-144A-A356-5D2C28F830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60494">
            <a:off x="1091700" y="5689662"/>
            <a:ext cx="417229" cy="417229"/>
          </a:xfrm>
          <a:prstGeom prst="rect">
            <a:avLst/>
          </a:prstGeom>
        </p:spPr>
      </p:pic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BDE5B433-4426-304A-ADFC-7D0129FA1C8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104" y="4683700"/>
            <a:ext cx="227981" cy="22798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19BAAD4-7EFB-A74F-A417-5FA0E6F9DA47}"/>
              </a:ext>
            </a:extLst>
          </p:cNvPr>
          <p:cNvSpPr/>
          <p:nvPr/>
        </p:nvSpPr>
        <p:spPr>
          <a:xfrm>
            <a:off x="4634616" y="5585223"/>
            <a:ext cx="2922767" cy="833984"/>
          </a:xfrm>
          <a:prstGeom prst="roundRect">
            <a:avLst>
              <a:gd name="adj" fmla="val 5824"/>
            </a:avLst>
          </a:prstGeom>
          <a:solidFill>
            <a:srgbClr val="7030A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FCC8B7-5BAC-DC42-A582-12AC4D9FD9F7}"/>
              </a:ext>
            </a:extLst>
          </p:cNvPr>
          <p:cNvSpPr txBox="1"/>
          <p:nvPr/>
        </p:nvSpPr>
        <p:spPr>
          <a:xfrm>
            <a:off x="4691557" y="6144403"/>
            <a:ext cx="1600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Clusters</a:t>
            </a:r>
          </a:p>
        </p:txBody>
      </p:sp>
      <p:pic>
        <p:nvPicPr>
          <p:cNvPr id="32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A521584E-30F2-5147-9A00-7BF98365FEE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967" y="5777229"/>
            <a:ext cx="115131" cy="115131"/>
          </a:xfrm>
          <a:prstGeom prst="rect">
            <a:avLst/>
          </a:prstGeom>
        </p:spPr>
      </p:pic>
      <p:pic>
        <p:nvPicPr>
          <p:cNvPr id="33" name="Picture 32" descr="A picture containing shape&#10;&#10;Description automatically generated">
            <a:extLst>
              <a:ext uri="{FF2B5EF4-FFF2-40B4-BE49-F238E27FC236}">
                <a16:creationId xmlns:a16="http://schemas.microsoft.com/office/drawing/2014/main" id="{71FCBD39-85BA-3C4E-AED0-632852D0EEE6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67" y="5929629"/>
            <a:ext cx="115131" cy="115131"/>
          </a:xfrm>
          <a:prstGeom prst="rect">
            <a:avLst/>
          </a:prstGeom>
        </p:spPr>
      </p:pic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CB5CDF45-B4A7-3E4B-B70C-A8938D0BF3D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82" y="5765029"/>
            <a:ext cx="115131" cy="11513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B8CA5EBC-7C85-EA40-8C04-7537B2637128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13" y="5903250"/>
            <a:ext cx="115131" cy="115131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83DCAAE7-D67D-D74C-8BBC-44B9CA6D57DC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321" y="5938294"/>
            <a:ext cx="115131" cy="115131"/>
          </a:xfrm>
          <a:prstGeom prst="rect">
            <a:avLst/>
          </a:prstGeom>
        </p:spPr>
      </p:pic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385D383B-DC16-5149-A8F8-1EF8311E2CB4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337" y="5938578"/>
            <a:ext cx="115131" cy="115131"/>
          </a:xfrm>
          <a:prstGeom prst="rect">
            <a:avLst/>
          </a:prstGeom>
        </p:spPr>
      </p:pic>
      <p:pic>
        <p:nvPicPr>
          <p:cNvPr id="39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76D06D34-F188-D74E-A17D-81A554A42502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37" y="6090978"/>
            <a:ext cx="115131" cy="115131"/>
          </a:xfrm>
          <a:prstGeom prst="rect">
            <a:avLst/>
          </a:prstGeom>
        </p:spPr>
      </p:pic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D5F23AE8-A31B-BB4B-A71C-8DA43665827D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52" y="5926378"/>
            <a:ext cx="115131" cy="115131"/>
          </a:xfrm>
          <a:prstGeom prst="rect">
            <a:avLst/>
          </a:prstGeom>
        </p:spPr>
      </p:pic>
      <p:pic>
        <p:nvPicPr>
          <p:cNvPr id="41" name="Picture 40" descr="A picture containing shape&#10;&#10;Description automatically generated">
            <a:extLst>
              <a:ext uri="{FF2B5EF4-FFF2-40B4-BE49-F238E27FC236}">
                <a16:creationId xmlns:a16="http://schemas.microsoft.com/office/drawing/2014/main" id="{9029E4AE-8779-BF4B-9C00-E70096414064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83" y="6064599"/>
            <a:ext cx="115131" cy="115131"/>
          </a:xfrm>
          <a:prstGeom prst="rect">
            <a:avLst/>
          </a:prstGeom>
        </p:spPr>
      </p:pic>
      <p:pic>
        <p:nvPicPr>
          <p:cNvPr id="4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1ECF65F9-B8BD-E94C-844B-2CEF669C7D4B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91" y="6099643"/>
            <a:ext cx="115131" cy="115131"/>
          </a:xfrm>
          <a:prstGeom prst="rect">
            <a:avLst/>
          </a:prstGeom>
        </p:spPr>
      </p:pic>
      <p:pic>
        <p:nvPicPr>
          <p:cNvPr id="43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13EA9622-4E86-584B-843D-45BFF033F768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10" y="5688117"/>
            <a:ext cx="115131" cy="115131"/>
          </a:xfrm>
          <a:prstGeom prst="rect">
            <a:avLst/>
          </a:prstGeom>
        </p:spPr>
      </p:pic>
      <p:pic>
        <p:nvPicPr>
          <p:cNvPr id="44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BFD29678-1F06-FC47-A651-26459DCAA25D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10" y="5840517"/>
            <a:ext cx="115131" cy="115131"/>
          </a:xfrm>
          <a:prstGeom prst="rect">
            <a:avLst/>
          </a:prstGeom>
        </p:spPr>
      </p:pic>
      <p:pic>
        <p:nvPicPr>
          <p:cNvPr id="45" name="Picture 44" descr="A picture containing shape&#10;&#10;Description automatically generated">
            <a:extLst>
              <a:ext uri="{FF2B5EF4-FFF2-40B4-BE49-F238E27FC236}">
                <a16:creationId xmlns:a16="http://schemas.microsoft.com/office/drawing/2014/main" id="{3A73FD91-DAC4-5342-A358-E392C249A622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25" y="5675917"/>
            <a:ext cx="115131" cy="115131"/>
          </a:xfrm>
          <a:prstGeom prst="rect">
            <a:avLst/>
          </a:prstGeom>
        </p:spPr>
      </p:pic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656897CC-8C4A-CA49-8898-4D0C800DF0A1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456" y="5814138"/>
            <a:ext cx="115131" cy="115131"/>
          </a:xfrm>
          <a:prstGeom prst="rect">
            <a:avLst/>
          </a:prstGeom>
        </p:spPr>
      </p:pic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9407CCB9-DD4D-984C-BD0B-DFFBBF3C7AF8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64" y="5849182"/>
            <a:ext cx="115131" cy="115131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FB903A4F-9932-5944-BC84-3FCB2E2D9BE2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886" y="6008059"/>
            <a:ext cx="115131" cy="115131"/>
          </a:xfrm>
          <a:prstGeom prst="rect">
            <a:avLst/>
          </a:prstGeom>
        </p:spPr>
      </p:pic>
      <p:pic>
        <p:nvPicPr>
          <p:cNvPr id="49" name="Picture 48" descr="A picture containing shape&#10;&#10;Description automatically generated">
            <a:extLst>
              <a:ext uri="{FF2B5EF4-FFF2-40B4-BE49-F238E27FC236}">
                <a16:creationId xmlns:a16="http://schemas.microsoft.com/office/drawing/2014/main" id="{46A54E08-656A-5141-B6C9-321626DD33B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86" y="6160459"/>
            <a:ext cx="115131" cy="115131"/>
          </a:xfrm>
          <a:prstGeom prst="rect">
            <a:avLst/>
          </a:prstGeom>
        </p:spPr>
      </p:pic>
      <p:pic>
        <p:nvPicPr>
          <p:cNvPr id="50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F232EB48-60C4-B94C-ADBD-AD3D9D08F4B7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201" y="5995859"/>
            <a:ext cx="115131" cy="115131"/>
          </a:xfrm>
          <a:prstGeom prst="rect">
            <a:avLst/>
          </a:prstGeom>
        </p:spPr>
      </p:pic>
      <p:pic>
        <p:nvPicPr>
          <p:cNvPr id="51" name="Picture 50" descr="A picture containing shape&#10;&#10;Description automatically generated">
            <a:extLst>
              <a:ext uri="{FF2B5EF4-FFF2-40B4-BE49-F238E27FC236}">
                <a16:creationId xmlns:a16="http://schemas.microsoft.com/office/drawing/2014/main" id="{AF8D03CC-4937-4E43-809E-FE4CA079384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332" y="6134080"/>
            <a:ext cx="115131" cy="115131"/>
          </a:xfrm>
          <a:prstGeom prst="rect">
            <a:avLst/>
          </a:prstGeom>
        </p:spPr>
      </p:pic>
      <p:pic>
        <p:nvPicPr>
          <p:cNvPr id="52" name="Picture 51" descr="A picture containing shape&#10;&#10;Description automatically generated">
            <a:extLst>
              <a:ext uri="{FF2B5EF4-FFF2-40B4-BE49-F238E27FC236}">
                <a16:creationId xmlns:a16="http://schemas.microsoft.com/office/drawing/2014/main" id="{3EE270DE-782F-2C42-BBE7-1D750224C40F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40" y="6169124"/>
            <a:ext cx="115131" cy="115131"/>
          </a:xfrm>
          <a:prstGeom prst="rect">
            <a:avLst/>
          </a:prstGeom>
        </p:spPr>
      </p:pic>
      <p:sp>
        <p:nvSpPr>
          <p:cNvPr id="56" name="Chevron 55">
            <a:extLst>
              <a:ext uri="{FF2B5EF4-FFF2-40B4-BE49-F238E27FC236}">
                <a16:creationId xmlns:a16="http://schemas.microsoft.com/office/drawing/2014/main" id="{0E1F2169-D138-2A4D-88A8-7C27018041D5}"/>
              </a:ext>
            </a:extLst>
          </p:cNvPr>
          <p:cNvSpPr/>
          <p:nvPr/>
        </p:nvSpPr>
        <p:spPr>
          <a:xfrm>
            <a:off x="3872783" y="2066682"/>
            <a:ext cx="698719" cy="2117617"/>
          </a:xfrm>
          <a:prstGeom prst="chevron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8E4F2"/>
              </a:solidFill>
            </a:endParaRPr>
          </a:p>
        </p:txBody>
      </p:sp>
      <p:sp>
        <p:nvSpPr>
          <p:cNvPr id="57" name="Chevron 56">
            <a:extLst>
              <a:ext uri="{FF2B5EF4-FFF2-40B4-BE49-F238E27FC236}">
                <a16:creationId xmlns:a16="http://schemas.microsoft.com/office/drawing/2014/main" id="{0D037A7B-6707-B24D-9006-4D12B2EC53A5}"/>
              </a:ext>
            </a:extLst>
          </p:cNvPr>
          <p:cNvSpPr/>
          <p:nvPr/>
        </p:nvSpPr>
        <p:spPr>
          <a:xfrm>
            <a:off x="7644847" y="2062554"/>
            <a:ext cx="698719" cy="2117617"/>
          </a:xfrm>
          <a:prstGeom prst="chevron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8E4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8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00CE-7799-4AB3-A948-A317001D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allows for dimensionality reduction, 14 features to 2 Principal Components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434A9-037E-A548-A69A-9D6688E6D78C}"/>
              </a:ext>
            </a:extLst>
          </p:cNvPr>
          <p:cNvSpPr/>
          <p:nvPr/>
        </p:nvSpPr>
        <p:spPr>
          <a:xfrm>
            <a:off x="838198" y="1444305"/>
            <a:ext cx="458458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6B611-F3BD-A84F-BE23-9DC048932862}"/>
              </a:ext>
            </a:extLst>
          </p:cNvPr>
          <p:cNvSpPr txBox="1"/>
          <p:nvPr/>
        </p:nvSpPr>
        <p:spPr>
          <a:xfrm>
            <a:off x="838199" y="1167306"/>
            <a:ext cx="4719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 #1: All features passed through PCA (besides target variables)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790E0-2AE7-1348-A27B-8D090EBC8805}"/>
              </a:ext>
            </a:extLst>
          </p:cNvPr>
          <p:cNvCxnSpPr>
            <a:cxnSpLocks/>
          </p:cNvCxnSpPr>
          <p:nvPr/>
        </p:nvCxnSpPr>
        <p:spPr>
          <a:xfrm>
            <a:off x="6096000" y="1089329"/>
            <a:ext cx="0" cy="47548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69A8E0E-E0F6-794A-8337-FD3289BEE9CE}"/>
              </a:ext>
            </a:extLst>
          </p:cNvPr>
          <p:cNvSpPr/>
          <p:nvPr/>
        </p:nvSpPr>
        <p:spPr>
          <a:xfrm>
            <a:off x="6333874" y="1444305"/>
            <a:ext cx="458458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6BC5A-EF76-2746-9395-9879D142EBD4}"/>
              </a:ext>
            </a:extLst>
          </p:cNvPr>
          <p:cNvSpPr txBox="1"/>
          <p:nvPr/>
        </p:nvSpPr>
        <p:spPr>
          <a:xfrm>
            <a:off x="6333875" y="1167306"/>
            <a:ext cx="4719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 #2: Selected features passed through PCA</a:t>
            </a:r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964AED6-9414-324D-B2DC-C71A2653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874" y="4002648"/>
            <a:ext cx="2388473" cy="1499258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446A18AF-B5D6-504B-A670-55C60973F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756" y="3956929"/>
            <a:ext cx="2761573" cy="1732671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7FB700D9-31EF-AD40-AE30-E5F43399F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002648"/>
            <a:ext cx="2468546" cy="1499258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EAC2E733-3891-914C-95BB-01C7E6EC9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85" y="4073634"/>
            <a:ext cx="2301272" cy="14992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279570A-E42A-3742-A021-2C81128DEB5E}"/>
              </a:ext>
            </a:extLst>
          </p:cNvPr>
          <p:cNvSpPr txBox="1"/>
          <p:nvPr/>
        </p:nvSpPr>
        <p:spPr>
          <a:xfrm>
            <a:off x="838197" y="1579477"/>
            <a:ext cx="4584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first attempt is to leverage PCA by passing all variable through the algorithm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removed the target variable which indicates sales, as we do not want this feature to influence clustering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below map shows that the Stars and Label Appeal features are heavily influencing the first Principal Component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other variables are influencing the second Principal Component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scree plot shows that ~90% of variance can be explained by the first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AC62FB-62FE-AF47-B265-C220458A1784}"/>
              </a:ext>
            </a:extLst>
          </p:cNvPr>
          <p:cNvSpPr txBox="1"/>
          <p:nvPr/>
        </p:nvSpPr>
        <p:spPr>
          <a:xfrm>
            <a:off x="6333874" y="1551602"/>
            <a:ext cx="4584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understanding the influence of Stars and Label Appeal on PC1, we have removed these features and will attempt PCA again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map shows a much more distributed feature influence amongst the first two principal components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Variance explained is still heavily influence by the first PC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scree plot supports the above claim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5E1EA6-986B-C043-8615-5B24611B47D1}"/>
              </a:ext>
            </a:extLst>
          </p:cNvPr>
          <p:cNvSpPr/>
          <p:nvPr/>
        </p:nvSpPr>
        <p:spPr>
          <a:xfrm>
            <a:off x="1566407" y="5038696"/>
            <a:ext cx="151075" cy="1431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AA4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F4EDFE-58D6-354D-8BAF-46CB1CEC40AA}"/>
              </a:ext>
            </a:extLst>
          </p:cNvPr>
          <p:cNvSpPr/>
          <p:nvPr/>
        </p:nvSpPr>
        <p:spPr>
          <a:xfrm>
            <a:off x="1098606" y="4531138"/>
            <a:ext cx="151075" cy="1431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AA4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951E0A-9F80-584E-9B38-68A59CF53EB5}"/>
              </a:ext>
            </a:extLst>
          </p:cNvPr>
          <p:cNvSpPr/>
          <p:nvPr/>
        </p:nvSpPr>
        <p:spPr>
          <a:xfrm>
            <a:off x="838198" y="4007992"/>
            <a:ext cx="151075" cy="1431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AA4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1A7CDB-0436-CB46-9897-401E6494C1FA}"/>
              </a:ext>
            </a:extLst>
          </p:cNvPr>
          <p:cNvSpPr/>
          <p:nvPr/>
        </p:nvSpPr>
        <p:spPr>
          <a:xfrm>
            <a:off x="3844783" y="4972649"/>
            <a:ext cx="151075" cy="1431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AA4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4D676D-5AB5-9D41-884A-84D0D8599794}"/>
              </a:ext>
            </a:extLst>
          </p:cNvPr>
          <p:cNvSpPr/>
          <p:nvPr/>
        </p:nvSpPr>
        <p:spPr>
          <a:xfrm>
            <a:off x="889882" y="2385078"/>
            <a:ext cx="151075" cy="1431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AA4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5E91D31-3744-2F47-B513-62EDC0C3F475}"/>
              </a:ext>
            </a:extLst>
          </p:cNvPr>
          <p:cNvSpPr/>
          <p:nvPr/>
        </p:nvSpPr>
        <p:spPr>
          <a:xfrm>
            <a:off x="889880" y="2729863"/>
            <a:ext cx="151075" cy="1431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AA4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12E5C9-8EC6-F341-866E-6C0927C87400}"/>
              </a:ext>
            </a:extLst>
          </p:cNvPr>
          <p:cNvSpPr/>
          <p:nvPr/>
        </p:nvSpPr>
        <p:spPr>
          <a:xfrm>
            <a:off x="889880" y="2936597"/>
            <a:ext cx="151075" cy="1431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AA4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3F2C09-C7CC-0E44-9F3F-86BBD1A6EE0E}"/>
              </a:ext>
            </a:extLst>
          </p:cNvPr>
          <p:cNvSpPr/>
          <p:nvPr/>
        </p:nvSpPr>
        <p:spPr>
          <a:xfrm>
            <a:off x="841246" y="3860728"/>
            <a:ext cx="246854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D8C05C-10C4-E649-B135-962212671440}"/>
              </a:ext>
            </a:extLst>
          </p:cNvPr>
          <p:cNvSpPr txBox="1"/>
          <p:nvPr/>
        </p:nvSpPr>
        <p:spPr>
          <a:xfrm>
            <a:off x="838198" y="3581047"/>
            <a:ext cx="246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 of Features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CCD61A-D565-6B41-B6D3-591D37A0E7C7}"/>
              </a:ext>
            </a:extLst>
          </p:cNvPr>
          <p:cNvSpPr/>
          <p:nvPr/>
        </p:nvSpPr>
        <p:spPr>
          <a:xfrm>
            <a:off x="3458033" y="3867555"/>
            <a:ext cx="23012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D35295-3ABC-9048-9AEF-634904E0D077}"/>
              </a:ext>
            </a:extLst>
          </p:cNvPr>
          <p:cNvSpPr txBox="1"/>
          <p:nvPr/>
        </p:nvSpPr>
        <p:spPr>
          <a:xfrm>
            <a:off x="3454985" y="3587874"/>
            <a:ext cx="2301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Scree Plot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27247-BD49-134A-8E07-A8587FEDFA0F}"/>
              </a:ext>
            </a:extLst>
          </p:cNvPr>
          <p:cNvSpPr/>
          <p:nvPr/>
        </p:nvSpPr>
        <p:spPr>
          <a:xfrm>
            <a:off x="6322105" y="3853901"/>
            <a:ext cx="246854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C52250-E226-D949-A3AD-2C5201B4D675}"/>
              </a:ext>
            </a:extLst>
          </p:cNvPr>
          <p:cNvSpPr txBox="1"/>
          <p:nvPr/>
        </p:nvSpPr>
        <p:spPr>
          <a:xfrm>
            <a:off x="6319057" y="3574220"/>
            <a:ext cx="246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 of Features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09C34A-586E-954A-9822-7C5BA6D710EA}"/>
              </a:ext>
            </a:extLst>
          </p:cNvPr>
          <p:cNvSpPr/>
          <p:nvPr/>
        </p:nvSpPr>
        <p:spPr>
          <a:xfrm>
            <a:off x="8938892" y="3860728"/>
            <a:ext cx="23012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7013D1-F4CF-4646-AA8B-73BA2E181261}"/>
              </a:ext>
            </a:extLst>
          </p:cNvPr>
          <p:cNvSpPr txBox="1"/>
          <p:nvPr/>
        </p:nvSpPr>
        <p:spPr>
          <a:xfrm>
            <a:off x="8935844" y="3581047"/>
            <a:ext cx="2301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Scree Plot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AC98E63-C0E5-9A41-8E06-99C378A94983}"/>
              </a:ext>
            </a:extLst>
          </p:cNvPr>
          <p:cNvSpPr/>
          <p:nvPr/>
        </p:nvSpPr>
        <p:spPr>
          <a:xfrm>
            <a:off x="6381022" y="1984789"/>
            <a:ext cx="151075" cy="1431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AA4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AAA0A9F-C0C9-844E-810C-FBC6E627AD30}"/>
              </a:ext>
            </a:extLst>
          </p:cNvPr>
          <p:cNvSpPr/>
          <p:nvPr/>
        </p:nvSpPr>
        <p:spPr>
          <a:xfrm>
            <a:off x="9269840" y="5038696"/>
            <a:ext cx="151075" cy="1431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AA4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27DCBF-3176-A54F-945F-3E17511E2FA7}"/>
              </a:ext>
            </a:extLst>
          </p:cNvPr>
          <p:cNvSpPr/>
          <p:nvPr/>
        </p:nvSpPr>
        <p:spPr>
          <a:xfrm>
            <a:off x="4391842" y="4025233"/>
            <a:ext cx="508061" cy="156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F2E1AF-0C54-BD45-BA0D-F5DF8EBCDF14}"/>
              </a:ext>
            </a:extLst>
          </p:cNvPr>
          <p:cNvSpPr/>
          <p:nvPr/>
        </p:nvSpPr>
        <p:spPr>
          <a:xfrm>
            <a:off x="9820511" y="3947000"/>
            <a:ext cx="508061" cy="156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DA9AA8-F5B5-D347-8082-2DF305C41EEE}"/>
              </a:ext>
            </a:extLst>
          </p:cNvPr>
          <p:cNvSpPr/>
          <p:nvPr/>
        </p:nvSpPr>
        <p:spPr>
          <a:xfrm>
            <a:off x="6381021" y="2346692"/>
            <a:ext cx="151075" cy="1431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AA4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7007ACC-62F2-0B4E-900D-45231C03D707}"/>
              </a:ext>
            </a:extLst>
          </p:cNvPr>
          <p:cNvSpPr/>
          <p:nvPr/>
        </p:nvSpPr>
        <p:spPr>
          <a:xfrm>
            <a:off x="6333874" y="1148472"/>
            <a:ext cx="4584578" cy="276998"/>
          </a:xfrm>
          <a:prstGeom prst="roundRect">
            <a:avLst/>
          </a:prstGeom>
          <a:solidFill>
            <a:srgbClr val="AA47F6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3E96419-DFFC-6E41-BAA4-F66AFCF151F5}"/>
              </a:ext>
            </a:extLst>
          </p:cNvPr>
          <p:cNvSpPr/>
          <p:nvPr/>
        </p:nvSpPr>
        <p:spPr>
          <a:xfrm>
            <a:off x="6381021" y="2528202"/>
            <a:ext cx="151075" cy="1431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AA4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8" name="Graphic 47" descr="Checkbox Checked">
            <a:extLst>
              <a:ext uri="{FF2B5EF4-FFF2-40B4-BE49-F238E27FC236}">
                <a16:creationId xmlns:a16="http://schemas.microsoft.com/office/drawing/2014/main" id="{D20041B8-65DF-7449-BCF0-F641AF547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76167" y="1097280"/>
            <a:ext cx="377041" cy="377041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76AA9D88-B1E0-7440-ABBD-9CE6811AF692}"/>
              </a:ext>
            </a:extLst>
          </p:cNvPr>
          <p:cNvSpPr/>
          <p:nvPr/>
        </p:nvSpPr>
        <p:spPr>
          <a:xfrm>
            <a:off x="7047210" y="4005776"/>
            <a:ext cx="151075" cy="1431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AA47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4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00CE-7799-4AB3-A948-A317001D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 allows us to group our wines into 10 clusters at approximately 80% accuracy</a:t>
            </a:r>
            <a:endParaRPr lang="en-US" dirty="0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36800797-498A-4849-87F9-53B26C6CA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547" y="1400154"/>
            <a:ext cx="3548936" cy="21272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E37ECC-3391-4D47-80DF-687264033B23}"/>
              </a:ext>
            </a:extLst>
          </p:cNvPr>
          <p:cNvSpPr/>
          <p:nvPr/>
        </p:nvSpPr>
        <p:spPr>
          <a:xfrm>
            <a:off x="841246" y="1305664"/>
            <a:ext cx="525475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B49B4-B472-6C43-97E4-D6A46D90B373}"/>
              </a:ext>
            </a:extLst>
          </p:cNvPr>
          <p:cNvSpPr txBox="1"/>
          <p:nvPr/>
        </p:nvSpPr>
        <p:spPr>
          <a:xfrm>
            <a:off x="838198" y="1408105"/>
            <a:ext cx="5257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below elbow plot plot shows the sum of squares (error) associated to the number of clusters derived from K-Means</a:t>
            </a:r>
          </a:p>
          <a:p>
            <a:pPr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plot begins to “elbow” at around 5 clusters, with a continued decrease</a:t>
            </a:r>
          </a:p>
          <a:p>
            <a:pPr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each wine is so unique, the number of clusters can be quite large. We have decided to accept 80% accuracy</a:t>
            </a:r>
          </a:p>
          <a:p>
            <a:pPr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Simulations were conducted, looping through clustering options until accuracy threshold was met with 10 clusters</a:t>
            </a:r>
          </a:p>
          <a:p>
            <a:pPr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silhouette score recommends 6 clusters; however, 10 is secondary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B9D61C5-1A42-F544-A479-2A6C4345447B}"/>
              </a:ext>
            </a:extLst>
          </p:cNvPr>
          <p:cNvGrpSpPr/>
          <p:nvPr/>
        </p:nvGrpSpPr>
        <p:grpSpPr>
          <a:xfrm>
            <a:off x="838198" y="4015747"/>
            <a:ext cx="5032250" cy="2477128"/>
            <a:chOff x="838198" y="3480662"/>
            <a:chExt cx="5032250" cy="2477128"/>
          </a:xfrm>
        </p:grpSpPr>
        <p:pic>
          <p:nvPicPr>
            <p:cNvPr id="7" name="Picture 6" descr="A picture containing chart, histogram&#10;&#10;Description automatically generated">
              <a:extLst>
                <a:ext uri="{FF2B5EF4-FFF2-40B4-BE49-F238E27FC236}">
                  <a16:creationId xmlns:a16="http://schemas.microsoft.com/office/drawing/2014/main" id="{D9FCD548-762A-B845-B919-04ABBABA9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8" y="3617843"/>
              <a:ext cx="3903745" cy="233994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 descr="Text&#10;&#10;Description automatically generated">
              <a:extLst>
                <a:ext uri="{FF2B5EF4-FFF2-40B4-BE49-F238E27FC236}">
                  <a16:creationId xmlns:a16="http://schemas.microsoft.com/office/drawing/2014/main" id="{6F3D1FCD-A889-8A47-BF3F-B9FCF1D9A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5351" y="3480662"/>
              <a:ext cx="2055097" cy="1498508"/>
            </a:xfrm>
            <a:prstGeom prst="rect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C7AD72C-6B86-A045-8260-54605BF740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4016" y="3480662"/>
              <a:ext cx="1401335" cy="1694052"/>
            </a:xfrm>
            <a:prstGeom prst="line">
              <a:avLst/>
            </a:prstGeom>
            <a:ln w="19050">
              <a:solidFill>
                <a:srgbClr val="AA47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437BFC8-2622-9F42-9560-3AC0AEDA5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4016" y="4979170"/>
              <a:ext cx="3456432" cy="195541"/>
            </a:xfrm>
            <a:prstGeom prst="line">
              <a:avLst/>
            </a:prstGeom>
            <a:ln w="19050">
              <a:solidFill>
                <a:srgbClr val="AA47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A5CCD3-B4B5-4F45-A790-865C15B801B6}"/>
                </a:ext>
              </a:extLst>
            </p:cNvPr>
            <p:cNvSpPr/>
            <p:nvPr/>
          </p:nvSpPr>
          <p:spPr>
            <a:xfrm>
              <a:off x="3815351" y="4814903"/>
              <a:ext cx="2055097" cy="164267"/>
            </a:xfrm>
            <a:prstGeom prst="rect">
              <a:avLst/>
            </a:prstGeom>
            <a:noFill/>
            <a:ln w="28575">
              <a:solidFill>
                <a:srgbClr val="AA47F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6791FA4-837D-E74F-940E-DD9885A5C872}"/>
              </a:ext>
            </a:extLst>
          </p:cNvPr>
          <p:cNvSpPr txBox="1"/>
          <p:nvPr/>
        </p:nvSpPr>
        <p:spPr>
          <a:xfrm>
            <a:off x="838198" y="1000304"/>
            <a:ext cx="5257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 selection &amp; Output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77832A-E7EB-804C-9A6A-483CADE28024}"/>
              </a:ext>
            </a:extLst>
          </p:cNvPr>
          <p:cNvSpPr/>
          <p:nvPr/>
        </p:nvSpPr>
        <p:spPr>
          <a:xfrm>
            <a:off x="841246" y="4083352"/>
            <a:ext cx="246854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0E9A14-E980-004E-9EC0-947E3CFE9053}"/>
              </a:ext>
            </a:extLst>
          </p:cNvPr>
          <p:cNvSpPr txBox="1"/>
          <p:nvPr/>
        </p:nvSpPr>
        <p:spPr>
          <a:xfrm>
            <a:off x="838198" y="3803671"/>
            <a:ext cx="246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Elbow Plot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57530-2A40-4645-9995-E1AC8A2311ED}"/>
              </a:ext>
            </a:extLst>
          </p:cNvPr>
          <p:cNvSpPr/>
          <p:nvPr/>
        </p:nvSpPr>
        <p:spPr>
          <a:xfrm>
            <a:off x="7315594" y="1302149"/>
            <a:ext cx="341571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49E946-7C25-3546-AF70-F43382D4B035}"/>
              </a:ext>
            </a:extLst>
          </p:cNvPr>
          <p:cNvSpPr txBox="1"/>
          <p:nvPr/>
        </p:nvSpPr>
        <p:spPr>
          <a:xfrm>
            <a:off x="7312546" y="996532"/>
            <a:ext cx="246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 Output</a:t>
            </a:r>
          </a:p>
        </p:txBody>
      </p:sp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9CAB30E3-2674-3147-B0E9-C797F74CF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66" y="3947089"/>
            <a:ext cx="3285044" cy="200182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4F7F7C8-93BE-0241-8A08-9F2039A2BF28}"/>
              </a:ext>
            </a:extLst>
          </p:cNvPr>
          <p:cNvSpPr/>
          <p:nvPr/>
        </p:nvSpPr>
        <p:spPr>
          <a:xfrm>
            <a:off x="7315594" y="3824551"/>
            <a:ext cx="341571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C445D8-8B4C-B241-B4CA-74BA5F687BBA}"/>
              </a:ext>
            </a:extLst>
          </p:cNvPr>
          <p:cNvSpPr txBox="1"/>
          <p:nvPr/>
        </p:nvSpPr>
        <p:spPr>
          <a:xfrm>
            <a:off x="7312546" y="3518934"/>
            <a:ext cx="246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Silhouette Score</a:t>
            </a:r>
          </a:p>
        </p:txBody>
      </p:sp>
    </p:spTree>
    <p:extLst>
      <p:ext uri="{BB962C8B-B14F-4D97-AF65-F5344CB8AC3E}">
        <p14:creationId xmlns:p14="http://schemas.microsoft.com/office/powerpoint/2010/main" val="365963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6886</TotalTime>
  <Words>628</Words>
  <Application>Microsoft Macintosh PowerPoint</Application>
  <PresentationFormat>Widescreen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Cluster Analysis – Wine Sales</vt:lpstr>
      <vt:lpstr>As the wine industry continues to grow, how can we use historical data to manufacture the next best wine?</vt:lpstr>
      <vt:lpstr>Clustering allows for a scalable approach around identifying attributes of best-selling wines</vt:lpstr>
      <vt:lpstr>Principal Component Analysis allows for dimensionality reduction, 14 features to 2 Principal Components</vt:lpstr>
      <vt:lpstr>K-Means allows us to group our wines into 10 clusters at approximately 80%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Zach Tsouprakos</cp:lastModifiedBy>
  <cp:revision>92</cp:revision>
  <dcterms:created xsi:type="dcterms:W3CDTF">2020-11-13T00:12:52Z</dcterms:created>
  <dcterms:modified xsi:type="dcterms:W3CDTF">2021-01-21T22:08:36Z</dcterms:modified>
</cp:coreProperties>
</file>