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11839" r:id="rId2"/>
    <p:sldId id="256" r:id="rId3"/>
    <p:sldId id="11831" r:id="rId4"/>
    <p:sldId id="11834" r:id="rId5"/>
    <p:sldId id="11827" r:id="rId6"/>
    <p:sldId id="11829" r:id="rId7"/>
    <p:sldId id="11830" r:id="rId8"/>
    <p:sldId id="11833" r:id="rId9"/>
    <p:sldId id="11832" r:id="rId10"/>
    <p:sldId id="11835" r:id="rId11"/>
    <p:sldId id="11836" r:id="rId12"/>
    <p:sldId id="11837" r:id="rId13"/>
    <p:sldId id="1183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C1E5F5"/>
    <a:srgbClr val="D9DCE1"/>
    <a:srgbClr val="3C4EC2"/>
    <a:srgbClr val="B50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46" autoAdjust="0"/>
  </p:normalViewPr>
  <p:slideViewPr>
    <p:cSldViewPr snapToGrid="0">
      <p:cViewPr>
        <p:scale>
          <a:sx n="100" d="100"/>
          <a:sy n="100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FF56C-E573-4669-959D-C7F7754078F6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6746C-C79E-41BB-8559-51699CAB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1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a.org/data-and-statistics/charts/quarterly-average-electricity-prices-in-selected-markets-2016-2020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Gas Price Model: Coefficient = 6.740653439384791, Intercept = 17.403077283272594, R2 = 0.7391467134056879</a:t>
            </a:r>
          </a:p>
          <a:p>
            <a:r>
              <a:rPr lang="en-US" dirty="0"/>
              <a:t>Coal Price Model: Coefficient = 0.6846816040723998, Intercept = 9.53554120243394, R2 = 0.41012900059855917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6746C-C79E-41BB-8559-51699CAB98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26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6746C-C79E-41BB-8559-51699CAB98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21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Linear: </a:t>
            </a:r>
          </a:p>
          <a:p>
            <a:r>
              <a:rPr lang="en-US" dirty="0"/>
              <a:t>Mean Absolute Error (Test Data): 4.041928314380013</a:t>
            </a:r>
          </a:p>
          <a:p>
            <a:r>
              <a:rPr lang="en-US" dirty="0"/>
              <a:t>R^2 Score (Test Data): 0.3031969219833516</a:t>
            </a:r>
          </a:p>
          <a:p>
            <a:r>
              <a:rPr lang="en-US" dirty="0"/>
              <a:t>                    Feature  Coefficient  Absolute Coefficient</a:t>
            </a:r>
          </a:p>
          <a:p>
            <a:r>
              <a:rPr lang="en-US" dirty="0"/>
              <a:t>0      </a:t>
            </a:r>
            <a:r>
              <a:rPr lang="en-US" b="1" dirty="0"/>
              <a:t>gas</a:t>
            </a:r>
            <a:r>
              <a:rPr lang="en-US" dirty="0"/>
              <a:t> price, </a:t>
            </a:r>
            <a:r>
              <a:rPr lang="en-US" dirty="0" err="1"/>
              <a:t>gbp</a:t>
            </a:r>
            <a:r>
              <a:rPr lang="en-US" dirty="0"/>
              <a:t>/</a:t>
            </a:r>
            <a:r>
              <a:rPr lang="en-US" dirty="0" err="1"/>
              <a:t>mmbtu</a:t>
            </a:r>
            <a:r>
              <a:rPr lang="en-US" dirty="0"/>
              <a:t>     6.181389              </a:t>
            </a:r>
            <a:r>
              <a:rPr lang="en-US" b="1" dirty="0"/>
              <a:t>6.181389</a:t>
            </a:r>
          </a:p>
          <a:p>
            <a:r>
              <a:rPr lang="en-US" dirty="0"/>
              <a:t>3                 </a:t>
            </a:r>
            <a:r>
              <a:rPr lang="en-US" dirty="0" err="1"/>
              <a:t>dayofweek</a:t>
            </a:r>
            <a:r>
              <a:rPr lang="en-US" dirty="0"/>
              <a:t>    -0.486447              0.486447</a:t>
            </a:r>
          </a:p>
          <a:p>
            <a:r>
              <a:rPr lang="en-US" dirty="0"/>
              <a:t>5                     lag_1     0.325537              0.325537</a:t>
            </a:r>
          </a:p>
          <a:p>
            <a:r>
              <a:rPr lang="en-US" dirty="0"/>
              <a:t>2   carbon price, </a:t>
            </a:r>
            <a:r>
              <a:rPr lang="en-US" dirty="0" err="1"/>
              <a:t>gbp</a:t>
            </a:r>
            <a:r>
              <a:rPr lang="en-US" dirty="0"/>
              <a:t>/</a:t>
            </a:r>
            <a:r>
              <a:rPr lang="en-US" dirty="0" err="1"/>
              <a:t>tonne</a:t>
            </a:r>
            <a:r>
              <a:rPr lang="en-US" dirty="0"/>
              <a:t>     0.284354              0.284354</a:t>
            </a:r>
          </a:p>
          <a:p>
            <a:r>
              <a:rPr lang="en-US" dirty="0"/>
              <a:t>10          rolling_mean_30    -0.154826              0.154826</a:t>
            </a:r>
          </a:p>
          <a:p>
            <a:r>
              <a:rPr lang="en-US" dirty="0"/>
              <a:t>9             rolling_std_7     0.124080              0.124080</a:t>
            </a:r>
          </a:p>
          <a:p>
            <a:r>
              <a:rPr lang="en-US" dirty="0"/>
              <a:t>1     coal price, </a:t>
            </a:r>
            <a:r>
              <a:rPr lang="en-US" dirty="0" err="1"/>
              <a:t>gbp</a:t>
            </a:r>
            <a:r>
              <a:rPr lang="en-US" dirty="0"/>
              <a:t>/</a:t>
            </a:r>
            <a:r>
              <a:rPr lang="en-US" dirty="0" err="1"/>
              <a:t>tonne</a:t>
            </a:r>
            <a:r>
              <a:rPr lang="en-US" dirty="0"/>
              <a:t>    -0.103034              0.103034</a:t>
            </a:r>
          </a:p>
          <a:p>
            <a:r>
              <a:rPr lang="en-US" dirty="0"/>
              <a:t>11           rolling_std_30     0.041461              0.041461</a:t>
            </a:r>
          </a:p>
          <a:p>
            <a:r>
              <a:rPr lang="en-US" dirty="0"/>
              <a:t>4                     month    -0.036668              0.036668</a:t>
            </a:r>
          </a:p>
          <a:p>
            <a:r>
              <a:rPr lang="en-US" dirty="0"/>
              <a:t>7                    lag_30     0.025549              0.025549</a:t>
            </a:r>
          </a:p>
          <a:p>
            <a:r>
              <a:rPr lang="en-US" dirty="0"/>
              <a:t>6                     lag_7    -0.005218              0.005218</a:t>
            </a:r>
          </a:p>
          <a:p>
            <a:r>
              <a:rPr lang="en-US" dirty="0"/>
              <a:t>8            rolling_mean_7    -0.000848              0.000848</a:t>
            </a:r>
          </a:p>
          <a:p>
            <a:r>
              <a:rPr lang="en-US" dirty="0" err="1"/>
              <a:t>XGBoost</a:t>
            </a:r>
            <a:r>
              <a:rPr lang="en-US" dirty="0"/>
              <a:t> </a:t>
            </a:r>
          </a:p>
          <a:p>
            <a:r>
              <a:rPr lang="en-US" dirty="0"/>
              <a:t>Mean Absolute Error (Test Data): 4.524378116416113</a:t>
            </a:r>
          </a:p>
          <a:p>
            <a:r>
              <a:rPr lang="en-US" dirty="0"/>
              <a:t>R^2 Score (Test Data): 0.22553011035945736</a:t>
            </a:r>
          </a:p>
          <a:p>
            <a:r>
              <a:rPr lang="en-US" dirty="0"/>
              <a:t>Random Forest </a:t>
            </a:r>
          </a:p>
          <a:p>
            <a:r>
              <a:rPr lang="en-US" dirty="0"/>
              <a:t>Mean Absolute Error (Test Data): 4.509940583734696</a:t>
            </a:r>
          </a:p>
          <a:p>
            <a:r>
              <a:rPr lang="en-US" dirty="0"/>
              <a:t>R^2 Score (Test Data): 0.2522506401804463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6746C-C79E-41BB-8559-51699CAB98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28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Quarterly average electricity prices in selected markets, 2016-2020 – Charts – Data &amp; Statistics - IEA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6746C-C79E-41BB-8559-51699CAB98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4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E3D0-A51C-93EA-32DA-CE0645719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5A4C0-3FE2-EFD2-A05E-EC83CD1EB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4AD3D-E5B0-FE2B-892D-B94B4686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98FC-BFEB-4BE1-97F7-FF28D4486D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EFE1B-6D8D-66FD-BC17-A72ED90B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71BE-84A2-3311-F977-7A619692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285C-C5BE-498E-9C18-A5348B6E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2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8D1F-E18D-C03D-CE84-F358B1C0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939F6-0A9E-6F04-D8D3-ADA34EC12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8AA57-A3D7-85E4-0BCA-8673E1BF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98FC-BFEB-4BE1-97F7-FF28D4486D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C9696-39EC-A624-D4A7-1AB0ACCF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BB2B9-CA68-C562-19B8-BF8A7CC3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285C-C5BE-498E-9C18-A5348B6E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2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F1CD3-722D-BECD-24F3-80AE330A6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0BC62-9ECB-F072-24A4-55CDE4DFC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FC7E1-179F-546F-BDAA-B7E44C96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98FC-BFEB-4BE1-97F7-FF28D4486D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3778A-22B1-E850-43F8-26E5D9C1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F6BDD-2FB2-B8ED-7866-1C59E744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285C-C5BE-498E-9C18-A5348B6E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9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B1AC-319D-D802-3DEA-50ACDF67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B1FC-8964-AF37-22E2-89BA0C597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39A9A-A796-57E3-F8DF-E8AA8263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98FC-BFEB-4BE1-97F7-FF28D4486D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4FC59-9C6F-4B88-9CC4-5CA1AE53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53B34-A6F2-A643-D8EC-0DD7AAD2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285C-C5BE-498E-9C18-A5348B6E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7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0076-DEB5-9161-1A88-61543652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A59D3-4F91-DFAF-33D9-056465808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279C9-5759-940D-495D-BACD7B3F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98FC-BFEB-4BE1-97F7-FF28D4486D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717EA-B0D7-BE1B-A755-F1310976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1622F-A530-40B5-5216-9EF17353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285C-C5BE-498E-9C18-A5348B6E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17B1-4EBA-63B9-D7F6-6F8CC0E2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C480F-BE7E-C488-9180-F2CD8753C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AD73-7EDE-773E-CCE8-3528EA8FA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370A4-9DD8-1FC7-B059-101A618D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98FC-BFEB-4BE1-97F7-FF28D4486D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F8906-2611-179F-5FA0-2BE1E582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BD38B-153E-98D4-F809-73E56201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285C-C5BE-498E-9C18-A5348B6E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6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D457-202C-E87C-59F4-DF2C8CE5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EB862-03D8-9A60-8077-044884847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E86ED-9D92-2577-4E32-631702E46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D8131-62C9-71E7-F285-0F599AB9E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65E18-33B4-D46E-7DC5-3C97C2D7A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B5A51-23DC-88EF-0678-F5039A93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98FC-BFEB-4BE1-97F7-FF28D4486D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E8697-9981-A256-59AB-9329B8AE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2BA64E-ABB4-A973-CF2C-9C96F1F7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285C-C5BE-498E-9C18-A5348B6E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BFBF-0830-4A6D-F597-BA7E90DB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CA60F-A4B5-2DD6-16BB-B26D9A33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98FC-BFEB-4BE1-97F7-FF28D4486D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C3CE0-BBAE-CC34-083D-B1346285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6AF87-9EFF-B12C-CC40-9CF685A6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285C-C5BE-498E-9C18-A5348B6E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2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7B56F-5B55-C40D-D127-79C78ED7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98FC-BFEB-4BE1-97F7-FF28D4486D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61AC2-94E8-B004-2FD1-7054E574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8C674-8CBD-3731-16EE-D2A46EE3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285C-C5BE-498E-9C18-A5348B6E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3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5269-53EE-9701-441F-3F9FFEDE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04B79-C89E-2F15-2415-7B7060485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E6ED3-B536-A1D9-1F12-893944724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4D947-579F-37B3-90CE-741C64871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98FC-BFEB-4BE1-97F7-FF28D4486D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25ECA-949D-3694-7FF7-4532EF29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C09C5-77FE-00D2-0861-29E2A1C9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285C-C5BE-498E-9C18-A5348B6E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4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1831-DC1E-BD3A-C3A6-FC9DE131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E669D-D686-FC09-46FE-22E1F2A46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B3FED-54B0-1A82-828B-25DE6807D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5BD05-9CA2-6F14-6D96-2C78ADEB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98FC-BFEB-4BE1-97F7-FF28D4486D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175B7-2E8E-B06E-3F87-6B1C9EBD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4F7B4-58ED-BF26-2667-80FD0877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2285C-C5BE-498E-9C18-A5348B6E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8758D-6925-5E0A-BA60-33AB9459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BB33D-914C-02D7-1FC1-8D82B977E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758C9-188B-0F9A-8559-671A6BEE3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8098FC-BFEB-4BE1-97F7-FF28D4486D8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10D83-5E99-E8AA-113D-A1286699C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1125-7B63-3465-AA0D-019E60A2B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A2285C-C5BE-498E-9C18-A5348B6E5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8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EBB4-8C67-4D78-5FE4-1EF1941F7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380" y="1041400"/>
            <a:ext cx="5199624" cy="2387600"/>
          </a:xfrm>
        </p:spPr>
        <p:txBody>
          <a:bodyPr>
            <a:normAutofit/>
          </a:bodyPr>
          <a:lstStyle/>
          <a:p>
            <a:r>
              <a:rPr lang="en-US" sz="2400" b="1" dirty="0"/>
              <a:t>Understanding GB Power Prices and Renewable Generation Methods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95A04-1B28-B213-7F05-801D21B3A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3661" y="3723335"/>
            <a:ext cx="1695062" cy="1655762"/>
          </a:xfrm>
        </p:spPr>
        <p:txBody>
          <a:bodyPr>
            <a:normAutofit/>
          </a:bodyPr>
          <a:lstStyle/>
          <a:p>
            <a:r>
              <a:rPr lang="en-US" sz="1800" dirty="0"/>
              <a:t>Zach Wu</a:t>
            </a:r>
          </a:p>
          <a:p>
            <a:r>
              <a:rPr lang="en-US" sz="1800" dirty="0"/>
              <a:t>2024/07/14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1A75933F-DA1F-CAD5-C179-7434CC1EC402}"/>
              </a:ext>
            </a:extLst>
          </p:cNvPr>
          <p:cNvSpPr/>
          <p:nvPr/>
        </p:nvSpPr>
        <p:spPr>
          <a:xfrm>
            <a:off x="6096000" y="382555"/>
            <a:ext cx="1408922" cy="1866122"/>
          </a:xfrm>
          <a:prstGeom prst="homePlate">
            <a:avLst>
              <a:gd name="adj" fmla="val 1953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Power Price  </a:t>
            </a:r>
            <a:r>
              <a:rPr lang="en-US" altLang="zh-CN" sz="1600" b="1" dirty="0">
                <a:solidFill>
                  <a:schemeClr val="tx1"/>
                </a:solidFill>
              </a:rPr>
              <a:t>Drivers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F13531A8-303D-04B7-9F63-A84BC2D94953}"/>
              </a:ext>
            </a:extLst>
          </p:cNvPr>
          <p:cNvSpPr/>
          <p:nvPr/>
        </p:nvSpPr>
        <p:spPr>
          <a:xfrm>
            <a:off x="6096000" y="2401181"/>
            <a:ext cx="1408922" cy="1866122"/>
          </a:xfrm>
          <a:prstGeom prst="homePlate">
            <a:avLst>
              <a:gd name="adj" fmla="val 1953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Energy Technology Analysis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E7AF5F2A-7AB1-2946-A8EB-52A003FFF0CD}"/>
              </a:ext>
            </a:extLst>
          </p:cNvPr>
          <p:cNvSpPr/>
          <p:nvPr/>
        </p:nvSpPr>
        <p:spPr>
          <a:xfrm>
            <a:off x="6096000" y="4419807"/>
            <a:ext cx="1408922" cy="1866122"/>
          </a:xfrm>
          <a:prstGeom prst="homePlate">
            <a:avLst>
              <a:gd name="adj" fmla="val 1953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Predicting Power Price for 2020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10C271-7381-779D-EEE4-6CD26C164658}"/>
              </a:ext>
            </a:extLst>
          </p:cNvPr>
          <p:cNvSpPr txBox="1"/>
          <p:nvPr/>
        </p:nvSpPr>
        <p:spPr>
          <a:xfrm>
            <a:off x="7899918" y="373224"/>
            <a:ext cx="30448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Commodity Prices Influence Power Prices</a:t>
            </a:r>
            <a:r>
              <a:rPr lang="en-US" sz="1400" dirty="0"/>
              <a:t>: Gas and coal </a:t>
            </a:r>
            <a:r>
              <a:rPr lang="en-US" altLang="zh-CN" sz="1400" dirty="0"/>
              <a:t>price are the main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Seasonality</a:t>
            </a:r>
            <a:r>
              <a:rPr lang="en-US" sz="1400" dirty="0"/>
              <a:t>: Power prices exhibit a seasonal pattern, driven by higher heating demands in winter months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49F119-F42D-9506-51D8-7B2C1A6F8994}"/>
              </a:ext>
            </a:extLst>
          </p:cNvPr>
          <p:cNvSpPr txBox="1"/>
          <p:nvPr/>
        </p:nvSpPr>
        <p:spPr>
          <a:xfrm>
            <a:off x="7940934" y="2429858"/>
            <a:ext cx="31490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Renewable vs. Non-Renewable Generation</a:t>
            </a:r>
            <a:r>
              <a:rPr lang="en-US" sz="1400" dirty="0"/>
              <a:t>: the generation gap is decreasing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Renewable Generation</a:t>
            </a:r>
            <a:r>
              <a:rPr lang="en-US" sz="1400" dirty="0"/>
              <a:t>: Offshore and onshore wind dominate total generation and biomass shows highest load factor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020998-DA03-A430-783A-4125A0E60747}"/>
              </a:ext>
            </a:extLst>
          </p:cNvPr>
          <p:cNvSpPr txBox="1"/>
          <p:nvPr/>
        </p:nvSpPr>
        <p:spPr>
          <a:xfrm>
            <a:off x="7899918" y="4551216"/>
            <a:ext cx="30448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Linear Regression Model</a:t>
            </a:r>
            <a:r>
              <a:rPr lang="en-US" sz="1400" dirty="0"/>
              <a:t>: outperforms</a:t>
            </a:r>
            <a:r>
              <a:rPr lang="zh-CN" altLang="en-US" sz="1400" dirty="0"/>
              <a:t> </a:t>
            </a:r>
            <a:r>
              <a:rPr lang="en-US" altLang="zh-CN" sz="1400" dirty="0"/>
              <a:t>other models, with gas price being the top feature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Predicted Price for 2020</a:t>
            </a:r>
            <a:r>
              <a:rPr lang="en-US" sz="1400" dirty="0"/>
              <a:t>: closely follows the gas price, impacted by significant events 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49D899-5AD1-E384-E2F6-7E9191AA307B}"/>
              </a:ext>
            </a:extLst>
          </p:cNvPr>
          <p:cNvCxnSpPr/>
          <p:nvPr/>
        </p:nvCxnSpPr>
        <p:spPr>
          <a:xfrm>
            <a:off x="8003916" y="2297079"/>
            <a:ext cx="3067050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8C2B0F-2FA0-7FC5-EC6A-28ED43E7183B}"/>
              </a:ext>
            </a:extLst>
          </p:cNvPr>
          <p:cNvCxnSpPr/>
          <p:nvPr/>
        </p:nvCxnSpPr>
        <p:spPr>
          <a:xfrm>
            <a:off x="7994391" y="4374410"/>
            <a:ext cx="3067050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106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50CA098-DD9D-1690-DABB-C6C23576860D}"/>
              </a:ext>
            </a:extLst>
          </p:cNvPr>
          <p:cNvGrpSpPr/>
          <p:nvPr/>
        </p:nvGrpSpPr>
        <p:grpSpPr>
          <a:xfrm>
            <a:off x="241784" y="118741"/>
            <a:ext cx="11654469" cy="547673"/>
            <a:chOff x="476420" y="118742"/>
            <a:chExt cx="11654469" cy="5476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DFBC8A8-9A2B-6799-F362-1B950639ECC9}"/>
                </a:ext>
              </a:extLst>
            </p:cNvPr>
            <p:cNvGrpSpPr/>
            <p:nvPr/>
          </p:nvGrpSpPr>
          <p:grpSpPr>
            <a:xfrm>
              <a:off x="476421" y="118742"/>
              <a:ext cx="3857950" cy="272631"/>
              <a:chOff x="447258" y="120323"/>
              <a:chExt cx="3857950" cy="272631"/>
            </a:xfrm>
          </p:grpSpPr>
          <p:sp>
            <p:nvSpPr>
              <p:cNvPr id="6" name="Rectangle 7">
                <a:extLst>
                  <a:ext uri="{FF2B5EF4-FFF2-40B4-BE49-F238E27FC236}">
                    <a16:creationId xmlns:a16="http://schemas.microsoft.com/office/drawing/2014/main" id="{E6F7B122-1C79-AF84-29E3-1447E14D01DF}"/>
                  </a:ext>
                </a:extLst>
              </p:cNvPr>
              <p:cNvSpPr/>
              <p:nvPr/>
            </p:nvSpPr>
            <p:spPr>
              <a:xfrm>
                <a:off x="447258" y="120323"/>
                <a:ext cx="294322" cy="2689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457200">
                  <a:defRPr/>
                </a:pPr>
                <a:r>
                  <a:rPr lang="en-US" sz="1400" b="1" dirty="0">
                    <a:solidFill>
                      <a:prstClr val="white"/>
                    </a:solidFill>
                    <a:ea typeface="微软雅黑" panose="020B0503020204020204" pitchFamily="34" charset="-122"/>
                  </a:rPr>
                  <a:t>D</a:t>
                </a:r>
              </a:p>
            </p:txBody>
          </p:sp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9C811B7A-FC7A-A2BF-9EAF-8A0B9A0A5DF1}"/>
                  </a:ext>
                </a:extLst>
              </p:cNvPr>
              <p:cNvSpPr/>
              <p:nvPr/>
            </p:nvSpPr>
            <p:spPr>
              <a:xfrm>
                <a:off x="705208" y="124014"/>
                <a:ext cx="3600000" cy="26894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defTabSz="457200">
                  <a:defRPr/>
                </a:pPr>
                <a:r>
                  <a:rPr lang="en-US" sz="1600" b="1" dirty="0">
                    <a:solidFill>
                      <a:schemeClr val="accent1"/>
                    </a:solidFill>
                    <a:ea typeface="微软雅黑" panose="020B0503020204020204" pitchFamily="34" charset="-122"/>
                  </a:rPr>
                  <a:t>Appendix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DF9796-1947-40FD-7C36-26ED545F4DAE}"/>
                </a:ext>
              </a:extLst>
            </p:cNvPr>
            <p:cNvSpPr txBox="1"/>
            <p:nvPr/>
          </p:nvSpPr>
          <p:spPr>
            <a:xfrm>
              <a:off x="476420" y="389416"/>
              <a:ext cx="1165446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kern="0" dirty="0">
                  <a:latin typeface="Calibri" panose="020F0502020204030204" pitchFamily="34" charset="0"/>
                  <a:cs typeface="Calibri" panose="020F0502020204030204" pitchFamily="34" charset="0"/>
                </a:rPr>
                <a:t>Slide 3: Linear Regression Model Test Result and Feature Explanation </a:t>
              </a:r>
            </a:p>
          </p:txBody>
        </p:sp>
      </p:grpSp>
      <p:pic>
        <p:nvPicPr>
          <p:cNvPr id="8" name="Picture 7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D4C35E6F-DE07-8DDB-F66A-4299FC461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9" y="666414"/>
            <a:ext cx="6017101" cy="3008551"/>
          </a:xfrm>
          <a:prstGeom prst="rect">
            <a:avLst/>
          </a:prstGeom>
        </p:spPr>
      </p:pic>
      <p:pic>
        <p:nvPicPr>
          <p:cNvPr id="16" name="Picture 15" descr="A graph with blue squares&#10;&#10;Description automatically generated">
            <a:extLst>
              <a:ext uri="{FF2B5EF4-FFF2-40B4-BE49-F238E27FC236}">
                <a16:creationId xmlns:a16="http://schemas.microsoft.com/office/drawing/2014/main" id="{71BE4386-B028-7B00-3A9B-2591810EA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57" y="3674965"/>
            <a:ext cx="4774552" cy="3183035"/>
          </a:xfrm>
          <a:prstGeom prst="rect">
            <a:avLst/>
          </a:prstGeom>
        </p:spPr>
      </p:pic>
      <p:pic>
        <p:nvPicPr>
          <p:cNvPr id="20" name="Picture 19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6EC2F030-7BA1-BB0F-5DFC-44E32FC26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245" y="840928"/>
            <a:ext cx="5619751" cy="4425554"/>
          </a:xfrm>
          <a:prstGeom prst="rect">
            <a:avLst/>
          </a:prstGeom>
        </p:spPr>
      </p:pic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FF91A47F-58AC-53EA-476F-EEA936AAC7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" t="-2321"/>
          <a:stretch/>
        </p:blipFill>
        <p:spPr>
          <a:xfrm>
            <a:off x="5602681" y="5766911"/>
            <a:ext cx="6228878" cy="10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1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61B94E7C-6F45-294F-1CD0-0CD0777F38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6" b="611"/>
          <a:stretch/>
        </p:blipFill>
        <p:spPr>
          <a:xfrm>
            <a:off x="-198536" y="1545901"/>
            <a:ext cx="5796904" cy="303543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4D32778-849F-4E44-E1EB-2310E8EF15CF}"/>
              </a:ext>
            </a:extLst>
          </p:cNvPr>
          <p:cNvGrpSpPr/>
          <p:nvPr/>
        </p:nvGrpSpPr>
        <p:grpSpPr>
          <a:xfrm>
            <a:off x="241784" y="118741"/>
            <a:ext cx="11654469" cy="547673"/>
            <a:chOff x="476420" y="118742"/>
            <a:chExt cx="11654469" cy="54767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8A37E09-70BD-CC25-E7AA-0C6CDFA85C35}"/>
                </a:ext>
              </a:extLst>
            </p:cNvPr>
            <p:cNvGrpSpPr/>
            <p:nvPr/>
          </p:nvGrpSpPr>
          <p:grpSpPr>
            <a:xfrm>
              <a:off x="476421" y="118742"/>
              <a:ext cx="3857950" cy="272631"/>
              <a:chOff x="447258" y="120323"/>
              <a:chExt cx="3857950" cy="27263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F60ACB1-1390-CC1B-1F9E-A6240829806C}"/>
                  </a:ext>
                </a:extLst>
              </p:cNvPr>
              <p:cNvSpPr/>
              <p:nvPr/>
            </p:nvSpPr>
            <p:spPr>
              <a:xfrm>
                <a:off x="447258" y="120323"/>
                <a:ext cx="294322" cy="2689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457200">
                  <a:defRPr/>
                </a:pPr>
                <a:r>
                  <a:rPr lang="en-US" sz="1400" b="1" dirty="0">
                    <a:solidFill>
                      <a:prstClr val="white"/>
                    </a:solidFill>
                    <a:ea typeface="微软雅黑" panose="020B0503020204020204" pitchFamily="34" charset="-122"/>
                  </a:rPr>
                  <a:t>D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7D5691-66AC-FCA0-4E16-81D7E1298363}"/>
                  </a:ext>
                </a:extLst>
              </p:cNvPr>
              <p:cNvSpPr/>
              <p:nvPr/>
            </p:nvSpPr>
            <p:spPr>
              <a:xfrm>
                <a:off x="705208" y="124014"/>
                <a:ext cx="3600000" cy="26894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defTabSz="457200">
                  <a:defRPr/>
                </a:pPr>
                <a:r>
                  <a:rPr lang="en-US" sz="1600" b="1" dirty="0">
                    <a:solidFill>
                      <a:schemeClr val="accent1"/>
                    </a:solidFill>
                    <a:ea typeface="微软雅黑" panose="020B0503020204020204" pitchFamily="34" charset="-122"/>
                  </a:rPr>
                  <a:t>Appendix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AF3DAD-144C-5952-F251-4F1A14C51DA7}"/>
                </a:ext>
              </a:extLst>
            </p:cNvPr>
            <p:cNvSpPr txBox="1"/>
            <p:nvPr/>
          </p:nvSpPr>
          <p:spPr>
            <a:xfrm>
              <a:off x="476420" y="389416"/>
              <a:ext cx="1165446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kern="0" dirty="0">
                  <a:latin typeface="Calibri" panose="020F0502020204030204" pitchFamily="34" charset="0"/>
                  <a:cs typeface="Calibri" panose="020F0502020204030204" pitchFamily="34" charset="0"/>
                </a:rPr>
                <a:t>Slide 3: Linear Regression Model Power Price Inference and Actual Price Globally    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B041464-E616-53BC-9197-4E25F60E3F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9" r="892"/>
          <a:stretch/>
        </p:blipFill>
        <p:spPr>
          <a:xfrm>
            <a:off x="5598368" y="1545901"/>
            <a:ext cx="6511938" cy="33005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174DD60-CAAD-C9D8-D308-EFAC28359FE6}"/>
              </a:ext>
            </a:extLst>
          </p:cNvPr>
          <p:cNvSpPr txBox="1"/>
          <p:nvPr/>
        </p:nvSpPr>
        <p:spPr>
          <a:xfrm>
            <a:off x="5598368" y="1268902"/>
            <a:ext cx="6195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12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Graphik"/>
              </a:rPr>
              <a:t>Quarterly average electricity prices in selected markets, 2016-2020</a:t>
            </a:r>
          </a:p>
        </p:txBody>
      </p:sp>
    </p:spTree>
    <p:extLst>
      <p:ext uri="{BB962C8B-B14F-4D97-AF65-F5344CB8AC3E}">
        <p14:creationId xmlns:p14="http://schemas.microsoft.com/office/powerpoint/2010/main" val="1830852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D32778-849F-4E44-E1EB-2310E8EF15CF}"/>
              </a:ext>
            </a:extLst>
          </p:cNvPr>
          <p:cNvGrpSpPr/>
          <p:nvPr/>
        </p:nvGrpSpPr>
        <p:grpSpPr>
          <a:xfrm>
            <a:off x="241784" y="118741"/>
            <a:ext cx="11654469" cy="547673"/>
            <a:chOff x="476420" y="118742"/>
            <a:chExt cx="11654469" cy="54767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8A37E09-70BD-CC25-E7AA-0C6CDFA85C35}"/>
                </a:ext>
              </a:extLst>
            </p:cNvPr>
            <p:cNvGrpSpPr/>
            <p:nvPr/>
          </p:nvGrpSpPr>
          <p:grpSpPr>
            <a:xfrm>
              <a:off x="476421" y="118742"/>
              <a:ext cx="3857950" cy="272631"/>
              <a:chOff x="447258" y="120323"/>
              <a:chExt cx="3857950" cy="27263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F60ACB1-1390-CC1B-1F9E-A6240829806C}"/>
                  </a:ext>
                </a:extLst>
              </p:cNvPr>
              <p:cNvSpPr/>
              <p:nvPr/>
            </p:nvSpPr>
            <p:spPr>
              <a:xfrm>
                <a:off x="447258" y="120323"/>
                <a:ext cx="294322" cy="2689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457200">
                  <a:defRPr/>
                </a:pPr>
                <a:r>
                  <a:rPr lang="en-US" sz="1400" b="1" dirty="0">
                    <a:solidFill>
                      <a:prstClr val="white"/>
                    </a:solidFill>
                    <a:ea typeface="微软雅黑" panose="020B0503020204020204" pitchFamily="34" charset="-122"/>
                  </a:rPr>
                  <a:t>D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7D5691-66AC-FCA0-4E16-81D7E1298363}"/>
                  </a:ext>
                </a:extLst>
              </p:cNvPr>
              <p:cNvSpPr/>
              <p:nvPr/>
            </p:nvSpPr>
            <p:spPr>
              <a:xfrm>
                <a:off x="705208" y="124014"/>
                <a:ext cx="3600000" cy="26894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defTabSz="457200">
                  <a:defRPr/>
                </a:pPr>
                <a:r>
                  <a:rPr lang="en-US" sz="1600" b="1" dirty="0">
                    <a:solidFill>
                      <a:schemeClr val="accent1"/>
                    </a:solidFill>
                    <a:ea typeface="微软雅黑" panose="020B0503020204020204" pitchFamily="34" charset="-122"/>
                  </a:rPr>
                  <a:t>Appendix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AF3DAD-144C-5952-F251-4F1A14C51DA7}"/>
                </a:ext>
              </a:extLst>
            </p:cNvPr>
            <p:cNvSpPr txBox="1"/>
            <p:nvPr/>
          </p:nvSpPr>
          <p:spPr>
            <a:xfrm>
              <a:off x="476420" y="389416"/>
              <a:ext cx="1165446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kern="0" dirty="0">
                  <a:latin typeface="Calibri" panose="020F0502020204030204" pitchFamily="34" charset="0"/>
                  <a:cs typeface="Calibri" panose="020F0502020204030204" pitchFamily="34" charset="0"/>
                </a:rPr>
                <a:t>Slide 3: </a:t>
              </a:r>
              <a:r>
                <a:rPr lang="en-US" altLang="zh-CN" b="1" kern="0" dirty="0">
                  <a:latin typeface="Calibri" panose="020F0502020204030204" pitchFamily="34" charset="0"/>
                  <a:cs typeface="Calibri" panose="020F0502020204030204" pitchFamily="34" charset="0"/>
                </a:rPr>
                <a:t>Other </a:t>
              </a:r>
              <a:r>
                <a:rPr lang="en-US" b="1" kern="0" dirty="0">
                  <a:latin typeface="Calibri" panose="020F0502020204030204" pitchFamily="34" charset="0"/>
                  <a:cs typeface="Calibri" panose="020F0502020204030204" pitchFamily="34" charset="0"/>
                </a:rPr>
                <a:t>Models Test and </a:t>
              </a:r>
              <a:r>
                <a:rPr lang="en-US" altLang="zh-CN" b="1" kern="0" dirty="0">
                  <a:latin typeface="Calibri" panose="020F0502020204030204" pitchFamily="34" charset="0"/>
                  <a:cs typeface="Calibri" panose="020F0502020204030204" pitchFamily="34" charset="0"/>
                </a:rPr>
                <a:t>Inference Result </a:t>
              </a:r>
              <a:endParaRPr lang="en-US" b="1" kern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" name="Picture 2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E292F37-92D0-0EEC-9020-B16FFCF60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6" y="705237"/>
            <a:ext cx="6035350" cy="3017675"/>
          </a:xfrm>
          <a:prstGeom prst="rect">
            <a:avLst/>
          </a:prstGeom>
        </p:spPr>
      </p:pic>
      <p:pic>
        <p:nvPicPr>
          <p:cNvPr id="10" name="Picture 9" descr="A graph with blue lines&#10;&#10;Description automatically generated">
            <a:extLst>
              <a:ext uri="{FF2B5EF4-FFF2-40B4-BE49-F238E27FC236}">
                <a16:creationId xmlns:a16="http://schemas.microsoft.com/office/drawing/2014/main" id="{FF313018-53D5-C932-A5AC-6B89539F08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2"/>
          <a:stretch/>
        </p:blipFill>
        <p:spPr>
          <a:xfrm>
            <a:off x="251936" y="3659154"/>
            <a:ext cx="6035351" cy="2953917"/>
          </a:xfrm>
          <a:prstGeom prst="rect">
            <a:avLst/>
          </a:prstGeom>
        </p:spPr>
      </p:pic>
      <p:pic>
        <p:nvPicPr>
          <p:cNvPr id="13" name="Picture 12" descr="A graph with blue lines&#10;&#10;Description automatically generated">
            <a:extLst>
              <a:ext uri="{FF2B5EF4-FFF2-40B4-BE49-F238E27FC236}">
                <a16:creationId xmlns:a16="http://schemas.microsoft.com/office/drawing/2014/main" id="{CD3B14F9-7281-58B1-568C-3EDCFF13B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55" y="3659154"/>
            <a:ext cx="5907836" cy="2953918"/>
          </a:xfrm>
          <a:prstGeom prst="rect">
            <a:avLst/>
          </a:prstGeom>
        </p:spPr>
      </p:pic>
      <p:pic>
        <p:nvPicPr>
          <p:cNvPr id="17" name="Picture 1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830AF413-B0C2-07E8-9DFC-59EB974DC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55" y="705237"/>
            <a:ext cx="5907836" cy="301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0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4D32778-849F-4E44-E1EB-2310E8EF15CF}"/>
              </a:ext>
            </a:extLst>
          </p:cNvPr>
          <p:cNvGrpSpPr/>
          <p:nvPr/>
        </p:nvGrpSpPr>
        <p:grpSpPr>
          <a:xfrm>
            <a:off x="241784" y="118741"/>
            <a:ext cx="11654469" cy="547673"/>
            <a:chOff x="476420" y="118742"/>
            <a:chExt cx="11654469" cy="54767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8A37E09-70BD-CC25-E7AA-0C6CDFA85C35}"/>
                </a:ext>
              </a:extLst>
            </p:cNvPr>
            <p:cNvGrpSpPr/>
            <p:nvPr/>
          </p:nvGrpSpPr>
          <p:grpSpPr>
            <a:xfrm>
              <a:off x="476421" y="118742"/>
              <a:ext cx="3857950" cy="272631"/>
              <a:chOff x="447258" y="120323"/>
              <a:chExt cx="3857950" cy="27263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F60ACB1-1390-CC1B-1F9E-A6240829806C}"/>
                  </a:ext>
                </a:extLst>
              </p:cNvPr>
              <p:cNvSpPr/>
              <p:nvPr/>
            </p:nvSpPr>
            <p:spPr>
              <a:xfrm>
                <a:off x="447258" y="120323"/>
                <a:ext cx="294322" cy="2689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457200">
                  <a:defRPr/>
                </a:pPr>
                <a:r>
                  <a:rPr lang="en-US" sz="1400" b="1" dirty="0">
                    <a:solidFill>
                      <a:prstClr val="white"/>
                    </a:solidFill>
                    <a:ea typeface="微软雅黑" panose="020B0503020204020204" pitchFamily="34" charset="-122"/>
                  </a:rPr>
                  <a:t>D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7D5691-66AC-FCA0-4E16-81D7E1298363}"/>
                  </a:ext>
                </a:extLst>
              </p:cNvPr>
              <p:cNvSpPr/>
              <p:nvPr/>
            </p:nvSpPr>
            <p:spPr>
              <a:xfrm>
                <a:off x="705208" y="124014"/>
                <a:ext cx="3600000" cy="26894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defTabSz="457200">
                  <a:defRPr/>
                </a:pPr>
                <a:r>
                  <a:rPr lang="en-US" sz="1600" b="1" dirty="0">
                    <a:solidFill>
                      <a:schemeClr val="accent1"/>
                    </a:solidFill>
                    <a:ea typeface="微软雅黑" panose="020B0503020204020204" pitchFamily="34" charset="-122"/>
                  </a:rPr>
                  <a:t>Appendix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AF3DAD-144C-5952-F251-4F1A14C51DA7}"/>
                </a:ext>
              </a:extLst>
            </p:cNvPr>
            <p:cNvSpPr txBox="1"/>
            <p:nvPr/>
          </p:nvSpPr>
          <p:spPr>
            <a:xfrm>
              <a:off x="476420" y="389416"/>
              <a:ext cx="1165446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kern="0" dirty="0">
                  <a:latin typeface="Calibri" panose="020F0502020204030204" pitchFamily="34" charset="0"/>
                  <a:cs typeface="Calibri" panose="020F0502020204030204" pitchFamily="34" charset="0"/>
                </a:rPr>
                <a:t>Slide 3: </a:t>
              </a:r>
              <a:r>
                <a:rPr lang="en-US" altLang="zh-CN" b="1" kern="0" dirty="0">
                  <a:latin typeface="Calibri" panose="020F0502020204030204" pitchFamily="34" charset="0"/>
                  <a:cs typeface="Calibri" panose="020F0502020204030204" pitchFamily="34" charset="0"/>
                </a:rPr>
                <a:t>Random Forest </a:t>
              </a:r>
              <a:r>
                <a:rPr lang="en-US" b="1" kern="0" dirty="0">
                  <a:latin typeface="Calibri" panose="020F0502020204030204" pitchFamily="34" charset="0"/>
                  <a:cs typeface="Calibri" panose="020F0502020204030204" pitchFamily="34" charset="0"/>
                </a:rPr>
                <a:t>Feature Explanation</a:t>
              </a:r>
            </a:p>
          </p:txBody>
        </p:sp>
      </p:grpSp>
      <p:pic>
        <p:nvPicPr>
          <p:cNvPr id="4" name="Picture 3" descr="A graph of gas prices&#10;&#10;Description automatically generated">
            <a:extLst>
              <a:ext uri="{FF2B5EF4-FFF2-40B4-BE49-F238E27FC236}">
                <a16:creationId xmlns:a16="http://schemas.microsoft.com/office/drawing/2014/main" id="{951E1E27-E206-F276-EECC-A1D41F29F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951" y="1558763"/>
            <a:ext cx="6167293" cy="4111528"/>
          </a:xfrm>
          <a:prstGeom prst="rect">
            <a:avLst/>
          </a:prstGeom>
        </p:spPr>
      </p:pic>
      <p:pic>
        <p:nvPicPr>
          <p:cNvPr id="12" name="Picture 11" descr="A graph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2A1B48AB-31C0-107C-BAA3-67D632238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78" y="1263232"/>
            <a:ext cx="5596265" cy="44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5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DBB165-B0B9-73CD-C9F3-40625B07145C}"/>
              </a:ext>
            </a:extLst>
          </p:cNvPr>
          <p:cNvGrpSpPr/>
          <p:nvPr/>
        </p:nvGrpSpPr>
        <p:grpSpPr>
          <a:xfrm>
            <a:off x="241784" y="118741"/>
            <a:ext cx="11654469" cy="824672"/>
            <a:chOff x="476420" y="118742"/>
            <a:chExt cx="11654469" cy="8246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35B0C5C-27D9-AC11-B6FE-9F56BC0E721F}"/>
                </a:ext>
              </a:extLst>
            </p:cNvPr>
            <p:cNvGrpSpPr/>
            <p:nvPr/>
          </p:nvGrpSpPr>
          <p:grpSpPr>
            <a:xfrm>
              <a:off x="476421" y="118742"/>
              <a:ext cx="3857950" cy="272631"/>
              <a:chOff x="447258" y="120323"/>
              <a:chExt cx="3857950" cy="272631"/>
            </a:xfrm>
          </p:grpSpPr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0E5EC43C-EC6D-D7BA-E928-FCCC3D8BB98B}"/>
                  </a:ext>
                </a:extLst>
              </p:cNvPr>
              <p:cNvSpPr/>
              <p:nvPr/>
            </p:nvSpPr>
            <p:spPr>
              <a:xfrm>
                <a:off x="447258" y="120323"/>
                <a:ext cx="294322" cy="2689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457200">
                  <a:defRPr/>
                </a:pPr>
                <a:r>
                  <a:rPr lang="en-US" sz="1400" b="1" dirty="0">
                    <a:solidFill>
                      <a:prstClr val="white"/>
                    </a:solidFill>
                    <a:ea typeface="微软雅黑" panose="020B0503020204020204" pitchFamily="34" charset="-122"/>
                  </a:rPr>
                  <a:t>A</a:t>
                </a:r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74F970D9-64F7-63B9-41DA-241D03310ADC}"/>
                  </a:ext>
                </a:extLst>
              </p:cNvPr>
              <p:cNvSpPr/>
              <p:nvPr/>
            </p:nvSpPr>
            <p:spPr>
              <a:xfrm>
                <a:off x="705208" y="124014"/>
                <a:ext cx="3600000" cy="26894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defTabSz="457200">
                  <a:defRPr/>
                </a:pPr>
                <a:r>
                  <a:rPr lang="en-US" sz="1600" b="1" dirty="0">
                    <a:solidFill>
                      <a:schemeClr val="accent1"/>
                    </a:solidFill>
                    <a:ea typeface="微软雅黑" panose="020B0503020204020204" pitchFamily="34" charset="-122"/>
                  </a:rPr>
                  <a:t>Power Price Drivers 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1A18BC-2C76-0445-C5EF-B78B7484D186}"/>
                </a:ext>
              </a:extLst>
            </p:cNvPr>
            <p:cNvSpPr txBox="1"/>
            <p:nvPr/>
          </p:nvSpPr>
          <p:spPr>
            <a:xfrm>
              <a:off x="476420" y="389416"/>
              <a:ext cx="1165446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 kern="0" dirty="0">
                  <a:latin typeface="Calibri" panose="020F0502020204030204" pitchFamily="34" charset="0"/>
                  <a:cs typeface="Calibri" panose="020F0502020204030204" pitchFamily="34" charset="0"/>
                </a:rPr>
                <a:t>Wholesale Market Price is Affected by Commodity Price and Underlying Demand; It Mainly Drives by Gas Price and Has Strong Seasonality </a:t>
              </a:r>
              <a:endParaRPr lang="en-CN" b="1" kern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FD46E33D-A238-A1A8-D000-3305F22128E1}"/>
              </a:ext>
            </a:extLst>
          </p:cNvPr>
          <p:cNvCxnSpPr>
            <a:cxnSpLocks/>
          </p:cNvCxnSpPr>
          <p:nvPr/>
        </p:nvCxnSpPr>
        <p:spPr>
          <a:xfrm>
            <a:off x="250532" y="1530155"/>
            <a:ext cx="549841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E5132941-F030-0DDA-A872-EBE2D53C2AD1}"/>
              </a:ext>
            </a:extLst>
          </p:cNvPr>
          <p:cNvCxnSpPr>
            <a:cxnSpLocks/>
          </p:cNvCxnSpPr>
          <p:nvPr/>
        </p:nvCxnSpPr>
        <p:spPr>
          <a:xfrm flipV="1">
            <a:off x="6096000" y="1497034"/>
            <a:ext cx="5365686" cy="2511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4">
            <a:extLst>
              <a:ext uri="{FF2B5EF4-FFF2-40B4-BE49-F238E27FC236}">
                <a16:creationId xmlns:a16="http://schemas.microsoft.com/office/drawing/2014/main" id="{B4AF06FC-A20C-5218-DE0E-A3CFE59EB467}"/>
              </a:ext>
            </a:extLst>
          </p:cNvPr>
          <p:cNvSpPr txBox="1"/>
          <p:nvPr/>
        </p:nvSpPr>
        <p:spPr>
          <a:xfrm>
            <a:off x="6095999" y="997731"/>
            <a:ext cx="536568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altLang="zh-CN" sz="16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The Power Prices Shows a Seasonal Pattern, Driven by Heating Demands in Winter </a:t>
            </a:r>
            <a:endParaRPr lang="en-US" sz="16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TextBox 64">
            <a:extLst>
              <a:ext uri="{FF2B5EF4-FFF2-40B4-BE49-F238E27FC236}">
                <a16:creationId xmlns:a16="http://schemas.microsoft.com/office/drawing/2014/main" id="{39E84D3A-6006-F50F-3592-43951DF849F6}"/>
              </a:ext>
            </a:extLst>
          </p:cNvPr>
          <p:cNvSpPr txBox="1"/>
          <p:nvPr/>
        </p:nvSpPr>
        <p:spPr>
          <a:xfrm>
            <a:off x="241782" y="1004591"/>
            <a:ext cx="55071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altLang="zh-CN" sz="1600" b="1" dirty="0">
                <a:solidFill>
                  <a:schemeClr val="accent1"/>
                </a:solidFill>
                <a:ea typeface="Microsoft YaHei" panose="020B0503020204020204" pitchFamily="34" charset="-122"/>
              </a:rPr>
              <a:t>Wholesale Market Price Has Strong Positive Correlations with Gas Price and Coal Price </a:t>
            </a:r>
            <a:endParaRPr lang="en-US" sz="1600" b="1" dirty="0">
              <a:solidFill>
                <a:schemeClr val="accent1"/>
              </a:solidFill>
              <a:ea typeface="Microsoft YaHei" panose="020B0503020204020204" pitchFamily="34" charset="-122"/>
            </a:endParaRPr>
          </a:p>
        </p:txBody>
      </p:sp>
      <p:pic>
        <p:nvPicPr>
          <p:cNvPr id="22" name="Picture 21" descr="A colorful squares with numbers&#10;&#10;Description automatically generated with medium confidence">
            <a:extLst>
              <a:ext uri="{FF2B5EF4-FFF2-40B4-BE49-F238E27FC236}">
                <a16:creationId xmlns:a16="http://schemas.microsoft.com/office/drawing/2014/main" id="{2A12EA62-887E-04E9-6CF1-3EDAA07749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2" t="13063" r="25450" b="78447"/>
          <a:stretch/>
        </p:blipFill>
        <p:spPr>
          <a:xfrm>
            <a:off x="2497159" y="5570606"/>
            <a:ext cx="6865722" cy="1096446"/>
          </a:xfrm>
          <a:prstGeom prst="rect">
            <a:avLst/>
          </a:prstGeom>
        </p:spPr>
      </p:pic>
      <p:pic>
        <p:nvPicPr>
          <p:cNvPr id="26" name="Picture 2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648FF8B-9093-764D-CA7A-9E41CB218E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0"/>
          <a:stretch/>
        </p:blipFill>
        <p:spPr>
          <a:xfrm>
            <a:off x="5748949" y="2125819"/>
            <a:ext cx="4301943" cy="32092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58782CD-9CC9-D730-BD56-6FD48CC0287A}"/>
              </a:ext>
            </a:extLst>
          </p:cNvPr>
          <p:cNvSpPr txBox="1"/>
          <p:nvPr/>
        </p:nvSpPr>
        <p:spPr>
          <a:xfrm>
            <a:off x="6437013" y="1848668"/>
            <a:ext cx="3213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Seasonal Trends in Power Prices and Generation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51F83E6-DB6C-7B93-71E1-F1E0D5F89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533" y="1770685"/>
            <a:ext cx="3358692" cy="3362679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444EA4-FF86-94D3-821B-EBFEA10B2ED5}"/>
              </a:ext>
            </a:extLst>
          </p:cNvPr>
          <p:cNvCxnSpPr>
            <a:cxnSpLocks/>
          </p:cNvCxnSpPr>
          <p:nvPr/>
        </p:nvCxnSpPr>
        <p:spPr>
          <a:xfrm>
            <a:off x="5930020" y="1023812"/>
            <a:ext cx="0" cy="4390160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6C44EA-0060-E81C-F6F1-2244A753992B}"/>
              </a:ext>
            </a:extLst>
          </p:cNvPr>
          <p:cNvSpPr txBox="1"/>
          <p:nvPr/>
        </p:nvSpPr>
        <p:spPr>
          <a:xfrm>
            <a:off x="646546" y="5794064"/>
            <a:ext cx="1775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Correlation</a:t>
            </a:r>
            <a:r>
              <a:rPr lang="en-US" sz="1200" dirty="0"/>
              <a:t> of Wholesale Market Price vs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6EBD39-007F-A8BC-F7DB-20C71E88FC07}"/>
              </a:ext>
            </a:extLst>
          </p:cNvPr>
          <p:cNvSpPr txBox="1"/>
          <p:nvPr/>
        </p:nvSpPr>
        <p:spPr>
          <a:xfrm>
            <a:off x="2497159" y="5555134"/>
            <a:ext cx="1464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Gas Price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F77024-798B-B85C-1E9B-A6FEBFFDB57A}"/>
              </a:ext>
            </a:extLst>
          </p:cNvPr>
          <p:cNvSpPr txBox="1"/>
          <p:nvPr/>
        </p:nvSpPr>
        <p:spPr>
          <a:xfrm>
            <a:off x="3609227" y="5569672"/>
            <a:ext cx="1464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Coal Price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B473D1-39B4-DA02-1758-FBB755500F1C}"/>
              </a:ext>
            </a:extLst>
          </p:cNvPr>
          <p:cNvSpPr txBox="1"/>
          <p:nvPr/>
        </p:nvSpPr>
        <p:spPr>
          <a:xfrm>
            <a:off x="4766563" y="5569671"/>
            <a:ext cx="1464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Carbon Price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C2519E-105F-4271-28F3-F454E82FB98B}"/>
              </a:ext>
            </a:extLst>
          </p:cNvPr>
          <p:cNvSpPr txBox="1"/>
          <p:nvPr/>
        </p:nvSpPr>
        <p:spPr>
          <a:xfrm>
            <a:off x="5930020" y="5556835"/>
            <a:ext cx="1464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Tot Generation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AC0BA9-4256-78DD-1F87-6CA96BD0FC33}"/>
              </a:ext>
            </a:extLst>
          </p:cNvPr>
          <p:cNvSpPr txBox="1"/>
          <p:nvPr/>
        </p:nvSpPr>
        <p:spPr>
          <a:xfrm>
            <a:off x="7035967" y="5555134"/>
            <a:ext cx="1464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Load Factor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D832A1-3122-FD90-760D-324E4186269F}"/>
              </a:ext>
            </a:extLst>
          </p:cNvPr>
          <p:cNvSpPr txBox="1"/>
          <p:nvPr/>
        </p:nvSpPr>
        <p:spPr>
          <a:xfrm>
            <a:off x="8199424" y="5569671"/>
            <a:ext cx="1464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Underlying Demand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A8B9AA-3EC5-603F-5A47-230C5822CB46}"/>
              </a:ext>
            </a:extLst>
          </p:cNvPr>
          <p:cNvSpPr txBox="1"/>
          <p:nvPr/>
        </p:nvSpPr>
        <p:spPr>
          <a:xfrm>
            <a:off x="3563962" y="1919186"/>
            <a:ext cx="23207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 1 GBP/MMBtu increase in gas prices results in an approximate </a:t>
            </a:r>
            <a:r>
              <a:rPr lang="en-US" sz="1200" b="1" dirty="0"/>
              <a:t>6.74</a:t>
            </a:r>
            <a:r>
              <a:rPr lang="en-US" sz="1200" dirty="0"/>
              <a:t> GBP/MWh increase in wholesale market prices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Strong relationship </a:t>
            </a:r>
            <a:r>
              <a:rPr lang="en-US" sz="1200" dirty="0"/>
              <a:t>between gas and power price, with the fitted line explains 73.9% of the power price variability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1 GBP/</a:t>
            </a:r>
            <a:r>
              <a:rPr lang="en-US" sz="1200" dirty="0" err="1"/>
              <a:t>tonne</a:t>
            </a:r>
            <a:r>
              <a:rPr lang="en-US" sz="1200" dirty="0"/>
              <a:t> increase in coal prices results in an approximate </a:t>
            </a:r>
            <a:r>
              <a:rPr lang="en-US" sz="1200" b="1" dirty="0"/>
              <a:t>0.68</a:t>
            </a:r>
            <a:r>
              <a:rPr lang="en-US" sz="1200" dirty="0"/>
              <a:t> GBP/MWh increase in power price, </a:t>
            </a:r>
            <a:r>
              <a:rPr lang="en-US" sz="1200" b="1" dirty="0"/>
              <a:t>moderate correlations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DBD990-77E7-380E-42A7-F0DE9804FA7E}"/>
              </a:ext>
            </a:extLst>
          </p:cNvPr>
          <p:cNvSpPr txBox="1"/>
          <p:nvPr/>
        </p:nvSpPr>
        <p:spPr>
          <a:xfrm>
            <a:off x="9664133" y="3085536"/>
            <a:ext cx="22321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Power generation is adjusted based on seasonal demand</a:t>
            </a:r>
            <a:r>
              <a:rPr lang="en-US" sz="1200" dirty="0"/>
              <a:t>, with lower generation during summer and increased generation during winter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2F3941-736F-5904-ECF9-E176E7A7AF19}"/>
              </a:ext>
            </a:extLst>
          </p:cNvPr>
          <p:cNvSpPr txBox="1"/>
          <p:nvPr/>
        </p:nvSpPr>
        <p:spPr>
          <a:xfrm>
            <a:off x="9664133" y="4152069"/>
            <a:ext cx="22321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</a:t>
            </a:r>
            <a:r>
              <a:rPr lang="en-US" sz="1200" b="1" dirty="0"/>
              <a:t>demand-driven pricing effect </a:t>
            </a:r>
            <a:r>
              <a:rPr lang="en-US" sz="1200" dirty="0"/>
              <a:t>is evident from the correlation between demand and prices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3CED26-F521-B731-C44F-B521EF82CD4F}"/>
              </a:ext>
            </a:extLst>
          </p:cNvPr>
          <p:cNvSpPr txBox="1"/>
          <p:nvPr/>
        </p:nvSpPr>
        <p:spPr>
          <a:xfrm>
            <a:off x="9664133" y="2269015"/>
            <a:ext cx="2232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Winter months experiences higher power prices and underlying demand</a:t>
            </a:r>
          </a:p>
        </p:txBody>
      </p:sp>
      <p:pic>
        <p:nvPicPr>
          <p:cNvPr id="8" name="Picture 7" descr="A colorful squares with numbers&#10;&#10;Description automatically generated with medium confidence">
            <a:extLst>
              <a:ext uri="{FF2B5EF4-FFF2-40B4-BE49-F238E27FC236}">
                <a16:creationId xmlns:a16="http://schemas.microsoft.com/office/drawing/2014/main" id="{DDB4C909-A62F-6C09-7F29-F51BA9663B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38" t="12014" r="17896" b="12191"/>
          <a:stretch/>
        </p:blipFill>
        <p:spPr>
          <a:xfrm rot="16200000">
            <a:off x="10752304" y="5780690"/>
            <a:ext cx="220275" cy="1539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55C54C-A099-A513-50F2-DDCDA3AB13AB}"/>
              </a:ext>
            </a:extLst>
          </p:cNvPr>
          <p:cNvSpPr txBox="1"/>
          <p:nvPr/>
        </p:nvSpPr>
        <p:spPr>
          <a:xfrm>
            <a:off x="9284800" y="5887528"/>
            <a:ext cx="9784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High</a:t>
            </a:r>
          </a:p>
          <a:p>
            <a:pPr algn="r"/>
            <a:r>
              <a:rPr lang="en-US" sz="1000" dirty="0"/>
              <a:t>Correlations</a:t>
            </a:r>
          </a:p>
          <a:p>
            <a:pPr algn="r"/>
            <a:r>
              <a:rPr lang="en-US" sz="1000" dirty="0"/>
              <a:t>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8EC12-E55B-13A8-F8EE-80CD45F4B55F}"/>
              </a:ext>
            </a:extLst>
          </p:cNvPr>
          <p:cNvSpPr txBox="1"/>
          <p:nvPr/>
        </p:nvSpPr>
        <p:spPr>
          <a:xfrm>
            <a:off x="11390443" y="5887528"/>
            <a:ext cx="9784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High</a:t>
            </a:r>
          </a:p>
          <a:p>
            <a:r>
              <a:rPr lang="en-US" sz="1000" dirty="0"/>
              <a:t>Corr</a:t>
            </a:r>
          </a:p>
          <a:p>
            <a:r>
              <a:rPr lang="en-US" sz="1000" dirty="0"/>
              <a:t>-0.5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6659F-19BE-66C8-25A0-C6E11E37B8EC}"/>
              </a:ext>
            </a:extLst>
          </p:cNvPr>
          <p:cNvSpPr txBox="1"/>
          <p:nvPr/>
        </p:nvSpPr>
        <p:spPr>
          <a:xfrm>
            <a:off x="10841799" y="5887528"/>
            <a:ext cx="4892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Low</a:t>
            </a:r>
          </a:p>
          <a:p>
            <a:pPr algn="ctr"/>
            <a:r>
              <a:rPr lang="en-US" sz="1000" dirty="0"/>
              <a:t>Corr</a:t>
            </a:r>
          </a:p>
          <a:p>
            <a:pPr algn="ctr"/>
            <a:r>
              <a:rPr lang="en-US" sz="1000" dirty="0"/>
              <a:t>0.0</a:t>
            </a:r>
          </a:p>
        </p:txBody>
      </p:sp>
    </p:spTree>
    <p:extLst>
      <p:ext uri="{BB962C8B-B14F-4D97-AF65-F5344CB8AC3E}">
        <p14:creationId xmlns:p14="http://schemas.microsoft.com/office/powerpoint/2010/main" val="18232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DBB165-B0B9-73CD-C9F3-40625B07145C}"/>
              </a:ext>
            </a:extLst>
          </p:cNvPr>
          <p:cNvGrpSpPr/>
          <p:nvPr/>
        </p:nvGrpSpPr>
        <p:grpSpPr>
          <a:xfrm>
            <a:off x="241784" y="201865"/>
            <a:ext cx="11654469" cy="824672"/>
            <a:chOff x="476420" y="118742"/>
            <a:chExt cx="11654469" cy="8246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35B0C5C-27D9-AC11-B6FE-9F56BC0E721F}"/>
                </a:ext>
              </a:extLst>
            </p:cNvPr>
            <p:cNvGrpSpPr/>
            <p:nvPr/>
          </p:nvGrpSpPr>
          <p:grpSpPr>
            <a:xfrm>
              <a:off x="476421" y="118742"/>
              <a:ext cx="3857950" cy="272631"/>
              <a:chOff x="447258" y="120323"/>
              <a:chExt cx="3857950" cy="272631"/>
            </a:xfrm>
          </p:grpSpPr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0E5EC43C-EC6D-D7BA-E928-FCCC3D8BB98B}"/>
                  </a:ext>
                </a:extLst>
              </p:cNvPr>
              <p:cNvSpPr/>
              <p:nvPr/>
            </p:nvSpPr>
            <p:spPr>
              <a:xfrm>
                <a:off x="447258" y="120323"/>
                <a:ext cx="294322" cy="2689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457200">
                  <a:defRPr/>
                </a:pPr>
                <a:r>
                  <a:rPr lang="en-US" sz="1400" b="1" dirty="0">
                    <a:solidFill>
                      <a:prstClr val="white"/>
                    </a:solidFill>
                    <a:ea typeface="微软雅黑" panose="020B0503020204020204" pitchFamily="34" charset="-122"/>
                  </a:rPr>
                  <a:t>B</a:t>
                </a:r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74F970D9-64F7-63B9-41DA-241D03310ADC}"/>
                  </a:ext>
                </a:extLst>
              </p:cNvPr>
              <p:cNvSpPr/>
              <p:nvPr/>
            </p:nvSpPr>
            <p:spPr>
              <a:xfrm>
                <a:off x="705208" y="124014"/>
                <a:ext cx="3600000" cy="26894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defTabSz="457200">
                  <a:defRPr/>
                </a:pPr>
                <a:r>
                  <a:rPr lang="en-US" sz="1600" b="1" dirty="0">
                    <a:solidFill>
                      <a:schemeClr val="accent1"/>
                    </a:solidFill>
                    <a:ea typeface="微软雅黑" panose="020B0503020204020204" pitchFamily="34" charset="-122"/>
                  </a:rPr>
                  <a:t>Energy Technology Analysis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1A18BC-2C76-0445-C5EF-B78B7484D186}"/>
                </a:ext>
              </a:extLst>
            </p:cNvPr>
            <p:cNvSpPr txBox="1"/>
            <p:nvPr/>
          </p:nvSpPr>
          <p:spPr>
            <a:xfrm>
              <a:off x="476420" y="389416"/>
              <a:ext cx="1165446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kern="0" dirty="0">
                  <a:latin typeface="Calibri" panose="020F0502020204030204" pitchFamily="34" charset="0"/>
                  <a:cs typeface="Calibri" panose="020F0502020204030204" pitchFamily="34" charset="0"/>
                </a:rPr>
                <a:t>Renewable Generation is Catching Up Non-Renewable Generation; Wind and Biomass Being the Top Renewable Method With High Generation and Load Factor  </a:t>
              </a:r>
              <a:endParaRPr lang="en-CN" b="1" kern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FD46E33D-A238-A1A8-D000-3305F22128E1}"/>
              </a:ext>
            </a:extLst>
          </p:cNvPr>
          <p:cNvCxnSpPr>
            <a:cxnSpLocks/>
          </p:cNvCxnSpPr>
          <p:nvPr/>
        </p:nvCxnSpPr>
        <p:spPr>
          <a:xfrm>
            <a:off x="250532" y="1631751"/>
            <a:ext cx="549841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E5132941-F030-0DDA-A872-EBE2D53C2AD1}"/>
              </a:ext>
            </a:extLst>
          </p:cNvPr>
          <p:cNvCxnSpPr>
            <a:cxnSpLocks/>
          </p:cNvCxnSpPr>
          <p:nvPr/>
        </p:nvCxnSpPr>
        <p:spPr>
          <a:xfrm flipV="1">
            <a:off x="6096000" y="1598630"/>
            <a:ext cx="5365686" cy="2511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4">
            <a:extLst>
              <a:ext uri="{FF2B5EF4-FFF2-40B4-BE49-F238E27FC236}">
                <a16:creationId xmlns:a16="http://schemas.microsoft.com/office/drawing/2014/main" id="{B4AF06FC-A20C-5218-DE0E-A3CFE59EB467}"/>
              </a:ext>
            </a:extLst>
          </p:cNvPr>
          <p:cNvSpPr txBox="1"/>
          <p:nvPr/>
        </p:nvSpPr>
        <p:spPr>
          <a:xfrm>
            <a:off x="6095999" y="1099327"/>
            <a:ext cx="536568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6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Offshore and Onshore Wind Lead the Renewable Generation; Biomass Has the Highest Load Factor </a:t>
            </a:r>
          </a:p>
        </p:txBody>
      </p:sp>
      <p:sp>
        <p:nvSpPr>
          <p:cNvPr id="16" name="TextBox 64">
            <a:extLst>
              <a:ext uri="{FF2B5EF4-FFF2-40B4-BE49-F238E27FC236}">
                <a16:creationId xmlns:a16="http://schemas.microsoft.com/office/drawing/2014/main" id="{39E84D3A-6006-F50F-3592-43951DF849F6}"/>
              </a:ext>
            </a:extLst>
          </p:cNvPr>
          <p:cNvSpPr txBox="1"/>
          <p:nvPr/>
        </p:nvSpPr>
        <p:spPr>
          <a:xfrm>
            <a:off x="241782" y="1106187"/>
            <a:ext cx="550716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600" b="1" dirty="0">
                <a:solidFill>
                  <a:schemeClr val="accent1"/>
                </a:solidFill>
                <a:ea typeface="Microsoft YaHei" panose="020B0503020204020204" pitchFamily="34" charset="-122"/>
              </a:rPr>
              <a:t>The Generation Gap Between Renewable Method and Non-Renewable Method is Decreasing Between 2018-2019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444EA4-FF86-94D3-821B-EBFEA10B2ED5}"/>
              </a:ext>
            </a:extLst>
          </p:cNvPr>
          <p:cNvCxnSpPr>
            <a:cxnSpLocks/>
          </p:cNvCxnSpPr>
          <p:nvPr/>
        </p:nvCxnSpPr>
        <p:spPr>
          <a:xfrm>
            <a:off x="5930020" y="1023812"/>
            <a:ext cx="0" cy="5099897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5FC4C7B-3CD6-066D-B8A2-19310DFDCCAD}"/>
              </a:ext>
            </a:extLst>
          </p:cNvPr>
          <p:cNvGrpSpPr/>
          <p:nvPr/>
        </p:nvGrpSpPr>
        <p:grpSpPr>
          <a:xfrm>
            <a:off x="19307" y="2234012"/>
            <a:ext cx="3995802" cy="2996852"/>
            <a:chOff x="62582" y="2083111"/>
            <a:chExt cx="3995802" cy="29968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A0FCF2F-9F86-2398-B5A7-6043B6926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82" y="2083111"/>
              <a:ext cx="3995802" cy="2996852"/>
            </a:xfrm>
            <a:prstGeom prst="rect">
              <a:avLst/>
            </a:prstGeom>
          </p:spPr>
        </p:pic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B7123AA-C478-1075-27B2-F671D74A531D}"/>
                </a:ext>
              </a:extLst>
            </p:cNvPr>
            <p:cNvSpPr/>
            <p:nvPr/>
          </p:nvSpPr>
          <p:spPr>
            <a:xfrm>
              <a:off x="729673" y="2915346"/>
              <a:ext cx="2761672" cy="1462690"/>
            </a:xfrm>
            <a:custGeom>
              <a:avLst/>
              <a:gdLst>
                <a:gd name="connsiteX0" fmla="*/ 0 w 2789381"/>
                <a:gd name="connsiteY0" fmla="*/ 0 h 1625600"/>
                <a:gd name="connsiteX1" fmla="*/ 2789381 w 2789381"/>
                <a:gd name="connsiteY1" fmla="*/ 729673 h 1625600"/>
                <a:gd name="connsiteX2" fmla="*/ 2780145 w 2789381"/>
                <a:gd name="connsiteY2" fmla="*/ 1357746 h 1625600"/>
                <a:gd name="connsiteX3" fmla="*/ 0 w 2789381"/>
                <a:gd name="connsiteY3" fmla="*/ 1625600 h 1625600"/>
                <a:gd name="connsiteX4" fmla="*/ 0 w 2789381"/>
                <a:gd name="connsiteY4" fmla="*/ 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9381" h="1625600">
                  <a:moveTo>
                    <a:pt x="0" y="0"/>
                  </a:moveTo>
                  <a:lnTo>
                    <a:pt x="2789381" y="729673"/>
                  </a:lnTo>
                  <a:lnTo>
                    <a:pt x="2780145" y="1357746"/>
                  </a:lnTo>
                  <a:lnTo>
                    <a:pt x="0" y="1625600"/>
                  </a:lnTo>
                  <a:cubicBezTo>
                    <a:pt x="3079" y="1080655"/>
                    <a:pt x="6157" y="535709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2B04DF14-3B68-4EA4-5B2E-7FADB89BB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019" y="1908904"/>
            <a:ext cx="3278182" cy="42148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AD5421F-7381-0684-EF36-55B64DD38ED1}"/>
              </a:ext>
            </a:extLst>
          </p:cNvPr>
          <p:cNvSpPr txBox="1"/>
          <p:nvPr/>
        </p:nvSpPr>
        <p:spPr>
          <a:xfrm>
            <a:off x="3666837" y="2446646"/>
            <a:ext cx="21982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Renewable energy generation has steadily increased, while non-renewable energy generation shows a declining trend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trend indicates a significant shift towards renewable energy sources, suggesting increased adoption and investment in renewable technologies</a:t>
            </a:r>
            <a:endParaRPr lang="en-US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8A5221-33C4-640B-D0B5-7CE522708BC9}"/>
              </a:ext>
            </a:extLst>
          </p:cNvPr>
          <p:cNvSpPr txBox="1"/>
          <p:nvPr/>
        </p:nvSpPr>
        <p:spPr>
          <a:xfrm>
            <a:off x="9420006" y="2340664"/>
            <a:ext cx="21982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Offshore wind and onshore wind are the leading renewable energy sources in total generation, followed by biomass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Biomass is the highest load factor, indicating its consistent and efficient output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24617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444EA4-FF86-94D3-821B-EBFEA10B2ED5}"/>
              </a:ext>
            </a:extLst>
          </p:cNvPr>
          <p:cNvCxnSpPr>
            <a:cxnSpLocks/>
          </p:cNvCxnSpPr>
          <p:nvPr/>
        </p:nvCxnSpPr>
        <p:spPr>
          <a:xfrm>
            <a:off x="6144633" y="1023812"/>
            <a:ext cx="0" cy="5099897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8A5221-33C4-640B-D0B5-7CE522708BC9}"/>
              </a:ext>
            </a:extLst>
          </p:cNvPr>
          <p:cNvSpPr txBox="1"/>
          <p:nvPr/>
        </p:nvSpPr>
        <p:spPr>
          <a:xfrm>
            <a:off x="6346078" y="4586608"/>
            <a:ext cx="21982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predicted power price closely followed the gas prices. Significant events like geopolitical tensions and COVID-19 played a crucial role influencing the power prices</a:t>
            </a:r>
            <a:endParaRPr lang="en-US" sz="1200" b="1" dirty="0"/>
          </a:p>
        </p:txBody>
      </p:sp>
      <p:pic>
        <p:nvPicPr>
          <p:cNvPr id="3" name="Picture 2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0E6D377-24A5-3894-1F7C-B9FD955293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4" t="5223" r="7697"/>
          <a:stretch/>
        </p:blipFill>
        <p:spPr>
          <a:xfrm>
            <a:off x="198250" y="1644075"/>
            <a:ext cx="3880376" cy="2157539"/>
          </a:xfrm>
          <a:prstGeom prst="rect">
            <a:avLst/>
          </a:prstGeom>
        </p:spPr>
      </p:pic>
      <p:pic>
        <p:nvPicPr>
          <p:cNvPr id="9" name="Picture 8" descr="A graph with blue squares&#10;&#10;Description automatically generated">
            <a:extLst>
              <a:ext uri="{FF2B5EF4-FFF2-40B4-BE49-F238E27FC236}">
                <a16:creationId xmlns:a16="http://schemas.microsoft.com/office/drawing/2014/main" id="{52CBB30A-7164-29F2-3B0D-69D350FF0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2" y="3868104"/>
            <a:ext cx="3776036" cy="251735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9F875F0-0CC4-74A6-C889-3C775BBDA396}"/>
              </a:ext>
            </a:extLst>
          </p:cNvPr>
          <p:cNvGrpSpPr/>
          <p:nvPr/>
        </p:nvGrpSpPr>
        <p:grpSpPr>
          <a:xfrm>
            <a:off x="241784" y="118741"/>
            <a:ext cx="11654469" cy="824672"/>
            <a:chOff x="476420" y="118742"/>
            <a:chExt cx="11654469" cy="82467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02B643B-DA49-0827-EC3D-7CAE0649C157}"/>
                </a:ext>
              </a:extLst>
            </p:cNvPr>
            <p:cNvGrpSpPr/>
            <p:nvPr/>
          </p:nvGrpSpPr>
          <p:grpSpPr>
            <a:xfrm>
              <a:off x="476421" y="118742"/>
              <a:ext cx="4479504" cy="272631"/>
              <a:chOff x="447258" y="120323"/>
              <a:chExt cx="4479504" cy="272631"/>
            </a:xfrm>
          </p:grpSpPr>
          <p:sp>
            <p:nvSpPr>
              <p:cNvPr id="28" name="Rectangle 7">
                <a:extLst>
                  <a:ext uri="{FF2B5EF4-FFF2-40B4-BE49-F238E27FC236}">
                    <a16:creationId xmlns:a16="http://schemas.microsoft.com/office/drawing/2014/main" id="{FE6FCCF9-213B-A557-F415-AC5B905930F3}"/>
                  </a:ext>
                </a:extLst>
              </p:cNvPr>
              <p:cNvSpPr/>
              <p:nvPr/>
            </p:nvSpPr>
            <p:spPr>
              <a:xfrm>
                <a:off x="447258" y="120323"/>
                <a:ext cx="294322" cy="2689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457200">
                  <a:defRPr/>
                </a:pPr>
                <a:r>
                  <a:rPr lang="en-US" sz="1400" b="1" dirty="0">
                    <a:solidFill>
                      <a:prstClr val="white"/>
                    </a:solidFill>
                    <a:ea typeface="微软雅黑" panose="020B0503020204020204" pitchFamily="34" charset="-122"/>
                  </a:rPr>
                  <a:t>C</a:t>
                </a:r>
              </a:p>
            </p:txBody>
          </p:sp>
          <p:sp>
            <p:nvSpPr>
              <p:cNvPr id="29" name="Rectangle 8">
                <a:extLst>
                  <a:ext uri="{FF2B5EF4-FFF2-40B4-BE49-F238E27FC236}">
                    <a16:creationId xmlns:a16="http://schemas.microsoft.com/office/drawing/2014/main" id="{D927CBAF-4152-C0C6-23B8-184C4ABB55EF}"/>
                  </a:ext>
                </a:extLst>
              </p:cNvPr>
              <p:cNvSpPr/>
              <p:nvPr/>
            </p:nvSpPr>
            <p:spPr>
              <a:xfrm>
                <a:off x="705207" y="124014"/>
                <a:ext cx="4221555" cy="26894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defTabSz="457200">
                  <a:defRPr/>
                </a:pPr>
                <a:r>
                  <a:rPr lang="en-US" sz="1600" b="1" dirty="0">
                    <a:solidFill>
                      <a:schemeClr val="accent1"/>
                    </a:solidFill>
                    <a:ea typeface="微软雅黑" panose="020B0503020204020204" pitchFamily="34" charset="-122"/>
                  </a:rPr>
                  <a:t>Models Predicting Power Price for 2020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C9526B-9FBF-848B-4F63-962EF26497BE}"/>
                </a:ext>
              </a:extLst>
            </p:cNvPr>
            <p:cNvSpPr txBox="1"/>
            <p:nvPr/>
          </p:nvSpPr>
          <p:spPr>
            <a:xfrm>
              <a:off x="476420" y="389416"/>
              <a:ext cx="1165446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b="1" kern="0" dirty="0">
                  <a:latin typeface="Calibri" panose="020F0502020204030204" pitchFamily="34" charset="0"/>
                  <a:cs typeface="Calibri" panose="020F0502020204030204" pitchFamily="34" charset="0"/>
                </a:rPr>
                <a:t>Linear Regression Model is Built to predict the Power Price in 2020, With Gas Price Being the Most Important Feature; The Price in 2020 Expect to See a Sharp Drop in the First Half and Gradual Recovery in the Second Half </a:t>
              </a:r>
              <a:endParaRPr lang="en-CN" b="1" kern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1" name="Straight Connector 9">
            <a:extLst>
              <a:ext uri="{FF2B5EF4-FFF2-40B4-BE49-F238E27FC236}">
                <a16:creationId xmlns:a16="http://schemas.microsoft.com/office/drawing/2014/main" id="{80602D61-CDF3-1F69-BEBC-BF57CF9071C8}"/>
              </a:ext>
            </a:extLst>
          </p:cNvPr>
          <p:cNvCxnSpPr>
            <a:cxnSpLocks/>
          </p:cNvCxnSpPr>
          <p:nvPr/>
        </p:nvCxnSpPr>
        <p:spPr>
          <a:xfrm>
            <a:off x="250532" y="1530155"/>
            <a:ext cx="57821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9">
            <a:extLst>
              <a:ext uri="{FF2B5EF4-FFF2-40B4-BE49-F238E27FC236}">
                <a16:creationId xmlns:a16="http://schemas.microsoft.com/office/drawing/2014/main" id="{00354314-DE7B-475E-7088-F7E96E2F6B16}"/>
              </a:ext>
            </a:extLst>
          </p:cNvPr>
          <p:cNvCxnSpPr>
            <a:cxnSpLocks/>
          </p:cNvCxnSpPr>
          <p:nvPr/>
        </p:nvCxnSpPr>
        <p:spPr>
          <a:xfrm flipV="1">
            <a:off x="6279504" y="1497034"/>
            <a:ext cx="5350521" cy="2511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64">
            <a:extLst>
              <a:ext uri="{FF2B5EF4-FFF2-40B4-BE49-F238E27FC236}">
                <a16:creationId xmlns:a16="http://schemas.microsoft.com/office/drawing/2014/main" id="{A1C46D42-EC00-616E-E32C-413F514054CA}"/>
              </a:ext>
            </a:extLst>
          </p:cNvPr>
          <p:cNvSpPr txBox="1"/>
          <p:nvPr/>
        </p:nvSpPr>
        <p:spPr>
          <a:xfrm>
            <a:off x="6279504" y="997731"/>
            <a:ext cx="518218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sz="16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Predicted Power Price Follow the Gas Price; </a:t>
            </a:r>
            <a:r>
              <a:rPr lang="en-US" altLang="zh-CN" sz="16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There is a </a:t>
            </a:r>
            <a:r>
              <a:rPr lang="en-US" sz="16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Sharp Drop in the H1 and Gradually Recover in the H2</a:t>
            </a:r>
          </a:p>
        </p:txBody>
      </p:sp>
      <p:sp>
        <p:nvSpPr>
          <p:cNvPr id="35" name="TextBox 64">
            <a:extLst>
              <a:ext uri="{FF2B5EF4-FFF2-40B4-BE49-F238E27FC236}">
                <a16:creationId xmlns:a16="http://schemas.microsoft.com/office/drawing/2014/main" id="{9F38F0A8-7856-B4A5-D66C-FE40229AB1F6}"/>
              </a:ext>
            </a:extLst>
          </p:cNvPr>
          <p:cNvSpPr txBox="1"/>
          <p:nvPr/>
        </p:nvSpPr>
        <p:spPr>
          <a:xfrm>
            <a:off x="241781" y="1004591"/>
            <a:ext cx="577645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buSzPct val="100000"/>
            </a:pPr>
            <a:r>
              <a:rPr lang="en-US" altLang="zh-CN" sz="1600" b="1" dirty="0">
                <a:solidFill>
                  <a:schemeClr val="accent1"/>
                </a:solidFill>
                <a:ea typeface="Microsoft YaHei" panose="020B0503020204020204" pitchFamily="34" charset="-122"/>
              </a:rPr>
              <a:t>Linear Regression Model Performs the Best, with Gas Price, Day, and the Price Yesterday Being the Top Features  </a:t>
            </a:r>
            <a:endParaRPr lang="en-US" sz="1600" b="1" dirty="0">
              <a:solidFill>
                <a:schemeClr val="accent1"/>
              </a:solidFill>
              <a:ea typeface="Microsoft YaHei" panose="020B0503020204020204" pitchFamily="34" charset="-122"/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A507466D-72B8-8CE5-9660-68E40E751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65946"/>
              </p:ext>
            </p:extLst>
          </p:nvPr>
        </p:nvGraphicFramePr>
        <p:xfrm>
          <a:off x="4078626" y="1723851"/>
          <a:ext cx="1954008" cy="18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607">
                  <a:extLst>
                    <a:ext uri="{9D8B030D-6E8A-4147-A177-3AD203B41FA5}">
                      <a16:colId xmlns:a16="http://schemas.microsoft.com/office/drawing/2014/main" val="316738503"/>
                    </a:ext>
                  </a:extLst>
                </a:gridCol>
                <a:gridCol w="550506">
                  <a:extLst>
                    <a:ext uri="{9D8B030D-6E8A-4147-A177-3AD203B41FA5}">
                      <a16:colId xmlns:a16="http://schemas.microsoft.com/office/drawing/2014/main" val="3299175784"/>
                    </a:ext>
                  </a:extLst>
                </a:gridCol>
                <a:gridCol w="564895">
                  <a:extLst>
                    <a:ext uri="{9D8B030D-6E8A-4147-A177-3AD203B41FA5}">
                      <a16:colId xmlns:a16="http://schemas.microsoft.com/office/drawing/2014/main" val="4066625414"/>
                    </a:ext>
                  </a:extLst>
                </a:gridCol>
              </a:tblGrid>
              <a:tr h="581689">
                <a:tc>
                  <a:txBody>
                    <a:bodyPr/>
                    <a:lstStyle/>
                    <a:p>
                      <a:r>
                        <a:rPr lang="en-US" sz="11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Mean Abs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R^2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96313"/>
                  </a:ext>
                </a:extLst>
              </a:tr>
              <a:tr h="470270">
                <a:tc>
                  <a:txBody>
                    <a:bodyPr/>
                    <a:lstStyle/>
                    <a:p>
                      <a:r>
                        <a:rPr lang="en-US" sz="1050" dirty="0"/>
                        <a:t>Linear Regression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4.04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0.30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006407"/>
                  </a:ext>
                </a:extLst>
              </a:tr>
              <a:tr h="322500">
                <a:tc>
                  <a:txBody>
                    <a:bodyPr/>
                    <a:lstStyle/>
                    <a:p>
                      <a:r>
                        <a:rPr lang="en-US" sz="1050" dirty="0" err="1"/>
                        <a:t>XGBoost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416788"/>
                  </a:ext>
                </a:extLst>
              </a:tr>
              <a:tr h="470270">
                <a:tc>
                  <a:txBody>
                    <a:bodyPr/>
                    <a:lstStyle/>
                    <a:p>
                      <a:r>
                        <a:rPr lang="en-US" sz="105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0955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C96C29A0-6A84-BA19-C9DE-DC7D25A1962E}"/>
              </a:ext>
            </a:extLst>
          </p:cNvPr>
          <p:cNvSpPr txBox="1"/>
          <p:nvPr/>
        </p:nvSpPr>
        <p:spPr>
          <a:xfrm>
            <a:off x="3956504" y="3948655"/>
            <a:ext cx="21982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Linear Regression outperforms other models, having mean absolute error of 4.04 and explaining 30.32% of the variability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Gas price is the most important feature, followed by day of the week and power price of yesterday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9353AA-69A6-B51E-164B-3F416EE1F8BA}"/>
              </a:ext>
            </a:extLst>
          </p:cNvPr>
          <p:cNvSpPr txBox="1"/>
          <p:nvPr/>
        </p:nvSpPr>
        <p:spPr>
          <a:xfrm>
            <a:off x="198250" y="6538131"/>
            <a:ext cx="124470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* </a:t>
            </a:r>
            <a:r>
              <a:rPr lang="en-US" altLang="zh-CN" sz="900" dirty="0"/>
              <a:t>If don’t have historical power prices, model would inference based on previous predicted price </a:t>
            </a:r>
            <a:endParaRPr lang="en-US" sz="900" dirty="0"/>
          </a:p>
        </p:txBody>
      </p: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ACE48101-6A33-3783-1D59-83F34D7AF536}"/>
              </a:ext>
            </a:extLst>
          </p:cNvPr>
          <p:cNvSpPr/>
          <p:nvPr/>
        </p:nvSpPr>
        <p:spPr>
          <a:xfrm>
            <a:off x="6001945" y="3735687"/>
            <a:ext cx="232134" cy="359692"/>
          </a:xfrm>
          <a:prstGeom prst="chevron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2" name="Picture 51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D834D34F-68CA-C6CA-B725-0AED8299F6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0" t="6941" r="5655" b="2919"/>
          <a:stretch/>
        </p:blipFill>
        <p:spPr>
          <a:xfrm>
            <a:off x="6346078" y="1642065"/>
            <a:ext cx="5350520" cy="2791873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58622FD-76D5-4DF9-EED3-E3914C83A20C}"/>
              </a:ext>
            </a:extLst>
          </p:cNvPr>
          <p:cNvSpPr/>
          <p:nvPr/>
        </p:nvSpPr>
        <p:spPr>
          <a:xfrm>
            <a:off x="7962900" y="2435579"/>
            <a:ext cx="1333494" cy="1659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6C4C750-EF06-765C-9F3D-59B5E64CC51E}"/>
              </a:ext>
            </a:extLst>
          </p:cNvPr>
          <p:cNvSpPr/>
          <p:nvPr/>
        </p:nvSpPr>
        <p:spPr>
          <a:xfrm>
            <a:off x="6810592" y="2043795"/>
            <a:ext cx="761783" cy="12433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148B8FE-0897-3F64-19E6-5F6A3439993C}"/>
              </a:ext>
            </a:extLst>
          </p:cNvPr>
          <p:cNvSpPr/>
          <p:nvPr/>
        </p:nvSpPr>
        <p:spPr>
          <a:xfrm>
            <a:off x="8543922" y="4680175"/>
            <a:ext cx="1485493" cy="122547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622D4AA-3E4A-7E12-BB76-32DA10EC5F02}"/>
              </a:ext>
            </a:extLst>
          </p:cNvPr>
          <p:cNvSpPr/>
          <p:nvPr/>
        </p:nvSpPr>
        <p:spPr>
          <a:xfrm>
            <a:off x="10200868" y="4680175"/>
            <a:ext cx="1485493" cy="122547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17D6939-E3C8-3DD7-1ABB-17E72E51656B}"/>
              </a:ext>
            </a:extLst>
          </p:cNvPr>
          <p:cNvSpPr/>
          <p:nvPr/>
        </p:nvSpPr>
        <p:spPr>
          <a:xfrm>
            <a:off x="8543922" y="4680175"/>
            <a:ext cx="295278" cy="286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5FBA91-D269-CEF5-AF46-D9CA6768B2CE}"/>
              </a:ext>
            </a:extLst>
          </p:cNvPr>
          <p:cNvSpPr/>
          <p:nvPr/>
        </p:nvSpPr>
        <p:spPr>
          <a:xfrm>
            <a:off x="10200868" y="4680175"/>
            <a:ext cx="295278" cy="286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436B3CB-B817-E1BD-FC46-540A49ABA3F8}"/>
              </a:ext>
            </a:extLst>
          </p:cNvPr>
          <p:cNvSpPr/>
          <p:nvPr/>
        </p:nvSpPr>
        <p:spPr>
          <a:xfrm>
            <a:off x="6798313" y="3022074"/>
            <a:ext cx="295278" cy="2862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BA504EA-13A3-B91E-BCD7-1BEB272E5EC8}"/>
              </a:ext>
            </a:extLst>
          </p:cNvPr>
          <p:cNvSpPr/>
          <p:nvPr/>
        </p:nvSpPr>
        <p:spPr>
          <a:xfrm>
            <a:off x="7940984" y="3815059"/>
            <a:ext cx="295278" cy="2862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9BC387-507D-D1BC-9990-B1DAFB3785E8}"/>
              </a:ext>
            </a:extLst>
          </p:cNvPr>
          <p:cNvSpPr txBox="1"/>
          <p:nvPr/>
        </p:nvSpPr>
        <p:spPr>
          <a:xfrm>
            <a:off x="8830496" y="4693266"/>
            <a:ext cx="1227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111111"/>
                </a:solidFill>
                <a:effectLst/>
              </a:rPr>
              <a:t>Oil Price War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F756CCA-EE64-A29F-C509-14A38D4F853D}"/>
              </a:ext>
            </a:extLst>
          </p:cNvPr>
          <p:cNvSpPr txBox="1"/>
          <p:nvPr/>
        </p:nvSpPr>
        <p:spPr>
          <a:xfrm>
            <a:off x="8543921" y="4940794"/>
            <a:ext cx="158115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111111"/>
                </a:solidFill>
              </a:rPr>
              <a:t>A</a:t>
            </a:r>
            <a:r>
              <a:rPr lang="en-US" sz="1100" b="0" i="0" dirty="0">
                <a:solidFill>
                  <a:srgbClr val="111111"/>
                </a:solidFill>
                <a:effectLst/>
              </a:rPr>
              <a:t> price war between Saudi Arabia</a:t>
            </a:r>
            <a:r>
              <a:rPr lang="en-US" sz="1100" dirty="0">
                <a:solidFill>
                  <a:srgbClr val="111111"/>
                </a:solidFill>
              </a:rPr>
              <a:t>&amp;</a:t>
            </a:r>
            <a:r>
              <a:rPr lang="en-US" sz="1100" b="0" i="0" dirty="0">
                <a:solidFill>
                  <a:srgbClr val="111111"/>
                </a:solidFill>
                <a:effectLst/>
              </a:rPr>
              <a:t> Russia led to a significant drop in oil and gas  prices</a:t>
            </a:r>
            <a:endParaRPr lang="en-US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AE4FC91-9E0E-8E5E-09A7-D4C5B6375DDF}"/>
              </a:ext>
            </a:extLst>
          </p:cNvPr>
          <p:cNvSpPr txBox="1"/>
          <p:nvPr/>
        </p:nvSpPr>
        <p:spPr>
          <a:xfrm>
            <a:off x="10477507" y="4693266"/>
            <a:ext cx="1227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111111"/>
                </a:solidFill>
                <a:effectLst/>
              </a:rPr>
              <a:t>COVID-19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70B678-A9C1-1CBB-13BC-0A3F39BEDE94}"/>
              </a:ext>
            </a:extLst>
          </p:cNvPr>
          <p:cNvSpPr txBox="1"/>
          <p:nvPr/>
        </p:nvSpPr>
        <p:spPr>
          <a:xfrm>
            <a:off x="10200868" y="4966395"/>
            <a:ext cx="1561287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111111"/>
                </a:solidFill>
              </a:rPr>
              <a:t>It</a:t>
            </a:r>
            <a:r>
              <a:rPr lang="en-US" sz="1100" b="0" i="0" dirty="0">
                <a:solidFill>
                  <a:srgbClr val="111111"/>
                </a:solidFill>
                <a:effectLst/>
              </a:rPr>
              <a:t> caused reduction in economic activity and energy demand, resulting drop in gas and power price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8560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50CA098-DD9D-1690-DABB-C6C23576860D}"/>
              </a:ext>
            </a:extLst>
          </p:cNvPr>
          <p:cNvGrpSpPr/>
          <p:nvPr/>
        </p:nvGrpSpPr>
        <p:grpSpPr>
          <a:xfrm>
            <a:off x="241784" y="118741"/>
            <a:ext cx="11654469" cy="547673"/>
            <a:chOff x="476420" y="118742"/>
            <a:chExt cx="11654469" cy="5476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DFBC8A8-9A2B-6799-F362-1B950639ECC9}"/>
                </a:ext>
              </a:extLst>
            </p:cNvPr>
            <p:cNvGrpSpPr/>
            <p:nvPr/>
          </p:nvGrpSpPr>
          <p:grpSpPr>
            <a:xfrm>
              <a:off x="476421" y="118742"/>
              <a:ext cx="3857950" cy="272631"/>
              <a:chOff x="447258" y="120323"/>
              <a:chExt cx="3857950" cy="272631"/>
            </a:xfrm>
          </p:grpSpPr>
          <p:sp>
            <p:nvSpPr>
              <p:cNvPr id="6" name="Rectangle 7">
                <a:extLst>
                  <a:ext uri="{FF2B5EF4-FFF2-40B4-BE49-F238E27FC236}">
                    <a16:creationId xmlns:a16="http://schemas.microsoft.com/office/drawing/2014/main" id="{E6F7B122-1C79-AF84-29E3-1447E14D01DF}"/>
                  </a:ext>
                </a:extLst>
              </p:cNvPr>
              <p:cNvSpPr/>
              <p:nvPr/>
            </p:nvSpPr>
            <p:spPr>
              <a:xfrm>
                <a:off x="447258" y="120323"/>
                <a:ext cx="294322" cy="2689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457200">
                  <a:defRPr/>
                </a:pPr>
                <a:r>
                  <a:rPr lang="en-US" sz="1400" b="1" dirty="0">
                    <a:solidFill>
                      <a:prstClr val="white"/>
                    </a:solidFill>
                    <a:ea typeface="微软雅黑" panose="020B0503020204020204" pitchFamily="34" charset="-122"/>
                  </a:rPr>
                  <a:t>D</a:t>
                </a:r>
              </a:p>
            </p:txBody>
          </p:sp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9C811B7A-FC7A-A2BF-9EAF-8A0B9A0A5DF1}"/>
                  </a:ext>
                </a:extLst>
              </p:cNvPr>
              <p:cNvSpPr/>
              <p:nvPr/>
            </p:nvSpPr>
            <p:spPr>
              <a:xfrm>
                <a:off x="705208" y="124014"/>
                <a:ext cx="3600000" cy="26894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defTabSz="457200">
                  <a:defRPr/>
                </a:pPr>
                <a:r>
                  <a:rPr lang="en-US" sz="1600" b="1" dirty="0">
                    <a:solidFill>
                      <a:schemeClr val="accent1"/>
                    </a:solidFill>
                    <a:ea typeface="微软雅黑" panose="020B0503020204020204" pitchFamily="34" charset="-122"/>
                  </a:rPr>
                  <a:t>Appendix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DF9796-1947-40FD-7C36-26ED545F4DAE}"/>
                </a:ext>
              </a:extLst>
            </p:cNvPr>
            <p:cNvSpPr txBox="1"/>
            <p:nvPr/>
          </p:nvSpPr>
          <p:spPr>
            <a:xfrm>
              <a:off x="476420" y="389416"/>
              <a:ext cx="1165446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kern="0" dirty="0">
                  <a:latin typeface="Calibri" panose="020F0502020204030204" pitchFamily="34" charset="0"/>
                  <a:cs typeface="Calibri" panose="020F0502020204030204" pitchFamily="34" charset="0"/>
                </a:rPr>
                <a:t>Data Exploration: Correlation Matrix for Slide 1</a:t>
              </a:r>
            </a:p>
          </p:txBody>
        </p:sp>
      </p:grpSp>
      <p:pic>
        <p:nvPicPr>
          <p:cNvPr id="14" name="Picture 13" descr="A colorful squares with numbers&#10;&#10;Description automatically generated with medium confidence">
            <a:extLst>
              <a:ext uri="{FF2B5EF4-FFF2-40B4-BE49-F238E27FC236}">
                <a16:creationId xmlns:a16="http://schemas.microsoft.com/office/drawing/2014/main" id="{64D0EC04-ED4A-09D1-5377-8CB8A57A62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2" t="9600" r="13168"/>
          <a:stretch/>
        </p:blipFill>
        <p:spPr>
          <a:xfrm>
            <a:off x="3450878" y="666414"/>
            <a:ext cx="5290243" cy="619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3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50CA098-DD9D-1690-DABB-C6C23576860D}"/>
              </a:ext>
            </a:extLst>
          </p:cNvPr>
          <p:cNvGrpSpPr/>
          <p:nvPr/>
        </p:nvGrpSpPr>
        <p:grpSpPr>
          <a:xfrm>
            <a:off x="241784" y="118741"/>
            <a:ext cx="11654469" cy="547673"/>
            <a:chOff x="476420" y="118742"/>
            <a:chExt cx="11654469" cy="5476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DFBC8A8-9A2B-6799-F362-1B950639ECC9}"/>
                </a:ext>
              </a:extLst>
            </p:cNvPr>
            <p:cNvGrpSpPr/>
            <p:nvPr/>
          </p:nvGrpSpPr>
          <p:grpSpPr>
            <a:xfrm>
              <a:off x="476421" y="118742"/>
              <a:ext cx="3857950" cy="272631"/>
              <a:chOff x="447258" y="120323"/>
              <a:chExt cx="3857950" cy="272631"/>
            </a:xfrm>
          </p:grpSpPr>
          <p:sp>
            <p:nvSpPr>
              <p:cNvPr id="6" name="Rectangle 7">
                <a:extLst>
                  <a:ext uri="{FF2B5EF4-FFF2-40B4-BE49-F238E27FC236}">
                    <a16:creationId xmlns:a16="http://schemas.microsoft.com/office/drawing/2014/main" id="{E6F7B122-1C79-AF84-29E3-1447E14D01DF}"/>
                  </a:ext>
                </a:extLst>
              </p:cNvPr>
              <p:cNvSpPr/>
              <p:nvPr/>
            </p:nvSpPr>
            <p:spPr>
              <a:xfrm>
                <a:off x="447258" y="120323"/>
                <a:ext cx="294322" cy="2689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457200">
                  <a:defRPr/>
                </a:pPr>
                <a:r>
                  <a:rPr lang="en-US" sz="1400" b="1" dirty="0">
                    <a:solidFill>
                      <a:prstClr val="white"/>
                    </a:solidFill>
                    <a:ea typeface="微软雅黑" panose="020B0503020204020204" pitchFamily="34" charset="-122"/>
                  </a:rPr>
                  <a:t>D</a:t>
                </a:r>
              </a:p>
            </p:txBody>
          </p:sp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9C811B7A-FC7A-A2BF-9EAF-8A0B9A0A5DF1}"/>
                  </a:ext>
                </a:extLst>
              </p:cNvPr>
              <p:cNvSpPr/>
              <p:nvPr/>
            </p:nvSpPr>
            <p:spPr>
              <a:xfrm>
                <a:off x="705208" y="124014"/>
                <a:ext cx="3600000" cy="26894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defTabSz="457200">
                  <a:defRPr/>
                </a:pPr>
                <a:r>
                  <a:rPr lang="en-US" sz="1600" b="1" dirty="0">
                    <a:solidFill>
                      <a:schemeClr val="accent1"/>
                    </a:solidFill>
                    <a:ea typeface="微软雅黑" panose="020B0503020204020204" pitchFamily="34" charset="-122"/>
                  </a:rPr>
                  <a:t>Appendix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DF9796-1947-40FD-7C36-26ED545F4DAE}"/>
                </a:ext>
              </a:extLst>
            </p:cNvPr>
            <p:cNvSpPr txBox="1"/>
            <p:nvPr/>
          </p:nvSpPr>
          <p:spPr>
            <a:xfrm>
              <a:off x="476420" y="389416"/>
              <a:ext cx="1165446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kern="0" dirty="0">
                  <a:latin typeface="Calibri" panose="020F0502020204030204" pitchFamily="34" charset="0"/>
                  <a:cs typeface="Calibri" panose="020F0502020204030204" pitchFamily="34" charset="0"/>
                </a:rPr>
                <a:t>Slide 1: Wholesale Power Price vs Commodity Price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4E439DE-ED0B-1E26-8FF8-6ED95738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15" y="1629623"/>
            <a:ext cx="5739203" cy="38261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336284-5A58-E9D6-13D6-16B248BD4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035" y="1456562"/>
            <a:ext cx="5202699" cy="41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7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50CA098-DD9D-1690-DABB-C6C23576860D}"/>
              </a:ext>
            </a:extLst>
          </p:cNvPr>
          <p:cNvGrpSpPr/>
          <p:nvPr/>
        </p:nvGrpSpPr>
        <p:grpSpPr>
          <a:xfrm>
            <a:off x="241784" y="118741"/>
            <a:ext cx="11654469" cy="547673"/>
            <a:chOff x="476420" y="118742"/>
            <a:chExt cx="11654469" cy="5476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DFBC8A8-9A2B-6799-F362-1B950639ECC9}"/>
                </a:ext>
              </a:extLst>
            </p:cNvPr>
            <p:cNvGrpSpPr/>
            <p:nvPr/>
          </p:nvGrpSpPr>
          <p:grpSpPr>
            <a:xfrm>
              <a:off x="476421" y="118742"/>
              <a:ext cx="3857950" cy="272631"/>
              <a:chOff x="447258" y="120323"/>
              <a:chExt cx="3857950" cy="272631"/>
            </a:xfrm>
          </p:grpSpPr>
          <p:sp>
            <p:nvSpPr>
              <p:cNvPr id="6" name="Rectangle 7">
                <a:extLst>
                  <a:ext uri="{FF2B5EF4-FFF2-40B4-BE49-F238E27FC236}">
                    <a16:creationId xmlns:a16="http://schemas.microsoft.com/office/drawing/2014/main" id="{E6F7B122-1C79-AF84-29E3-1447E14D01DF}"/>
                  </a:ext>
                </a:extLst>
              </p:cNvPr>
              <p:cNvSpPr/>
              <p:nvPr/>
            </p:nvSpPr>
            <p:spPr>
              <a:xfrm>
                <a:off x="447258" y="120323"/>
                <a:ext cx="294322" cy="2689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457200">
                  <a:defRPr/>
                </a:pPr>
                <a:r>
                  <a:rPr lang="en-US" sz="1400" b="1" dirty="0">
                    <a:solidFill>
                      <a:prstClr val="white"/>
                    </a:solidFill>
                    <a:ea typeface="微软雅黑" panose="020B0503020204020204" pitchFamily="34" charset="-122"/>
                  </a:rPr>
                  <a:t>D</a:t>
                </a:r>
              </a:p>
            </p:txBody>
          </p:sp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9C811B7A-FC7A-A2BF-9EAF-8A0B9A0A5DF1}"/>
                  </a:ext>
                </a:extLst>
              </p:cNvPr>
              <p:cNvSpPr/>
              <p:nvPr/>
            </p:nvSpPr>
            <p:spPr>
              <a:xfrm>
                <a:off x="705208" y="124014"/>
                <a:ext cx="3600000" cy="26894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defTabSz="457200">
                  <a:defRPr/>
                </a:pPr>
                <a:r>
                  <a:rPr lang="en-US" sz="1600" b="1" dirty="0">
                    <a:solidFill>
                      <a:schemeClr val="accent1"/>
                    </a:solidFill>
                    <a:ea typeface="微软雅黑" panose="020B0503020204020204" pitchFamily="34" charset="-122"/>
                  </a:rPr>
                  <a:t>Appendix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DF9796-1947-40FD-7C36-26ED545F4DAE}"/>
                </a:ext>
              </a:extLst>
            </p:cNvPr>
            <p:cNvSpPr txBox="1"/>
            <p:nvPr/>
          </p:nvSpPr>
          <p:spPr>
            <a:xfrm>
              <a:off x="476420" y="389416"/>
              <a:ext cx="1165446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kern="0" dirty="0">
                  <a:latin typeface="Calibri" panose="020F0502020204030204" pitchFamily="34" charset="0"/>
                  <a:cs typeface="Calibri" panose="020F0502020204030204" pitchFamily="34" charset="0"/>
                </a:rPr>
                <a:t>Slide 1: Wholesale Power Price vs Total Generation and Underlying Demand</a:t>
              </a:r>
            </a:p>
          </p:txBody>
        </p:sp>
      </p:grpSp>
      <p:pic>
        <p:nvPicPr>
          <p:cNvPr id="2" name="Picture 1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7076F26-62EC-3CA6-7133-8221F9BE11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0"/>
          <a:stretch/>
        </p:blipFill>
        <p:spPr>
          <a:xfrm>
            <a:off x="2234696" y="933397"/>
            <a:ext cx="7722608" cy="576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6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50CA098-DD9D-1690-DABB-C6C23576860D}"/>
              </a:ext>
            </a:extLst>
          </p:cNvPr>
          <p:cNvGrpSpPr/>
          <p:nvPr/>
        </p:nvGrpSpPr>
        <p:grpSpPr>
          <a:xfrm>
            <a:off x="241784" y="118741"/>
            <a:ext cx="11654469" cy="547673"/>
            <a:chOff x="476420" y="118742"/>
            <a:chExt cx="11654469" cy="5476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DFBC8A8-9A2B-6799-F362-1B950639ECC9}"/>
                </a:ext>
              </a:extLst>
            </p:cNvPr>
            <p:cNvGrpSpPr/>
            <p:nvPr/>
          </p:nvGrpSpPr>
          <p:grpSpPr>
            <a:xfrm>
              <a:off x="476421" y="118742"/>
              <a:ext cx="3857950" cy="272631"/>
              <a:chOff x="447258" y="120323"/>
              <a:chExt cx="3857950" cy="272631"/>
            </a:xfrm>
          </p:grpSpPr>
          <p:sp>
            <p:nvSpPr>
              <p:cNvPr id="6" name="Rectangle 7">
                <a:extLst>
                  <a:ext uri="{FF2B5EF4-FFF2-40B4-BE49-F238E27FC236}">
                    <a16:creationId xmlns:a16="http://schemas.microsoft.com/office/drawing/2014/main" id="{E6F7B122-1C79-AF84-29E3-1447E14D01DF}"/>
                  </a:ext>
                </a:extLst>
              </p:cNvPr>
              <p:cNvSpPr/>
              <p:nvPr/>
            </p:nvSpPr>
            <p:spPr>
              <a:xfrm>
                <a:off x="447258" y="120323"/>
                <a:ext cx="294322" cy="2689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457200">
                  <a:defRPr/>
                </a:pPr>
                <a:r>
                  <a:rPr lang="en-US" sz="1400" b="1" dirty="0">
                    <a:solidFill>
                      <a:prstClr val="white"/>
                    </a:solidFill>
                    <a:ea typeface="微软雅黑" panose="020B0503020204020204" pitchFamily="34" charset="-122"/>
                  </a:rPr>
                  <a:t>D</a:t>
                </a:r>
              </a:p>
            </p:txBody>
          </p:sp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9C811B7A-FC7A-A2BF-9EAF-8A0B9A0A5DF1}"/>
                  </a:ext>
                </a:extLst>
              </p:cNvPr>
              <p:cNvSpPr/>
              <p:nvPr/>
            </p:nvSpPr>
            <p:spPr>
              <a:xfrm>
                <a:off x="705208" y="124014"/>
                <a:ext cx="3600000" cy="26894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defTabSz="457200">
                  <a:defRPr/>
                </a:pPr>
                <a:r>
                  <a:rPr lang="en-US" sz="1600" b="1" dirty="0">
                    <a:solidFill>
                      <a:schemeClr val="accent1"/>
                    </a:solidFill>
                    <a:ea typeface="微软雅黑" panose="020B0503020204020204" pitchFamily="34" charset="-122"/>
                  </a:rPr>
                  <a:t>Appendix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DF9796-1947-40FD-7C36-26ED545F4DAE}"/>
                </a:ext>
              </a:extLst>
            </p:cNvPr>
            <p:cNvSpPr txBox="1"/>
            <p:nvPr/>
          </p:nvSpPr>
          <p:spPr>
            <a:xfrm>
              <a:off x="476420" y="389416"/>
              <a:ext cx="1165446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kern="0" dirty="0">
                  <a:latin typeface="Calibri" panose="020F0502020204030204" pitchFamily="34" charset="0"/>
                  <a:cs typeface="Calibri" panose="020F0502020204030204" pitchFamily="34" charset="0"/>
                </a:rPr>
                <a:t>Slide 2: Total  Generation and Average Load Factor by Renewable Method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7787426-B905-1CFA-7680-CBE788DF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691" y="776675"/>
            <a:ext cx="5846618" cy="584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6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50CA098-DD9D-1690-DABB-C6C23576860D}"/>
              </a:ext>
            </a:extLst>
          </p:cNvPr>
          <p:cNvGrpSpPr/>
          <p:nvPr/>
        </p:nvGrpSpPr>
        <p:grpSpPr>
          <a:xfrm>
            <a:off x="241784" y="118741"/>
            <a:ext cx="11654469" cy="547673"/>
            <a:chOff x="476420" y="118742"/>
            <a:chExt cx="11654469" cy="5476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DFBC8A8-9A2B-6799-F362-1B950639ECC9}"/>
                </a:ext>
              </a:extLst>
            </p:cNvPr>
            <p:cNvGrpSpPr/>
            <p:nvPr/>
          </p:nvGrpSpPr>
          <p:grpSpPr>
            <a:xfrm>
              <a:off x="476421" y="118742"/>
              <a:ext cx="3857950" cy="272631"/>
              <a:chOff x="447258" y="120323"/>
              <a:chExt cx="3857950" cy="272631"/>
            </a:xfrm>
          </p:grpSpPr>
          <p:sp>
            <p:nvSpPr>
              <p:cNvPr id="6" name="Rectangle 7">
                <a:extLst>
                  <a:ext uri="{FF2B5EF4-FFF2-40B4-BE49-F238E27FC236}">
                    <a16:creationId xmlns:a16="http://schemas.microsoft.com/office/drawing/2014/main" id="{E6F7B122-1C79-AF84-29E3-1447E14D01DF}"/>
                  </a:ext>
                </a:extLst>
              </p:cNvPr>
              <p:cNvSpPr/>
              <p:nvPr/>
            </p:nvSpPr>
            <p:spPr>
              <a:xfrm>
                <a:off x="447258" y="120323"/>
                <a:ext cx="294322" cy="26894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457200">
                  <a:defRPr/>
                </a:pPr>
                <a:r>
                  <a:rPr lang="en-US" sz="1400" b="1" dirty="0">
                    <a:solidFill>
                      <a:prstClr val="white"/>
                    </a:solidFill>
                    <a:ea typeface="微软雅黑" panose="020B0503020204020204" pitchFamily="34" charset="-122"/>
                  </a:rPr>
                  <a:t>D</a:t>
                </a:r>
              </a:p>
            </p:txBody>
          </p:sp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9C811B7A-FC7A-A2BF-9EAF-8A0B9A0A5DF1}"/>
                  </a:ext>
                </a:extLst>
              </p:cNvPr>
              <p:cNvSpPr/>
              <p:nvPr/>
            </p:nvSpPr>
            <p:spPr>
              <a:xfrm>
                <a:off x="705208" y="124014"/>
                <a:ext cx="3600000" cy="268940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defTabSz="457200">
                  <a:defRPr/>
                </a:pPr>
                <a:r>
                  <a:rPr lang="en-US" sz="1600" b="1" dirty="0">
                    <a:solidFill>
                      <a:schemeClr val="accent1"/>
                    </a:solidFill>
                    <a:ea typeface="微软雅黑" panose="020B0503020204020204" pitchFamily="34" charset="-122"/>
                  </a:rPr>
                  <a:t>Appendix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DF9796-1947-40FD-7C36-26ED545F4DAE}"/>
                </a:ext>
              </a:extLst>
            </p:cNvPr>
            <p:cNvSpPr txBox="1"/>
            <p:nvPr/>
          </p:nvSpPr>
          <p:spPr>
            <a:xfrm>
              <a:off x="476420" y="389416"/>
              <a:ext cx="1165446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kern="0" dirty="0">
                  <a:latin typeface="Calibri" panose="020F0502020204030204" pitchFamily="34" charset="0"/>
                  <a:cs typeface="Calibri" panose="020F0502020204030204" pitchFamily="34" charset="0"/>
                </a:rPr>
                <a:t>Slide 2: Renewable and Non-Renewable Generation and Load Factor Comparison 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CBD12DA-1760-A76D-B9CA-F574249E1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07" y="1288883"/>
            <a:ext cx="5706977" cy="42802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2B8062-DAE9-7A6D-D59D-516A08E3F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809" y="1288883"/>
            <a:ext cx="5706977" cy="428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7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979</Words>
  <Application>Microsoft Office PowerPoint</Application>
  <PresentationFormat>Widescreen</PresentationFormat>
  <Paragraphs>148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Graphik</vt:lpstr>
      <vt:lpstr>Aptos</vt:lpstr>
      <vt:lpstr>Aptos Display</vt:lpstr>
      <vt:lpstr>Arial</vt:lpstr>
      <vt:lpstr>Calibri</vt:lpstr>
      <vt:lpstr>Microsoft YaHei</vt:lpstr>
      <vt:lpstr>Microsoft YaHei</vt:lpstr>
      <vt:lpstr>Office Theme</vt:lpstr>
      <vt:lpstr>Understanding GB Power Prices and Renewable Generation Methods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Zach Wu</dc:creator>
  <cp:lastModifiedBy>Zach Wu</cp:lastModifiedBy>
  <cp:revision>3</cp:revision>
  <dcterms:created xsi:type="dcterms:W3CDTF">2024-07-13T16:02:11Z</dcterms:created>
  <dcterms:modified xsi:type="dcterms:W3CDTF">2024-07-14T17:34:06Z</dcterms:modified>
</cp:coreProperties>
</file>