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352" r:id="rId2"/>
    <p:sldId id="351" r:id="rId3"/>
    <p:sldId id="353" r:id="rId4"/>
    <p:sldId id="355" r:id="rId5"/>
    <p:sldId id="356" r:id="rId6"/>
    <p:sldId id="359" r:id="rId7"/>
    <p:sldId id="357" r:id="rId8"/>
    <p:sldId id="358" r:id="rId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8000"/>
    <a:srgbClr val="FFFF99"/>
    <a:srgbClr val="FF9999"/>
    <a:srgbClr val="FFFFCC"/>
    <a:srgbClr val="CC0099"/>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9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3177" tIns="46589" rIns="93177" bIns="46589" rtlCol="0"/>
          <a:lstStyle>
            <a:lvl1pPr algn="r">
              <a:defRPr sz="1200"/>
            </a:lvl1pPr>
          </a:lstStyle>
          <a:p>
            <a:fld id="{8E95E4CA-757C-44FD-B232-312DBC0DAE25}" type="datetimeFigureOut">
              <a:rPr lang="en-US" smtClean="0"/>
              <a:pPr/>
              <a:t>5/6/15</a:t>
            </a:fld>
            <a:endParaRPr lang="en-US"/>
          </a:p>
        </p:txBody>
      </p:sp>
      <p:sp>
        <p:nvSpPr>
          <p:cNvPr id="4" name="Footer Placeholder 3"/>
          <p:cNvSpPr>
            <a:spLocks noGrp="1"/>
          </p:cNvSpPr>
          <p:nvPr>
            <p:ph type="ftr" sz="quarter" idx="2"/>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8"/>
            <a:ext cx="2982119" cy="466433"/>
          </a:xfrm>
          <a:prstGeom prst="rect">
            <a:avLst/>
          </a:prstGeom>
        </p:spPr>
        <p:txBody>
          <a:bodyPr vert="horz" lIns="93177" tIns="46589" rIns="93177" bIns="46589" rtlCol="0" anchor="b"/>
          <a:lstStyle>
            <a:lvl1pPr algn="r">
              <a:defRPr sz="1200"/>
            </a:lvl1pPr>
          </a:lstStyle>
          <a:p>
            <a:fld id="{595D192D-53B1-492A-B38B-E2055DC40B63}" type="slidenum">
              <a:rPr lang="en-US" smtClean="0"/>
              <a:pPr/>
              <a:t>‹#›</a:t>
            </a:fld>
            <a:endParaRPr lang="en-US"/>
          </a:p>
        </p:txBody>
      </p:sp>
    </p:spTree>
    <p:extLst>
      <p:ext uri="{BB962C8B-B14F-4D97-AF65-F5344CB8AC3E}">
        <p14:creationId xmlns:p14="http://schemas.microsoft.com/office/powerpoint/2010/main" val="4654948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ABAC68E0-02ED-4B9D-A21A-D42D0F9FB343}" type="datetimeFigureOut">
              <a:rPr lang="en-US" smtClean="0"/>
              <a:pPr/>
              <a:t>5/6/15</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FFDF390A-FE46-4671-A7A7-006B5B970909}" type="slidenum">
              <a:rPr lang="en-US" smtClean="0"/>
              <a:pPr/>
              <a:t>‹#›</a:t>
            </a:fld>
            <a:endParaRPr lang="en-US"/>
          </a:p>
        </p:txBody>
      </p:sp>
    </p:spTree>
    <p:extLst>
      <p:ext uri="{BB962C8B-B14F-4D97-AF65-F5344CB8AC3E}">
        <p14:creationId xmlns:p14="http://schemas.microsoft.com/office/powerpoint/2010/main" val="1657553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3041168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396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47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371600"/>
            <a:ext cx="19431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3716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543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78443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8317523" y="1143000"/>
            <a:ext cx="8382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317269402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419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10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898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77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75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977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1143000"/>
            <a:ext cx="9144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609600" y="304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1981200"/>
            <a:ext cx="777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8" name="Picture 14" descr="Tufts_logo+univ-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86600" y="6184900"/>
            <a:ext cx="1397000" cy="5969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rgbClr val="1E7DC1"/>
          </a:solidFill>
          <a:latin typeface="Verdana" pitchFamily="64" charset="0"/>
        </a:defRPr>
      </a:lvl2pPr>
      <a:lvl3pPr algn="l" rtl="0" eaLnBrk="1" fontAlgn="base" hangingPunct="1">
        <a:spcBef>
          <a:spcPct val="0"/>
        </a:spcBef>
        <a:spcAft>
          <a:spcPct val="0"/>
        </a:spcAft>
        <a:defRPr sz="2400" b="1">
          <a:solidFill>
            <a:srgbClr val="1E7DC1"/>
          </a:solidFill>
          <a:latin typeface="Verdana" pitchFamily="64" charset="0"/>
        </a:defRPr>
      </a:lvl3pPr>
      <a:lvl4pPr algn="l" rtl="0" eaLnBrk="1" fontAlgn="base" hangingPunct="1">
        <a:spcBef>
          <a:spcPct val="0"/>
        </a:spcBef>
        <a:spcAft>
          <a:spcPct val="0"/>
        </a:spcAft>
        <a:defRPr sz="2400" b="1">
          <a:solidFill>
            <a:srgbClr val="1E7DC1"/>
          </a:solidFill>
          <a:latin typeface="Verdana" pitchFamily="64" charset="0"/>
        </a:defRPr>
      </a:lvl4pPr>
      <a:lvl5pPr algn="l" rtl="0" eaLnBrk="1" fontAlgn="base" hangingPunct="1">
        <a:spcBef>
          <a:spcPct val="0"/>
        </a:spcBef>
        <a:spcAft>
          <a:spcPct val="0"/>
        </a:spcAft>
        <a:defRPr sz="2400" b="1">
          <a:solidFill>
            <a:srgbClr val="1E7DC1"/>
          </a:solidFill>
          <a:latin typeface="Verdana" pitchFamily="64" charset="0"/>
        </a:defRPr>
      </a:lvl5pPr>
      <a:lvl6pPr marL="457200" algn="l" rtl="0" eaLnBrk="1" fontAlgn="base" hangingPunct="1">
        <a:spcBef>
          <a:spcPct val="0"/>
        </a:spcBef>
        <a:spcAft>
          <a:spcPct val="0"/>
        </a:spcAft>
        <a:defRPr sz="2400" b="1">
          <a:solidFill>
            <a:srgbClr val="1E7DC1"/>
          </a:solidFill>
          <a:latin typeface="Verdana" pitchFamily="64" charset="0"/>
        </a:defRPr>
      </a:lvl6pPr>
      <a:lvl7pPr marL="914400" algn="l" rtl="0" eaLnBrk="1" fontAlgn="base" hangingPunct="1">
        <a:spcBef>
          <a:spcPct val="0"/>
        </a:spcBef>
        <a:spcAft>
          <a:spcPct val="0"/>
        </a:spcAft>
        <a:defRPr sz="2400" b="1">
          <a:solidFill>
            <a:srgbClr val="1E7DC1"/>
          </a:solidFill>
          <a:latin typeface="Verdana" pitchFamily="64" charset="0"/>
        </a:defRPr>
      </a:lvl7pPr>
      <a:lvl8pPr marL="1371600" algn="l" rtl="0" eaLnBrk="1" fontAlgn="base" hangingPunct="1">
        <a:spcBef>
          <a:spcPct val="0"/>
        </a:spcBef>
        <a:spcAft>
          <a:spcPct val="0"/>
        </a:spcAft>
        <a:defRPr sz="2400" b="1">
          <a:solidFill>
            <a:srgbClr val="1E7DC1"/>
          </a:solidFill>
          <a:latin typeface="Verdana" pitchFamily="64" charset="0"/>
        </a:defRPr>
      </a:lvl8pPr>
      <a:lvl9pPr marL="1828800" algn="l" rtl="0" eaLnBrk="1" fontAlgn="base" hangingPunct="1">
        <a:spcBef>
          <a:spcPct val="0"/>
        </a:spcBef>
        <a:spcAft>
          <a:spcPct val="0"/>
        </a:spcAft>
        <a:defRPr sz="2400" b="1">
          <a:solidFill>
            <a:srgbClr val="1E7DC1"/>
          </a:solidFill>
          <a:latin typeface="Verdana" pitchFamily="64" charset="0"/>
        </a:defRPr>
      </a:lvl9pPr>
    </p:titleStyle>
    <p:body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19200"/>
            <a:ext cx="7086600" cy="990600"/>
          </a:xfrm>
        </p:spPr>
        <p:txBody>
          <a:bodyPr/>
          <a:lstStyle/>
          <a:p>
            <a:pPr algn="ctr"/>
            <a:r>
              <a:rPr lang="en-US" sz="2800" dirty="0" smtClean="0">
                <a:solidFill>
                  <a:schemeClr val="tx1"/>
                </a:solidFill>
              </a:rPr>
              <a:t>“Testing </a:t>
            </a:r>
            <a:r>
              <a:rPr lang="en-US" sz="2800" dirty="0">
                <a:solidFill>
                  <a:schemeClr val="tx1"/>
                </a:solidFill>
              </a:rPr>
              <a:t>Polygon </a:t>
            </a:r>
            <a:r>
              <a:rPr lang="en-US" sz="2800" dirty="0" smtClean="0">
                <a:solidFill>
                  <a:schemeClr val="tx1"/>
                </a:solidFill>
              </a:rPr>
              <a:t>Recognition Time </a:t>
            </a:r>
            <a:r>
              <a:rPr lang="en-US" sz="2800" dirty="0">
                <a:solidFill>
                  <a:schemeClr val="tx1"/>
                </a:solidFill>
              </a:rPr>
              <a:t>by </a:t>
            </a:r>
            <a:r>
              <a:rPr lang="en-US" sz="2800" dirty="0" smtClean="0">
                <a:solidFill>
                  <a:schemeClr val="tx1"/>
                </a:solidFill>
              </a:rPr>
              <a:t>Complexity”</a:t>
            </a:r>
            <a:br>
              <a:rPr lang="en-US" sz="2800" dirty="0" smtClean="0">
                <a:solidFill>
                  <a:schemeClr val="tx1"/>
                </a:solidFill>
              </a:rPr>
            </a:br>
            <a:r>
              <a:rPr lang="en-US" sz="2800" dirty="0" smtClean="0">
                <a:solidFill>
                  <a:schemeClr val="tx1"/>
                </a:solidFill>
              </a:rPr>
              <a:t>Zach Zager</a:t>
            </a:r>
            <a:br>
              <a:rPr lang="en-US" sz="2800" dirty="0" smtClean="0">
                <a:solidFill>
                  <a:schemeClr val="tx1"/>
                </a:solidFill>
              </a:rPr>
            </a:br>
            <a:r>
              <a:rPr lang="en-US" sz="2800" dirty="0" smtClean="0">
                <a:solidFill>
                  <a:schemeClr val="tx1"/>
                </a:solidFill>
              </a:rPr>
              <a:t>May 6, 2015</a:t>
            </a:r>
            <a:endParaRPr lang="en-US" sz="2800" dirty="0">
              <a:solidFill>
                <a:schemeClr val="tx1"/>
              </a:solidFill>
            </a:endParaRPr>
          </a:p>
        </p:txBody>
      </p:sp>
      <p:sp>
        <p:nvSpPr>
          <p:cNvPr id="3" name="Subtitle 2"/>
          <p:cNvSpPr>
            <a:spLocks noGrp="1"/>
          </p:cNvSpPr>
          <p:nvPr>
            <p:ph type="subTitle" idx="1"/>
          </p:nvPr>
        </p:nvSpPr>
        <p:spPr>
          <a:xfrm>
            <a:off x="152400" y="3048000"/>
            <a:ext cx="8839200" cy="2819400"/>
          </a:xfrm>
        </p:spPr>
        <p:txBody>
          <a:bodyPr/>
          <a:lstStyle/>
          <a:p>
            <a:pPr algn="l"/>
            <a:r>
              <a:rPr lang="en-US" sz="1900" b="1" dirty="0"/>
              <a:t>Abstract</a:t>
            </a:r>
            <a:r>
              <a:rPr lang="en-US" sz="1900" dirty="0"/>
              <a:t>: </a:t>
            </a:r>
            <a:r>
              <a:rPr lang="en-US" sz="1900" dirty="0" smtClean="0"/>
              <a:t/>
            </a:r>
            <a:br>
              <a:rPr lang="en-US" sz="1900" dirty="0" smtClean="0"/>
            </a:br>
            <a:r>
              <a:rPr lang="en-US" sz="1900" dirty="0"/>
              <a:t>The study of human cognitive processes is important for developing more user-friendly </a:t>
            </a:r>
            <a:r>
              <a:rPr lang="en-US" sz="1900"/>
              <a:t>technologies </a:t>
            </a:r>
            <a:r>
              <a:rPr lang="en-US" sz="1900" smtClean="0"/>
              <a:t>and to </a:t>
            </a:r>
            <a:r>
              <a:rPr lang="en-US" sz="1900" dirty="0"/>
              <a:t>better accommodate those with visual and learning disabilities (</a:t>
            </a:r>
            <a:r>
              <a:rPr lang="en-US" sz="1900" dirty="0" err="1"/>
              <a:t>Koller</a:t>
            </a:r>
            <a:r>
              <a:rPr lang="en-US" sz="1900" dirty="0"/>
              <a:t>, 2012). This project is designed to study human polygon recognition, specifically to test for an association between polygon complexity (operationalized by number of vertices) and recognition time. The program measures response time to four different polygons and then runs statistical analyses and hypothesis testing. This work allows anyone (with MATLAB) to run this experiment, collect data and analyze the results.</a:t>
            </a:r>
          </a:p>
          <a:p>
            <a:endParaRPr lang="en-US" dirty="0"/>
          </a:p>
        </p:txBody>
      </p:sp>
    </p:spTree>
    <p:extLst>
      <p:ext uri="{BB962C8B-B14F-4D97-AF65-F5344CB8AC3E}">
        <p14:creationId xmlns:p14="http://schemas.microsoft.com/office/powerpoint/2010/main" val="21189401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Background</a:t>
            </a:r>
            <a:endParaRPr lang="en-US" sz="3600" dirty="0"/>
          </a:p>
        </p:txBody>
      </p:sp>
      <p:sp>
        <p:nvSpPr>
          <p:cNvPr id="3" name="Content Placeholder 5"/>
          <p:cNvSpPr txBox="1">
            <a:spLocks/>
          </p:cNvSpPr>
          <p:nvPr/>
        </p:nvSpPr>
        <p:spPr>
          <a:xfrm>
            <a:off x="228600" y="1219200"/>
            <a:ext cx="8839200" cy="48006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buNone/>
            </a:pPr>
            <a:r>
              <a:rPr lang="en-US" sz="2400" dirty="0" smtClean="0"/>
              <a:t>Understanding </a:t>
            </a:r>
            <a:r>
              <a:rPr lang="en-US" sz="2400" dirty="0"/>
              <a:t>visual processes helps us better accommodate those with visual and learning disabilities (</a:t>
            </a:r>
            <a:r>
              <a:rPr lang="en-US" sz="2400" dirty="0" err="1"/>
              <a:t>Koller</a:t>
            </a:r>
            <a:r>
              <a:rPr lang="en-US" sz="2400" dirty="0"/>
              <a:t>, 2012). It can also assist us in forming computational models of our neural visual pathways. This is useful for creating computerized artificial visual system and developing </a:t>
            </a:r>
            <a:r>
              <a:rPr lang="en-US" sz="2400" dirty="0" smtClean="0"/>
              <a:t>improved user interfaces regarding </a:t>
            </a:r>
            <a:r>
              <a:rPr lang="en-US" sz="2400" dirty="0"/>
              <a:t>our own visual networks (</a:t>
            </a:r>
            <a:r>
              <a:rPr lang="en-US" sz="2400" dirty="0" err="1"/>
              <a:t>DiCarlo</a:t>
            </a:r>
            <a:r>
              <a:rPr lang="en-US" sz="2400" dirty="0"/>
              <a:t>, </a:t>
            </a:r>
            <a:r>
              <a:rPr lang="en-US" sz="2400" dirty="0" err="1"/>
              <a:t>Zoccolan</a:t>
            </a:r>
            <a:r>
              <a:rPr lang="en-US" sz="2400" dirty="0"/>
              <a:t>, &amp; Rust, 2012). I want to test if people take longer to recognize shapes with more vertices than shapes with fewer vertices. The results of this study could help us better understand how polygon schemas are stored in the brain and whether or not retrieval times differs based on complexity</a:t>
            </a:r>
            <a:r>
              <a:rPr lang="en-US" sz="2400" dirty="0" smtClean="0"/>
              <a:t>.</a:t>
            </a:r>
            <a:endParaRPr lang="en-US" sz="2400" dirty="0"/>
          </a:p>
        </p:txBody>
      </p:sp>
    </p:spTree>
    <p:extLst>
      <p:ext uri="{BB962C8B-B14F-4D97-AF65-F5344CB8AC3E}">
        <p14:creationId xmlns:p14="http://schemas.microsoft.com/office/powerpoint/2010/main" val="386014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Technical Approach</a:t>
            </a:r>
            <a:endParaRPr lang="en-US" sz="3600" dirty="0"/>
          </a:p>
        </p:txBody>
      </p:sp>
      <p:sp>
        <p:nvSpPr>
          <p:cNvPr id="4" name="Content Placeholder 5"/>
          <p:cNvSpPr txBox="1">
            <a:spLocks/>
          </p:cNvSpPr>
          <p:nvPr/>
        </p:nvSpPr>
        <p:spPr>
          <a:xfrm>
            <a:off x="228600" y="1219200"/>
            <a:ext cx="8839200" cy="44958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lnSpc>
                <a:spcPct val="120000"/>
              </a:lnSpc>
              <a:spcBef>
                <a:spcPts val="600"/>
              </a:spcBef>
              <a:buNone/>
            </a:pPr>
            <a:r>
              <a:rPr lang="en-US" sz="2400" kern="0" dirty="0" smtClean="0"/>
              <a:t>This program uses two main scripts: ‘</a:t>
            </a:r>
            <a:r>
              <a:rPr lang="en-US" sz="2400" kern="0" dirty="0" err="1" smtClean="0"/>
              <a:t>dataCollection.m</a:t>
            </a:r>
            <a:r>
              <a:rPr lang="en-US" sz="2400" kern="0" dirty="0" smtClean="0"/>
              <a:t>’ and ‘</a:t>
            </a:r>
            <a:r>
              <a:rPr lang="en-US" sz="2400" kern="0" dirty="0" err="1" smtClean="0"/>
              <a:t>dataAnalysis.m</a:t>
            </a:r>
            <a:r>
              <a:rPr lang="en-US" sz="2400" kern="0" dirty="0" smtClean="0"/>
              <a:t>’. ‘</a:t>
            </a:r>
            <a:r>
              <a:rPr lang="en-US" sz="2400" kern="0" dirty="0" err="1" smtClean="0"/>
              <a:t>dataCollection</a:t>
            </a:r>
            <a:r>
              <a:rPr lang="en-US" sz="2400" kern="0" dirty="0" smtClean="0"/>
              <a:t>’ relies on the </a:t>
            </a:r>
            <a:r>
              <a:rPr lang="en-US" sz="2400" kern="0" dirty="0" err="1" smtClean="0"/>
              <a:t>Psychtoolbox</a:t>
            </a:r>
            <a:r>
              <a:rPr lang="en-US" sz="2400" kern="0" dirty="0" smtClean="0"/>
              <a:t> add-on functions for MATLAB to present participants with a series of shapes before storing the results in the file ‘</a:t>
            </a:r>
            <a:r>
              <a:rPr lang="en-US" sz="2400" kern="0" dirty="0" err="1" smtClean="0"/>
              <a:t>CollectedData.mat</a:t>
            </a:r>
            <a:r>
              <a:rPr lang="en-US" sz="2400" kern="0" dirty="0" smtClean="0"/>
              <a:t>’.</a:t>
            </a:r>
          </a:p>
          <a:p>
            <a:pPr marL="0" indent="0">
              <a:lnSpc>
                <a:spcPct val="120000"/>
              </a:lnSpc>
              <a:spcBef>
                <a:spcPts val="600"/>
              </a:spcBef>
              <a:buNone/>
            </a:pPr>
            <a:r>
              <a:rPr lang="en-US" sz="2400" kern="0" dirty="0" smtClean="0"/>
              <a:t>‘</a:t>
            </a:r>
            <a:r>
              <a:rPr lang="en-US" sz="2400" kern="0" dirty="0" err="1" smtClean="0"/>
              <a:t>dataAnalysis</a:t>
            </a:r>
            <a:r>
              <a:rPr lang="en-US" sz="2400" kern="0" dirty="0" smtClean="0"/>
              <a:t>’ uses a series of numerical methods to analyze the data and test it for statistical significance.</a:t>
            </a:r>
          </a:p>
          <a:p>
            <a:pPr marL="0" indent="0">
              <a:lnSpc>
                <a:spcPct val="120000"/>
              </a:lnSpc>
              <a:spcBef>
                <a:spcPts val="600"/>
              </a:spcBef>
              <a:buNone/>
            </a:pPr>
            <a:r>
              <a:rPr lang="en-US" sz="2400" kern="0" dirty="0"/>
              <a:t>‘</a:t>
            </a:r>
            <a:r>
              <a:rPr lang="en-US" sz="2400" kern="0" dirty="0" err="1"/>
              <a:t>dataAnalysis</a:t>
            </a:r>
            <a:r>
              <a:rPr lang="en-US" sz="2400" kern="0" dirty="0"/>
              <a:t>’ also plots the data and best-fit regression line for easy visualization. It then saves the plots</a:t>
            </a:r>
            <a:r>
              <a:rPr lang="en-US" sz="2400" kern="0" dirty="0" smtClean="0"/>
              <a:t>.</a:t>
            </a:r>
            <a:endParaRPr lang="en-US" sz="2400" kern="0" dirty="0"/>
          </a:p>
        </p:txBody>
      </p:sp>
    </p:spTree>
    <p:extLst>
      <p:ext uri="{BB962C8B-B14F-4D97-AF65-F5344CB8AC3E}">
        <p14:creationId xmlns:p14="http://schemas.microsoft.com/office/powerpoint/2010/main" val="39912073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Results</a:t>
            </a:r>
            <a:r>
              <a:rPr lang="en-US" sz="3000" dirty="0"/>
              <a:t> </a:t>
            </a:r>
            <a:r>
              <a:rPr lang="en-US" sz="3000" dirty="0" smtClean="0"/>
              <a:t>(1</a:t>
            </a:r>
            <a:r>
              <a:rPr lang="en-US" sz="3000" dirty="0"/>
              <a:t>) - Trimmed </a:t>
            </a:r>
            <a:r>
              <a:rPr lang="en-US" sz="3000" dirty="0" smtClean="0"/>
              <a:t>Results Plot</a:t>
            </a:r>
            <a:endParaRPr lang="en-US" sz="3000" dirty="0"/>
          </a:p>
        </p:txBody>
      </p:sp>
      <p:sp>
        <p:nvSpPr>
          <p:cNvPr id="3" name="Content Placeholder 5"/>
          <p:cNvSpPr txBox="1">
            <a:spLocks/>
          </p:cNvSpPr>
          <p:nvPr/>
        </p:nvSpPr>
        <p:spPr>
          <a:xfrm>
            <a:off x="228600" y="4343400"/>
            <a:ext cx="8839200" cy="11430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lnSpc>
                <a:spcPct val="120000"/>
              </a:lnSpc>
              <a:spcBef>
                <a:spcPts val="600"/>
              </a:spcBef>
              <a:buNone/>
            </a:pPr>
            <a:endParaRPr lang="en-US" sz="2800" kern="0" dirty="0"/>
          </a:p>
        </p:txBody>
      </p:sp>
      <p:pic>
        <p:nvPicPr>
          <p:cNvPr id="4" name="Picture 3" descr="Trimmed Results by Shape.jpg"/>
          <p:cNvPicPr>
            <a:picLocks noChangeAspect="1"/>
          </p:cNvPicPr>
          <p:nvPr/>
        </p:nvPicPr>
        <p:blipFill rotWithShape="1">
          <a:blip r:embed="rId2">
            <a:extLst>
              <a:ext uri="{28A0092B-C50C-407E-A947-70E740481C1C}">
                <a14:useLocalDpi xmlns:a14="http://schemas.microsoft.com/office/drawing/2010/main" val="0"/>
              </a:ext>
            </a:extLst>
          </a:blip>
          <a:srcRect l="9481" t="5849" b="7811"/>
          <a:stretch/>
        </p:blipFill>
        <p:spPr>
          <a:xfrm>
            <a:off x="1568824" y="1295400"/>
            <a:ext cx="6178176" cy="4419600"/>
          </a:xfrm>
          <a:prstGeom prst="rect">
            <a:avLst/>
          </a:prstGeom>
        </p:spPr>
      </p:pic>
      <p:sp>
        <p:nvSpPr>
          <p:cNvPr id="6" name="TextBox 5"/>
          <p:cNvSpPr txBox="1"/>
          <p:nvPr/>
        </p:nvSpPr>
        <p:spPr>
          <a:xfrm>
            <a:off x="2826871" y="1280458"/>
            <a:ext cx="3886200" cy="400110"/>
          </a:xfrm>
          <a:prstGeom prst="rect">
            <a:avLst/>
          </a:prstGeom>
          <a:solidFill>
            <a:schemeClr val="bg1"/>
          </a:solidFill>
        </p:spPr>
        <p:txBody>
          <a:bodyPr wrap="square" rtlCol="0">
            <a:spAutoFit/>
          </a:bodyPr>
          <a:lstStyle/>
          <a:p>
            <a:r>
              <a:rPr lang="en-US" sz="2000" dirty="0" smtClean="0"/>
              <a:t>Trimmed Results by Shape</a:t>
            </a:r>
            <a:endParaRPr lang="en-US" sz="2000" dirty="0"/>
          </a:p>
        </p:txBody>
      </p:sp>
      <p:sp>
        <p:nvSpPr>
          <p:cNvPr id="8" name="TextBox 7"/>
          <p:cNvSpPr txBox="1"/>
          <p:nvPr/>
        </p:nvSpPr>
        <p:spPr>
          <a:xfrm rot="16200000">
            <a:off x="-903357" y="2960757"/>
            <a:ext cx="4038600" cy="707886"/>
          </a:xfrm>
          <a:prstGeom prst="rect">
            <a:avLst/>
          </a:prstGeom>
          <a:solidFill>
            <a:schemeClr val="bg1"/>
          </a:solidFill>
        </p:spPr>
        <p:txBody>
          <a:bodyPr wrap="square" rtlCol="0">
            <a:spAutoFit/>
          </a:bodyPr>
          <a:lstStyle/>
          <a:p>
            <a:pPr algn="ctr"/>
            <a:r>
              <a:rPr lang="en-US" sz="2000" dirty="0" smtClean="0"/>
              <a:t>Mean Response Time (seconds)</a:t>
            </a:r>
            <a:endParaRPr lang="en-US" sz="2000" dirty="0"/>
          </a:p>
        </p:txBody>
      </p:sp>
      <p:sp>
        <p:nvSpPr>
          <p:cNvPr id="9" name="TextBox 8"/>
          <p:cNvSpPr txBox="1"/>
          <p:nvPr/>
        </p:nvSpPr>
        <p:spPr>
          <a:xfrm>
            <a:off x="1905000" y="5562600"/>
            <a:ext cx="5334000" cy="369332"/>
          </a:xfrm>
          <a:prstGeom prst="rect">
            <a:avLst/>
          </a:prstGeom>
          <a:solidFill>
            <a:schemeClr val="bg1"/>
          </a:solidFill>
        </p:spPr>
        <p:txBody>
          <a:bodyPr wrap="square" rtlCol="0">
            <a:spAutoFit/>
          </a:bodyPr>
          <a:lstStyle/>
          <a:p>
            <a:pPr algn="ctr"/>
            <a:r>
              <a:rPr lang="en-US" dirty="0" smtClean="0"/>
              <a:t>Triangle     Square    Pentagon    Hexagon</a:t>
            </a:r>
            <a:endParaRPr lang="en-US" dirty="0"/>
          </a:p>
        </p:txBody>
      </p:sp>
    </p:spTree>
    <p:extLst>
      <p:ext uri="{BB962C8B-B14F-4D97-AF65-F5344CB8AC3E}">
        <p14:creationId xmlns:p14="http://schemas.microsoft.com/office/powerpoint/2010/main" val="30222292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304800"/>
            <a:ext cx="8305800" cy="457200"/>
          </a:xfrm>
        </p:spPr>
        <p:txBody>
          <a:bodyPr/>
          <a:lstStyle/>
          <a:p>
            <a:r>
              <a:rPr lang="en-US" sz="3000" dirty="0" smtClean="0"/>
              <a:t>Results (</a:t>
            </a:r>
            <a:r>
              <a:rPr lang="en-US" sz="3000" dirty="0"/>
              <a:t>2</a:t>
            </a:r>
            <a:r>
              <a:rPr lang="en-US" sz="3000" dirty="0" smtClean="0"/>
              <a:t>) – Untrimmed Results Plot</a:t>
            </a:r>
            <a:endParaRPr lang="en-US" sz="3000" dirty="0"/>
          </a:p>
        </p:txBody>
      </p:sp>
      <p:pic>
        <p:nvPicPr>
          <p:cNvPr id="4" name="Picture 3" descr="Untrimmed Results by Shape.jpg"/>
          <p:cNvPicPr>
            <a:picLocks noChangeAspect="1"/>
          </p:cNvPicPr>
          <p:nvPr/>
        </p:nvPicPr>
        <p:blipFill rotWithShape="1">
          <a:blip r:embed="rId2">
            <a:extLst>
              <a:ext uri="{28A0092B-C50C-407E-A947-70E740481C1C}">
                <a14:useLocalDpi xmlns:a14="http://schemas.microsoft.com/office/drawing/2010/main" val="0"/>
              </a:ext>
            </a:extLst>
          </a:blip>
          <a:srcRect l="9650" t="4958" r="7025" b="9998"/>
          <a:stretch/>
        </p:blipFill>
        <p:spPr>
          <a:xfrm>
            <a:off x="2106706" y="1219200"/>
            <a:ext cx="5773836" cy="4419600"/>
          </a:xfrm>
          <a:prstGeom prst="rect">
            <a:avLst/>
          </a:prstGeom>
        </p:spPr>
      </p:pic>
      <p:sp>
        <p:nvSpPr>
          <p:cNvPr id="5" name="TextBox 4"/>
          <p:cNvSpPr txBox="1"/>
          <p:nvPr/>
        </p:nvSpPr>
        <p:spPr>
          <a:xfrm>
            <a:off x="3200400" y="1160929"/>
            <a:ext cx="2743200" cy="400110"/>
          </a:xfrm>
          <a:prstGeom prst="rect">
            <a:avLst/>
          </a:prstGeom>
          <a:solidFill>
            <a:schemeClr val="bg1"/>
          </a:solidFill>
        </p:spPr>
        <p:txBody>
          <a:bodyPr wrap="square" rtlCol="0">
            <a:spAutoFit/>
          </a:bodyPr>
          <a:lstStyle/>
          <a:p>
            <a:pPr algn="ctr"/>
            <a:r>
              <a:rPr lang="en-US" sz="2000" dirty="0" smtClean="0"/>
              <a:t>Results by Shape</a:t>
            </a:r>
            <a:endParaRPr lang="en-US" sz="2000" dirty="0"/>
          </a:p>
        </p:txBody>
      </p:sp>
      <p:sp>
        <p:nvSpPr>
          <p:cNvPr id="7" name="TextBox 6"/>
          <p:cNvSpPr txBox="1"/>
          <p:nvPr/>
        </p:nvSpPr>
        <p:spPr>
          <a:xfrm rot="16200000">
            <a:off x="-307196" y="2898004"/>
            <a:ext cx="4038600" cy="707886"/>
          </a:xfrm>
          <a:prstGeom prst="rect">
            <a:avLst/>
          </a:prstGeom>
          <a:solidFill>
            <a:schemeClr val="bg1"/>
          </a:solidFill>
        </p:spPr>
        <p:txBody>
          <a:bodyPr wrap="square" rtlCol="0">
            <a:spAutoFit/>
          </a:bodyPr>
          <a:lstStyle/>
          <a:p>
            <a:pPr algn="ctr"/>
            <a:r>
              <a:rPr lang="en-US" sz="2000" dirty="0" smtClean="0"/>
              <a:t>Mean Response Time (seconds)</a:t>
            </a:r>
            <a:endParaRPr lang="en-US" sz="2000" dirty="0"/>
          </a:p>
        </p:txBody>
      </p:sp>
      <p:sp>
        <p:nvSpPr>
          <p:cNvPr id="8" name="TextBox 7"/>
          <p:cNvSpPr txBox="1"/>
          <p:nvPr/>
        </p:nvSpPr>
        <p:spPr>
          <a:xfrm>
            <a:off x="2362200" y="5638800"/>
            <a:ext cx="5334000" cy="369332"/>
          </a:xfrm>
          <a:prstGeom prst="rect">
            <a:avLst/>
          </a:prstGeom>
          <a:solidFill>
            <a:schemeClr val="bg1"/>
          </a:solidFill>
        </p:spPr>
        <p:txBody>
          <a:bodyPr wrap="square" rtlCol="0">
            <a:spAutoFit/>
          </a:bodyPr>
          <a:lstStyle/>
          <a:p>
            <a:pPr algn="ctr"/>
            <a:r>
              <a:rPr lang="en-US" dirty="0" smtClean="0"/>
              <a:t>Triangle     Square    Pentagon    Hexagon</a:t>
            </a:r>
            <a:endParaRPr lang="en-US" dirty="0"/>
          </a:p>
        </p:txBody>
      </p:sp>
    </p:spTree>
    <p:extLst>
      <p:ext uri="{BB962C8B-B14F-4D97-AF65-F5344CB8AC3E}">
        <p14:creationId xmlns:p14="http://schemas.microsoft.com/office/powerpoint/2010/main" val="29406995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(3) – ANOVA Results</a:t>
            </a:r>
            <a:endParaRPr lang="en-US" sz="3600" dirty="0"/>
          </a:p>
        </p:txBody>
      </p:sp>
      <p:sp>
        <p:nvSpPr>
          <p:cNvPr id="5" name="TextBox 4"/>
          <p:cNvSpPr txBox="1"/>
          <p:nvPr/>
        </p:nvSpPr>
        <p:spPr>
          <a:xfrm>
            <a:off x="2971800" y="4114800"/>
            <a:ext cx="2743200" cy="400110"/>
          </a:xfrm>
          <a:prstGeom prst="rect">
            <a:avLst/>
          </a:prstGeom>
          <a:solidFill>
            <a:schemeClr val="bg1"/>
          </a:solidFill>
        </p:spPr>
        <p:txBody>
          <a:bodyPr wrap="square" rtlCol="0">
            <a:spAutoFit/>
          </a:bodyPr>
          <a:lstStyle/>
          <a:p>
            <a:r>
              <a:rPr lang="en-US" sz="2000" dirty="0" smtClean="0"/>
              <a:t>Results by Shape</a:t>
            </a:r>
            <a:endParaRPr lang="en-US" sz="2000" dirty="0"/>
          </a:p>
        </p:txBody>
      </p:sp>
      <p:sp>
        <p:nvSpPr>
          <p:cNvPr id="6" name="TextBox 5"/>
          <p:cNvSpPr txBox="1"/>
          <p:nvPr/>
        </p:nvSpPr>
        <p:spPr>
          <a:xfrm>
            <a:off x="1159435" y="5715000"/>
            <a:ext cx="6858000" cy="369332"/>
          </a:xfrm>
          <a:prstGeom prst="rect">
            <a:avLst/>
          </a:prstGeom>
          <a:solidFill>
            <a:schemeClr val="bg1"/>
          </a:solidFill>
        </p:spPr>
        <p:txBody>
          <a:bodyPr wrap="square" rtlCol="0">
            <a:spAutoFit/>
          </a:bodyPr>
          <a:lstStyle/>
          <a:p>
            <a:pPr algn="ctr"/>
            <a:r>
              <a:rPr lang="en-US" dirty="0" smtClean="0"/>
              <a:t>Triangle Square Pentagon Hexagon</a:t>
            </a:r>
            <a:endParaRPr lang="en-US" dirty="0"/>
          </a:p>
        </p:txBody>
      </p:sp>
      <p:sp>
        <p:nvSpPr>
          <p:cNvPr id="7" name="TextBox 6"/>
          <p:cNvSpPr txBox="1"/>
          <p:nvPr/>
        </p:nvSpPr>
        <p:spPr>
          <a:xfrm rot="16200000">
            <a:off x="545933" y="3721268"/>
            <a:ext cx="2819400" cy="1015663"/>
          </a:xfrm>
          <a:prstGeom prst="rect">
            <a:avLst/>
          </a:prstGeom>
          <a:solidFill>
            <a:schemeClr val="bg1"/>
          </a:solidFill>
        </p:spPr>
        <p:txBody>
          <a:bodyPr wrap="square" rtlCol="0">
            <a:spAutoFit/>
          </a:bodyPr>
          <a:lstStyle/>
          <a:p>
            <a:pPr algn="ctr"/>
            <a:r>
              <a:rPr lang="en-US" sz="2000" dirty="0" smtClean="0"/>
              <a:t>Response Time Distribution (seconds)</a:t>
            </a:r>
            <a:endParaRPr lang="en-US" sz="2000" dirty="0"/>
          </a:p>
        </p:txBody>
      </p:sp>
      <p:sp>
        <p:nvSpPr>
          <p:cNvPr id="3" name="Rectangle 2"/>
          <p:cNvSpPr/>
          <p:nvPr/>
        </p:nvSpPr>
        <p:spPr>
          <a:xfrm>
            <a:off x="1189317" y="1234141"/>
            <a:ext cx="6781800" cy="1477328"/>
          </a:xfrm>
          <a:prstGeom prst="rect">
            <a:avLst/>
          </a:prstGeom>
        </p:spPr>
        <p:txBody>
          <a:bodyPr wrap="square">
            <a:spAutoFit/>
          </a:bodyPr>
          <a:lstStyle/>
          <a:p>
            <a:r>
              <a:rPr lang="en-US" dirty="0"/>
              <a:t>Source      SS      </a:t>
            </a:r>
            <a:r>
              <a:rPr lang="en-US" dirty="0" err="1"/>
              <a:t>df</a:t>
            </a:r>
            <a:r>
              <a:rPr lang="en-US" dirty="0"/>
              <a:t>      MS        F       </a:t>
            </a:r>
            <a:r>
              <a:rPr lang="en-US" dirty="0" err="1"/>
              <a:t>Prob</a:t>
            </a:r>
            <a:r>
              <a:rPr lang="en-US" dirty="0"/>
              <a:t>&gt;F   </a:t>
            </a:r>
          </a:p>
          <a:p>
            <a:r>
              <a:rPr lang="en-US" dirty="0"/>
              <a:t>-------------------------------------------------------</a:t>
            </a:r>
          </a:p>
          <a:p>
            <a:r>
              <a:rPr lang="en-US" dirty="0"/>
              <a:t>Columns    3.4784     3   1.15948   58.41   1.37947e-32</a:t>
            </a:r>
          </a:p>
          <a:p>
            <a:r>
              <a:rPr lang="en-US" dirty="0"/>
              <a:t>Error     10.4022   524   0.01985                      </a:t>
            </a:r>
          </a:p>
          <a:p>
            <a:r>
              <a:rPr lang="en-US" dirty="0"/>
              <a:t>Total     13.8806   527 </a:t>
            </a:r>
          </a:p>
        </p:txBody>
      </p:sp>
      <p:pic>
        <p:nvPicPr>
          <p:cNvPr id="8" name="Picture 7" descr="untitled.jpg"/>
          <p:cNvPicPr>
            <a:picLocks noChangeAspect="1"/>
          </p:cNvPicPr>
          <p:nvPr/>
        </p:nvPicPr>
        <p:blipFill rotWithShape="1">
          <a:blip r:embed="rId2">
            <a:extLst>
              <a:ext uri="{28A0092B-C50C-407E-A947-70E740481C1C}">
                <a14:useLocalDpi xmlns:a14="http://schemas.microsoft.com/office/drawing/2010/main" val="0"/>
              </a:ext>
            </a:extLst>
          </a:blip>
          <a:srcRect l="8994" t="6163" r="7494" b="10835"/>
          <a:stretch/>
        </p:blipFill>
        <p:spPr>
          <a:xfrm>
            <a:off x="2438400" y="2667000"/>
            <a:ext cx="4080435" cy="3100294"/>
          </a:xfrm>
          <a:prstGeom prst="rect">
            <a:avLst/>
          </a:prstGeom>
        </p:spPr>
      </p:pic>
    </p:spTree>
    <p:extLst>
      <p:ext uri="{BB962C8B-B14F-4D97-AF65-F5344CB8AC3E}">
        <p14:creationId xmlns:p14="http://schemas.microsoft.com/office/powerpoint/2010/main" val="41667216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Conclusions and Next </a:t>
            </a:r>
            <a:r>
              <a:rPr lang="en-US" sz="3600" dirty="0"/>
              <a:t>S</a:t>
            </a:r>
            <a:r>
              <a:rPr lang="en-US" sz="3600" dirty="0" smtClean="0"/>
              <a:t>teps</a:t>
            </a:r>
            <a:endParaRPr lang="en-US" sz="3600" dirty="0"/>
          </a:p>
        </p:txBody>
      </p:sp>
      <p:sp>
        <p:nvSpPr>
          <p:cNvPr id="3" name="Content Placeholder 5"/>
          <p:cNvSpPr txBox="1">
            <a:spLocks/>
          </p:cNvSpPr>
          <p:nvPr/>
        </p:nvSpPr>
        <p:spPr>
          <a:xfrm>
            <a:off x="228600" y="1143000"/>
            <a:ext cx="8763000" cy="48006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lnSpc>
                <a:spcPct val="120000"/>
              </a:lnSpc>
              <a:spcBef>
                <a:spcPts val="600"/>
              </a:spcBef>
              <a:buNone/>
            </a:pPr>
            <a:r>
              <a:rPr lang="en-US" sz="2400" kern="0" dirty="0" smtClean="0"/>
              <a:t>The results of this experiments were very (almost surprisingly) significant. This may have been due to the input configuration. Participants using their right hand to input data would have been able to press the &lt;1&gt; key (pointer finger) faster than the &lt;4&gt; key (pinky finger). This may have affected the validity of the results. The next step for this project is to utilize an applied task to test shape recognition speed. I could also explore recognition of more specific shapes (rhombus, different types of triangles, etc.). More analytical methods could also be interesting.</a:t>
            </a:r>
          </a:p>
          <a:p>
            <a:pPr marL="0" indent="0">
              <a:lnSpc>
                <a:spcPct val="120000"/>
              </a:lnSpc>
              <a:spcBef>
                <a:spcPts val="600"/>
              </a:spcBef>
              <a:buNone/>
            </a:pPr>
            <a:endParaRPr lang="en-US" sz="2400" kern="0" dirty="0"/>
          </a:p>
        </p:txBody>
      </p:sp>
    </p:spTree>
    <p:extLst>
      <p:ext uri="{BB962C8B-B14F-4D97-AF65-F5344CB8AC3E}">
        <p14:creationId xmlns:p14="http://schemas.microsoft.com/office/powerpoint/2010/main" val="16269932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References</a:t>
            </a:r>
            <a:endParaRPr lang="en-US" sz="3600" dirty="0"/>
          </a:p>
        </p:txBody>
      </p:sp>
      <p:sp>
        <p:nvSpPr>
          <p:cNvPr id="3" name="Content Placeholder 5"/>
          <p:cNvSpPr txBox="1">
            <a:spLocks/>
          </p:cNvSpPr>
          <p:nvPr/>
        </p:nvSpPr>
        <p:spPr>
          <a:xfrm>
            <a:off x="228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514350" indent="-514350">
              <a:lnSpc>
                <a:spcPct val="120000"/>
              </a:lnSpc>
              <a:spcBef>
                <a:spcPts val="600"/>
              </a:spcBef>
              <a:buFont typeface="+mj-lt"/>
              <a:buAutoNum type="arabicPeriod"/>
            </a:pPr>
            <a:r>
              <a:rPr lang="en-US" sz="2400" kern="0" dirty="0" err="1" smtClean="0"/>
              <a:t>Koller</a:t>
            </a:r>
            <a:r>
              <a:rPr lang="en-US" sz="2400" kern="0" dirty="0"/>
              <a:t>, H. P. (2012). Visual processing and learning disorders. </a:t>
            </a:r>
            <a:r>
              <a:rPr lang="en-US" sz="2400" i="1" kern="0" dirty="0"/>
              <a:t>Current Opinion in Ophthalmology</a:t>
            </a:r>
            <a:r>
              <a:rPr lang="en-US" sz="2400" kern="0" dirty="0"/>
              <a:t>, </a:t>
            </a:r>
            <a:r>
              <a:rPr lang="en-US" sz="2400" i="1" kern="0" dirty="0"/>
              <a:t>23</a:t>
            </a:r>
            <a:r>
              <a:rPr lang="en-US" sz="2400" kern="0" dirty="0"/>
              <a:t>, 377-383.</a:t>
            </a:r>
            <a:endParaRPr lang="en-US" sz="2400" kern="0" dirty="0" smtClean="0"/>
          </a:p>
          <a:p>
            <a:pPr marL="514350" indent="-514350">
              <a:lnSpc>
                <a:spcPct val="120000"/>
              </a:lnSpc>
              <a:spcBef>
                <a:spcPts val="600"/>
              </a:spcBef>
              <a:buFont typeface="+mj-lt"/>
              <a:buAutoNum type="arabicPeriod"/>
            </a:pPr>
            <a:r>
              <a:rPr lang="en-US" sz="2400" kern="0" dirty="0" err="1"/>
              <a:t>DiCarlo</a:t>
            </a:r>
            <a:r>
              <a:rPr lang="en-US" sz="2400" kern="0" dirty="0"/>
              <a:t>, J</a:t>
            </a:r>
            <a:r>
              <a:rPr lang="en-US" sz="2400" kern="0" dirty="0" smtClean="0"/>
              <a:t>. J</a:t>
            </a:r>
            <a:r>
              <a:rPr lang="en-US" sz="2400" kern="0" dirty="0"/>
              <a:t>., </a:t>
            </a:r>
            <a:r>
              <a:rPr lang="en-US" sz="2400" kern="0" dirty="0" err="1"/>
              <a:t>Zoccolan</a:t>
            </a:r>
            <a:r>
              <a:rPr lang="en-US" sz="2400" kern="0" dirty="0"/>
              <a:t>, D., and Rust, N. C. (2012). How does the brain solve visual object recognition? </a:t>
            </a:r>
            <a:r>
              <a:rPr lang="en-US" sz="2400" i="1" kern="0" dirty="0"/>
              <a:t>Neuron</a:t>
            </a:r>
            <a:r>
              <a:rPr lang="en-US" sz="2400" kern="0" dirty="0"/>
              <a:t>, </a:t>
            </a:r>
            <a:r>
              <a:rPr lang="en-US" sz="2400" i="1" kern="0" dirty="0"/>
              <a:t>73</a:t>
            </a:r>
            <a:r>
              <a:rPr lang="en-US" sz="2400" kern="0" dirty="0"/>
              <a:t>, 415-</a:t>
            </a:r>
            <a:r>
              <a:rPr lang="en-US" sz="2400" kern="0" dirty="0" smtClean="0"/>
              <a:t>434</a:t>
            </a:r>
            <a:r>
              <a:rPr lang="en-US" sz="2400" kern="0" dirty="0"/>
              <a:t>.</a:t>
            </a:r>
            <a:endParaRPr lang="en-US" sz="2400" kern="0" dirty="0" smtClean="0"/>
          </a:p>
          <a:p>
            <a:pPr marL="514350" indent="-514350">
              <a:lnSpc>
                <a:spcPct val="120000"/>
              </a:lnSpc>
              <a:spcBef>
                <a:spcPts val="600"/>
              </a:spcBef>
              <a:buFont typeface="+mj-lt"/>
              <a:buAutoNum type="arabicPeriod"/>
            </a:pPr>
            <a:r>
              <a:rPr lang="en-US" sz="2400" kern="0" dirty="0" smtClean="0"/>
              <a:t>Cooper, R. Creating </a:t>
            </a:r>
            <a:r>
              <a:rPr lang="en-US" sz="2400" kern="0" dirty="0"/>
              <a:t>experiments using </a:t>
            </a:r>
            <a:r>
              <a:rPr lang="en-US" sz="2400" kern="0" dirty="0" err="1"/>
              <a:t>Matlab</a:t>
            </a:r>
            <a:r>
              <a:rPr lang="en-US" sz="2400" kern="0" dirty="0"/>
              <a:t> and </a:t>
            </a:r>
            <a:r>
              <a:rPr lang="en-US" sz="2400" kern="0" dirty="0" err="1" smtClean="0"/>
              <a:t>Psychtoolbox</a:t>
            </a:r>
            <a:r>
              <a:rPr lang="en-US" sz="2400" kern="0" dirty="0" smtClean="0"/>
              <a:t>. (</a:t>
            </a:r>
            <a:r>
              <a:rPr lang="en-US" sz="2400" kern="0" dirty="0"/>
              <a:t>http://</a:t>
            </a:r>
            <a:r>
              <a:rPr lang="en-US" sz="2400" kern="0" dirty="0" err="1"/>
              <a:t>www.academia.edu</a:t>
            </a:r>
            <a:r>
              <a:rPr lang="en-US" sz="2400" kern="0" dirty="0"/>
              <a:t>/2614964/</a:t>
            </a:r>
            <a:r>
              <a:rPr lang="en-US" sz="2400" kern="0" dirty="0" err="1"/>
              <a:t>Creating_experiments_using_Matlab_and_Psychtoolbox</a:t>
            </a:r>
            <a:r>
              <a:rPr lang="en-US" sz="2400" kern="0" dirty="0"/>
              <a:t>)</a:t>
            </a:r>
            <a:endParaRPr lang="en-US" sz="2400" kern="0" dirty="0" smtClean="0"/>
          </a:p>
          <a:p>
            <a:pPr marL="0" indent="0">
              <a:lnSpc>
                <a:spcPct val="120000"/>
              </a:lnSpc>
              <a:spcBef>
                <a:spcPts val="600"/>
              </a:spcBef>
              <a:buNone/>
            </a:pPr>
            <a:endParaRPr lang="en-US" sz="2400" kern="0" dirty="0" smtClean="0"/>
          </a:p>
          <a:p>
            <a:pPr>
              <a:lnSpc>
                <a:spcPct val="120000"/>
              </a:lnSpc>
              <a:spcBef>
                <a:spcPts val="600"/>
              </a:spcBef>
            </a:pPr>
            <a:endParaRPr lang="en-US" sz="2400" kern="0" dirty="0" smtClean="0"/>
          </a:p>
          <a:p>
            <a:pPr marL="0" indent="0">
              <a:lnSpc>
                <a:spcPct val="120000"/>
              </a:lnSpc>
              <a:spcBef>
                <a:spcPts val="600"/>
              </a:spcBef>
              <a:buNone/>
            </a:pPr>
            <a:endParaRPr lang="en-US" sz="2400" kern="0" dirty="0"/>
          </a:p>
        </p:txBody>
      </p:sp>
    </p:spTree>
    <p:extLst>
      <p:ext uri="{BB962C8B-B14F-4D97-AF65-F5344CB8AC3E}">
        <p14:creationId xmlns:p14="http://schemas.microsoft.com/office/powerpoint/2010/main" val="2857047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ufts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Tufts Theme</Template>
  <TotalTime>9098</TotalTime>
  <Words>566</Words>
  <Application>Microsoft Macintosh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Tufts Theme</vt:lpstr>
      <vt:lpstr>“Testing Polygon Recognition Time by Complexity” Zach Zager May 6, 2015</vt:lpstr>
      <vt:lpstr>Background</vt:lpstr>
      <vt:lpstr>Technical Approach</vt:lpstr>
      <vt:lpstr>Results (1) - Trimmed Results Plot</vt:lpstr>
      <vt:lpstr>Results (2) – Untrimmed Results Plot</vt:lpstr>
      <vt:lpstr>Results (3) – ANOVA Results</vt:lpstr>
      <vt:lpstr>Conclusions and Next Steps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Murein</dc:creator>
  <cp:lastModifiedBy>Zach</cp:lastModifiedBy>
  <cp:revision>1363</cp:revision>
  <cp:lastPrinted>2015-03-03T17:21:38Z</cp:lastPrinted>
  <dcterms:created xsi:type="dcterms:W3CDTF">2014-10-17T10:50:54Z</dcterms:created>
  <dcterms:modified xsi:type="dcterms:W3CDTF">2015-05-06T19:47:37Z</dcterms:modified>
</cp:coreProperties>
</file>