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1"/>
  </p:notesMasterIdLst>
  <p:sldIdLst>
    <p:sldId id="257" r:id="rId5"/>
    <p:sldId id="261" r:id="rId6"/>
    <p:sldId id="264" r:id="rId7"/>
    <p:sldId id="276" r:id="rId8"/>
    <p:sldId id="285" r:id="rId9"/>
    <p:sldId id="288" r:id="rId10"/>
    <p:sldId id="277" r:id="rId11"/>
    <p:sldId id="270" r:id="rId12"/>
    <p:sldId id="272" r:id="rId13"/>
    <p:sldId id="265" r:id="rId14"/>
    <p:sldId id="287" r:id="rId15"/>
    <p:sldId id="263" r:id="rId16"/>
    <p:sldId id="281" r:id="rId17"/>
    <p:sldId id="286" r:id="rId18"/>
    <p:sldId id="289" r:id="rId19"/>
    <p:sldId id="283" r:id="rId20"/>
    <p:sldId id="290" r:id="rId21"/>
    <p:sldId id="292" r:id="rId22"/>
    <p:sldId id="291" r:id="rId23"/>
    <p:sldId id="293" r:id="rId24"/>
    <p:sldId id="266" r:id="rId25"/>
    <p:sldId id="294" r:id="rId26"/>
    <p:sldId id="282" r:id="rId27"/>
    <p:sldId id="284" r:id="rId28"/>
    <p:sldId id="274"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carideo" initials="zc" lastIdx="1" clrIdx="0">
    <p:extLst>
      <p:ext uri="{19B8F6BF-5375-455C-9EA6-DF929625EA0E}">
        <p15:presenceInfo xmlns:p15="http://schemas.microsoft.com/office/powerpoint/2012/main" userId="4d13a38ebda87e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22"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200" b="1" dirty="0"/>
            <a:t>Data Profiling</a:t>
          </a:r>
        </a:p>
        <a:p>
          <a:pPr>
            <a:lnSpc>
              <a:spcPct val="100000"/>
            </a:lnSpc>
            <a:defRPr cap="all"/>
          </a:pPr>
          <a:r>
            <a:rPr lang="en-US" sz="900" b="0" i="1" dirty="0"/>
            <a:t>(full data profile provided in html file)</a:t>
          </a:r>
        </a:p>
      </dgm:t>
    </dgm:pt>
    <dgm:pt modelId="{CAD7EF86-FB23-41F6-BF42-040B36DEFDB1}" type="parTrans" cxnId="{C7AD8469-3C68-4AF9-AB82-79B0043AA120}">
      <dgm:prSet/>
      <dgm:spPr/>
      <dgm:t>
        <a:bodyPr/>
        <a:lstStyle/>
        <a:p>
          <a:endParaRPr lang="en-US" b="1"/>
        </a:p>
      </dgm:t>
    </dgm:pt>
    <dgm:pt modelId="{5B62599A-5C9B-48E7-896E-EA782AC60C8B}" type="sibTrans" cxnId="{C7AD8469-3C68-4AF9-AB82-79B0043AA120}">
      <dgm:prSet/>
      <dgm:spPr/>
      <dgm:t>
        <a:bodyPr/>
        <a:lstStyle/>
        <a:p>
          <a:endParaRPr lang="en-US" b="1"/>
        </a:p>
      </dgm:t>
    </dgm:pt>
    <dgm:pt modelId="{49225C73-1633-42F1-AB3B-7CB183E5F8B8}">
      <dgm:prSet/>
      <dgm:spPr/>
      <dgm:t>
        <a:bodyPr/>
        <a:lstStyle/>
        <a:p>
          <a:pPr>
            <a:lnSpc>
              <a:spcPct val="100000"/>
            </a:lnSpc>
            <a:defRPr cap="all"/>
          </a:pPr>
          <a:r>
            <a:rPr lang="en-US" b="1" dirty="0"/>
            <a:t>Model Training, Tuning, and Evaluation </a:t>
          </a:r>
        </a:p>
      </dgm:t>
    </dgm:pt>
    <dgm:pt modelId="{1A0E2090-1D4F-438A-8766-B6030CE01ADD}" type="parTrans" cxnId="{A9154303-8225-4248-91DC-1B0156A35F07}">
      <dgm:prSet/>
      <dgm:spPr/>
      <dgm:t>
        <a:bodyPr/>
        <a:lstStyle/>
        <a:p>
          <a:endParaRPr lang="en-US" b="1"/>
        </a:p>
      </dgm:t>
    </dgm:pt>
    <dgm:pt modelId="{9646853A-8964-4519-A5B1-0B7D18B2983D}" type="sibTrans" cxnId="{A9154303-8225-4248-91DC-1B0156A35F07}">
      <dgm:prSet/>
      <dgm:spPr/>
      <dgm:t>
        <a:bodyPr/>
        <a:lstStyle/>
        <a:p>
          <a:endParaRPr lang="en-US" b="1"/>
        </a:p>
      </dgm:t>
    </dgm:pt>
    <dgm:pt modelId="{1C383F32-22E8-4F62-A3E0-BDC3D5F48992}">
      <dgm:prSet/>
      <dgm:spPr/>
      <dgm:t>
        <a:bodyPr/>
        <a:lstStyle/>
        <a:p>
          <a:pPr>
            <a:lnSpc>
              <a:spcPct val="100000"/>
            </a:lnSpc>
            <a:defRPr cap="all"/>
          </a:pPr>
          <a:r>
            <a:rPr lang="en-US" b="1" dirty="0"/>
            <a:t>Results Overview </a:t>
          </a:r>
        </a:p>
      </dgm:t>
    </dgm:pt>
    <dgm:pt modelId="{A7920A2F-3244-4159-AF04-6A1D38B7B317}" type="parTrans" cxnId="{C4CCE57E-E871-46D6-BAD5-880252C95D22}">
      <dgm:prSet/>
      <dgm:spPr/>
      <dgm:t>
        <a:bodyPr/>
        <a:lstStyle/>
        <a:p>
          <a:endParaRPr lang="en-US" b="1"/>
        </a:p>
      </dgm:t>
    </dgm:pt>
    <dgm:pt modelId="{8500F72A-2C6D-4FDF-9C1D-CA691380EB0B}" type="sibTrans" cxnId="{C4CCE57E-E871-46D6-BAD5-880252C95D22}">
      <dgm:prSet/>
      <dgm:spPr/>
      <dgm:t>
        <a:bodyPr/>
        <a:lstStyle/>
        <a:p>
          <a:endParaRPr lang="en-US" b="1"/>
        </a:p>
      </dgm:t>
    </dgm:pt>
    <dgm:pt modelId="{D69D23C5-F482-4622-912D-353872168E9D}">
      <dgm:prSet/>
      <dgm:spPr/>
      <dgm:t>
        <a:bodyPr/>
        <a:lstStyle/>
        <a:p>
          <a:pPr>
            <a:lnSpc>
              <a:spcPct val="100000"/>
            </a:lnSpc>
            <a:defRPr cap="all"/>
          </a:pPr>
          <a:r>
            <a:rPr lang="en-US" b="1" dirty="0"/>
            <a:t>Risk based Output prioritization</a:t>
          </a:r>
        </a:p>
      </dgm:t>
    </dgm:pt>
    <dgm:pt modelId="{F7193730-9E32-483D-9E49-50398B509430}" type="parTrans" cxnId="{C7AB3578-0F97-423E-BA51-DF00AFE6CB59}">
      <dgm:prSet/>
      <dgm:spPr/>
      <dgm:t>
        <a:bodyPr/>
        <a:lstStyle/>
        <a:p>
          <a:endParaRPr lang="en-US" b="1"/>
        </a:p>
      </dgm:t>
    </dgm:pt>
    <dgm:pt modelId="{9CB8A9B0-DD10-4A73-BE08-5A90D82D9123}" type="sibTrans" cxnId="{C7AB3578-0F97-423E-BA51-DF00AFE6CB59}">
      <dgm:prSet/>
      <dgm:spPr/>
      <dgm:t>
        <a:bodyPr/>
        <a:lstStyle/>
        <a:p>
          <a:endParaRPr lang="en-US" b="1"/>
        </a:p>
      </dgm:t>
    </dgm:pt>
    <dgm:pt modelId="{5A35F133-DD86-448A-8270-682A8435208B}">
      <dgm:prSet/>
      <dgm:spPr/>
      <dgm:t>
        <a:bodyPr/>
        <a:lstStyle/>
        <a:p>
          <a:pPr>
            <a:lnSpc>
              <a:spcPct val="100000"/>
            </a:lnSpc>
            <a:defRPr cap="all"/>
          </a:pPr>
          <a:r>
            <a:rPr lang="en-US" b="1" dirty="0"/>
            <a:t>Data Preprocessing</a:t>
          </a:r>
        </a:p>
      </dgm:t>
    </dgm:pt>
    <dgm:pt modelId="{20103F4F-E3C0-4957-B819-AFB3169179D8}" type="parTrans" cxnId="{4D85E967-880A-4443-BA8C-16350AECE301}">
      <dgm:prSet/>
      <dgm:spPr/>
      <dgm:t>
        <a:bodyPr/>
        <a:lstStyle/>
        <a:p>
          <a:endParaRPr lang="en-US" b="1"/>
        </a:p>
      </dgm:t>
    </dgm:pt>
    <dgm:pt modelId="{4BDCA471-342A-4D09-A452-80EF1ED09A74}" type="sibTrans" cxnId="{4D85E967-880A-4443-BA8C-16350AECE301}">
      <dgm:prSet/>
      <dgm:spPr/>
      <dgm:t>
        <a:bodyPr/>
        <a:lstStyle/>
        <a:p>
          <a:endParaRPr lang="en-US" b="1"/>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37F0E98D-6FDA-4D05-94FD-3A8ECBF50DDF}" type="pres">
      <dgm:prSet presAssocID="{5A35F133-DD86-448A-8270-682A8435208B}" presName="compNode" presStyleCnt="0"/>
      <dgm:spPr/>
    </dgm:pt>
    <dgm:pt modelId="{1CACD2E9-7E57-4BC0-9B79-85E44A83FDA6}" type="pres">
      <dgm:prSet presAssocID="{5A35F133-DD86-448A-8270-682A8435208B}" presName="iconBgRect" presStyleLbl="bgShp" presStyleIdx="1" presStyleCnt="5"/>
      <dgm:spPr/>
    </dgm:pt>
    <dgm:pt modelId="{9C45EC6C-5A83-485F-BAA0-D73CFBD768B7}" type="pres">
      <dgm:prSet presAssocID="{5A35F133-DD86-448A-8270-682A8435208B}"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FFAE8DB9-93E7-46BA-9F07-A846E30182AF}" type="pres">
      <dgm:prSet presAssocID="{5A35F133-DD86-448A-8270-682A8435208B}" presName="spaceRect" presStyleCnt="0"/>
      <dgm:spPr/>
    </dgm:pt>
    <dgm:pt modelId="{A6E694EA-E7BB-4AB0-91C0-30E3EC9E639F}" type="pres">
      <dgm:prSet presAssocID="{5A35F133-DD86-448A-8270-682A8435208B}" presName="textRect" presStyleLbl="revTx" presStyleIdx="1" presStyleCnt="5">
        <dgm:presLayoutVars>
          <dgm:chMax val="1"/>
          <dgm:chPref val="1"/>
        </dgm:presLayoutVars>
      </dgm:prSet>
      <dgm:spPr/>
    </dgm:pt>
    <dgm:pt modelId="{F1BA09E3-836D-4FFB-8A35-C70DDD2D2EDF}" type="pres">
      <dgm:prSet presAssocID="{4BDCA471-342A-4D09-A452-80EF1ED09A74}"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0F6D6BA4-BC6F-491F-A38E-E532766257F9}" type="pres">
      <dgm:prSet presAssocID="{8500F72A-2C6D-4FDF-9C1D-CA691380EB0B}" presName="sibTrans" presStyleCnt="0"/>
      <dgm:spPr/>
    </dgm:pt>
    <dgm:pt modelId="{46DCF7E4-9041-45F3-872B-1F878308A717}" type="pres">
      <dgm:prSet presAssocID="{D69D23C5-F482-4622-912D-353872168E9D}" presName="compNode" presStyleCnt="0"/>
      <dgm:spPr/>
    </dgm:pt>
    <dgm:pt modelId="{614908D8-7878-479D-85A3-9CCC2B40E3A4}" type="pres">
      <dgm:prSet presAssocID="{D69D23C5-F482-4622-912D-353872168E9D}" presName="iconBgRect" presStyleLbl="bgShp" presStyleIdx="4" presStyleCnt="5"/>
      <dgm:spPr/>
    </dgm:pt>
    <dgm:pt modelId="{1A1BAABA-0AA3-43D8-AB9D-BA0DD006431B}" type="pres">
      <dgm:prSet presAssocID="{D69D23C5-F482-4622-912D-353872168E9D}"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784F7E06-30E7-408F-96E7-9B40FD398FC5}" type="pres">
      <dgm:prSet presAssocID="{D69D23C5-F482-4622-912D-353872168E9D}" presName="spaceRect" presStyleCnt="0"/>
      <dgm:spPr/>
    </dgm:pt>
    <dgm:pt modelId="{DF3977C9-38DD-468A-8949-5CA615B4B6C1}" type="pres">
      <dgm:prSet presAssocID="{D69D23C5-F482-4622-912D-353872168E9D}"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A845C01F-A9D8-4BA9-923F-8C1E286E7955}" type="presOf" srcId="{D69D23C5-F482-4622-912D-353872168E9D}" destId="{DF3977C9-38DD-468A-8949-5CA615B4B6C1}" srcOrd="0" destOrd="0" presId="urn:microsoft.com/office/officeart/2018/5/layout/IconCircleLabelList"/>
    <dgm:cxn modelId="{4D85E967-880A-4443-BA8C-16350AECE301}" srcId="{01A66772-F185-4D58-B8BB-E9370D7A7A2B}" destId="{5A35F133-DD86-448A-8270-682A8435208B}" srcOrd="1" destOrd="0" parTransId="{20103F4F-E3C0-4957-B819-AFB3169179D8}" sibTransId="{4BDCA471-342A-4D09-A452-80EF1ED09A74}"/>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7AB3578-0F97-423E-BA51-DF00AFE6CB59}" srcId="{01A66772-F185-4D58-B8BB-E9370D7A7A2B}" destId="{D69D23C5-F482-4622-912D-353872168E9D}" srcOrd="4" destOrd="0" parTransId="{F7193730-9E32-483D-9E49-50398B509430}" sibTransId="{9CB8A9B0-DD10-4A73-BE08-5A90D82D9123}"/>
    <dgm:cxn modelId="{28A07F59-2D06-43D2-BC88-D4BA12EEFCE7}" type="presOf" srcId="{5A35F133-DD86-448A-8270-682A8435208B}" destId="{A6E694EA-E7BB-4AB0-91C0-30E3EC9E639F}"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A812B51F-818F-4421-80C2-DB60E2EEDFAC}" type="presParOf" srcId="{50B3CE7C-E10B-4E23-BD93-03664997C932}" destId="{37F0E98D-6FDA-4D05-94FD-3A8ECBF50DDF}" srcOrd="2" destOrd="0" presId="urn:microsoft.com/office/officeart/2018/5/layout/IconCircleLabelList"/>
    <dgm:cxn modelId="{098045C2-AC09-49D0-85E4-8B91087AF0F7}" type="presParOf" srcId="{37F0E98D-6FDA-4D05-94FD-3A8ECBF50DDF}" destId="{1CACD2E9-7E57-4BC0-9B79-85E44A83FDA6}" srcOrd="0" destOrd="0" presId="urn:microsoft.com/office/officeart/2018/5/layout/IconCircleLabelList"/>
    <dgm:cxn modelId="{4CCFC230-E1E4-4F29-B9E4-6552A9BC7C65}" type="presParOf" srcId="{37F0E98D-6FDA-4D05-94FD-3A8ECBF50DDF}" destId="{9C45EC6C-5A83-485F-BAA0-D73CFBD768B7}" srcOrd="1" destOrd="0" presId="urn:microsoft.com/office/officeart/2018/5/layout/IconCircleLabelList"/>
    <dgm:cxn modelId="{66671EA2-3F74-44AD-B74E-CD184606BCE4}" type="presParOf" srcId="{37F0E98D-6FDA-4D05-94FD-3A8ECBF50DDF}" destId="{FFAE8DB9-93E7-46BA-9F07-A846E30182AF}" srcOrd="2" destOrd="0" presId="urn:microsoft.com/office/officeart/2018/5/layout/IconCircleLabelList"/>
    <dgm:cxn modelId="{343AE02C-A445-4E4B-A4BF-3A16E645AB04}" type="presParOf" srcId="{37F0E98D-6FDA-4D05-94FD-3A8ECBF50DDF}" destId="{A6E694EA-E7BB-4AB0-91C0-30E3EC9E639F}" srcOrd="3" destOrd="0" presId="urn:microsoft.com/office/officeart/2018/5/layout/IconCircleLabelList"/>
    <dgm:cxn modelId="{8AC9DE5D-1C0B-475B-9919-5CF633BDB14D}" type="presParOf" srcId="{50B3CE7C-E10B-4E23-BD93-03664997C932}" destId="{F1BA09E3-836D-4FFB-8A35-C70DDD2D2ED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79E533E9-63AD-4CC6-A17B-BCC27CECE37C}" type="presParOf" srcId="{50B3CE7C-E10B-4E23-BD93-03664997C932}" destId="{0F6D6BA4-BC6F-491F-A38E-E532766257F9}" srcOrd="7" destOrd="0" presId="urn:microsoft.com/office/officeart/2018/5/layout/IconCircleLabelList"/>
    <dgm:cxn modelId="{449142C4-DB75-40D2-8BF0-45DBD57A44E1}" type="presParOf" srcId="{50B3CE7C-E10B-4E23-BD93-03664997C932}" destId="{46DCF7E4-9041-45F3-872B-1F878308A717}" srcOrd="8" destOrd="0" presId="urn:microsoft.com/office/officeart/2018/5/layout/IconCircleLabelList"/>
    <dgm:cxn modelId="{BBCB3541-D168-47BD-A3CA-A301CB5CF826}" type="presParOf" srcId="{46DCF7E4-9041-45F3-872B-1F878308A717}" destId="{614908D8-7878-479D-85A3-9CCC2B40E3A4}" srcOrd="0" destOrd="0" presId="urn:microsoft.com/office/officeart/2018/5/layout/IconCircleLabelList"/>
    <dgm:cxn modelId="{EA1544DB-846D-48B0-AD86-0DE27DC4F187}" type="presParOf" srcId="{46DCF7E4-9041-45F3-872B-1F878308A717}" destId="{1A1BAABA-0AA3-43D8-AB9D-BA0DD006431B}" srcOrd="1" destOrd="0" presId="urn:microsoft.com/office/officeart/2018/5/layout/IconCircleLabelList"/>
    <dgm:cxn modelId="{B0745D35-E510-4FCE-8198-1C893E361FC2}" type="presParOf" srcId="{46DCF7E4-9041-45F3-872B-1F878308A717}" destId="{784F7E06-30E7-408F-96E7-9B40FD398FC5}" srcOrd="2" destOrd="0" presId="urn:microsoft.com/office/officeart/2018/5/layout/IconCircleLabelList"/>
    <dgm:cxn modelId="{8E21A83F-FB20-42D5-ADF8-49729CA1C0EB}" type="presParOf" srcId="{46DCF7E4-9041-45F3-872B-1F878308A717}" destId="{DF3977C9-38DD-468A-8949-5CA615B4B6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A267-63B8-4039-9980-2E97AEC9C56D}" type="doc">
      <dgm:prSet loTypeId="urn:microsoft.com/office/officeart/2005/8/layout/chevron1" loCatId="process" qsTypeId="urn:microsoft.com/office/officeart/2005/8/quickstyle/simple1" qsCatId="simple" csTypeId="urn:microsoft.com/office/officeart/2005/8/colors/accent1_2" csCatId="accent1" phldr="1"/>
      <dgm:spPr/>
    </dgm:pt>
    <dgm:pt modelId="{E72BACD8-7DCB-400D-B094-178EBDF38979}">
      <dgm:prSet phldrT="[Text]" custT="1"/>
      <dgm:spPr/>
      <dgm:t>
        <a:bodyPr/>
        <a:lstStyle/>
        <a:p>
          <a:pPr algn="ctr"/>
          <a:r>
            <a:rPr lang="en-US" sz="900" dirty="0"/>
            <a:t>text</a:t>
          </a:r>
        </a:p>
      </dgm:t>
    </dgm:pt>
    <dgm:pt modelId="{9416FBF7-9E74-454F-9506-ADAAC8608C60}" type="parTrans" cxnId="{8D6C8BB8-499E-4394-946F-D9C38A201FED}">
      <dgm:prSet/>
      <dgm:spPr/>
      <dgm:t>
        <a:bodyPr/>
        <a:lstStyle/>
        <a:p>
          <a:endParaRPr lang="en-US" sz="2800"/>
        </a:p>
      </dgm:t>
    </dgm:pt>
    <dgm:pt modelId="{A5D60F8C-7F83-4185-8E43-942EC4051609}" type="sibTrans" cxnId="{8D6C8BB8-499E-4394-946F-D9C38A201FED}">
      <dgm:prSet/>
      <dgm:spPr/>
      <dgm:t>
        <a:bodyPr/>
        <a:lstStyle/>
        <a:p>
          <a:endParaRPr lang="en-US" sz="2800"/>
        </a:p>
      </dgm:t>
    </dgm:pt>
    <dgm:pt modelId="{27F5FB08-3825-4BAB-AD55-616E255AEF17}">
      <dgm:prSet phldrT="[Text]" custT="1"/>
      <dgm:spPr/>
      <dgm:t>
        <a:bodyPr/>
        <a:lstStyle/>
        <a:p>
          <a:pPr algn="ctr"/>
          <a:r>
            <a:rPr lang="en-US" sz="900" dirty="0" err="1"/>
            <a:t>Tf-idf</a:t>
          </a:r>
          <a:r>
            <a:rPr lang="en-US" sz="900" dirty="0"/>
            <a:t> matrix</a:t>
          </a:r>
        </a:p>
      </dgm:t>
    </dgm:pt>
    <dgm:pt modelId="{206E8764-8260-4EE1-ACCD-FC677807A54A}" type="parTrans" cxnId="{31DB4389-55C2-455E-8ABC-C7DC22FAE060}">
      <dgm:prSet/>
      <dgm:spPr/>
      <dgm:t>
        <a:bodyPr/>
        <a:lstStyle/>
        <a:p>
          <a:endParaRPr lang="en-US" sz="2800"/>
        </a:p>
      </dgm:t>
    </dgm:pt>
    <dgm:pt modelId="{71E91AF9-CFA3-419C-BDFD-F39C19D33661}" type="sibTrans" cxnId="{31DB4389-55C2-455E-8ABC-C7DC22FAE060}">
      <dgm:prSet/>
      <dgm:spPr/>
      <dgm:t>
        <a:bodyPr/>
        <a:lstStyle/>
        <a:p>
          <a:endParaRPr lang="en-US" sz="2800"/>
        </a:p>
      </dgm:t>
    </dgm:pt>
    <dgm:pt modelId="{558F0D22-3107-4509-8BF5-4E9514AD980A}">
      <dgm:prSet phldrT="[Text]" custT="1"/>
      <dgm:spPr/>
      <dgm:t>
        <a:bodyPr/>
        <a:lstStyle/>
        <a:p>
          <a:pPr algn="ctr"/>
          <a:r>
            <a:rPr lang="en-US" sz="900" dirty="0" err="1"/>
            <a:t>Kmeans</a:t>
          </a:r>
          <a:r>
            <a:rPr lang="en-US" sz="900" dirty="0"/>
            <a:t>(</a:t>
          </a:r>
          <a:r>
            <a:rPr lang="en-US" sz="900" dirty="0" err="1"/>
            <a:t>tfidf</a:t>
          </a:r>
          <a:r>
            <a:rPr lang="en-US" sz="900" dirty="0"/>
            <a:t>, </a:t>
          </a:r>
          <a:r>
            <a:rPr lang="en-US" sz="900" dirty="0" err="1"/>
            <a:t>nclusters</a:t>
          </a:r>
          <a:r>
            <a:rPr lang="en-US" sz="900" dirty="0"/>
            <a:t>=</a:t>
          </a:r>
          <a:r>
            <a:rPr lang="en-US" sz="900" dirty="0" err="1"/>
            <a:t>n_targ_leves</a:t>
          </a:r>
          <a:r>
            <a:rPr lang="en-US" sz="900" dirty="0"/>
            <a:t>)</a:t>
          </a:r>
        </a:p>
      </dgm:t>
    </dgm:pt>
    <dgm:pt modelId="{362F3462-968A-4AF0-AD79-7E5FE67A56AB}" type="parTrans" cxnId="{01E1A4E3-DA9E-4424-A37D-E00AA1536D00}">
      <dgm:prSet/>
      <dgm:spPr/>
      <dgm:t>
        <a:bodyPr/>
        <a:lstStyle/>
        <a:p>
          <a:endParaRPr lang="en-US" sz="2800"/>
        </a:p>
      </dgm:t>
    </dgm:pt>
    <dgm:pt modelId="{78728D10-15F8-4918-8B1E-B2F3FED52567}" type="sibTrans" cxnId="{01E1A4E3-DA9E-4424-A37D-E00AA1536D00}">
      <dgm:prSet/>
      <dgm:spPr/>
      <dgm:t>
        <a:bodyPr/>
        <a:lstStyle/>
        <a:p>
          <a:endParaRPr lang="en-US" sz="2800"/>
        </a:p>
      </dgm:t>
    </dgm:pt>
    <dgm:pt modelId="{4B48E346-BC6A-478B-9220-239CA0A195E4}">
      <dgm:prSet custT="1"/>
      <dgm:spPr/>
      <dgm:t>
        <a:bodyPr/>
        <a:lstStyle/>
        <a:p>
          <a:pPr algn="ctr"/>
          <a:r>
            <a:rPr lang="en-US" sz="900" dirty="0" err="1"/>
            <a:t>Pca</a:t>
          </a:r>
          <a:r>
            <a:rPr lang="en-US" sz="900" dirty="0"/>
            <a:t>(clusters)</a:t>
          </a:r>
        </a:p>
      </dgm:t>
    </dgm:pt>
    <dgm:pt modelId="{669502A3-E19A-49E3-89DF-7997DD98C02E}" type="parTrans" cxnId="{02B6F3C6-FC13-4B29-A73F-81A21F50DFDE}">
      <dgm:prSet/>
      <dgm:spPr/>
      <dgm:t>
        <a:bodyPr/>
        <a:lstStyle/>
        <a:p>
          <a:endParaRPr lang="en-US" sz="2800"/>
        </a:p>
      </dgm:t>
    </dgm:pt>
    <dgm:pt modelId="{EE75B8A7-478C-4E0A-A5CD-9E90F4F27E67}" type="sibTrans" cxnId="{02B6F3C6-FC13-4B29-A73F-81A21F50DFDE}">
      <dgm:prSet/>
      <dgm:spPr/>
      <dgm:t>
        <a:bodyPr/>
        <a:lstStyle/>
        <a:p>
          <a:endParaRPr lang="en-US" sz="2800"/>
        </a:p>
      </dgm:t>
    </dgm:pt>
    <dgm:pt modelId="{FC2E0173-2E8F-44EF-8EA1-C24EAD1EE7C2}">
      <dgm:prSet custT="1"/>
      <dgm:spPr/>
      <dgm:t>
        <a:bodyPr/>
        <a:lstStyle/>
        <a:p>
          <a:pPr algn="ctr"/>
          <a:r>
            <a:rPr lang="en-US" sz="900" dirty="0"/>
            <a:t>Plot top 2 </a:t>
          </a:r>
          <a:r>
            <a:rPr lang="en-US" sz="900" dirty="0" err="1"/>
            <a:t>pcas</a:t>
          </a:r>
          <a:r>
            <a:rPr lang="en-US" sz="900" dirty="0"/>
            <a:t> hue = cluster</a:t>
          </a:r>
        </a:p>
      </dgm:t>
    </dgm:pt>
    <dgm:pt modelId="{7154FE21-8DD9-4189-8170-FC12A8A90182}" type="parTrans" cxnId="{7C6FB273-7C0B-4033-86C1-28BEB1884A66}">
      <dgm:prSet/>
      <dgm:spPr/>
      <dgm:t>
        <a:bodyPr/>
        <a:lstStyle/>
        <a:p>
          <a:endParaRPr lang="en-US" sz="2800"/>
        </a:p>
      </dgm:t>
    </dgm:pt>
    <dgm:pt modelId="{6169BD06-60AD-4C76-A18E-17B279FB4909}" type="sibTrans" cxnId="{7C6FB273-7C0B-4033-86C1-28BEB1884A66}">
      <dgm:prSet/>
      <dgm:spPr/>
      <dgm:t>
        <a:bodyPr/>
        <a:lstStyle/>
        <a:p>
          <a:endParaRPr lang="en-US" sz="2800"/>
        </a:p>
      </dgm:t>
    </dgm:pt>
    <dgm:pt modelId="{79C983F7-FFD1-43A5-9F0D-94D7251109B7}" type="pres">
      <dgm:prSet presAssocID="{1B09A267-63B8-4039-9980-2E97AEC9C56D}" presName="Name0" presStyleCnt="0">
        <dgm:presLayoutVars>
          <dgm:dir/>
          <dgm:animLvl val="lvl"/>
          <dgm:resizeHandles val="exact"/>
        </dgm:presLayoutVars>
      </dgm:prSet>
      <dgm:spPr/>
    </dgm:pt>
    <dgm:pt modelId="{18DD5514-8E58-4704-8587-7CFE80BF17D7}" type="pres">
      <dgm:prSet presAssocID="{E72BACD8-7DCB-400D-B094-178EBDF38979}" presName="parTxOnly" presStyleLbl="node1" presStyleIdx="0" presStyleCnt="5">
        <dgm:presLayoutVars>
          <dgm:chMax val="0"/>
          <dgm:chPref val="0"/>
          <dgm:bulletEnabled val="1"/>
        </dgm:presLayoutVars>
      </dgm:prSet>
      <dgm:spPr/>
    </dgm:pt>
    <dgm:pt modelId="{B3B9706E-CE4F-4D2D-B9CF-92BBFD5D5F2A}" type="pres">
      <dgm:prSet presAssocID="{A5D60F8C-7F83-4185-8E43-942EC4051609}" presName="parTxOnlySpace" presStyleCnt="0"/>
      <dgm:spPr/>
    </dgm:pt>
    <dgm:pt modelId="{AFA5B271-D5DF-4260-BAE1-D344509234A5}" type="pres">
      <dgm:prSet presAssocID="{27F5FB08-3825-4BAB-AD55-616E255AEF17}" presName="parTxOnly" presStyleLbl="node1" presStyleIdx="1" presStyleCnt="5">
        <dgm:presLayoutVars>
          <dgm:chMax val="0"/>
          <dgm:chPref val="0"/>
          <dgm:bulletEnabled val="1"/>
        </dgm:presLayoutVars>
      </dgm:prSet>
      <dgm:spPr/>
    </dgm:pt>
    <dgm:pt modelId="{0B144563-23E7-4F00-8430-DBBFA2E8F11A}" type="pres">
      <dgm:prSet presAssocID="{71E91AF9-CFA3-419C-BDFD-F39C19D33661}" presName="parTxOnlySpace" presStyleCnt="0"/>
      <dgm:spPr/>
    </dgm:pt>
    <dgm:pt modelId="{C0A6ED5A-94A8-4D8A-B580-07298278DD35}" type="pres">
      <dgm:prSet presAssocID="{558F0D22-3107-4509-8BF5-4E9514AD980A}" presName="parTxOnly" presStyleLbl="node1" presStyleIdx="2" presStyleCnt="5">
        <dgm:presLayoutVars>
          <dgm:chMax val="0"/>
          <dgm:chPref val="0"/>
          <dgm:bulletEnabled val="1"/>
        </dgm:presLayoutVars>
      </dgm:prSet>
      <dgm:spPr/>
    </dgm:pt>
    <dgm:pt modelId="{55DDE953-6B00-49D5-8DB3-6012A5E37E51}" type="pres">
      <dgm:prSet presAssocID="{78728D10-15F8-4918-8B1E-B2F3FED52567}" presName="parTxOnlySpace" presStyleCnt="0"/>
      <dgm:spPr/>
    </dgm:pt>
    <dgm:pt modelId="{1F3AD0C8-0653-4A5C-A1BF-210C864C0574}" type="pres">
      <dgm:prSet presAssocID="{4B48E346-BC6A-478B-9220-239CA0A195E4}" presName="parTxOnly" presStyleLbl="node1" presStyleIdx="3" presStyleCnt="5">
        <dgm:presLayoutVars>
          <dgm:chMax val="0"/>
          <dgm:chPref val="0"/>
          <dgm:bulletEnabled val="1"/>
        </dgm:presLayoutVars>
      </dgm:prSet>
      <dgm:spPr/>
    </dgm:pt>
    <dgm:pt modelId="{36032B1D-15AC-43C1-B45A-1371DCC51E3A}" type="pres">
      <dgm:prSet presAssocID="{EE75B8A7-478C-4E0A-A5CD-9E90F4F27E67}" presName="parTxOnlySpace" presStyleCnt="0"/>
      <dgm:spPr/>
    </dgm:pt>
    <dgm:pt modelId="{0253F168-4D02-4D09-B1E4-FC7C205D30DD}" type="pres">
      <dgm:prSet presAssocID="{FC2E0173-2E8F-44EF-8EA1-C24EAD1EE7C2}" presName="parTxOnly" presStyleLbl="node1" presStyleIdx="4" presStyleCnt="5">
        <dgm:presLayoutVars>
          <dgm:chMax val="0"/>
          <dgm:chPref val="0"/>
          <dgm:bulletEnabled val="1"/>
        </dgm:presLayoutVars>
      </dgm:prSet>
      <dgm:spPr/>
    </dgm:pt>
  </dgm:ptLst>
  <dgm:cxnLst>
    <dgm:cxn modelId="{AC5DB062-2769-47BF-8047-11789700AF55}" type="presOf" srcId="{1B09A267-63B8-4039-9980-2E97AEC9C56D}" destId="{79C983F7-FFD1-43A5-9F0D-94D7251109B7}" srcOrd="0" destOrd="0" presId="urn:microsoft.com/office/officeart/2005/8/layout/chevron1"/>
    <dgm:cxn modelId="{055BF467-BBBB-48CB-BF30-3C03DC086328}" type="presOf" srcId="{FC2E0173-2E8F-44EF-8EA1-C24EAD1EE7C2}" destId="{0253F168-4D02-4D09-B1E4-FC7C205D30DD}" srcOrd="0" destOrd="0" presId="urn:microsoft.com/office/officeart/2005/8/layout/chevron1"/>
    <dgm:cxn modelId="{7C6FB273-7C0B-4033-86C1-28BEB1884A66}" srcId="{1B09A267-63B8-4039-9980-2E97AEC9C56D}" destId="{FC2E0173-2E8F-44EF-8EA1-C24EAD1EE7C2}" srcOrd="4" destOrd="0" parTransId="{7154FE21-8DD9-4189-8170-FC12A8A90182}" sibTransId="{6169BD06-60AD-4C76-A18E-17B279FB4909}"/>
    <dgm:cxn modelId="{6A819275-42D2-425F-95D6-A88E17B0F1B8}" type="presOf" srcId="{4B48E346-BC6A-478B-9220-239CA0A195E4}" destId="{1F3AD0C8-0653-4A5C-A1BF-210C864C0574}" srcOrd="0" destOrd="0" presId="urn:microsoft.com/office/officeart/2005/8/layout/chevron1"/>
    <dgm:cxn modelId="{31DB4389-55C2-455E-8ABC-C7DC22FAE060}" srcId="{1B09A267-63B8-4039-9980-2E97AEC9C56D}" destId="{27F5FB08-3825-4BAB-AD55-616E255AEF17}" srcOrd="1" destOrd="0" parTransId="{206E8764-8260-4EE1-ACCD-FC677807A54A}" sibTransId="{71E91AF9-CFA3-419C-BDFD-F39C19D33661}"/>
    <dgm:cxn modelId="{29292995-8A70-458F-AFEC-A923AEED7AC2}" type="presOf" srcId="{558F0D22-3107-4509-8BF5-4E9514AD980A}" destId="{C0A6ED5A-94A8-4D8A-B580-07298278DD35}" srcOrd="0" destOrd="0" presId="urn:microsoft.com/office/officeart/2005/8/layout/chevron1"/>
    <dgm:cxn modelId="{8D6C8BB8-499E-4394-946F-D9C38A201FED}" srcId="{1B09A267-63B8-4039-9980-2E97AEC9C56D}" destId="{E72BACD8-7DCB-400D-B094-178EBDF38979}" srcOrd="0" destOrd="0" parTransId="{9416FBF7-9E74-454F-9506-ADAAC8608C60}" sibTransId="{A5D60F8C-7F83-4185-8E43-942EC4051609}"/>
    <dgm:cxn modelId="{02B6F3C6-FC13-4B29-A73F-81A21F50DFDE}" srcId="{1B09A267-63B8-4039-9980-2E97AEC9C56D}" destId="{4B48E346-BC6A-478B-9220-239CA0A195E4}" srcOrd="3" destOrd="0" parTransId="{669502A3-E19A-49E3-89DF-7997DD98C02E}" sibTransId="{EE75B8A7-478C-4E0A-A5CD-9E90F4F27E67}"/>
    <dgm:cxn modelId="{F98B12C7-0ABB-4839-94C1-87F1282E82A9}" type="presOf" srcId="{E72BACD8-7DCB-400D-B094-178EBDF38979}" destId="{18DD5514-8E58-4704-8587-7CFE80BF17D7}" srcOrd="0" destOrd="0" presId="urn:microsoft.com/office/officeart/2005/8/layout/chevron1"/>
    <dgm:cxn modelId="{4D12CDD9-06E4-460B-B99C-3F65969DF931}" type="presOf" srcId="{27F5FB08-3825-4BAB-AD55-616E255AEF17}" destId="{AFA5B271-D5DF-4260-BAE1-D344509234A5}" srcOrd="0" destOrd="0" presId="urn:microsoft.com/office/officeart/2005/8/layout/chevron1"/>
    <dgm:cxn modelId="{01E1A4E3-DA9E-4424-A37D-E00AA1536D00}" srcId="{1B09A267-63B8-4039-9980-2E97AEC9C56D}" destId="{558F0D22-3107-4509-8BF5-4E9514AD980A}" srcOrd="2" destOrd="0" parTransId="{362F3462-968A-4AF0-AD79-7E5FE67A56AB}" sibTransId="{78728D10-15F8-4918-8B1E-B2F3FED52567}"/>
    <dgm:cxn modelId="{62C272A2-1480-4866-B1B8-7E51418F0561}" type="presParOf" srcId="{79C983F7-FFD1-43A5-9F0D-94D7251109B7}" destId="{18DD5514-8E58-4704-8587-7CFE80BF17D7}" srcOrd="0" destOrd="0" presId="urn:microsoft.com/office/officeart/2005/8/layout/chevron1"/>
    <dgm:cxn modelId="{3CFFD20C-E698-4690-AC8D-58115949046B}" type="presParOf" srcId="{79C983F7-FFD1-43A5-9F0D-94D7251109B7}" destId="{B3B9706E-CE4F-4D2D-B9CF-92BBFD5D5F2A}" srcOrd="1" destOrd="0" presId="urn:microsoft.com/office/officeart/2005/8/layout/chevron1"/>
    <dgm:cxn modelId="{4B7B2D4F-3399-438E-BC02-009F588CBC16}" type="presParOf" srcId="{79C983F7-FFD1-43A5-9F0D-94D7251109B7}" destId="{AFA5B271-D5DF-4260-BAE1-D344509234A5}" srcOrd="2" destOrd="0" presId="urn:microsoft.com/office/officeart/2005/8/layout/chevron1"/>
    <dgm:cxn modelId="{195821E4-0E80-4DBE-81E1-473D33A31A6B}" type="presParOf" srcId="{79C983F7-FFD1-43A5-9F0D-94D7251109B7}" destId="{0B144563-23E7-4F00-8430-DBBFA2E8F11A}" srcOrd="3" destOrd="0" presId="urn:microsoft.com/office/officeart/2005/8/layout/chevron1"/>
    <dgm:cxn modelId="{5DD9DDE8-DBB8-4EEA-A09F-356D8329937D}" type="presParOf" srcId="{79C983F7-FFD1-43A5-9F0D-94D7251109B7}" destId="{C0A6ED5A-94A8-4D8A-B580-07298278DD35}" srcOrd="4" destOrd="0" presId="urn:microsoft.com/office/officeart/2005/8/layout/chevron1"/>
    <dgm:cxn modelId="{804730B9-62D8-43A8-BC4B-89FB9CE31268}" type="presParOf" srcId="{79C983F7-FFD1-43A5-9F0D-94D7251109B7}" destId="{55DDE953-6B00-49D5-8DB3-6012A5E37E51}" srcOrd="5" destOrd="0" presId="urn:microsoft.com/office/officeart/2005/8/layout/chevron1"/>
    <dgm:cxn modelId="{0622E035-6D73-4D95-818D-F828EA2FE351}" type="presParOf" srcId="{79C983F7-FFD1-43A5-9F0D-94D7251109B7}" destId="{1F3AD0C8-0653-4A5C-A1BF-210C864C0574}" srcOrd="6" destOrd="0" presId="urn:microsoft.com/office/officeart/2005/8/layout/chevron1"/>
    <dgm:cxn modelId="{49668938-60C0-47FB-BD2F-E4B18AEE9CDB}" type="presParOf" srcId="{79C983F7-FFD1-43A5-9F0D-94D7251109B7}" destId="{36032B1D-15AC-43C1-B45A-1371DCC51E3A}" srcOrd="7" destOrd="0" presId="urn:microsoft.com/office/officeart/2005/8/layout/chevron1"/>
    <dgm:cxn modelId="{60249CAB-C252-414E-B118-6BD8F97FB408}" type="presParOf" srcId="{79C983F7-FFD1-43A5-9F0D-94D7251109B7}" destId="{0253F168-4D02-4D09-B1E4-FC7C205D30DD}"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CB1DF-F3C8-4BE9-ADF2-F4A689CA2B3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A78069C-DF58-4D3A-9ADF-571E2B7705C7}">
      <dgm:prSet phldrT="[Text]" custT="1"/>
      <dgm:spPr/>
      <dgm:t>
        <a:bodyPr/>
        <a:lstStyle/>
        <a:p>
          <a:r>
            <a:rPr lang="en-US" sz="1200" dirty="0"/>
            <a:t>Random Forest </a:t>
          </a:r>
        </a:p>
      </dgm:t>
    </dgm:pt>
    <dgm:pt modelId="{E1E94221-1C18-4679-84EB-ADF373D7363C}" type="parTrans" cxnId="{5EDBE84A-BD06-4203-82A2-5F67DFBE08BE}">
      <dgm:prSet/>
      <dgm:spPr/>
      <dgm:t>
        <a:bodyPr/>
        <a:lstStyle/>
        <a:p>
          <a:endParaRPr lang="en-US" sz="500"/>
        </a:p>
      </dgm:t>
    </dgm:pt>
    <dgm:pt modelId="{0B117B4F-745A-420C-AE7A-8451DE824650}" type="sibTrans" cxnId="{5EDBE84A-BD06-4203-82A2-5F67DFBE08BE}">
      <dgm:prSet/>
      <dgm:spPr/>
      <dgm:t>
        <a:bodyPr/>
        <a:lstStyle/>
        <a:p>
          <a:endParaRPr lang="en-US" sz="500"/>
        </a:p>
      </dgm:t>
    </dgm:pt>
    <dgm:pt modelId="{E5F74F90-804D-49EC-A3E3-6DA46CFCE1BA}">
      <dgm:prSet phldrT="[Text]" custT="1"/>
      <dgm:spPr/>
      <dgm:t>
        <a:bodyPr/>
        <a:lstStyle/>
        <a:p>
          <a:r>
            <a:rPr lang="en-US" sz="1200" dirty="0"/>
            <a:t>Logistic Regression </a:t>
          </a:r>
        </a:p>
      </dgm:t>
    </dgm:pt>
    <dgm:pt modelId="{924783AB-12D6-4A3A-B9F5-7E4A1875CB99}" type="parTrans" cxnId="{10EC0420-DAE7-4F5E-B0C8-D1D5F38C01D6}">
      <dgm:prSet/>
      <dgm:spPr/>
      <dgm:t>
        <a:bodyPr/>
        <a:lstStyle/>
        <a:p>
          <a:endParaRPr lang="en-US" sz="500"/>
        </a:p>
      </dgm:t>
    </dgm:pt>
    <dgm:pt modelId="{1EC547E7-DC90-45D0-8921-44AE1FE440D1}" type="sibTrans" cxnId="{10EC0420-DAE7-4F5E-B0C8-D1D5F38C01D6}">
      <dgm:prSet/>
      <dgm:spPr/>
      <dgm:t>
        <a:bodyPr/>
        <a:lstStyle/>
        <a:p>
          <a:endParaRPr lang="en-US" sz="500"/>
        </a:p>
      </dgm:t>
    </dgm:pt>
    <dgm:pt modelId="{DDAF1199-A8FF-4936-A19D-651AF4848B8A}">
      <dgm:prSet phldrT="[Text]" custT="1"/>
      <dgm:spPr/>
      <dgm:t>
        <a:bodyPr/>
        <a:lstStyle/>
        <a:p>
          <a:r>
            <a:rPr lang="en-US" sz="1200" dirty="0"/>
            <a:t>SVM</a:t>
          </a:r>
        </a:p>
      </dgm:t>
    </dgm:pt>
    <dgm:pt modelId="{1CCAA797-2A88-42C0-B0E8-5BF9D9954E30}" type="parTrans" cxnId="{7F4D7F58-10E1-4C50-9125-26702CDA7711}">
      <dgm:prSet/>
      <dgm:spPr/>
      <dgm:t>
        <a:bodyPr/>
        <a:lstStyle/>
        <a:p>
          <a:endParaRPr lang="en-US" sz="500"/>
        </a:p>
      </dgm:t>
    </dgm:pt>
    <dgm:pt modelId="{AE5DBF17-D7D2-43C8-A215-C0BCD8806557}" type="sibTrans" cxnId="{7F4D7F58-10E1-4C50-9125-26702CDA7711}">
      <dgm:prSet/>
      <dgm:spPr/>
      <dgm:t>
        <a:bodyPr/>
        <a:lstStyle/>
        <a:p>
          <a:endParaRPr lang="en-US" sz="500"/>
        </a:p>
      </dgm:t>
    </dgm:pt>
    <dgm:pt modelId="{39328335-5622-435C-AF5D-E0F5BC12799B}">
      <dgm:prSet phldrT="[Text]" custT="1"/>
      <dgm:spPr>
        <a:solidFill>
          <a:srgbClr val="FFC000"/>
        </a:solidFill>
      </dgm:spPr>
      <dgm:t>
        <a:bodyPr/>
        <a:lstStyle/>
        <a:p>
          <a:r>
            <a:rPr lang="en-US" sz="1200" dirty="0"/>
            <a:t>GBM</a:t>
          </a:r>
          <a:endParaRPr lang="en-US" sz="1900" dirty="0"/>
        </a:p>
      </dgm:t>
    </dgm:pt>
    <dgm:pt modelId="{D509DB1E-066C-4AAB-B8F9-B93AF676ED09}" type="parTrans" cxnId="{41D18EF4-CF97-4D51-B730-CF219DB3B23D}">
      <dgm:prSet/>
      <dgm:spPr/>
      <dgm:t>
        <a:bodyPr/>
        <a:lstStyle/>
        <a:p>
          <a:endParaRPr lang="en-US"/>
        </a:p>
      </dgm:t>
    </dgm:pt>
    <dgm:pt modelId="{B71ADA4A-1E26-4583-AB2D-089B34667109}" type="sibTrans" cxnId="{41D18EF4-CF97-4D51-B730-CF219DB3B23D}">
      <dgm:prSet/>
      <dgm:spPr/>
      <dgm:t>
        <a:bodyPr/>
        <a:lstStyle/>
        <a:p>
          <a:endParaRPr lang="en-US"/>
        </a:p>
      </dgm:t>
    </dgm:pt>
    <dgm:pt modelId="{3DDDF894-4F94-4D8F-AFC0-925638684C70}">
      <dgm:prSet phldrT="[Text]" custT="1"/>
      <dgm:spPr/>
      <dgm:t>
        <a:bodyPr/>
        <a:lstStyle/>
        <a:p>
          <a:r>
            <a:rPr lang="en-US" sz="1400" dirty="0"/>
            <a:t>Ensemble Classifier</a:t>
          </a:r>
        </a:p>
      </dgm:t>
    </dgm:pt>
    <dgm:pt modelId="{5C46E239-8DA2-4F53-AB82-1E652B04290D}" type="sibTrans" cxnId="{DDEC9C65-B7CB-4D65-ABB4-DF61186E1C74}">
      <dgm:prSet/>
      <dgm:spPr/>
      <dgm:t>
        <a:bodyPr/>
        <a:lstStyle/>
        <a:p>
          <a:endParaRPr lang="en-US" sz="500"/>
        </a:p>
      </dgm:t>
    </dgm:pt>
    <dgm:pt modelId="{DEA21231-4EE2-468D-9256-B914A383FE1F}" type="parTrans" cxnId="{DDEC9C65-B7CB-4D65-ABB4-DF61186E1C74}">
      <dgm:prSet/>
      <dgm:spPr/>
      <dgm:t>
        <a:bodyPr/>
        <a:lstStyle/>
        <a:p>
          <a:endParaRPr lang="en-US" sz="500"/>
        </a:p>
      </dgm:t>
    </dgm:pt>
    <dgm:pt modelId="{39BE66C9-E377-4684-A286-B14DB648B3B2}" type="pres">
      <dgm:prSet presAssocID="{34BCB1DF-F3C8-4BE9-ADF2-F4A689CA2B30}" presName="composite" presStyleCnt="0">
        <dgm:presLayoutVars>
          <dgm:chMax val="1"/>
          <dgm:dir/>
          <dgm:resizeHandles val="exact"/>
        </dgm:presLayoutVars>
      </dgm:prSet>
      <dgm:spPr/>
    </dgm:pt>
    <dgm:pt modelId="{316B3385-129F-4173-95CA-B08814371E98}" type="pres">
      <dgm:prSet presAssocID="{3DDDF894-4F94-4D8F-AFC0-925638684C70}" presName="roof" presStyleLbl="dkBgShp" presStyleIdx="0" presStyleCnt="2"/>
      <dgm:spPr/>
    </dgm:pt>
    <dgm:pt modelId="{5B37331E-D0AB-4789-BCF0-F474B3801B3B}" type="pres">
      <dgm:prSet presAssocID="{3DDDF894-4F94-4D8F-AFC0-925638684C70}" presName="pillars" presStyleCnt="0"/>
      <dgm:spPr/>
    </dgm:pt>
    <dgm:pt modelId="{86A93FF1-48B0-44B0-B2E4-043049F17405}" type="pres">
      <dgm:prSet presAssocID="{3DDDF894-4F94-4D8F-AFC0-925638684C70}" presName="pillar1" presStyleLbl="node1" presStyleIdx="0" presStyleCnt="4" custScaleX="2000000">
        <dgm:presLayoutVars>
          <dgm:bulletEnabled val="1"/>
        </dgm:presLayoutVars>
      </dgm:prSet>
      <dgm:spPr/>
    </dgm:pt>
    <dgm:pt modelId="{C4A85205-C78F-4320-86F1-2D4C62E377E2}" type="pres">
      <dgm:prSet presAssocID="{E5F74F90-804D-49EC-A3E3-6DA46CFCE1BA}" presName="pillarX" presStyleLbl="node1" presStyleIdx="1" presStyleCnt="4" custScaleX="2000000">
        <dgm:presLayoutVars>
          <dgm:bulletEnabled val="1"/>
        </dgm:presLayoutVars>
      </dgm:prSet>
      <dgm:spPr/>
    </dgm:pt>
    <dgm:pt modelId="{565C267D-A160-4FE6-9297-BA6858D01044}" type="pres">
      <dgm:prSet presAssocID="{DDAF1199-A8FF-4936-A19D-651AF4848B8A}" presName="pillarX" presStyleLbl="node1" presStyleIdx="2" presStyleCnt="4" custScaleX="2000000">
        <dgm:presLayoutVars>
          <dgm:bulletEnabled val="1"/>
        </dgm:presLayoutVars>
      </dgm:prSet>
      <dgm:spPr/>
    </dgm:pt>
    <dgm:pt modelId="{D8978778-6444-4E54-A10A-88B7BF0549A0}" type="pres">
      <dgm:prSet presAssocID="{39328335-5622-435C-AF5D-E0F5BC12799B}" presName="pillarX" presStyleLbl="node1" presStyleIdx="3" presStyleCnt="4" custScaleX="2000000">
        <dgm:presLayoutVars>
          <dgm:bulletEnabled val="1"/>
        </dgm:presLayoutVars>
      </dgm:prSet>
      <dgm:spPr/>
    </dgm:pt>
    <dgm:pt modelId="{74A4DFFA-4637-4E7C-9308-519AEA2C9B0A}" type="pres">
      <dgm:prSet presAssocID="{3DDDF894-4F94-4D8F-AFC0-925638684C70}" presName="base" presStyleLbl="dkBgShp" presStyleIdx="1" presStyleCnt="2" custScaleY="269042" custLinFactNeighborX="-663" custLinFactNeighborY="44834"/>
      <dgm:spPr/>
    </dgm:pt>
  </dgm:ptLst>
  <dgm:cxnLst>
    <dgm:cxn modelId="{10EC0420-DAE7-4F5E-B0C8-D1D5F38C01D6}" srcId="{3DDDF894-4F94-4D8F-AFC0-925638684C70}" destId="{E5F74F90-804D-49EC-A3E3-6DA46CFCE1BA}" srcOrd="1" destOrd="0" parTransId="{924783AB-12D6-4A3A-B9F5-7E4A1875CB99}" sibTransId="{1EC547E7-DC90-45D0-8921-44AE1FE440D1}"/>
    <dgm:cxn modelId="{F6B01940-D8C8-43F9-A6A6-F1FCAA99B4CB}" type="presOf" srcId="{39328335-5622-435C-AF5D-E0F5BC12799B}" destId="{D8978778-6444-4E54-A10A-88B7BF0549A0}" srcOrd="0" destOrd="0" presId="urn:microsoft.com/office/officeart/2005/8/layout/hList3"/>
    <dgm:cxn modelId="{DDEC9C65-B7CB-4D65-ABB4-DF61186E1C74}" srcId="{34BCB1DF-F3C8-4BE9-ADF2-F4A689CA2B30}" destId="{3DDDF894-4F94-4D8F-AFC0-925638684C70}" srcOrd="0" destOrd="0" parTransId="{DEA21231-4EE2-468D-9256-B914A383FE1F}" sibTransId="{5C46E239-8DA2-4F53-AB82-1E652B04290D}"/>
    <dgm:cxn modelId="{5EDBE84A-BD06-4203-82A2-5F67DFBE08BE}" srcId="{3DDDF894-4F94-4D8F-AFC0-925638684C70}" destId="{AA78069C-DF58-4D3A-9ADF-571E2B7705C7}" srcOrd="0" destOrd="0" parTransId="{E1E94221-1C18-4679-84EB-ADF373D7363C}" sibTransId="{0B117B4F-745A-420C-AE7A-8451DE824650}"/>
    <dgm:cxn modelId="{F88E6C57-73B8-47E6-837A-28554401911A}" type="presOf" srcId="{34BCB1DF-F3C8-4BE9-ADF2-F4A689CA2B30}" destId="{39BE66C9-E377-4684-A286-B14DB648B3B2}" srcOrd="0" destOrd="0" presId="urn:microsoft.com/office/officeart/2005/8/layout/hList3"/>
    <dgm:cxn modelId="{7F4D7F58-10E1-4C50-9125-26702CDA7711}" srcId="{3DDDF894-4F94-4D8F-AFC0-925638684C70}" destId="{DDAF1199-A8FF-4936-A19D-651AF4848B8A}" srcOrd="2" destOrd="0" parTransId="{1CCAA797-2A88-42C0-B0E8-5BF9D9954E30}" sibTransId="{AE5DBF17-D7D2-43C8-A215-C0BCD8806557}"/>
    <dgm:cxn modelId="{EBA50DA1-769B-4DF2-BE51-7DA5A182ED52}" type="presOf" srcId="{DDAF1199-A8FF-4936-A19D-651AF4848B8A}" destId="{565C267D-A160-4FE6-9297-BA6858D01044}" srcOrd="0" destOrd="0" presId="urn:microsoft.com/office/officeart/2005/8/layout/hList3"/>
    <dgm:cxn modelId="{6D5130A2-0F25-4E7A-AC39-7800B5280562}" type="presOf" srcId="{AA78069C-DF58-4D3A-9ADF-571E2B7705C7}" destId="{86A93FF1-48B0-44B0-B2E4-043049F17405}" srcOrd="0" destOrd="0" presId="urn:microsoft.com/office/officeart/2005/8/layout/hList3"/>
    <dgm:cxn modelId="{B1DE70A2-1AE6-430B-9D18-926E228C6B8B}" type="presOf" srcId="{E5F74F90-804D-49EC-A3E3-6DA46CFCE1BA}" destId="{C4A85205-C78F-4320-86F1-2D4C62E377E2}" srcOrd="0" destOrd="0" presId="urn:microsoft.com/office/officeart/2005/8/layout/hList3"/>
    <dgm:cxn modelId="{B8C97BAF-3A70-45C2-8031-F19BAAAB8684}" type="presOf" srcId="{3DDDF894-4F94-4D8F-AFC0-925638684C70}" destId="{316B3385-129F-4173-95CA-B08814371E98}" srcOrd="0" destOrd="0" presId="urn:microsoft.com/office/officeart/2005/8/layout/hList3"/>
    <dgm:cxn modelId="{41D18EF4-CF97-4D51-B730-CF219DB3B23D}" srcId="{3DDDF894-4F94-4D8F-AFC0-925638684C70}" destId="{39328335-5622-435C-AF5D-E0F5BC12799B}" srcOrd="3" destOrd="0" parTransId="{D509DB1E-066C-4AAB-B8F9-B93AF676ED09}" sibTransId="{B71ADA4A-1E26-4583-AB2D-089B34667109}"/>
    <dgm:cxn modelId="{5A30BBA2-28F3-4D40-9AF0-033798AEBAC6}" type="presParOf" srcId="{39BE66C9-E377-4684-A286-B14DB648B3B2}" destId="{316B3385-129F-4173-95CA-B08814371E98}" srcOrd="0" destOrd="0" presId="urn:microsoft.com/office/officeart/2005/8/layout/hList3"/>
    <dgm:cxn modelId="{45612112-F92F-4EA7-8B0C-6A788B7E2998}" type="presParOf" srcId="{39BE66C9-E377-4684-A286-B14DB648B3B2}" destId="{5B37331E-D0AB-4789-BCF0-F474B3801B3B}" srcOrd="1" destOrd="0" presId="urn:microsoft.com/office/officeart/2005/8/layout/hList3"/>
    <dgm:cxn modelId="{5A8180C6-38DC-4ECC-85C9-B0B02B724579}" type="presParOf" srcId="{5B37331E-D0AB-4789-BCF0-F474B3801B3B}" destId="{86A93FF1-48B0-44B0-B2E4-043049F17405}" srcOrd="0" destOrd="0" presId="urn:microsoft.com/office/officeart/2005/8/layout/hList3"/>
    <dgm:cxn modelId="{30C059F5-775E-40A4-A838-3B1FDAF66F2F}" type="presParOf" srcId="{5B37331E-D0AB-4789-BCF0-F474B3801B3B}" destId="{C4A85205-C78F-4320-86F1-2D4C62E377E2}" srcOrd="1" destOrd="0" presId="urn:microsoft.com/office/officeart/2005/8/layout/hList3"/>
    <dgm:cxn modelId="{8A3612BC-DA53-41C8-BF6A-9ADE95EBEAD0}" type="presParOf" srcId="{5B37331E-D0AB-4789-BCF0-F474B3801B3B}" destId="{565C267D-A160-4FE6-9297-BA6858D01044}" srcOrd="2" destOrd="0" presId="urn:microsoft.com/office/officeart/2005/8/layout/hList3"/>
    <dgm:cxn modelId="{2A9E3785-28E8-4DC4-A714-C40D0F73BDE1}" type="presParOf" srcId="{5B37331E-D0AB-4789-BCF0-F474B3801B3B}" destId="{D8978778-6444-4E54-A10A-88B7BF0549A0}" srcOrd="3" destOrd="0" presId="urn:microsoft.com/office/officeart/2005/8/layout/hList3"/>
    <dgm:cxn modelId="{8A279536-3C25-4E4A-9B79-DF10E329C01D}" type="presParOf" srcId="{39BE66C9-E377-4684-A286-B14DB648B3B2}" destId="{74A4DFFA-4637-4E7C-9308-519AEA2C9B0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AC069-658C-44C6-AE34-06BA8A7CEFC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03BF997-654C-41AF-B426-1EC63A855743}">
      <dgm:prSet phldrT="[Text]"/>
      <dgm:spPr/>
      <dgm:t>
        <a:bodyPr/>
        <a:lstStyle/>
        <a:p>
          <a:r>
            <a:rPr lang="en-US" dirty="0"/>
            <a:t>Text Preprocessing*</a:t>
          </a:r>
        </a:p>
      </dgm:t>
    </dgm:pt>
    <dgm:pt modelId="{8640C32F-8C82-49AF-8FDA-0675549B7E6A}" type="parTrans" cxnId="{05E2E9D4-13E4-4C93-8ECF-8F80B2D94DF1}">
      <dgm:prSet/>
      <dgm:spPr/>
      <dgm:t>
        <a:bodyPr/>
        <a:lstStyle/>
        <a:p>
          <a:endParaRPr lang="en-US"/>
        </a:p>
      </dgm:t>
    </dgm:pt>
    <dgm:pt modelId="{84C9EAED-33DF-4677-93B0-F17A0D0F8E8A}" type="sibTrans" cxnId="{05E2E9D4-13E4-4C93-8ECF-8F80B2D94DF1}">
      <dgm:prSet/>
      <dgm:spPr/>
      <dgm:t>
        <a:bodyPr/>
        <a:lstStyle/>
        <a:p>
          <a:endParaRPr lang="en-US"/>
        </a:p>
      </dgm:t>
    </dgm:pt>
    <dgm:pt modelId="{DE0B9EE5-E54E-4B73-B8D2-F092375C1491}">
      <dgm:prSet phldrT="[Text]"/>
      <dgm:spPr>
        <a:noFill/>
        <a:ln>
          <a:noFill/>
        </a:ln>
      </dgm:spPr>
      <dgm:t>
        <a:bodyPr/>
        <a:lstStyle/>
        <a:p>
          <a:r>
            <a:rPr lang="en-US" dirty="0"/>
            <a:t>Remove masked text (ex. </a:t>
          </a:r>
          <a:r>
            <a:rPr lang="en-US" dirty="0" err="1"/>
            <a:t>xxxx</a:t>
          </a:r>
          <a:r>
            <a:rPr lang="en-US" dirty="0"/>
            <a:t>)</a:t>
          </a:r>
        </a:p>
      </dgm:t>
    </dgm:pt>
    <dgm:pt modelId="{6A8EF96E-7B37-40F0-89FE-7841C5F7BF75}" type="parTrans" cxnId="{493ACA7D-83F5-45E8-B02E-C1AF9B5B1B08}">
      <dgm:prSet/>
      <dgm:spPr/>
      <dgm:t>
        <a:bodyPr/>
        <a:lstStyle/>
        <a:p>
          <a:endParaRPr lang="en-US"/>
        </a:p>
      </dgm:t>
    </dgm:pt>
    <dgm:pt modelId="{6044A937-7DC2-4FA1-BED8-0C854D266353}" type="sibTrans" cxnId="{493ACA7D-83F5-45E8-B02E-C1AF9B5B1B08}">
      <dgm:prSet/>
      <dgm:spPr/>
      <dgm:t>
        <a:bodyPr/>
        <a:lstStyle/>
        <a:p>
          <a:endParaRPr lang="en-US"/>
        </a:p>
      </dgm:t>
    </dgm:pt>
    <dgm:pt modelId="{8F05B3F5-D83A-4208-AF85-C20119D48854}">
      <dgm:prSet phldrT="[Text]"/>
      <dgm:spPr>
        <a:noFill/>
        <a:ln>
          <a:noFill/>
        </a:ln>
      </dgm:spPr>
      <dgm:t>
        <a:bodyPr/>
        <a:lstStyle/>
        <a:p>
          <a:r>
            <a:rPr lang="en-US" dirty="0"/>
            <a:t>Remove Dollars</a:t>
          </a:r>
        </a:p>
      </dgm:t>
    </dgm:pt>
    <dgm:pt modelId="{099CDB50-DC5E-4ACC-9665-A5F985016F6C}" type="parTrans" cxnId="{67BAFFFB-7710-4D88-A7EA-7F851A7CBF98}">
      <dgm:prSet/>
      <dgm:spPr/>
      <dgm:t>
        <a:bodyPr/>
        <a:lstStyle/>
        <a:p>
          <a:endParaRPr lang="en-US"/>
        </a:p>
      </dgm:t>
    </dgm:pt>
    <dgm:pt modelId="{4DB95CF0-A2CD-4541-81A9-812058BF20CD}" type="sibTrans" cxnId="{67BAFFFB-7710-4D88-A7EA-7F851A7CBF98}">
      <dgm:prSet/>
      <dgm:spPr/>
      <dgm:t>
        <a:bodyPr/>
        <a:lstStyle/>
        <a:p>
          <a:endParaRPr lang="en-US"/>
        </a:p>
      </dgm:t>
    </dgm:pt>
    <dgm:pt modelId="{E3628ABF-479E-4454-A63A-CE29D4B3184C}">
      <dgm:prSet phldrT="[Text]"/>
      <dgm:spPr/>
      <dgm:t>
        <a:bodyPr/>
        <a:lstStyle/>
        <a:p>
          <a:r>
            <a:rPr lang="en-US" dirty="0"/>
            <a:t>Embedding Sequence Generation</a:t>
          </a:r>
        </a:p>
      </dgm:t>
    </dgm:pt>
    <dgm:pt modelId="{E3E00807-B06A-49D7-A7DE-659995ECB78C}" type="parTrans" cxnId="{05765977-8D71-4AED-9D56-3C40E929D49A}">
      <dgm:prSet/>
      <dgm:spPr/>
      <dgm:t>
        <a:bodyPr/>
        <a:lstStyle/>
        <a:p>
          <a:endParaRPr lang="en-US"/>
        </a:p>
      </dgm:t>
    </dgm:pt>
    <dgm:pt modelId="{1AB60EF3-2E9A-4D64-B19A-8974A655290B}" type="sibTrans" cxnId="{05765977-8D71-4AED-9D56-3C40E929D49A}">
      <dgm:prSet/>
      <dgm:spPr/>
      <dgm:t>
        <a:bodyPr/>
        <a:lstStyle/>
        <a:p>
          <a:endParaRPr lang="en-US"/>
        </a:p>
      </dgm:t>
    </dgm:pt>
    <dgm:pt modelId="{328FF409-4CE3-4F86-A8E9-1A50B47E8EF3}">
      <dgm:prSet phldrT="[Text]"/>
      <dgm:spPr>
        <a:ln>
          <a:solidFill>
            <a:srgbClr val="57903F">
              <a:alpha val="90000"/>
            </a:srgbClr>
          </a:solidFill>
        </a:ln>
      </dgm:spPr>
      <dgm:t>
        <a:bodyPr/>
        <a:lstStyle/>
        <a:p>
          <a:r>
            <a:rPr lang="en-US" b="1" i="0" dirty="0">
              <a:solidFill>
                <a:srgbClr val="222222"/>
              </a:solidFill>
              <a:effectLst/>
              <a:latin typeface="Lato" panose="020F0502020204030203" pitchFamily="34" charset="0"/>
            </a:rPr>
            <a:t>Token embeddings</a:t>
          </a:r>
          <a:r>
            <a:rPr lang="en-US" b="0" i="0" dirty="0">
              <a:solidFill>
                <a:srgbClr val="222222"/>
              </a:solidFill>
              <a:effectLst/>
              <a:latin typeface="Lato" panose="020F0502020204030203" pitchFamily="34" charset="0"/>
            </a:rPr>
            <a:t>: A [CLS] token is added to the input word tokens at the beginning of the first sentence and a [SEP] token is inserted at the end of each sentence.</a:t>
          </a:r>
          <a:endParaRPr lang="en-US" dirty="0"/>
        </a:p>
      </dgm:t>
    </dgm:pt>
    <dgm:pt modelId="{67AD3E7B-308E-43B3-929E-F18B9037A71B}" type="parTrans" cxnId="{E46FCA7E-6632-4B5B-AB33-2D1AA475D365}">
      <dgm:prSet/>
      <dgm:spPr/>
      <dgm:t>
        <a:bodyPr/>
        <a:lstStyle/>
        <a:p>
          <a:endParaRPr lang="en-US"/>
        </a:p>
      </dgm:t>
    </dgm:pt>
    <dgm:pt modelId="{4718836A-7406-425D-97D0-F1C6DAE7FFF4}" type="sibTrans" cxnId="{E46FCA7E-6632-4B5B-AB33-2D1AA475D365}">
      <dgm:prSet/>
      <dgm:spPr/>
      <dgm:t>
        <a:bodyPr/>
        <a:lstStyle/>
        <a:p>
          <a:endParaRPr lang="en-US"/>
        </a:p>
      </dgm:t>
    </dgm:pt>
    <dgm:pt modelId="{04D78658-3B65-4AA1-BD5E-96116FFF626F}">
      <dgm:prSet phldrT="[Text]"/>
      <dgm:spPr>
        <a:noFill/>
        <a:ln>
          <a:noFill/>
        </a:ln>
      </dgm:spPr>
      <dgm:t>
        <a:bodyPr/>
        <a:lstStyle/>
        <a:p>
          <a:r>
            <a:rPr lang="en-US" dirty="0"/>
            <a:t>Remove multiple occurrences of words, punctuation, and white space</a:t>
          </a:r>
        </a:p>
      </dgm:t>
    </dgm:pt>
    <dgm:pt modelId="{B450C657-AFD9-4169-A917-DEB1D27706EA}" type="parTrans" cxnId="{AF02E1A2-19A7-44E0-A1F0-0FE3269DD304}">
      <dgm:prSet/>
      <dgm:spPr/>
      <dgm:t>
        <a:bodyPr/>
        <a:lstStyle/>
        <a:p>
          <a:endParaRPr lang="en-US"/>
        </a:p>
      </dgm:t>
    </dgm:pt>
    <dgm:pt modelId="{4B431E1E-0372-47DA-BA8B-CBA38A6EC11D}" type="sibTrans" cxnId="{AF02E1A2-19A7-44E0-A1F0-0FE3269DD304}">
      <dgm:prSet/>
      <dgm:spPr/>
      <dgm:t>
        <a:bodyPr/>
        <a:lstStyle/>
        <a:p>
          <a:endParaRPr lang="en-US"/>
        </a:p>
      </dgm:t>
    </dgm:pt>
    <dgm:pt modelId="{B14A8E3A-DEA8-48D4-82A3-E6F2DB32E6B8}">
      <dgm:prSet phldrT="[Text]"/>
      <dgm:spPr>
        <a:ln>
          <a:solidFill>
            <a:srgbClr val="57903F">
              <a:alpha val="90000"/>
            </a:srgbClr>
          </a:solidFill>
        </a:ln>
      </dgm:spPr>
      <dgm:t>
        <a:bodyPr/>
        <a:lstStyle/>
        <a:p>
          <a:r>
            <a:rPr lang="en-US" dirty="0"/>
            <a:t>Truncate Sequences &gt; 512 tokens long </a:t>
          </a:r>
        </a:p>
      </dgm:t>
    </dgm:pt>
    <dgm:pt modelId="{F7CCA786-AC46-441B-A963-FB4436A5CC43}" type="parTrans" cxnId="{AB024655-5D2A-4F7A-B6A9-BBFBA5297C74}">
      <dgm:prSet/>
      <dgm:spPr/>
      <dgm:t>
        <a:bodyPr/>
        <a:lstStyle/>
        <a:p>
          <a:endParaRPr lang="en-US"/>
        </a:p>
      </dgm:t>
    </dgm:pt>
    <dgm:pt modelId="{C893E9C9-068E-4A84-AB83-A5EB3FF537C5}" type="sibTrans" cxnId="{AB024655-5D2A-4F7A-B6A9-BBFBA5297C74}">
      <dgm:prSet/>
      <dgm:spPr/>
      <dgm:t>
        <a:bodyPr/>
        <a:lstStyle/>
        <a:p>
          <a:endParaRPr lang="en-US"/>
        </a:p>
      </dgm:t>
    </dgm:pt>
    <dgm:pt modelId="{2695A9BD-31E8-4D65-90AD-446A304F691D}">
      <dgm:prSet phldrT="[Text]"/>
      <dgm:spPr>
        <a:noFill/>
        <a:ln>
          <a:noFill/>
        </a:ln>
      </dgm:spPr>
      <dgm:t>
        <a:bodyPr/>
        <a:lstStyle/>
        <a:p>
          <a:r>
            <a:rPr lang="en-US" dirty="0"/>
            <a:t>Deaccent </a:t>
          </a:r>
        </a:p>
      </dgm:t>
    </dgm:pt>
    <dgm:pt modelId="{F354E1C7-F30E-42F8-99A4-88D8BE56E79D}" type="parTrans" cxnId="{37AF0CB8-F623-47F3-86F0-B02EB65A0041}">
      <dgm:prSet/>
      <dgm:spPr/>
      <dgm:t>
        <a:bodyPr/>
        <a:lstStyle/>
        <a:p>
          <a:endParaRPr lang="en-US"/>
        </a:p>
      </dgm:t>
    </dgm:pt>
    <dgm:pt modelId="{69D885F9-BE10-4AC5-A5CD-8F42ACA80A53}" type="sibTrans" cxnId="{37AF0CB8-F623-47F3-86F0-B02EB65A0041}">
      <dgm:prSet/>
      <dgm:spPr/>
      <dgm:t>
        <a:bodyPr/>
        <a:lstStyle/>
        <a:p>
          <a:endParaRPr lang="en-US"/>
        </a:p>
      </dgm:t>
    </dgm:pt>
    <dgm:pt modelId="{63C12E83-1720-43C7-9E7B-F3D6DA5DB2BE}">
      <dgm:prSet/>
      <dgm:spPr>
        <a:ln>
          <a:solidFill>
            <a:srgbClr val="57903F">
              <a:alpha val="90000"/>
            </a:srgbClr>
          </a:solidFill>
        </a:ln>
      </dgm:spPr>
      <dgm:t>
        <a:bodyPr/>
        <a:lstStyle/>
        <a:p>
          <a:r>
            <a:rPr lang="en-US" b="1" i="0">
              <a:solidFill>
                <a:srgbClr val="222222"/>
              </a:solidFill>
              <a:effectLst/>
              <a:latin typeface="Lato" panose="020F0502020204030203" pitchFamily="34" charset="0"/>
            </a:rPr>
            <a:t>Segment embeddings</a:t>
          </a:r>
          <a:r>
            <a:rPr lang="en-US" b="0" i="0">
              <a:solidFill>
                <a:srgbClr val="222222"/>
              </a:solidFill>
              <a:effectLst/>
              <a:latin typeface="Lato" panose="020F0502020204030203" pitchFamily="34" charset="0"/>
            </a:rPr>
            <a:t>: A marker indicating Sentence A or Sentence B is added to each token. This allows the encoder to distinguish between sentences.</a:t>
          </a:r>
          <a:endParaRPr lang="en-US" b="0" i="0" dirty="0">
            <a:solidFill>
              <a:srgbClr val="222222"/>
            </a:solidFill>
            <a:effectLst/>
            <a:latin typeface="Lato" panose="020F0502020204030203" pitchFamily="34" charset="0"/>
          </a:endParaRPr>
        </a:p>
      </dgm:t>
    </dgm:pt>
    <dgm:pt modelId="{D3D563CE-AAB5-40C2-97A1-F82ED766141D}" type="parTrans" cxnId="{3ECB2E90-176D-4F6E-AD0D-4B24070986F0}">
      <dgm:prSet/>
      <dgm:spPr/>
      <dgm:t>
        <a:bodyPr/>
        <a:lstStyle/>
        <a:p>
          <a:endParaRPr lang="en-US"/>
        </a:p>
      </dgm:t>
    </dgm:pt>
    <dgm:pt modelId="{FB1EE31F-E9FA-4D82-B642-D382D884ED21}" type="sibTrans" cxnId="{3ECB2E90-176D-4F6E-AD0D-4B24070986F0}">
      <dgm:prSet/>
      <dgm:spPr/>
      <dgm:t>
        <a:bodyPr/>
        <a:lstStyle/>
        <a:p>
          <a:endParaRPr lang="en-US"/>
        </a:p>
      </dgm:t>
    </dgm:pt>
    <dgm:pt modelId="{6C483A0F-4D2B-4FD9-9D8B-1E63A9077CCD}">
      <dgm:prSet/>
      <dgm:spPr>
        <a:ln>
          <a:solidFill>
            <a:srgbClr val="57903F">
              <a:alpha val="90000"/>
            </a:srgbClr>
          </a:solidFill>
        </a:ln>
      </dgm:spPr>
      <dgm:t>
        <a:bodyPr/>
        <a:lstStyle/>
        <a:p>
          <a:r>
            <a:rPr lang="en-US" b="1" i="0" dirty="0">
              <a:solidFill>
                <a:srgbClr val="222222"/>
              </a:solidFill>
              <a:effectLst/>
              <a:latin typeface="Lato" panose="020F0502020204030203" pitchFamily="34" charset="0"/>
            </a:rPr>
            <a:t>Positional embeddings</a:t>
          </a:r>
          <a:r>
            <a:rPr lang="en-US" b="0" i="0" dirty="0">
              <a:solidFill>
                <a:srgbClr val="222222"/>
              </a:solidFill>
              <a:effectLst/>
              <a:latin typeface="Lato" panose="020F0502020204030203" pitchFamily="34" charset="0"/>
            </a:rPr>
            <a:t>: A positional embedding is added to each token to indicate its position in the sentence.</a:t>
          </a:r>
        </a:p>
      </dgm:t>
    </dgm:pt>
    <dgm:pt modelId="{BAB671C1-B59D-4485-94E9-D00A1724E2E0}" type="parTrans" cxnId="{84BD15ED-5580-4883-ADFC-8C7368D88CDD}">
      <dgm:prSet/>
      <dgm:spPr/>
      <dgm:t>
        <a:bodyPr/>
        <a:lstStyle/>
        <a:p>
          <a:endParaRPr lang="en-US"/>
        </a:p>
      </dgm:t>
    </dgm:pt>
    <dgm:pt modelId="{48233544-1274-4456-BC79-24BC6B2FF728}" type="sibTrans" cxnId="{84BD15ED-5580-4883-ADFC-8C7368D88CDD}">
      <dgm:prSet/>
      <dgm:spPr/>
      <dgm:t>
        <a:bodyPr/>
        <a:lstStyle/>
        <a:p>
          <a:endParaRPr lang="en-US"/>
        </a:p>
      </dgm:t>
    </dgm:pt>
    <dgm:pt modelId="{FF497006-AFBE-4CAA-ABEA-B17F33E3E434}">
      <dgm:prSet phldrT="[Text]"/>
      <dgm:spPr>
        <a:noFill/>
        <a:ln>
          <a:noFill/>
        </a:ln>
      </dgm:spPr>
      <dgm:t>
        <a:bodyPr/>
        <a:lstStyle/>
        <a:p>
          <a:r>
            <a:rPr lang="en-US" dirty="0"/>
            <a:t>Remove sentences with &lt; 3 words </a:t>
          </a:r>
        </a:p>
      </dgm:t>
    </dgm:pt>
    <dgm:pt modelId="{6D2197B7-C3F2-437A-9E92-BFC9C5768479}" type="parTrans" cxnId="{648E4094-E2BC-4807-B3BE-DF77F1B14BD7}">
      <dgm:prSet/>
      <dgm:spPr/>
      <dgm:t>
        <a:bodyPr/>
        <a:lstStyle/>
        <a:p>
          <a:endParaRPr lang="en-US"/>
        </a:p>
      </dgm:t>
    </dgm:pt>
    <dgm:pt modelId="{FAE2EB29-5946-44E7-A352-229733E427E8}" type="sibTrans" cxnId="{648E4094-E2BC-4807-B3BE-DF77F1B14BD7}">
      <dgm:prSet/>
      <dgm:spPr/>
      <dgm:t>
        <a:bodyPr/>
        <a:lstStyle/>
        <a:p>
          <a:endParaRPr lang="en-US"/>
        </a:p>
      </dgm:t>
    </dgm:pt>
    <dgm:pt modelId="{3FFC0AEC-4CFF-461C-B3E9-CC1F40BEE8DC}">
      <dgm:prSet phldrT="[Text]"/>
      <dgm:spPr>
        <a:noFill/>
        <a:ln>
          <a:noFill/>
        </a:ln>
      </dgm:spPr>
      <dgm:t>
        <a:bodyPr/>
        <a:lstStyle/>
        <a:p>
          <a:r>
            <a:rPr lang="en-US" dirty="0"/>
            <a:t>Remove text in parentheses</a:t>
          </a:r>
        </a:p>
      </dgm:t>
    </dgm:pt>
    <dgm:pt modelId="{0A56A2EF-58F5-47DC-B02D-82830E8123A4}" type="parTrans" cxnId="{D233A861-CC3C-47C8-8B7F-FDB622C1A6D8}">
      <dgm:prSet/>
      <dgm:spPr/>
      <dgm:t>
        <a:bodyPr/>
        <a:lstStyle/>
        <a:p>
          <a:endParaRPr lang="en-US"/>
        </a:p>
      </dgm:t>
    </dgm:pt>
    <dgm:pt modelId="{F0DF5E87-6E2D-4E1C-B2DC-61074F1022E2}" type="sibTrans" cxnId="{D233A861-CC3C-47C8-8B7F-FDB622C1A6D8}">
      <dgm:prSet/>
      <dgm:spPr/>
      <dgm:t>
        <a:bodyPr/>
        <a:lstStyle/>
        <a:p>
          <a:endParaRPr lang="en-US"/>
        </a:p>
      </dgm:t>
    </dgm:pt>
    <dgm:pt modelId="{28E420CA-713E-413C-BA6C-F176D4F532E2}" type="pres">
      <dgm:prSet presAssocID="{957AC069-658C-44C6-AE34-06BA8A7CEFC0}" presName="Name0" presStyleCnt="0">
        <dgm:presLayoutVars>
          <dgm:dir/>
          <dgm:animLvl val="lvl"/>
          <dgm:resizeHandles/>
        </dgm:presLayoutVars>
      </dgm:prSet>
      <dgm:spPr/>
    </dgm:pt>
    <dgm:pt modelId="{C18A0253-BC45-45CA-9AD4-D74AA8AEF10A}" type="pres">
      <dgm:prSet presAssocID="{F03BF997-654C-41AF-B426-1EC63A855743}" presName="linNode" presStyleCnt="0"/>
      <dgm:spPr/>
    </dgm:pt>
    <dgm:pt modelId="{304877F1-1343-4CEB-BC8C-96B6D5150F78}" type="pres">
      <dgm:prSet presAssocID="{F03BF997-654C-41AF-B426-1EC63A855743}" presName="parentShp" presStyleLbl="node1" presStyleIdx="0" presStyleCnt="2" custScaleX="54617" custScaleY="67971" custLinFactNeighborX="455" custLinFactNeighborY="16702">
        <dgm:presLayoutVars>
          <dgm:bulletEnabled val="1"/>
        </dgm:presLayoutVars>
      </dgm:prSet>
      <dgm:spPr/>
    </dgm:pt>
    <dgm:pt modelId="{CF735488-1840-4620-8700-A2D7DDF4F189}" type="pres">
      <dgm:prSet presAssocID="{F03BF997-654C-41AF-B426-1EC63A855743}" presName="childShp" presStyleLbl="bgAccFollowNode1" presStyleIdx="0" presStyleCnt="2" custScaleY="67971" custLinFactNeighborX="683" custLinFactNeighborY="12602">
        <dgm:presLayoutVars>
          <dgm:bulletEnabled val="1"/>
        </dgm:presLayoutVars>
      </dgm:prSet>
      <dgm:spPr/>
    </dgm:pt>
    <dgm:pt modelId="{51693EA5-FD7B-429E-AF08-437013114108}" type="pres">
      <dgm:prSet presAssocID="{84C9EAED-33DF-4677-93B0-F17A0D0F8E8A}" presName="spacing" presStyleCnt="0"/>
      <dgm:spPr/>
    </dgm:pt>
    <dgm:pt modelId="{E3A9F455-860F-4FA9-BE98-AA6B52262D9F}" type="pres">
      <dgm:prSet presAssocID="{E3628ABF-479E-4454-A63A-CE29D4B3184C}" presName="linNode" presStyleCnt="0"/>
      <dgm:spPr/>
    </dgm:pt>
    <dgm:pt modelId="{AEE7A0F7-DEFF-4B55-80C0-0FA8C52E129A}" type="pres">
      <dgm:prSet presAssocID="{E3628ABF-479E-4454-A63A-CE29D4B3184C}" presName="parentShp" presStyleLbl="node1" presStyleIdx="1" presStyleCnt="2" custScaleX="53224" custScaleY="86934">
        <dgm:presLayoutVars>
          <dgm:bulletEnabled val="1"/>
        </dgm:presLayoutVars>
      </dgm:prSet>
      <dgm:spPr/>
    </dgm:pt>
    <dgm:pt modelId="{72F91CBF-C2E7-4AF5-A336-8CEC49681EB4}" type="pres">
      <dgm:prSet presAssocID="{E3628ABF-479E-4454-A63A-CE29D4B3184C}" presName="childShp" presStyleLbl="bgAccFollowNode1" presStyleIdx="1" presStyleCnt="2">
        <dgm:presLayoutVars>
          <dgm:bulletEnabled val="1"/>
        </dgm:presLayoutVars>
      </dgm:prSet>
      <dgm:spPr/>
    </dgm:pt>
  </dgm:ptLst>
  <dgm:cxnLst>
    <dgm:cxn modelId="{3D0E563B-AE6F-4E34-AED4-31065158E564}" type="presOf" srcId="{957AC069-658C-44C6-AE34-06BA8A7CEFC0}" destId="{28E420CA-713E-413C-BA6C-F176D4F532E2}" srcOrd="0" destOrd="0" presId="urn:microsoft.com/office/officeart/2005/8/layout/vList6"/>
    <dgm:cxn modelId="{8A54B03D-1EC5-4691-810A-9CB19C7A79CF}" type="presOf" srcId="{328FF409-4CE3-4F86-A8E9-1A50B47E8EF3}" destId="{72F91CBF-C2E7-4AF5-A336-8CEC49681EB4}" srcOrd="0" destOrd="1" presId="urn:microsoft.com/office/officeart/2005/8/layout/vList6"/>
    <dgm:cxn modelId="{21C26C5C-DF9E-41B7-8DB9-DA6C6C7B682F}" type="presOf" srcId="{04D78658-3B65-4AA1-BD5E-96116FFF626F}" destId="{CF735488-1840-4620-8700-A2D7DDF4F189}" srcOrd="0" destOrd="3" presId="urn:microsoft.com/office/officeart/2005/8/layout/vList6"/>
    <dgm:cxn modelId="{D233A861-CC3C-47C8-8B7F-FDB622C1A6D8}" srcId="{F03BF997-654C-41AF-B426-1EC63A855743}" destId="{3FFC0AEC-4CFF-461C-B3E9-CC1F40BEE8DC}" srcOrd="4" destOrd="0" parTransId="{0A56A2EF-58F5-47DC-B02D-82830E8123A4}" sibTransId="{F0DF5E87-6E2D-4E1C-B2DC-61074F1022E2}"/>
    <dgm:cxn modelId="{A4A4C349-A2C9-4EBF-808A-E32269DFC2FF}" type="presOf" srcId="{3FFC0AEC-4CFF-461C-B3E9-CC1F40BEE8DC}" destId="{CF735488-1840-4620-8700-A2D7DDF4F189}" srcOrd="0" destOrd="4" presId="urn:microsoft.com/office/officeart/2005/8/layout/vList6"/>
    <dgm:cxn modelId="{E098C670-CFFB-401A-9F64-D12B59E24A9B}" type="presOf" srcId="{B14A8E3A-DEA8-48D4-82A3-E6F2DB32E6B8}" destId="{72F91CBF-C2E7-4AF5-A336-8CEC49681EB4}" srcOrd="0" destOrd="0" presId="urn:microsoft.com/office/officeart/2005/8/layout/vList6"/>
    <dgm:cxn modelId="{AB024655-5D2A-4F7A-B6A9-BBFBA5297C74}" srcId="{E3628ABF-479E-4454-A63A-CE29D4B3184C}" destId="{B14A8E3A-DEA8-48D4-82A3-E6F2DB32E6B8}" srcOrd="0" destOrd="0" parTransId="{F7CCA786-AC46-441B-A963-FB4436A5CC43}" sibTransId="{C893E9C9-068E-4A84-AB83-A5EB3FF537C5}"/>
    <dgm:cxn modelId="{05765977-8D71-4AED-9D56-3C40E929D49A}" srcId="{957AC069-658C-44C6-AE34-06BA8A7CEFC0}" destId="{E3628ABF-479E-4454-A63A-CE29D4B3184C}" srcOrd="1" destOrd="0" parTransId="{E3E00807-B06A-49D7-A7DE-659995ECB78C}" sibTransId="{1AB60EF3-2E9A-4D64-B19A-8974A655290B}"/>
    <dgm:cxn modelId="{3073E177-3FFF-4AA3-9CF6-3FD3166F84AC}" type="presOf" srcId="{2695A9BD-31E8-4D65-90AD-446A304F691D}" destId="{CF735488-1840-4620-8700-A2D7DDF4F189}" srcOrd="0" destOrd="0" presId="urn:microsoft.com/office/officeart/2005/8/layout/vList6"/>
    <dgm:cxn modelId="{EF3A1A7A-F4B4-446A-B336-60CE3B2E135B}" type="presOf" srcId="{F03BF997-654C-41AF-B426-1EC63A855743}" destId="{304877F1-1343-4CEB-BC8C-96B6D5150F78}" srcOrd="0" destOrd="0" presId="urn:microsoft.com/office/officeart/2005/8/layout/vList6"/>
    <dgm:cxn modelId="{493ACA7D-83F5-45E8-B02E-C1AF9B5B1B08}" srcId="{F03BF997-654C-41AF-B426-1EC63A855743}" destId="{DE0B9EE5-E54E-4B73-B8D2-F092375C1491}" srcOrd="1" destOrd="0" parTransId="{6A8EF96E-7B37-40F0-89FE-7841C5F7BF75}" sibTransId="{6044A937-7DC2-4FA1-BED8-0C854D266353}"/>
    <dgm:cxn modelId="{E46FCA7E-6632-4B5B-AB33-2D1AA475D365}" srcId="{E3628ABF-479E-4454-A63A-CE29D4B3184C}" destId="{328FF409-4CE3-4F86-A8E9-1A50B47E8EF3}" srcOrd="1" destOrd="0" parTransId="{67AD3E7B-308E-43B3-929E-F18B9037A71B}" sibTransId="{4718836A-7406-425D-97D0-F1C6DAE7FFF4}"/>
    <dgm:cxn modelId="{D783A48B-43A1-491D-8B3A-3EDB251FF7E8}" type="presOf" srcId="{E3628ABF-479E-4454-A63A-CE29D4B3184C}" destId="{AEE7A0F7-DEFF-4B55-80C0-0FA8C52E129A}" srcOrd="0" destOrd="0" presId="urn:microsoft.com/office/officeart/2005/8/layout/vList6"/>
    <dgm:cxn modelId="{3ECB2E90-176D-4F6E-AD0D-4B24070986F0}" srcId="{E3628ABF-479E-4454-A63A-CE29D4B3184C}" destId="{63C12E83-1720-43C7-9E7B-F3D6DA5DB2BE}" srcOrd="2" destOrd="0" parTransId="{D3D563CE-AAB5-40C2-97A1-F82ED766141D}" sibTransId="{FB1EE31F-E9FA-4D82-B642-D382D884ED21}"/>
    <dgm:cxn modelId="{648E4094-E2BC-4807-B3BE-DF77F1B14BD7}" srcId="{F03BF997-654C-41AF-B426-1EC63A855743}" destId="{FF497006-AFBE-4CAA-ABEA-B17F33E3E434}" srcOrd="5" destOrd="0" parTransId="{6D2197B7-C3F2-437A-9E92-BFC9C5768479}" sibTransId="{FAE2EB29-5946-44E7-A352-229733E427E8}"/>
    <dgm:cxn modelId="{D8C19EA0-0054-4E34-B48E-0E5B7E477969}" type="presOf" srcId="{6C483A0F-4D2B-4FD9-9D8B-1E63A9077CCD}" destId="{72F91CBF-C2E7-4AF5-A336-8CEC49681EB4}" srcOrd="0" destOrd="3" presId="urn:microsoft.com/office/officeart/2005/8/layout/vList6"/>
    <dgm:cxn modelId="{AF02E1A2-19A7-44E0-A1F0-0FE3269DD304}" srcId="{F03BF997-654C-41AF-B426-1EC63A855743}" destId="{04D78658-3B65-4AA1-BD5E-96116FFF626F}" srcOrd="3" destOrd="0" parTransId="{B450C657-AFD9-4169-A917-DEB1D27706EA}" sibTransId="{4B431E1E-0372-47DA-BA8B-CBA38A6EC11D}"/>
    <dgm:cxn modelId="{6A887AAF-3BCB-4F42-99A6-5AFABCA4115B}" type="presOf" srcId="{8F05B3F5-D83A-4208-AF85-C20119D48854}" destId="{CF735488-1840-4620-8700-A2D7DDF4F189}" srcOrd="0" destOrd="2" presId="urn:microsoft.com/office/officeart/2005/8/layout/vList6"/>
    <dgm:cxn modelId="{37AF0CB8-F623-47F3-86F0-B02EB65A0041}" srcId="{F03BF997-654C-41AF-B426-1EC63A855743}" destId="{2695A9BD-31E8-4D65-90AD-446A304F691D}" srcOrd="0" destOrd="0" parTransId="{F354E1C7-F30E-42F8-99A4-88D8BE56E79D}" sibTransId="{69D885F9-BE10-4AC5-A5CD-8F42ACA80A53}"/>
    <dgm:cxn modelId="{05E2E9D4-13E4-4C93-8ECF-8F80B2D94DF1}" srcId="{957AC069-658C-44C6-AE34-06BA8A7CEFC0}" destId="{F03BF997-654C-41AF-B426-1EC63A855743}" srcOrd="0" destOrd="0" parTransId="{8640C32F-8C82-49AF-8FDA-0675549B7E6A}" sibTransId="{84C9EAED-33DF-4677-93B0-F17A0D0F8E8A}"/>
    <dgm:cxn modelId="{E5DF7FE0-D53B-4473-B6F7-F9A115DFCC4A}" type="presOf" srcId="{DE0B9EE5-E54E-4B73-B8D2-F092375C1491}" destId="{CF735488-1840-4620-8700-A2D7DDF4F189}" srcOrd="0" destOrd="1" presId="urn:microsoft.com/office/officeart/2005/8/layout/vList6"/>
    <dgm:cxn modelId="{E951E6E1-E5F0-41D7-B8F9-507912A89D2F}" type="presOf" srcId="{63C12E83-1720-43C7-9E7B-F3D6DA5DB2BE}" destId="{72F91CBF-C2E7-4AF5-A336-8CEC49681EB4}" srcOrd="0" destOrd="2" presId="urn:microsoft.com/office/officeart/2005/8/layout/vList6"/>
    <dgm:cxn modelId="{84BD15ED-5580-4883-ADFC-8C7368D88CDD}" srcId="{E3628ABF-479E-4454-A63A-CE29D4B3184C}" destId="{6C483A0F-4D2B-4FD9-9D8B-1E63A9077CCD}" srcOrd="3" destOrd="0" parTransId="{BAB671C1-B59D-4485-94E9-D00A1724E2E0}" sibTransId="{48233544-1274-4456-BC79-24BC6B2FF728}"/>
    <dgm:cxn modelId="{357FE2EF-E9EE-4E13-856F-C875AB625AFF}" type="presOf" srcId="{FF497006-AFBE-4CAA-ABEA-B17F33E3E434}" destId="{CF735488-1840-4620-8700-A2D7DDF4F189}" srcOrd="0" destOrd="5" presId="urn:microsoft.com/office/officeart/2005/8/layout/vList6"/>
    <dgm:cxn modelId="{67BAFFFB-7710-4D88-A7EA-7F851A7CBF98}" srcId="{F03BF997-654C-41AF-B426-1EC63A855743}" destId="{8F05B3F5-D83A-4208-AF85-C20119D48854}" srcOrd="2" destOrd="0" parTransId="{099CDB50-DC5E-4ACC-9665-A5F985016F6C}" sibTransId="{4DB95CF0-A2CD-4541-81A9-812058BF20CD}"/>
    <dgm:cxn modelId="{FA9174F2-52E3-40E7-BCD7-B241A3850763}" type="presParOf" srcId="{28E420CA-713E-413C-BA6C-F176D4F532E2}" destId="{C18A0253-BC45-45CA-9AD4-D74AA8AEF10A}" srcOrd="0" destOrd="0" presId="urn:microsoft.com/office/officeart/2005/8/layout/vList6"/>
    <dgm:cxn modelId="{176E27D3-E8C9-481A-8C81-F289CF90BC2C}" type="presParOf" srcId="{C18A0253-BC45-45CA-9AD4-D74AA8AEF10A}" destId="{304877F1-1343-4CEB-BC8C-96B6D5150F78}" srcOrd="0" destOrd="0" presId="urn:microsoft.com/office/officeart/2005/8/layout/vList6"/>
    <dgm:cxn modelId="{D5A74AF9-952B-4AE4-99F1-26F96016870D}" type="presParOf" srcId="{C18A0253-BC45-45CA-9AD4-D74AA8AEF10A}" destId="{CF735488-1840-4620-8700-A2D7DDF4F189}" srcOrd="1" destOrd="0" presId="urn:microsoft.com/office/officeart/2005/8/layout/vList6"/>
    <dgm:cxn modelId="{818234AE-7CD8-43E5-AFB9-63EE6CFEFFB4}" type="presParOf" srcId="{28E420CA-713E-413C-BA6C-F176D4F532E2}" destId="{51693EA5-FD7B-429E-AF08-437013114108}" srcOrd="1" destOrd="0" presId="urn:microsoft.com/office/officeart/2005/8/layout/vList6"/>
    <dgm:cxn modelId="{CC79BC02-2A85-45E2-BCB5-ACCE9493C163}" type="presParOf" srcId="{28E420CA-713E-413C-BA6C-F176D4F532E2}" destId="{E3A9F455-860F-4FA9-BE98-AA6B52262D9F}" srcOrd="2" destOrd="0" presId="urn:microsoft.com/office/officeart/2005/8/layout/vList6"/>
    <dgm:cxn modelId="{9ED640CB-586F-4593-AA5B-6031253BA1B6}" type="presParOf" srcId="{E3A9F455-860F-4FA9-BE98-AA6B52262D9F}" destId="{AEE7A0F7-DEFF-4B55-80C0-0FA8C52E129A}" srcOrd="0" destOrd="0" presId="urn:microsoft.com/office/officeart/2005/8/layout/vList6"/>
    <dgm:cxn modelId="{70BC9E85-54E8-4B73-B0B8-1514B812029E}" type="presParOf" srcId="{E3A9F455-860F-4FA9-BE98-AA6B52262D9F}" destId="{72F91CBF-C2E7-4AF5-A336-8CEC49681E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6056DB-545E-4909-8676-6220750DC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324CDAD7-E21B-476B-8EA6-2273FF876EBC}">
      <dgm:prSet phldrT="[Text]"/>
      <dgm:spPr/>
      <dgm:t>
        <a:bodyPr/>
        <a:lstStyle/>
        <a:p>
          <a:r>
            <a:rPr lang="en-US" dirty="0"/>
            <a:t>Preprocess</a:t>
          </a:r>
        </a:p>
        <a:p>
          <a:r>
            <a:rPr lang="en-US" dirty="0"/>
            <a:t>text</a:t>
          </a:r>
        </a:p>
      </dgm:t>
    </dgm:pt>
    <dgm:pt modelId="{03EED9A3-04E5-4F2A-BFE0-EECA2A21CEDF}" type="parTrans" cxnId="{0695FBC1-33E3-4F33-AA86-0CC970C062A4}">
      <dgm:prSet/>
      <dgm:spPr/>
      <dgm:t>
        <a:bodyPr/>
        <a:lstStyle/>
        <a:p>
          <a:endParaRPr lang="en-US"/>
        </a:p>
      </dgm:t>
    </dgm:pt>
    <dgm:pt modelId="{6AA545DB-C27C-4F19-AE90-F19C5DD54754}" type="sibTrans" cxnId="{0695FBC1-33E3-4F33-AA86-0CC970C062A4}">
      <dgm:prSet/>
      <dgm:spPr/>
      <dgm:t>
        <a:bodyPr/>
        <a:lstStyle/>
        <a:p>
          <a:endParaRPr lang="en-US"/>
        </a:p>
      </dgm:t>
    </dgm:pt>
    <dgm:pt modelId="{553C5DED-1BD5-4AEF-A242-852DF63B0406}">
      <dgm:prSet phldrT="[Text]"/>
      <dgm:spPr/>
      <dgm:t>
        <a:bodyPr/>
        <a:lstStyle/>
        <a:p>
          <a:r>
            <a:rPr lang="en-US" dirty="0"/>
            <a:t>Text Preprocessing</a:t>
          </a:r>
        </a:p>
      </dgm:t>
    </dgm:pt>
    <dgm:pt modelId="{C9840336-4E16-4C60-BACB-FC1246186014}" type="parTrans" cxnId="{078739E8-2DD2-42B3-8A3D-182407324739}">
      <dgm:prSet/>
      <dgm:spPr/>
      <dgm:t>
        <a:bodyPr/>
        <a:lstStyle/>
        <a:p>
          <a:endParaRPr lang="en-US"/>
        </a:p>
      </dgm:t>
    </dgm:pt>
    <dgm:pt modelId="{2E76D35D-E779-494E-A2E1-1DDB001C4223}" type="sibTrans" cxnId="{078739E8-2DD2-42B3-8A3D-182407324739}">
      <dgm:prSet/>
      <dgm:spPr/>
      <dgm:t>
        <a:bodyPr/>
        <a:lstStyle/>
        <a:p>
          <a:endParaRPr lang="en-US"/>
        </a:p>
      </dgm:t>
    </dgm:pt>
    <dgm:pt modelId="{F2AF99FA-0572-4C4F-AEAF-F9D051476F17}">
      <dgm:prSet phldrT="[Text]"/>
      <dgm:spPr/>
      <dgm:t>
        <a:bodyPr/>
        <a:lstStyle/>
        <a:p>
          <a:r>
            <a:rPr lang="en-US" dirty="0"/>
            <a:t>Train / Tune / Report</a:t>
          </a:r>
        </a:p>
      </dgm:t>
    </dgm:pt>
    <dgm:pt modelId="{C8C47150-316B-497B-B2EF-3B1B69F8E777}" type="parTrans" cxnId="{1AE35169-0E4D-47DE-B11C-882245C5AD67}">
      <dgm:prSet/>
      <dgm:spPr/>
      <dgm:t>
        <a:bodyPr/>
        <a:lstStyle/>
        <a:p>
          <a:endParaRPr lang="en-US"/>
        </a:p>
      </dgm:t>
    </dgm:pt>
    <dgm:pt modelId="{480F2B47-022E-4466-B6D8-E1A80A291497}" type="sibTrans" cxnId="{1AE35169-0E4D-47DE-B11C-882245C5AD67}">
      <dgm:prSet/>
      <dgm:spPr/>
      <dgm:t>
        <a:bodyPr/>
        <a:lstStyle/>
        <a:p>
          <a:endParaRPr lang="en-US"/>
        </a:p>
      </dgm:t>
    </dgm:pt>
    <dgm:pt modelId="{F8950F65-5107-4543-A4D6-C09B038D34A1}">
      <dgm:prSet phldrT="[Text]"/>
      <dgm:spPr/>
      <dgm:t>
        <a:bodyPr/>
        <a:lstStyle/>
        <a:p>
          <a:r>
            <a:rPr lang="en-US" dirty="0"/>
            <a:t>Activation Function</a:t>
          </a:r>
        </a:p>
      </dgm:t>
    </dgm:pt>
    <dgm:pt modelId="{9946F0A6-751D-4E1F-A66A-85D714FC11CC}" type="parTrans" cxnId="{4F118022-7750-4AF4-9589-1A04F4B54957}">
      <dgm:prSet/>
      <dgm:spPr/>
      <dgm:t>
        <a:bodyPr/>
        <a:lstStyle/>
        <a:p>
          <a:endParaRPr lang="en-US"/>
        </a:p>
      </dgm:t>
    </dgm:pt>
    <dgm:pt modelId="{B3953BA4-3DE3-4833-BD68-C5C000E7092D}" type="sibTrans" cxnId="{4F118022-7750-4AF4-9589-1A04F4B54957}">
      <dgm:prSet/>
      <dgm:spPr/>
      <dgm:t>
        <a:bodyPr/>
        <a:lstStyle/>
        <a:p>
          <a:endParaRPr lang="en-US"/>
        </a:p>
      </dgm:t>
    </dgm:pt>
    <dgm:pt modelId="{D9C9BBCB-6CBE-437B-9336-C09AE8D1D398}">
      <dgm:prSet phldrT="[Text]"/>
      <dgm:spPr/>
      <dgm:t>
        <a:bodyPr/>
        <a:lstStyle/>
        <a:p>
          <a:r>
            <a:rPr lang="en-US" dirty="0"/>
            <a:t>Model Predictions</a:t>
          </a:r>
        </a:p>
      </dgm:t>
    </dgm:pt>
    <dgm:pt modelId="{CA79BB82-B39D-4FBB-A59B-96F2ECDE2D1F}" type="parTrans" cxnId="{F1D96958-7101-4CF8-B4EF-A6DBB0378D7D}">
      <dgm:prSet/>
      <dgm:spPr/>
      <dgm:t>
        <a:bodyPr/>
        <a:lstStyle/>
        <a:p>
          <a:endParaRPr lang="en-US"/>
        </a:p>
      </dgm:t>
    </dgm:pt>
    <dgm:pt modelId="{7FC7517D-0635-4C15-8999-0511B68B1BD4}" type="sibTrans" cxnId="{F1D96958-7101-4CF8-B4EF-A6DBB0378D7D}">
      <dgm:prSet/>
      <dgm:spPr/>
      <dgm:t>
        <a:bodyPr/>
        <a:lstStyle/>
        <a:p>
          <a:endParaRPr lang="en-US"/>
        </a:p>
      </dgm:t>
    </dgm:pt>
    <dgm:pt modelId="{5E16E2D2-C411-4F1F-80B5-F63184A08A02}">
      <dgm:prSet phldrT="[Text]"/>
      <dgm:spPr/>
      <dgm:t>
        <a:bodyPr/>
        <a:lstStyle/>
        <a:p>
          <a:r>
            <a:rPr lang="en-US" dirty="0"/>
            <a:t>Final Model Predicted Probabilities by Target Level </a:t>
          </a:r>
        </a:p>
      </dgm:t>
    </dgm:pt>
    <dgm:pt modelId="{B9E5CDDA-202D-4EEF-A442-1CD6A625D3F7}" type="parTrans" cxnId="{B38E9941-8BC4-4943-ABA4-EDC717684659}">
      <dgm:prSet/>
      <dgm:spPr/>
      <dgm:t>
        <a:bodyPr/>
        <a:lstStyle/>
        <a:p>
          <a:endParaRPr lang="en-US"/>
        </a:p>
      </dgm:t>
    </dgm:pt>
    <dgm:pt modelId="{3A3720D6-412F-4CD4-8E2E-D6F8F8C95688}" type="sibTrans" cxnId="{B38E9941-8BC4-4943-ABA4-EDC717684659}">
      <dgm:prSet/>
      <dgm:spPr/>
      <dgm:t>
        <a:bodyPr/>
        <a:lstStyle/>
        <a:p>
          <a:endParaRPr lang="en-US"/>
        </a:p>
      </dgm:t>
    </dgm:pt>
    <dgm:pt modelId="{83EB917C-637C-4390-A3D2-F54B9421054C}">
      <dgm:prSet phldrT="[Text]"/>
      <dgm:spPr/>
      <dgm:t>
        <a:bodyPr/>
        <a:lstStyle/>
        <a:p>
          <a:r>
            <a:rPr lang="en-US" dirty="0"/>
            <a:t>Sequence Preprocessing</a:t>
          </a:r>
        </a:p>
      </dgm:t>
    </dgm:pt>
    <dgm:pt modelId="{E491D1A3-F22E-48FA-BD18-6E3BB01C3AFE}" type="parTrans" cxnId="{6ACCDCEC-3FC5-464E-A225-9C29613ABFAC}">
      <dgm:prSet/>
      <dgm:spPr/>
      <dgm:t>
        <a:bodyPr/>
        <a:lstStyle/>
        <a:p>
          <a:endParaRPr lang="en-US"/>
        </a:p>
      </dgm:t>
    </dgm:pt>
    <dgm:pt modelId="{CFC7F939-8737-4161-B1E0-460C0DAB559C}" type="sibTrans" cxnId="{6ACCDCEC-3FC5-464E-A225-9C29613ABFAC}">
      <dgm:prSet/>
      <dgm:spPr/>
      <dgm:t>
        <a:bodyPr/>
        <a:lstStyle/>
        <a:p>
          <a:endParaRPr lang="en-US"/>
        </a:p>
      </dgm:t>
    </dgm:pt>
    <dgm:pt modelId="{A6399B04-824D-44EA-864E-DCC317E96A35}">
      <dgm:prSet phldrT="[Text]"/>
      <dgm:spPr/>
      <dgm:t>
        <a:bodyPr/>
        <a:lstStyle/>
        <a:p>
          <a:endParaRPr lang="en-US" dirty="0"/>
        </a:p>
      </dgm:t>
    </dgm:pt>
    <dgm:pt modelId="{9E6824E9-345C-455B-B3F2-D8D0D7BAE923}" type="parTrans" cxnId="{AF1CD3B4-5A6C-412D-9689-14D9EFBD299E}">
      <dgm:prSet/>
      <dgm:spPr/>
      <dgm:t>
        <a:bodyPr/>
        <a:lstStyle/>
        <a:p>
          <a:endParaRPr lang="en-US"/>
        </a:p>
      </dgm:t>
    </dgm:pt>
    <dgm:pt modelId="{254F22E6-9B38-45AF-856D-A1D8F433C504}" type="sibTrans" cxnId="{AF1CD3B4-5A6C-412D-9689-14D9EFBD299E}">
      <dgm:prSet/>
      <dgm:spPr/>
      <dgm:t>
        <a:bodyPr/>
        <a:lstStyle/>
        <a:p>
          <a:endParaRPr lang="en-US"/>
        </a:p>
      </dgm:t>
    </dgm:pt>
    <dgm:pt modelId="{BD10B3AC-F57C-4FF8-AC6A-FA6C0B785504}">
      <dgm:prSet phldrT="[Text]"/>
      <dgm:spPr/>
      <dgm:t>
        <a:bodyPr/>
        <a:lstStyle/>
        <a:p>
          <a:r>
            <a:rPr lang="en-US" dirty="0"/>
            <a:t>Target Preprocessing</a:t>
          </a:r>
        </a:p>
      </dgm:t>
    </dgm:pt>
    <dgm:pt modelId="{58105E8A-D883-4668-8EA7-C345307C50AD}" type="parTrans" cxnId="{AAD1FB4B-EA14-4729-BBBA-682097A08BC4}">
      <dgm:prSet/>
      <dgm:spPr/>
      <dgm:t>
        <a:bodyPr/>
        <a:lstStyle/>
        <a:p>
          <a:endParaRPr lang="en-US"/>
        </a:p>
      </dgm:t>
    </dgm:pt>
    <dgm:pt modelId="{2BC62992-D0F0-42B3-AEC4-EDA636236A7F}" type="sibTrans" cxnId="{AAD1FB4B-EA14-4729-BBBA-682097A08BC4}">
      <dgm:prSet/>
      <dgm:spPr/>
      <dgm:t>
        <a:bodyPr/>
        <a:lstStyle/>
        <a:p>
          <a:endParaRPr lang="en-US"/>
        </a:p>
      </dgm:t>
    </dgm:pt>
    <dgm:pt modelId="{B84287AB-752C-4519-8BAA-62F63E88F952}">
      <dgm:prSet phldrT="[Text]"/>
      <dgm:spPr/>
      <dgm:t>
        <a:bodyPr/>
        <a:lstStyle/>
        <a:p>
          <a:r>
            <a:rPr lang="en-US" dirty="0" err="1"/>
            <a:t>HyperParam</a:t>
          </a:r>
          <a:r>
            <a:rPr lang="en-US" dirty="0"/>
            <a:t> Tuning </a:t>
          </a:r>
        </a:p>
      </dgm:t>
    </dgm:pt>
    <dgm:pt modelId="{2A1ACBB4-4114-41BE-99A7-36B9AC9C4B0E}" type="parTrans" cxnId="{E740539E-75EA-4DBF-B4F7-B899EB967C9F}">
      <dgm:prSet/>
      <dgm:spPr/>
      <dgm:t>
        <a:bodyPr/>
        <a:lstStyle/>
        <a:p>
          <a:endParaRPr lang="en-US"/>
        </a:p>
      </dgm:t>
    </dgm:pt>
    <dgm:pt modelId="{953F5FC3-8762-4BF8-8DD8-42AA798B1641}" type="sibTrans" cxnId="{E740539E-75EA-4DBF-B4F7-B899EB967C9F}">
      <dgm:prSet/>
      <dgm:spPr/>
      <dgm:t>
        <a:bodyPr/>
        <a:lstStyle/>
        <a:p>
          <a:endParaRPr lang="en-US"/>
        </a:p>
      </dgm:t>
    </dgm:pt>
    <dgm:pt modelId="{4E08C415-9F21-46DF-A53A-9381CE9BD64A}">
      <dgm:prSet phldrT="[Text]"/>
      <dgm:spPr/>
      <dgm:t>
        <a:bodyPr/>
        <a:lstStyle/>
        <a:p>
          <a:r>
            <a:rPr lang="en-US" dirty="0"/>
            <a:t>Checkpoint</a:t>
          </a:r>
        </a:p>
      </dgm:t>
    </dgm:pt>
    <dgm:pt modelId="{E8A3E854-A8AF-406F-BFC2-32A81C9E8AAA}" type="parTrans" cxnId="{471B81CE-A6BA-4549-865D-FC243BB18637}">
      <dgm:prSet/>
      <dgm:spPr/>
      <dgm:t>
        <a:bodyPr/>
        <a:lstStyle/>
        <a:p>
          <a:endParaRPr lang="en-US"/>
        </a:p>
      </dgm:t>
    </dgm:pt>
    <dgm:pt modelId="{BBA04565-C365-4CDE-9630-3E1300A8AB43}" type="sibTrans" cxnId="{471B81CE-A6BA-4549-865D-FC243BB18637}">
      <dgm:prSet/>
      <dgm:spPr/>
      <dgm:t>
        <a:bodyPr/>
        <a:lstStyle/>
        <a:p>
          <a:endParaRPr lang="en-US"/>
        </a:p>
      </dgm:t>
    </dgm:pt>
    <dgm:pt modelId="{34BD81AD-B83C-4E81-AC82-BDF99497B4CF}">
      <dgm:prSet phldrT="[Text]"/>
      <dgm:spPr/>
      <dgm:t>
        <a:bodyPr/>
        <a:lstStyle/>
        <a:p>
          <a:r>
            <a:rPr lang="en-US" dirty="0"/>
            <a:t>Monitoring</a:t>
          </a:r>
        </a:p>
      </dgm:t>
    </dgm:pt>
    <dgm:pt modelId="{C4AC6866-87BA-48FD-99D2-D07E47F8B9D1}" type="parTrans" cxnId="{C2481D6F-817A-4CD3-9998-2C0DCAE1698F}">
      <dgm:prSet/>
      <dgm:spPr/>
      <dgm:t>
        <a:bodyPr/>
        <a:lstStyle/>
        <a:p>
          <a:endParaRPr lang="en-US"/>
        </a:p>
      </dgm:t>
    </dgm:pt>
    <dgm:pt modelId="{9FB39200-4597-4A35-B052-909EA422A53A}" type="sibTrans" cxnId="{C2481D6F-817A-4CD3-9998-2C0DCAE1698F}">
      <dgm:prSet/>
      <dgm:spPr/>
      <dgm:t>
        <a:bodyPr/>
        <a:lstStyle/>
        <a:p>
          <a:endParaRPr lang="en-US"/>
        </a:p>
      </dgm:t>
    </dgm:pt>
    <dgm:pt modelId="{C11344CE-AD11-4DE4-93FE-3461CA94E6EB}">
      <dgm:prSet phldrT="[Text]"/>
      <dgm:spPr/>
      <dgm:t>
        <a:bodyPr/>
        <a:lstStyle/>
        <a:p>
          <a:r>
            <a:rPr lang="en-US" dirty="0"/>
            <a:t>Cross Validation </a:t>
          </a:r>
        </a:p>
      </dgm:t>
    </dgm:pt>
    <dgm:pt modelId="{8C6567AB-AF59-4B78-A26E-92F8060391BE}" type="parTrans" cxnId="{494D61B9-AD60-4166-9DB6-33627730DCFF}">
      <dgm:prSet/>
      <dgm:spPr/>
      <dgm:t>
        <a:bodyPr/>
        <a:lstStyle/>
        <a:p>
          <a:endParaRPr lang="en-US"/>
        </a:p>
      </dgm:t>
    </dgm:pt>
    <dgm:pt modelId="{3FD4D30F-8DFF-41B1-B621-0156ED3B07CB}" type="sibTrans" cxnId="{494D61B9-AD60-4166-9DB6-33627730DCFF}">
      <dgm:prSet/>
      <dgm:spPr/>
      <dgm:t>
        <a:bodyPr/>
        <a:lstStyle/>
        <a:p>
          <a:endParaRPr lang="en-US"/>
        </a:p>
      </dgm:t>
    </dgm:pt>
    <dgm:pt modelId="{75650973-635F-42EA-B346-69721502344B}">
      <dgm:prSet phldrT="[Text]"/>
      <dgm:spPr/>
      <dgm:t>
        <a:bodyPr/>
        <a:lstStyle/>
        <a:p>
          <a:r>
            <a:rPr lang="en-US" dirty="0"/>
            <a:t>Final Model</a:t>
          </a:r>
        </a:p>
      </dgm:t>
    </dgm:pt>
    <dgm:pt modelId="{43AEE641-8BF3-4649-8959-7305A21F5280}" type="parTrans" cxnId="{382CC506-E6BA-4D16-99E7-2CCC209EB860}">
      <dgm:prSet/>
      <dgm:spPr/>
      <dgm:t>
        <a:bodyPr/>
        <a:lstStyle/>
        <a:p>
          <a:endParaRPr lang="en-US"/>
        </a:p>
      </dgm:t>
    </dgm:pt>
    <dgm:pt modelId="{543D2692-89D8-4FBE-AE5B-1376D9BAE69D}" type="sibTrans" cxnId="{382CC506-E6BA-4D16-99E7-2CCC209EB860}">
      <dgm:prSet/>
      <dgm:spPr/>
      <dgm:t>
        <a:bodyPr/>
        <a:lstStyle/>
        <a:p>
          <a:endParaRPr lang="en-US"/>
        </a:p>
      </dgm:t>
    </dgm:pt>
    <dgm:pt modelId="{86B8BDCB-9D61-4268-95C8-195F30E48C2E}" type="pres">
      <dgm:prSet presAssocID="{7D6056DB-545E-4909-8676-6220750DCDC4}" presName="rootnode" presStyleCnt="0">
        <dgm:presLayoutVars>
          <dgm:chMax/>
          <dgm:chPref/>
          <dgm:dir/>
          <dgm:animLvl val="lvl"/>
        </dgm:presLayoutVars>
      </dgm:prSet>
      <dgm:spPr/>
    </dgm:pt>
    <dgm:pt modelId="{7FA89FD1-F377-4916-A18C-14C33AE86C28}" type="pres">
      <dgm:prSet presAssocID="{324CDAD7-E21B-476B-8EA6-2273FF876EBC}" presName="composite" presStyleCnt="0"/>
      <dgm:spPr/>
    </dgm:pt>
    <dgm:pt modelId="{857E2AA7-39D7-42FD-AC92-B5FB1052FF3C}" type="pres">
      <dgm:prSet presAssocID="{324CDAD7-E21B-476B-8EA6-2273FF876EBC}" presName="bentUpArrow1" presStyleLbl="alignImgPlace1" presStyleIdx="0" presStyleCnt="2"/>
      <dgm:spPr/>
    </dgm:pt>
    <dgm:pt modelId="{D9263105-0A30-4970-992F-BC77B92517B0}" type="pres">
      <dgm:prSet presAssocID="{324CDAD7-E21B-476B-8EA6-2273FF876EBC}" presName="ParentText" presStyleLbl="node1" presStyleIdx="0" presStyleCnt="3">
        <dgm:presLayoutVars>
          <dgm:chMax val="1"/>
          <dgm:chPref val="1"/>
          <dgm:bulletEnabled val="1"/>
        </dgm:presLayoutVars>
      </dgm:prSet>
      <dgm:spPr/>
    </dgm:pt>
    <dgm:pt modelId="{DEBDFDC2-FAEC-4184-87B5-B61C6B197D57}" type="pres">
      <dgm:prSet presAssocID="{324CDAD7-E21B-476B-8EA6-2273FF876EBC}" presName="ChildText" presStyleLbl="revTx" presStyleIdx="0" presStyleCnt="3">
        <dgm:presLayoutVars>
          <dgm:chMax val="0"/>
          <dgm:chPref val="0"/>
          <dgm:bulletEnabled val="1"/>
        </dgm:presLayoutVars>
      </dgm:prSet>
      <dgm:spPr/>
    </dgm:pt>
    <dgm:pt modelId="{CBFA52E9-CB59-481F-BF3F-3BFBADFEA3CB}" type="pres">
      <dgm:prSet presAssocID="{6AA545DB-C27C-4F19-AE90-F19C5DD54754}" presName="sibTrans" presStyleCnt="0"/>
      <dgm:spPr/>
    </dgm:pt>
    <dgm:pt modelId="{011B51A4-C4EE-41B5-9EC2-2336EB3DFEDF}" type="pres">
      <dgm:prSet presAssocID="{F2AF99FA-0572-4C4F-AEAF-F9D051476F17}" presName="composite" presStyleCnt="0"/>
      <dgm:spPr/>
    </dgm:pt>
    <dgm:pt modelId="{712CB1CC-DC75-4861-AE66-325B7F01A425}" type="pres">
      <dgm:prSet presAssocID="{F2AF99FA-0572-4C4F-AEAF-F9D051476F17}" presName="bentUpArrow1" presStyleLbl="alignImgPlace1" presStyleIdx="1" presStyleCnt="2"/>
      <dgm:spPr/>
    </dgm:pt>
    <dgm:pt modelId="{5D059667-1635-4C86-919E-FD95A403BFA3}" type="pres">
      <dgm:prSet presAssocID="{F2AF99FA-0572-4C4F-AEAF-F9D051476F17}" presName="ParentText" presStyleLbl="node1" presStyleIdx="1" presStyleCnt="3">
        <dgm:presLayoutVars>
          <dgm:chMax val="1"/>
          <dgm:chPref val="1"/>
          <dgm:bulletEnabled val="1"/>
        </dgm:presLayoutVars>
      </dgm:prSet>
      <dgm:spPr/>
    </dgm:pt>
    <dgm:pt modelId="{75741FCA-5F32-4BF4-A6F3-B154B40D9A9B}" type="pres">
      <dgm:prSet presAssocID="{F2AF99FA-0572-4C4F-AEAF-F9D051476F17}" presName="ChildText" presStyleLbl="revTx" presStyleIdx="1" presStyleCnt="3">
        <dgm:presLayoutVars>
          <dgm:chMax val="0"/>
          <dgm:chPref val="0"/>
          <dgm:bulletEnabled val="1"/>
        </dgm:presLayoutVars>
      </dgm:prSet>
      <dgm:spPr/>
    </dgm:pt>
    <dgm:pt modelId="{5A3AB318-B168-43D4-9E71-07441B5E4F56}" type="pres">
      <dgm:prSet presAssocID="{480F2B47-022E-4466-B6D8-E1A80A291497}" presName="sibTrans" presStyleCnt="0"/>
      <dgm:spPr/>
    </dgm:pt>
    <dgm:pt modelId="{801AF242-5A23-4B04-8D29-557E7E1295A0}" type="pres">
      <dgm:prSet presAssocID="{D9C9BBCB-6CBE-437B-9336-C09AE8D1D398}" presName="composite" presStyleCnt="0"/>
      <dgm:spPr/>
    </dgm:pt>
    <dgm:pt modelId="{D407DCC2-2958-4613-B6FC-15B3089E00B2}" type="pres">
      <dgm:prSet presAssocID="{D9C9BBCB-6CBE-437B-9336-C09AE8D1D398}" presName="ParentText" presStyleLbl="node1" presStyleIdx="2" presStyleCnt="3">
        <dgm:presLayoutVars>
          <dgm:chMax val="1"/>
          <dgm:chPref val="1"/>
          <dgm:bulletEnabled val="1"/>
        </dgm:presLayoutVars>
      </dgm:prSet>
      <dgm:spPr/>
    </dgm:pt>
    <dgm:pt modelId="{23B52E91-A193-4995-AE57-1A04CC308E5A}" type="pres">
      <dgm:prSet presAssocID="{D9C9BBCB-6CBE-437B-9336-C09AE8D1D398}" presName="FinalChildText" presStyleLbl="revTx" presStyleIdx="2" presStyleCnt="3">
        <dgm:presLayoutVars>
          <dgm:chMax val="0"/>
          <dgm:chPref val="0"/>
          <dgm:bulletEnabled val="1"/>
        </dgm:presLayoutVars>
      </dgm:prSet>
      <dgm:spPr/>
    </dgm:pt>
  </dgm:ptLst>
  <dgm:cxnLst>
    <dgm:cxn modelId="{382CC506-E6BA-4D16-99E7-2CCC209EB860}" srcId="{F2AF99FA-0572-4C4F-AEAF-F9D051476F17}" destId="{75650973-635F-42EA-B346-69721502344B}" srcOrd="5" destOrd="0" parTransId="{43AEE641-8BF3-4649-8959-7305A21F5280}" sibTransId="{543D2692-89D8-4FBE-AE5B-1376D9BAE69D}"/>
    <dgm:cxn modelId="{E4A8CA14-57E1-464D-B615-FD91EA213DCF}" type="presOf" srcId="{C11344CE-AD11-4DE4-93FE-3461CA94E6EB}" destId="{75741FCA-5F32-4BF4-A6F3-B154B40D9A9B}" srcOrd="0" destOrd="4" presId="urn:microsoft.com/office/officeart/2005/8/layout/StepDownProcess"/>
    <dgm:cxn modelId="{4F118022-7750-4AF4-9589-1A04F4B54957}" srcId="{F2AF99FA-0572-4C4F-AEAF-F9D051476F17}" destId="{F8950F65-5107-4543-A4D6-C09B038D34A1}" srcOrd="0" destOrd="0" parTransId="{9946F0A6-751D-4E1F-A66A-85D714FC11CC}" sibTransId="{B3953BA4-3DE3-4833-BD68-C5C000E7092D}"/>
    <dgm:cxn modelId="{6990212D-B9B0-4519-B2EC-03953236AAF0}" type="presOf" srcId="{F8950F65-5107-4543-A4D6-C09B038D34A1}" destId="{75741FCA-5F32-4BF4-A6F3-B154B40D9A9B}" srcOrd="0" destOrd="0" presId="urn:microsoft.com/office/officeart/2005/8/layout/StepDownProcess"/>
    <dgm:cxn modelId="{519E6238-E505-4E3C-846A-5CD992210C08}" type="presOf" srcId="{5E16E2D2-C411-4F1F-80B5-F63184A08A02}" destId="{23B52E91-A193-4995-AE57-1A04CC308E5A}" srcOrd="0" destOrd="0" presId="urn:microsoft.com/office/officeart/2005/8/layout/StepDownProcess"/>
    <dgm:cxn modelId="{F11A0E3E-9556-47E0-AAF3-B77C7A34BFA7}" type="presOf" srcId="{A6399B04-824D-44EA-864E-DCC317E96A35}" destId="{DEBDFDC2-FAEC-4184-87B5-B61C6B197D57}" srcOrd="0" destOrd="3" presId="urn:microsoft.com/office/officeart/2005/8/layout/StepDownProcess"/>
    <dgm:cxn modelId="{B38E9941-8BC4-4943-ABA4-EDC717684659}" srcId="{D9C9BBCB-6CBE-437B-9336-C09AE8D1D398}" destId="{5E16E2D2-C411-4F1F-80B5-F63184A08A02}" srcOrd="0" destOrd="0" parTransId="{B9E5CDDA-202D-4EEF-A442-1CD6A625D3F7}" sibTransId="{3A3720D6-412F-4CD4-8E2E-D6F8F8C95688}"/>
    <dgm:cxn modelId="{DEBF2969-743B-45C9-B059-F0EEE4B052DF}" type="presOf" srcId="{34BD81AD-B83C-4E81-AC82-BDF99497B4CF}" destId="{75741FCA-5F32-4BF4-A6F3-B154B40D9A9B}" srcOrd="0" destOrd="3" presId="urn:microsoft.com/office/officeart/2005/8/layout/StepDownProcess"/>
    <dgm:cxn modelId="{B5653749-4FD0-4D82-9177-0EB02A71CDC8}" type="presOf" srcId="{4E08C415-9F21-46DF-A53A-9381CE9BD64A}" destId="{75741FCA-5F32-4BF4-A6F3-B154B40D9A9B}" srcOrd="0" destOrd="2" presId="urn:microsoft.com/office/officeart/2005/8/layout/StepDownProcess"/>
    <dgm:cxn modelId="{1AE35169-0E4D-47DE-B11C-882245C5AD67}" srcId="{7D6056DB-545E-4909-8676-6220750DCDC4}" destId="{F2AF99FA-0572-4C4F-AEAF-F9D051476F17}" srcOrd="1" destOrd="0" parTransId="{C8C47150-316B-497B-B2EF-3B1B69F8E777}" sibTransId="{480F2B47-022E-4466-B6D8-E1A80A291497}"/>
    <dgm:cxn modelId="{AAD1FB4B-EA14-4729-BBBA-682097A08BC4}" srcId="{324CDAD7-E21B-476B-8EA6-2273FF876EBC}" destId="{BD10B3AC-F57C-4FF8-AC6A-FA6C0B785504}" srcOrd="0" destOrd="0" parTransId="{58105E8A-D883-4668-8EA7-C345307C50AD}" sibTransId="{2BC62992-D0F0-42B3-AEC4-EDA636236A7F}"/>
    <dgm:cxn modelId="{C2481D6F-817A-4CD3-9998-2C0DCAE1698F}" srcId="{F2AF99FA-0572-4C4F-AEAF-F9D051476F17}" destId="{34BD81AD-B83C-4E81-AC82-BDF99497B4CF}" srcOrd="3" destOrd="0" parTransId="{C4AC6866-87BA-48FD-99D2-D07E47F8B9D1}" sibTransId="{9FB39200-4597-4A35-B052-909EA422A53A}"/>
    <dgm:cxn modelId="{9228D357-7C0C-4BB3-B938-B70C506B39C1}" type="presOf" srcId="{324CDAD7-E21B-476B-8EA6-2273FF876EBC}" destId="{D9263105-0A30-4970-992F-BC77B92517B0}" srcOrd="0" destOrd="0" presId="urn:microsoft.com/office/officeart/2005/8/layout/StepDownProcess"/>
    <dgm:cxn modelId="{F1D96958-7101-4CF8-B4EF-A6DBB0378D7D}" srcId="{7D6056DB-545E-4909-8676-6220750DCDC4}" destId="{D9C9BBCB-6CBE-437B-9336-C09AE8D1D398}" srcOrd="2" destOrd="0" parTransId="{CA79BB82-B39D-4FBB-A59B-96F2ECDE2D1F}" sibTransId="{7FC7517D-0635-4C15-8999-0511B68B1BD4}"/>
    <dgm:cxn modelId="{431BA758-EED9-4559-85C8-E73B313D9E50}" type="presOf" srcId="{83EB917C-637C-4390-A3D2-F54B9421054C}" destId="{DEBDFDC2-FAEC-4184-87B5-B61C6B197D57}" srcOrd="0" destOrd="2" presId="urn:microsoft.com/office/officeart/2005/8/layout/StepDownProcess"/>
    <dgm:cxn modelId="{AA5C7F8E-2C42-48B0-A029-B783A1A4020F}" type="presOf" srcId="{B84287AB-752C-4519-8BAA-62F63E88F952}" destId="{75741FCA-5F32-4BF4-A6F3-B154B40D9A9B}" srcOrd="0" destOrd="1" presId="urn:microsoft.com/office/officeart/2005/8/layout/StepDownProcess"/>
    <dgm:cxn modelId="{E740539E-75EA-4DBF-B4F7-B899EB967C9F}" srcId="{F2AF99FA-0572-4C4F-AEAF-F9D051476F17}" destId="{B84287AB-752C-4519-8BAA-62F63E88F952}" srcOrd="1" destOrd="0" parTransId="{2A1ACBB4-4114-41BE-99A7-36B9AC9C4B0E}" sibTransId="{953F5FC3-8762-4BF8-8DD8-42AA798B1641}"/>
    <dgm:cxn modelId="{AF1CD3B4-5A6C-412D-9689-14D9EFBD299E}" srcId="{324CDAD7-E21B-476B-8EA6-2273FF876EBC}" destId="{A6399B04-824D-44EA-864E-DCC317E96A35}" srcOrd="3" destOrd="0" parTransId="{9E6824E9-345C-455B-B3F2-D8D0D7BAE923}" sibTransId="{254F22E6-9B38-45AF-856D-A1D8F433C504}"/>
    <dgm:cxn modelId="{0E7638B7-8225-44A7-90FA-0698916352DE}" type="presOf" srcId="{553C5DED-1BD5-4AEF-A242-852DF63B0406}" destId="{DEBDFDC2-FAEC-4184-87B5-B61C6B197D57}" srcOrd="0" destOrd="1" presId="urn:microsoft.com/office/officeart/2005/8/layout/StepDownProcess"/>
    <dgm:cxn modelId="{494D61B9-AD60-4166-9DB6-33627730DCFF}" srcId="{F2AF99FA-0572-4C4F-AEAF-F9D051476F17}" destId="{C11344CE-AD11-4DE4-93FE-3461CA94E6EB}" srcOrd="4" destOrd="0" parTransId="{8C6567AB-AF59-4B78-A26E-92F8060391BE}" sibTransId="{3FD4D30F-8DFF-41B1-B621-0156ED3B07CB}"/>
    <dgm:cxn modelId="{0695FBC1-33E3-4F33-AA86-0CC970C062A4}" srcId="{7D6056DB-545E-4909-8676-6220750DCDC4}" destId="{324CDAD7-E21B-476B-8EA6-2273FF876EBC}" srcOrd="0" destOrd="0" parTransId="{03EED9A3-04E5-4F2A-BFE0-EECA2A21CEDF}" sibTransId="{6AA545DB-C27C-4F19-AE90-F19C5DD54754}"/>
    <dgm:cxn modelId="{471B81CE-A6BA-4549-865D-FC243BB18637}" srcId="{F2AF99FA-0572-4C4F-AEAF-F9D051476F17}" destId="{4E08C415-9F21-46DF-A53A-9381CE9BD64A}" srcOrd="2" destOrd="0" parTransId="{E8A3E854-A8AF-406F-BFC2-32A81C9E8AAA}" sibTransId="{BBA04565-C365-4CDE-9630-3E1300A8AB43}"/>
    <dgm:cxn modelId="{955297D1-50E8-4B1E-B971-42B42CF885C9}" type="presOf" srcId="{BD10B3AC-F57C-4FF8-AC6A-FA6C0B785504}" destId="{DEBDFDC2-FAEC-4184-87B5-B61C6B197D57}" srcOrd="0" destOrd="0" presId="urn:microsoft.com/office/officeart/2005/8/layout/StepDownProcess"/>
    <dgm:cxn modelId="{0DE70BD5-ABCC-4B95-AEB2-24DD56D1D910}" type="presOf" srcId="{F2AF99FA-0572-4C4F-AEAF-F9D051476F17}" destId="{5D059667-1635-4C86-919E-FD95A403BFA3}" srcOrd="0" destOrd="0" presId="urn:microsoft.com/office/officeart/2005/8/layout/StepDownProcess"/>
    <dgm:cxn modelId="{1275A7DC-8BCB-46CF-A5CA-AF6AE23AED04}" type="presOf" srcId="{D9C9BBCB-6CBE-437B-9336-C09AE8D1D398}" destId="{D407DCC2-2958-4613-B6FC-15B3089E00B2}" srcOrd="0" destOrd="0" presId="urn:microsoft.com/office/officeart/2005/8/layout/StepDownProcess"/>
    <dgm:cxn modelId="{4244C7DF-516F-4352-AF4B-9C28396669D3}" type="presOf" srcId="{7D6056DB-545E-4909-8676-6220750DCDC4}" destId="{86B8BDCB-9D61-4268-95C8-195F30E48C2E}" srcOrd="0" destOrd="0" presId="urn:microsoft.com/office/officeart/2005/8/layout/StepDownProcess"/>
    <dgm:cxn modelId="{078739E8-2DD2-42B3-8A3D-182407324739}" srcId="{324CDAD7-E21B-476B-8EA6-2273FF876EBC}" destId="{553C5DED-1BD5-4AEF-A242-852DF63B0406}" srcOrd="1" destOrd="0" parTransId="{C9840336-4E16-4C60-BACB-FC1246186014}" sibTransId="{2E76D35D-E779-494E-A2E1-1DDB001C4223}"/>
    <dgm:cxn modelId="{6ACCDCEC-3FC5-464E-A225-9C29613ABFAC}" srcId="{324CDAD7-E21B-476B-8EA6-2273FF876EBC}" destId="{83EB917C-637C-4390-A3D2-F54B9421054C}" srcOrd="2" destOrd="0" parTransId="{E491D1A3-F22E-48FA-BD18-6E3BB01C3AFE}" sibTransId="{CFC7F939-8737-4161-B1E0-460C0DAB559C}"/>
    <dgm:cxn modelId="{B3779CFF-1889-4DAB-968B-E7E581925B87}" type="presOf" srcId="{75650973-635F-42EA-B346-69721502344B}" destId="{75741FCA-5F32-4BF4-A6F3-B154B40D9A9B}" srcOrd="0" destOrd="5" presId="urn:microsoft.com/office/officeart/2005/8/layout/StepDownProcess"/>
    <dgm:cxn modelId="{9D0876B6-5ACE-4D80-9591-2B3E7EAEB2C7}" type="presParOf" srcId="{86B8BDCB-9D61-4268-95C8-195F30E48C2E}" destId="{7FA89FD1-F377-4916-A18C-14C33AE86C28}" srcOrd="0" destOrd="0" presId="urn:microsoft.com/office/officeart/2005/8/layout/StepDownProcess"/>
    <dgm:cxn modelId="{CBE1137D-706D-4E44-A540-1BB230F83B28}" type="presParOf" srcId="{7FA89FD1-F377-4916-A18C-14C33AE86C28}" destId="{857E2AA7-39D7-42FD-AC92-B5FB1052FF3C}" srcOrd="0" destOrd="0" presId="urn:microsoft.com/office/officeart/2005/8/layout/StepDownProcess"/>
    <dgm:cxn modelId="{EFB7E295-E3A2-4FA6-8D30-44D02F4704D6}" type="presParOf" srcId="{7FA89FD1-F377-4916-A18C-14C33AE86C28}" destId="{D9263105-0A30-4970-992F-BC77B92517B0}" srcOrd="1" destOrd="0" presId="urn:microsoft.com/office/officeart/2005/8/layout/StepDownProcess"/>
    <dgm:cxn modelId="{755BA655-CAA3-45DC-A0E8-E25568A039E1}" type="presParOf" srcId="{7FA89FD1-F377-4916-A18C-14C33AE86C28}" destId="{DEBDFDC2-FAEC-4184-87B5-B61C6B197D57}" srcOrd="2" destOrd="0" presId="urn:microsoft.com/office/officeart/2005/8/layout/StepDownProcess"/>
    <dgm:cxn modelId="{17A5E9CE-9263-44E9-9A04-49D9B0FE811F}" type="presParOf" srcId="{86B8BDCB-9D61-4268-95C8-195F30E48C2E}" destId="{CBFA52E9-CB59-481F-BF3F-3BFBADFEA3CB}" srcOrd="1" destOrd="0" presId="urn:microsoft.com/office/officeart/2005/8/layout/StepDownProcess"/>
    <dgm:cxn modelId="{E86B3C3D-D5BC-4A4B-A3AD-72DA23228BE3}" type="presParOf" srcId="{86B8BDCB-9D61-4268-95C8-195F30E48C2E}" destId="{011B51A4-C4EE-41B5-9EC2-2336EB3DFEDF}" srcOrd="2" destOrd="0" presId="urn:microsoft.com/office/officeart/2005/8/layout/StepDownProcess"/>
    <dgm:cxn modelId="{B1580AE2-4B1D-4B83-84DD-52B49FE5EE79}" type="presParOf" srcId="{011B51A4-C4EE-41B5-9EC2-2336EB3DFEDF}" destId="{712CB1CC-DC75-4861-AE66-325B7F01A425}" srcOrd="0" destOrd="0" presId="urn:microsoft.com/office/officeart/2005/8/layout/StepDownProcess"/>
    <dgm:cxn modelId="{73D34330-F270-4360-A955-3DAD29FDA915}" type="presParOf" srcId="{011B51A4-C4EE-41B5-9EC2-2336EB3DFEDF}" destId="{5D059667-1635-4C86-919E-FD95A403BFA3}" srcOrd="1" destOrd="0" presId="urn:microsoft.com/office/officeart/2005/8/layout/StepDownProcess"/>
    <dgm:cxn modelId="{7C1BC0B8-4F5C-49A3-AEF0-3095EFE4907C}" type="presParOf" srcId="{011B51A4-C4EE-41B5-9EC2-2336EB3DFEDF}" destId="{75741FCA-5F32-4BF4-A6F3-B154B40D9A9B}" srcOrd="2" destOrd="0" presId="urn:microsoft.com/office/officeart/2005/8/layout/StepDownProcess"/>
    <dgm:cxn modelId="{D8AB3460-6F96-4916-B897-779440952636}" type="presParOf" srcId="{86B8BDCB-9D61-4268-95C8-195F30E48C2E}" destId="{5A3AB318-B168-43D4-9E71-07441B5E4F56}" srcOrd="3" destOrd="0" presId="urn:microsoft.com/office/officeart/2005/8/layout/StepDownProcess"/>
    <dgm:cxn modelId="{393C5386-4C48-4275-91A0-75ED53CE176D}" type="presParOf" srcId="{86B8BDCB-9D61-4268-95C8-195F30E48C2E}" destId="{801AF242-5A23-4B04-8D29-557E7E1295A0}" srcOrd="4" destOrd="0" presId="urn:microsoft.com/office/officeart/2005/8/layout/StepDownProcess"/>
    <dgm:cxn modelId="{A22BC0B1-1088-4CF6-A9C5-53FD896145E5}" type="presParOf" srcId="{801AF242-5A23-4B04-8D29-557E7E1295A0}" destId="{D407DCC2-2958-4613-B6FC-15B3089E00B2}" srcOrd="0" destOrd="0" presId="urn:microsoft.com/office/officeart/2005/8/layout/StepDownProcess"/>
    <dgm:cxn modelId="{CAEB468C-D713-4936-B8F1-E2BB584D8A26}" type="presParOf" srcId="{801AF242-5A23-4B04-8D29-557E7E1295A0}" destId="{23B52E91-A193-4995-AE57-1A04CC308E5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Sentiment Model</a:t>
          </a:r>
        </a:p>
        <a:p>
          <a:r>
            <a:rPr lang="en-US" dirty="0"/>
            <a:t>VADER </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2 stage prioritized output for Product Groups</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Preprocess Categorical Features</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Final input feature dataset </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Data Profiling</a:t>
          </a:r>
        </a:p>
        <a:p>
          <a:pPr marL="0" lvl="0" indent="0" algn="ctr" defTabSz="533400">
            <a:lnSpc>
              <a:spcPct val="100000"/>
            </a:lnSpc>
            <a:spcBef>
              <a:spcPct val="0"/>
            </a:spcBef>
            <a:spcAft>
              <a:spcPct val="35000"/>
            </a:spcAft>
            <a:buNone/>
            <a:defRPr cap="all"/>
          </a:pPr>
          <a:r>
            <a:rPr lang="en-US" sz="900" b="0" i="1" kern="1200" dirty="0"/>
            <a:t>(full data profile provided in html file)</a:t>
          </a:r>
        </a:p>
      </dsp:txBody>
      <dsp:txXfrm>
        <a:off x="4405" y="2215423"/>
        <a:ext cx="1763085" cy="705234"/>
      </dsp:txXfrm>
    </dsp:sp>
    <dsp:sp modelId="{1CACD2E9-7E57-4BC0-9B79-85E44A83FDA6}">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5EC6C-5A83-485F-BAA0-D73CFBD768B7}">
      <dsp:nvSpPr>
        <dsp:cNvPr id="0" name=""/>
        <dsp:cNvSpPr/>
      </dsp:nvSpPr>
      <dsp:spPr>
        <a:xfrm>
          <a:off x="2649033"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694EA-E7BB-4AB0-91C0-30E3EC9E639F}">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Data Preprocessing</a:t>
          </a:r>
        </a:p>
      </dsp:txBody>
      <dsp:txXfrm>
        <a:off x="2076031" y="2215423"/>
        <a:ext cx="1763085" cy="705234"/>
      </dsp:txXfrm>
    </dsp:sp>
    <dsp:sp modelId="{BCD8CDD9-0C56-4401-ADB1-8B48DAB2C96F}">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720659"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Model Training, Tuning, and Evaluation </a:t>
          </a:r>
        </a:p>
      </dsp:txBody>
      <dsp:txXfrm>
        <a:off x="4147657" y="2215423"/>
        <a:ext cx="1763085" cy="705234"/>
      </dsp:txXfrm>
    </dsp:sp>
    <dsp:sp modelId="{FF93E135-77D6-48A0-8871-9BC93D705D06}">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792285"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Results Overview </a:t>
          </a:r>
        </a:p>
      </dsp:txBody>
      <dsp:txXfrm>
        <a:off x="6219283" y="2215423"/>
        <a:ext cx="1763085" cy="705234"/>
      </dsp:txXfrm>
    </dsp:sp>
    <dsp:sp modelId="{614908D8-7878-479D-85A3-9CCC2B40E3A4}">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BAABA-0AA3-43D8-AB9D-BA0DD006431B}">
      <dsp:nvSpPr>
        <dsp:cNvPr id="0" name=""/>
        <dsp:cNvSpPr/>
      </dsp:nvSpPr>
      <dsp:spPr>
        <a:xfrm>
          <a:off x="8863911"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977C9-38DD-468A-8949-5CA615B4B6C1}">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Risk based Output prioritization</a:t>
          </a:r>
        </a:p>
      </dsp:txBody>
      <dsp:txXfrm>
        <a:off x="8290908" y="2215423"/>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5514-8E58-4704-8587-7CFE80BF17D7}">
      <dsp:nvSpPr>
        <dsp:cNvPr id="0" name=""/>
        <dsp:cNvSpPr/>
      </dsp:nvSpPr>
      <dsp:spPr>
        <a:xfrm>
          <a:off x="1732"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text</a:t>
          </a:r>
        </a:p>
      </dsp:txBody>
      <dsp:txXfrm>
        <a:off x="309085" y="0"/>
        <a:ext cx="926912" cy="614706"/>
      </dsp:txXfrm>
    </dsp:sp>
    <dsp:sp modelId="{AFA5B271-D5DF-4260-BAE1-D344509234A5}">
      <dsp:nvSpPr>
        <dsp:cNvPr id="0" name=""/>
        <dsp:cNvSpPr/>
      </dsp:nvSpPr>
      <dsp:spPr>
        <a:xfrm>
          <a:off x="1389188"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Tf-idf</a:t>
          </a:r>
          <a:r>
            <a:rPr lang="en-US" sz="900" kern="1200" dirty="0"/>
            <a:t> matrix</a:t>
          </a:r>
        </a:p>
      </dsp:txBody>
      <dsp:txXfrm>
        <a:off x="1696541" y="0"/>
        <a:ext cx="926912" cy="614706"/>
      </dsp:txXfrm>
    </dsp:sp>
    <dsp:sp modelId="{C0A6ED5A-94A8-4D8A-B580-07298278DD35}">
      <dsp:nvSpPr>
        <dsp:cNvPr id="0" name=""/>
        <dsp:cNvSpPr/>
      </dsp:nvSpPr>
      <dsp:spPr>
        <a:xfrm>
          <a:off x="2776644"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Kmeans</a:t>
          </a:r>
          <a:r>
            <a:rPr lang="en-US" sz="900" kern="1200" dirty="0"/>
            <a:t>(</a:t>
          </a:r>
          <a:r>
            <a:rPr lang="en-US" sz="900" kern="1200" dirty="0" err="1"/>
            <a:t>tfidf</a:t>
          </a:r>
          <a:r>
            <a:rPr lang="en-US" sz="900" kern="1200" dirty="0"/>
            <a:t>, </a:t>
          </a:r>
          <a:r>
            <a:rPr lang="en-US" sz="900" kern="1200" dirty="0" err="1"/>
            <a:t>nclusters</a:t>
          </a:r>
          <a:r>
            <a:rPr lang="en-US" sz="900" kern="1200" dirty="0"/>
            <a:t>=</a:t>
          </a:r>
          <a:r>
            <a:rPr lang="en-US" sz="900" kern="1200" dirty="0" err="1"/>
            <a:t>n_targ_leves</a:t>
          </a:r>
          <a:r>
            <a:rPr lang="en-US" sz="900" kern="1200" dirty="0"/>
            <a:t>)</a:t>
          </a:r>
        </a:p>
      </dsp:txBody>
      <dsp:txXfrm>
        <a:off x="3083997" y="0"/>
        <a:ext cx="926912" cy="614706"/>
      </dsp:txXfrm>
    </dsp:sp>
    <dsp:sp modelId="{1F3AD0C8-0653-4A5C-A1BF-210C864C0574}">
      <dsp:nvSpPr>
        <dsp:cNvPr id="0" name=""/>
        <dsp:cNvSpPr/>
      </dsp:nvSpPr>
      <dsp:spPr>
        <a:xfrm>
          <a:off x="4164101"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Pca</a:t>
          </a:r>
          <a:r>
            <a:rPr lang="en-US" sz="900" kern="1200" dirty="0"/>
            <a:t>(clusters)</a:t>
          </a:r>
        </a:p>
      </dsp:txBody>
      <dsp:txXfrm>
        <a:off x="4471454" y="0"/>
        <a:ext cx="926912" cy="614706"/>
      </dsp:txXfrm>
    </dsp:sp>
    <dsp:sp modelId="{0253F168-4D02-4D09-B1E4-FC7C205D30DD}">
      <dsp:nvSpPr>
        <dsp:cNvPr id="0" name=""/>
        <dsp:cNvSpPr/>
      </dsp:nvSpPr>
      <dsp:spPr>
        <a:xfrm>
          <a:off x="5551557" y="0"/>
          <a:ext cx="1541618" cy="6147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Plot top 2 </a:t>
          </a:r>
          <a:r>
            <a:rPr lang="en-US" sz="900" kern="1200" dirty="0" err="1"/>
            <a:t>pcas</a:t>
          </a:r>
          <a:r>
            <a:rPr lang="en-US" sz="900" kern="1200" dirty="0"/>
            <a:t> hue = cluster</a:t>
          </a:r>
        </a:p>
      </dsp:txBody>
      <dsp:txXfrm>
        <a:off x="5858910" y="0"/>
        <a:ext cx="926912" cy="614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3385-129F-4173-95CA-B08814371E98}">
      <dsp:nvSpPr>
        <dsp:cNvPr id="0" name=""/>
        <dsp:cNvSpPr/>
      </dsp:nvSpPr>
      <dsp:spPr>
        <a:xfrm>
          <a:off x="0" y="-61772"/>
          <a:ext cx="2907999" cy="62644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Ensemble Classifier</a:t>
          </a:r>
        </a:p>
      </dsp:txBody>
      <dsp:txXfrm>
        <a:off x="0" y="-61772"/>
        <a:ext cx="2907999" cy="626446"/>
      </dsp:txXfrm>
    </dsp:sp>
    <dsp:sp modelId="{86A93FF1-48B0-44B0-B2E4-043049F17405}">
      <dsp:nvSpPr>
        <dsp:cNvPr id="0" name=""/>
        <dsp:cNvSpPr/>
      </dsp:nvSpPr>
      <dsp:spPr>
        <a:xfrm>
          <a:off x="354"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Random Forest </a:t>
          </a:r>
        </a:p>
      </dsp:txBody>
      <dsp:txXfrm>
        <a:off x="354" y="564674"/>
        <a:ext cx="726822" cy="1315538"/>
      </dsp:txXfrm>
    </dsp:sp>
    <dsp:sp modelId="{C4A85205-C78F-4320-86F1-2D4C62E377E2}">
      <dsp:nvSpPr>
        <dsp:cNvPr id="0" name=""/>
        <dsp:cNvSpPr/>
      </dsp:nvSpPr>
      <dsp:spPr>
        <a:xfrm>
          <a:off x="727177"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 </a:t>
          </a:r>
        </a:p>
      </dsp:txBody>
      <dsp:txXfrm>
        <a:off x="727177" y="564674"/>
        <a:ext cx="726822" cy="1315538"/>
      </dsp:txXfrm>
    </dsp:sp>
    <dsp:sp modelId="{565C267D-A160-4FE6-9297-BA6858D01044}">
      <dsp:nvSpPr>
        <dsp:cNvPr id="0" name=""/>
        <dsp:cNvSpPr/>
      </dsp:nvSpPr>
      <dsp:spPr>
        <a:xfrm>
          <a:off x="1453999" y="564674"/>
          <a:ext cx="726822" cy="1315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SVM</a:t>
          </a:r>
        </a:p>
      </dsp:txBody>
      <dsp:txXfrm>
        <a:off x="1453999" y="564674"/>
        <a:ext cx="726822" cy="1315538"/>
      </dsp:txXfrm>
    </dsp:sp>
    <dsp:sp modelId="{D8978778-6444-4E54-A10A-88B7BF0549A0}">
      <dsp:nvSpPr>
        <dsp:cNvPr id="0" name=""/>
        <dsp:cNvSpPr/>
      </dsp:nvSpPr>
      <dsp:spPr>
        <a:xfrm>
          <a:off x="2180822" y="564674"/>
          <a:ext cx="726822" cy="1315538"/>
        </a:xfrm>
        <a:prstGeom prst="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GBM</a:t>
          </a:r>
          <a:endParaRPr lang="en-US" sz="1900" kern="1200" dirty="0"/>
        </a:p>
      </dsp:txBody>
      <dsp:txXfrm>
        <a:off x="2180822" y="564674"/>
        <a:ext cx="726822" cy="1315538"/>
      </dsp:txXfrm>
    </dsp:sp>
    <dsp:sp modelId="{74A4DFFA-4637-4E7C-9308-519AEA2C9B0A}">
      <dsp:nvSpPr>
        <dsp:cNvPr id="0" name=""/>
        <dsp:cNvSpPr/>
      </dsp:nvSpPr>
      <dsp:spPr>
        <a:xfrm>
          <a:off x="0" y="1756667"/>
          <a:ext cx="2907999" cy="39326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5488-1840-4620-8700-A2D7DDF4F189}">
      <dsp:nvSpPr>
        <dsp:cNvPr id="0" name=""/>
        <dsp:cNvSpPr/>
      </dsp:nvSpPr>
      <dsp:spPr>
        <a:xfrm>
          <a:off x="3012206" y="326373"/>
          <a:ext cx="5793336" cy="1752290"/>
        </a:xfrm>
        <a:prstGeom prst="rightArrow">
          <a:avLst>
            <a:gd name="adj1" fmla="val 75000"/>
            <a:gd name="adj2" fmla="val 50000"/>
          </a:avLst>
        </a:prstGeom>
        <a:no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Deaccent </a:t>
          </a:r>
        </a:p>
        <a:p>
          <a:pPr marL="114300" lvl="1" indent="-114300" algn="l" defTabSz="533400">
            <a:lnSpc>
              <a:spcPct val="90000"/>
            </a:lnSpc>
            <a:spcBef>
              <a:spcPct val="0"/>
            </a:spcBef>
            <a:spcAft>
              <a:spcPct val="15000"/>
            </a:spcAft>
            <a:buChar char="•"/>
          </a:pPr>
          <a:r>
            <a:rPr lang="en-US" sz="1200" kern="1200" dirty="0"/>
            <a:t>Remove masked text (ex. </a:t>
          </a:r>
          <a:r>
            <a:rPr lang="en-US" sz="1200" kern="1200" dirty="0" err="1"/>
            <a:t>xxxx</a:t>
          </a:r>
          <a:r>
            <a:rPr lang="en-US" sz="1200" kern="1200" dirty="0"/>
            <a:t>)</a:t>
          </a:r>
        </a:p>
        <a:p>
          <a:pPr marL="114300" lvl="1" indent="-114300" algn="l" defTabSz="533400">
            <a:lnSpc>
              <a:spcPct val="90000"/>
            </a:lnSpc>
            <a:spcBef>
              <a:spcPct val="0"/>
            </a:spcBef>
            <a:spcAft>
              <a:spcPct val="15000"/>
            </a:spcAft>
            <a:buChar char="•"/>
          </a:pPr>
          <a:r>
            <a:rPr lang="en-US" sz="1200" kern="1200" dirty="0"/>
            <a:t>Remove Dollars</a:t>
          </a:r>
        </a:p>
        <a:p>
          <a:pPr marL="114300" lvl="1" indent="-114300" algn="l" defTabSz="533400">
            <a:lnSpc>
              <a:spcPct val="90000"/>
            </a:lnSpc>
            <a:spcBef>
              <a:spcPct val="0"/>
            </a:spcBef>
            <a:spcAft>
              <a:spcPct val="15000"/>
            </a:spcAft>
            <a:buChar char="•"/>
          </a:pPr>
          <a:r>
            <a:rPr lang="en-US" sz="1200" kern="1200" dirty="0"/>
            <a:t>Remove multiple occurrences of words, punctuation, and white space</a:t>
          </a:r>
        </a:p>
        <a:p>
          <a:pPr marL="114300" lvl="1" indent="-114300" algn="l" defTabSz="533400">
            <a:lnSpc>
              <a:spcPct val="90000"/>
            </a:lnSpc>
            <a:spcBef>
              <a:spcPct val="0"/>
            </a:spcBef>
            <a:spcAft>
              <a:spcPct val="15000"/>
            </a:spcAft>
            <a:buChar char="•"/>
          </a:pPr>
          <a:r>
            <a:rPr lang="en-US" sz="1200" kern="1200" dirty="0"/>
            <a:t>Remove text in parentheses</a:t>
          </a:r>
        </a:p>
        <a:p>
          <a:pPr marL="114300" lvl="1" indent="-114300" algn="l" defTabSz="533400">
            <a:lnSpc>
              <a:spcPct val="90000"/>
            </a:lnSpc>
            <a:spcBef>
              <a:spcPct val="0"/>
            </a:spcBef>
            <a:spcAft>
              <a:spcPct val="15000"/>
            </a:spcAft>
            <a:buChar char="•"/>
          </a:pPr>
          <a:r>
            <a:rPr lang="en-US" sz="1200" kern="1200" dirty="0"/>
            <a:t>Remove sentences with &lt; 3 words </a:t>
          </a:r>
        </a:p>
      </dsp:txBody>
      <dsp:txXfrm>
        <a:off x="3012206" y="545409"/>
        <a:ext cx="5136227" cy="1314218"/>
      </dsp:txXfrm>
    </dsp:sp>
    <dsp:sp modelId="{304877F1-1343-4CEB-BC8C-96B6D5150F78}">
      <dsp:nvSpPr>
        <dsp:cNvPr id="0" name=""/>
        <dsp:cNvSpPr/>
      </dsp:nvSpPr>
      <dsp:spPr>
        <a:xfrm>
          <a:off x="902756" y="432071"/>
          <a:ext cx="2109431" cy="1752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Text Preprocessing*</a:t>
          </a:r>
        </a:p>
      </dsp:txBody>
      <dsp:txXfrm>
        <a:off x="988296" y="517611"/>
        <a:ext cx="1938351" cy="1581210"/>
      </dsp:txXfrm>
    </dsp:sp>
    <dsp:sp modelId="{72F91CBF-C2E7-4AF5-A336-8CEC49681EB4}">
      <dsp:nvSpPr>
        <dsp:cNvPr id="0" name=""/>
        <dsp:cNvSpPr/>
      </dsp:nvSpPr>
      <dsp:spPr>
        <a:xfrm>
          <a:off x="2958927" y="2011585"/>
          <a:ext cx="5793336" cy="25779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rgbClr val="57903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Truncate Sequences &gt; 512 tokens long </a:t>
          </a:r>
        </a:p>
        <a:p>
          <a:pPr marL="114300" lvl="1" indent="-114300" algn="l" defTabSz="533400">
            <a:lnSpc>
              <a:spcPct val="90000"/>
            </a:lnSpc>
            <a:spcBef>
              <a:spcPct val="0"/>
            </a:spcBef>
            <a:spcAft>
              <a:spcPct val="15000"/>
            </a:spcAft>
            <a:buChar char="•"/>
          </a:pPr>
          <a:r>
            <a:rPr lang="en-US" sz="1200" b="1" i="0" kern="1200" dirty="0">
              <a:solidFill>
                <a:srgbClr val="222222"/>
              </a:solidFill>
              <a:effectLst/>
              <a:latin typeface="Lato" panose="020F0502020204030203" pitchFamily="34" charset="0"/>
            </a:rPr>
            <a:t>Token embeddings</a:t>
          </a:r>
          <a:r>
            <a:rPr lang="en-US" sz="1200" b="0" i="0" kern="1200" dirty="0">
              <a:solidFill>
                <a:srgbClr val="222222"/>
              </a:solidFill>
              <a:effectLst/>
              <a:latin typeface="Lato" panose="020F0502020204030203" pitchFamily="34" charset="0"/>
            </a:rPr>
            <a:t>: A [CLS] token is added to the input word tokens at the beginning of the first sentence and a [SEP] token is inserted at the end of each sentence.</a:t>
          </a:r>
          <a:endParaRPr lang="en-US" sz="1200" kern="1200" dirty="0"/>
        </a:p>
        <a:p>
          <a:pPr marL="114300" lvl="1" indent="-114300" algn="l" defTabSz="533400">
            <a:lnSpc>
              <a:spcPct val="90000"/>
            </a:lnSpc>
            <a:spcBef>
              <a:spcPct val="0"/>
            </a:spcBef>
            <a:spcAft>
              <a:spcPct val="15000"/>
            </a:spcAft>
            <a:buChar char="•"/>
          </a:pPr>
          <a:r>
            <a:rPr lang="en-US" sz="1200" b="1" i="0" kern="1200">
              <a:solidFill>
                <a:srgbClr val="222222"/>
              </a:solidFill>
              <a:effectLst/>
              <a:latin typeface="Lato" panose="020F0502020204030203" pitchFamily="34" charset="0"/>
            </a:rPr>
            <a:t>Segment embeddings</a:t>
          </a:r>
          <a:r>
            <a:rPr lang="en-US" sz="1200" b="0" i="0" kern="1200">
              <a:solidFill>
                <a:srgbClr val="222222"/>
              </a:solidFill>
              <a:effectLst/>
              <a:latin typeface="Lato" panose="020F0502020204030203" pitchFamily="34" charset="0"/>
            </a:rPr>
            <a:t>: A marker indicating Sentence A or Sentence B is added to each token. This allows the encoder to distinguish between sentences.</a:t>
          </a:r>
          <a:endParaRPr lang="en-US" sz="1200" b="0" i="0" kern="1200" dirty="0">
            <a:solidFill>
              <a:srgbClr val="222222"/>
            </a:solidFill>
            <a:effectLst/>
            <a:latin typeface="Lato" panose="020F0502020204030203" pitchFamily="34" charset="0"/>
          </a:endParaRPr>
        </a:p>
        <a:p>
          <a:pPr marL="114300" lvl="1" indent="-114300" algn="l" defTabSz="533400">
            <a:lnSpc>
              <a:spcPct val="90000"/>
            </a:lnSpc>
            <a:spcBef>
              <a:spcPct val="0"/>
            </a:spcBef>
            <a:spcAft>
              <a:spcPct val="15000"/>
            </a:spcAft>
            <a:buChar char="•"/>
          </a:pPr>
          <a:r>
            <a:rPr lang="en-US" sz="1200" b="1" i="0" kern="1200" dirty="0">
              <a:solidFill>
                <a:srgbClr val="222222"/>
              </a:solidFill>
              <a:effectLst/>
              <a:latin typeface="Lato" panose="020F0502020204030203" pitchFamily="34" charset="0"/>
            </a:rPr>
            <a:t>Positional embeddings</a:t>
          </a:r>
          <a:r>
            <a:rPr lang="en-US" sz="1200" b="0" i="0" kern="1200" dirty="0">
              <a:solidFill>
                <a:srgbClr val="222222"/>
              </a:solidFill>
              <a:effectLst/>
              <a:latin typeface="Lato" panose="020F0502020204030203" pitchFamily="34" charset="0"/>
            </a:rPr>
            <a:t>: A positional embedding is added to each token to indicate its position in the sentence.</a:t>
          </a:r>
        </a:p>
      </dsp:txBody>
      <dsp:txXfrm>
        <a:off x="2958927" y="2333835"/>
        <a:ext cx="4826587" cy="1933497"/>
      </dsp:txXfrm>
    </dsp:sp>
    <dsp:sp modelId="{AEE7A0F7-DEFF-4B55-80C0-0FA8C52E129A}">
      <dsp:nvSpPr>
        <dsp:cNvPr id="0" name=""/>
        <dsp:cNvSpPr/>
      </dsp:nvSpPr>
      <dsp:spPr>
        <a:xfrm>
          <a:off x="903297" y="2180006"/>
          <a:ext cx="2055630" cy="224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Embedding Sequence Generation</a:t>
          </a:r>
        </a:p>
      </dsp:txBody>
      <dsp:txXfrm>
        <a:off x="1003645" y="2280354"/>
        <a:ext cx="1854934" cy="2040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E2AA7-39D7-42FD-AC92-B5FB1052FF3C}">
      <dsp:nvSpPr>
        <dsp:cNvPr id="0" name=""/>
        <dsp:cNvSpPr/>
      </dsp:nvSpPr>
      <dsp:spPr>
        <a:xfrm rot="5400000">
          <a:off x="481785" y="1124759"/>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63105-0A30-4970-992F-BC77B92517B0}">
      <dsp:nvSpPr>
        <dsp:cNvPr id="0" name=""/>
        <dsp:cNvSpPr/>
      </dsp:nvSpPr>
      <dsp:spPr>
        <a:xfrm>
          <a:off x="218236" y="22056"/>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Preprocess</a:t>
          </a:r>
        </a:p>
        <a:p>
          <a:pPr marL="0" lvl="0" indent="0" algn="ctr" defTabSz="889000">
            <a:lnSpc>
              <a:spcPct val="90000"/>
            </a:lnSpc>
            <a:spcBef>
              <a:spcPct val="0"/>
            </a:spcBef>
            <a:spcAft>
              <a:spcPct val="35000"/>
            </a:spcAft>
            <a:buNone/>
          </a:pPr>
          <a:r>
            <a:rPr lang="en-US" sz="2000" kern="1200" dirty="0"/>
            <a:t>text</a:t>
          </a:r>
        </a:p>
      </dsp:txBody>
      <dsp:txXfrm>
        <a:off x="275466" y="79286"/>
        <a:ext cx="1560118" cy="1057690"/>
      </dsp:txXfrm>
    </dsp:sp>
    <dsp:sp modelId="{DEBDFDC2-FAEC-4184-87B5-B61C6B197D57}">
      <dsp:nvSpPr>
        <dsp:cNvPr id="0" name=""/>
        <dsp:cNvSpPr/>
      </dsp:nvSpPr>
      <dsp:spPr>
        <a:xfrm>
          <a:off x="1892814" y="133847"/>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Target Preprocessing</a:t>
          </a:r>
        </a:p>
        <a:p>
          <a:pPr marL="57150" lvl="1" indent="-57150" algn="l" defTabSz="355600">
            <a:lnSpc>
              <a:spcPct val="90000"/>
            </a:lnSpc>
            <a:spcBef>
              <a:spcPct val="0"/>
            </a:spcBef>
            <a:spcAft>
              <a:spcPct val="15000"/>
            </a:spcAft>
            <a:buChar char="•"/>
          </a:pPr>
          <a:r>
            <a:rPr lang="en-US" sz="800" kern="1200" dirty="0"/>
            <a:t>Text Preprocessing</a:t>
          </a:r>
        </a:p>
        <a:p>
          <a:pPr marL="57150" lvl="1" indent="-57150" algn="l" defTabSz="355600">
            <a:lnSpc>
              <a:spcPct val="90000"/>
            </a:lnSpc>
            <a:spcBef>
              <a:spcPct val="0"/>
            </a:spcBef>
            <a:spcAft>
              <a:spcPct val="15000"/>
            </a:spcAft>
            <a:buChar char="•"/>
          </a:pPr>
          <a:r>
            <a:rPr lang="en-US" sz="800" kern="1200" dirty="0"/>
            <a:t>Sequence Preprocessing</a:t>
          </a:r>
        </a:p>
        <a:p>
          <a:pPr marL="57150" lvl="1" indent="-57150" algn="l" defTabSz="355600">
            <a:lnSpc>
              <a:spcPct val="90000"/>
            </a:lnSpc>
            <a:spcBef>
              <a:spcPct val="0"/>
            </a:spcBef>
            <a:spcAft>
              <a:spcPct val="15000"/>
            </a:spcAft>
            <a:buChar char="•"/>
          </a:pPr>
          <a:endParaRPr lang="en-US" sz="800" kern="1200" dirty="0"/>
        </a:p>
      </dsp:txBody>
      <dsp:txXfrm>
        <a:off x="1892814" y="133847"/>
        <a:ext cx="1217928" cy="947383"/>
      </dsp:txXfrm>
    </dsp:sp>
    <dsp:sp modelId="{712CB1CC-DC75-4861-AE66-325B7F01A425}">
      <dsp:nvSpPr>
        <dsp:cNvPr id="0" name=""/>
        <dsp:cNvSpPr/>
      </dsp:nvSpPr>
      <dsp:spPr>
        <a:xfrm rot="5400000">
          <a:off x="1870188" y="2441471"/>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59667-1635-4C86-919E-FD95A403BFA3}">
      <dsp:nvSpPr>
        <dsp:cNvPr id="0" name=""/>
        <dsp:cNvSpPr/>
      </dsp:nvSpPr>
      <dsp:spPr>
        <a:xfrm>
          <a:off x="1606639" y="1338768"/>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 Tune / Report</a:t>
          </a:r>
        </a:p>
      </dsp:txBody>
      <dsp:txXfrm>
        <a:off x="1663869" y="1395998"/>
        <a:ext cx="1560118" cy="1057690"/>
      </dsp:txXfrm>
    </dsp:sp>
    <dsp:sp modelId="{75741FCA-5F32-4BF4-A6F3-B154B40D9A9B}">
      <dsp:nvSpPr>
        <dsp:cNvPr id="0" name=""/>
        <dsp:cNvSpPr/>
      </dsp:nvSpPr>
      <dsp:spPr>
        <a:xfrm>
          <a:off x="3281218" y="1450559"/>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Activation Function</a:t>
          </a:r>
        </a:p>
        <a:p>
          <a:pPr marL="57150" lvl="1" indent="-57150" algn="l" defTabSz="355600">
            <a:lnSpc>
              <a:spcPct val="90000"/>
            </a:lnSpc>
            <a:spcBef>
              <a:spcPct val="0"/>
            </a:spcBef>
            <a:spcAft>
              <a:spcPct val="15000"/>
            </a:spcAft>
            <a:buChar char="•"/>
          </a:pPr>
          <a:r>
            <a:rPr lang="en-US" sz="800" kern="1200" dirty="0" err="1"/>
            <a:t>HyperParam</a:t>
          </a:r>
          <a:r>
            <a:rPr lang="en-US" sz="800" kern="1200" dirty="0"/>
            <a:t> Tuning </a:t>
          </a:r>
        </a:p>
        <a:p>
          <a:pPr marL="57150" lvl="1" indent="-57150" algn="l" defTabSz="355600">
            <a:lnSpc>
              <a:spcPct val="90000"/>
            </a:lnSpc>
            <a:spcBef>
              <a:spcPct val="0"/>
            </a:spcBef>
            <a:spcAft>
              <a:spcPct val="15000"/>
            </a:spcAft>
            <a:buChar char="•"/>
          </a:pPr>
          <a:r>
            <a:rPr lang="en-US" sz="800" kern="1200" dirty="0"/>
            <a:t>Checkpoint</a:t>
          </a:r>
        </a:p>
        <a:p>
          <a:pPr marL="57150" lvl="1" indent="-57150" algn="l" defTabSz="355600">
            <a:lnSpc>
              <a:spcPct val="90000"/>
            </a:lnSpc>
            <a:spcBef>
              <a:spcPct val="0"/>
            </a:spcBef>
            <a:spcAft>
              <a:spcPct val="15000"/>
            </a:spcAft>
            <a:buChar char="•"/>
          </a:pPr>
          <a:r>
            <a:rPr lang="en-US" sz="800" kern="1200" dirty="0"/>
            <a:t>Monitoring</a:t>
          </a:r>
        </a:p>
        <a:p>
          <a:pPr marL="57150" lvl="1" indent="-57150" algn="l" defTabSz="355600">
            <a:lnSpc>
              <a:spcPct val="90000"/>
            </a:lnSpc>
            <a:spcBef>
              <a:spcPct val="0"/>
            </a:spcBef>
            <a:spcAft>
              <a:spcPct val="15000"/>
            </a:spcAft>
            <a:buChar char="•"/>
          </a:pPr>
          <a:r>
            <a:rPr lang="en-US" sz="800" kern="1200" dirty="0"/>
            <a:t>Cross Validation </a:t>
          </a:r>
        </a:p>
        <a:p>
          <a:pPr marL="57150" lvl="1" indent="-57150" algn="l" defTabSz="355600">
            <a:lnSpc>
              <a:spcPct val="90000"/>
            </a:lnSpc>
            <a:spcBef>
              <a:spcPct val="0"/>
            </a:spcBef>
            <a:spcAft>
              <a:spcPct val="15000"/>
            </a:spcAft>
            <a:buChar char="•"/>
          </a:pPr>
          <a:r>
            <a:rPr lang="en-US" sz="800" kern="1200" dirty="0"/>
            <a:t>Final Model</a:t>
          </a:r>
        </a:p>
      </dsp:txBody>
      <dsp:txXfrm>
        <a:off x="3281218" y="1450559"/>
        <a:ext cx="1217928" cy="947383"/>
      </dsp:txXfrm>
    </dsp:sp>
    <dsp:sp modelId="{D407DCC2-2958-4613-B6FC-15B3089E00B2}">
      <dsp:nvSpPr>
        <dsp:cNvPr id="0" name=""/>
        <dsp:cNvSpPr/>
      </dsp:nvSpPr>
      <dsp:spPr>
        <a:xfrm>
          <a:off x="2995043" y="2655480"/>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 Predictions</a:t>
          </a:r>
        </a:p>
      </dsp:txBody>
      <dsp:txXfrm>
        <a:off x="3052273" y="2712710"/>
        <a:ext cx="1560118" cy="1057690"/>
      </dsp:txXfrm>
    </dsp:sp>
    <dsp:sp modelId="{23B52E91-A193-4995-AE57-1A04CC308E5A}">
      <dsp:nvSpPr>
        <dsp:cNvPr id="0" name=""/>
        <dsp:cNvSpPr/>
      </dsp:nvSpPr>
      <dsp:spPr>
        <a:xfrm>
          <a:off x="4669621" y="2767271"/>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Final Model Predicted Probabilities by Target Level </a:t>
          </a:r>
        </a:p>
      </dsp:txBody>
      <dsp:txXfrm>
        <a:off x="4669621" y="2767271"/>
        <a:ext cx="1217928" cy="947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369"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Sentiment Model</a:t>
          </a:r>
        </a:p>
        <a:p>
          <a:pPr marL="0" lvl="0" indent="0" algn="ctr" defTabSz="711200">
            <a:lnSpc>
              <a:spcPct val="90000"/>
            </a:lnSpc>
            <a:spcBef>
              <a:spcPct val="0"/>
            </a:spcBef>
            <a:spcAft>
              <a:spcPct val="35000"/>
            </a:spcAft>
            <a:buNone/>
          </a:pPr>
          <a:r>
            <a:rPr lang="en-US" sz="1600" kern="1200" dirty="0"/>
            <a:t>VADER </a:t>
          </a:r>
        </a:p>
      </dsp:txBody>
      <dsp:txXfrm>
        <a:off x="240964" y="428360"/>
        <a:ext cx="1152037" cy="1152037"/>
      </dsp:txXfrm>
    </dsp:sp>
    <dsp:sp modelId="{DEAD19AF-D570-4F46-BC38-58062DE93A9D}">
      <dsp:nvSpPr>
        <dsp:cNvPr id="0" name=""/>
        <dsp:cNvSpPr/>
      </dsp:nvSpPr>
      <dsp:spPr>
        <a:xfrm>
          <a:off x="1763889" y="531903"/>
          <a:ext cx="944951" cy="94495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9142" y="726563"/>
        <a:ext cx="694445" cy="555631"/>
      </dsp:txXfrm>
    </dsp:sp>
    <dsp:sp modelId="{1B5A6A49-AC80-47A5-A854-474DC020671E}">
      <dsp:nvSpPr>
        <dsp:cNvPr id="0" name=""/>
        <dsp:cNvSpPr/>
      </dsp:nvSpPr>
      <dsp:spPr>
        <a:xfrm>
          <a:off x="2841134"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 stage prioritized output for Product Groups</a:t>
          </a:r>
        </a:p>
      </dsp:txBody>
      <dsp:txXfrm>
        <a:off x="3079729" y="428360"/>
        <a:ext cx="1152037" cy="1152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054"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Preprocess Categorical Features</a:t>
          </a:r>
        </a:p>
      </dsp:txBody>
      <dsp:txXfrm>
        <a:off x="208920" y="266911"/>
        <a:ext cx="998834" cy="998834"/>
      </dsp:txXfrm>
    </dsp:sp>
    <dsp:sp modelId="{DEAD19AF-D570-4F46-BC38-58062DE93A9D}">
      <dsp:nvSpPr>
        <dsp:cNvPr id="0" name=""/>
        <dsp:cNvSpPr/>
      </dsp:nvSpPr>
      <dsp:spPr>
        <a:xfrm>
          <a:off x="1529320" y="356684"/>
          <a:ext cx="819288" cy="81928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37917" y="525457"/>
        <a:ext cx="602094" cy="481742"/>
      </dsp:txXfrm>
    </dsp:sp>
    <dsp:sp modelId="{1B5A6A49-AC80-47A5-A854-474DC020671E}">
      <dsp:nvSpPr>
        <dsp:cNvPr id="0" name=""/>
        <dsp:cNvSpPr/>
      </dsp:nvSpPr>
      <dsp:spPr>
        <a:xfrm>
          <a:off x="2463309"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Final input feature dataset </a:t>
          </a:r>
        </a:p>
      </dsp:txBody>
      <dsp:txXfrm>
        <a:off x="2670175" y="266911"/>
        <a:ext cx="998834" cy="998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3.348"/>
    </inkml:context>
    <inkml:brush xml:id="br0">
      <inkml:brushProperty name="width" value="0.05" units="cm"/>
      <inkml:brushProperty name="height" value="0.05" units="cm"/>
      <inkml:brushProperty name="color" value="#E71224"/>
    </inkml:brush>
  </inkml:definitions>
  <inkml:trace contextRef="#ctx0" brushRef="#br0">448 2532 24575,'3'-10'0,"0"-1"0,0 1 0,1 0 0,1 0 0,0 0 0,0 0 0,11-14 0,-12 18 0,16-21 0,2 1 0,0 1 0,2 1 0,1 1 0,1 1 0,38-24 0,3-6 0,-20 15 0,-2-2 0,75-83 0,-107 107 0,-1-1 0,-1 0 0,-1-1 0,0 0 0,-1-1 0,-1 0 0,-1 0 0,0-1 0,-2 0 0,0 0 0,-1-1 0,3-31 0,-6 39 0,1-13 0,-1 0 0,0 0 0,-2-1 0,-1 1 0,-8-39 0,7 57 0,-1-1 0,1 0 0,-1 1 0,0 0 0,-1 0 0,0 0 0,0 1 0,-1 0 0,-7-8 0,-65-50 0,37 33 0,-48-38 0,59 47 0,0-1 0,1-1 0,1-1 0,2-1 0,-38-49 0,24 18 0,3-1 0,2-2 0,4-2 0,1-1 0,-30-99 0,54 134 0,2-1 0,1 0 0,2 0 0,0 0 0,5-33 0,-2 32 0,-1-1 0,-2 0 0,0 0 0,-9-38 0,5 36 0,-4-63 0,5 42 0,4 53 0,0-1 0,0 0 0,0 0 0,0 0 0,-1 0 0,1 0 0,-1 0 0,1 1 0,-1-1 0,0 0 0,0 0 0,0 1 0,0-1 0,0 1 0,0-1 0,0 1 0,0-1 0,-1 1 0,1-1 0,0 1 0,-1 0 0,1 0 0,-1 0 0,-1-1 0,0 1 0,0 0 0,0 1 0,-1-1 0,1 1 0,0 0 0,0-1 0,0 2 0,0-1 0,0 0 0,0 0 0,0 1 0,0 0 0,-4 1 0,-10 4 0,1 1 0,1 1 0,-1 0 0,-14 11 0,4-4 0,-45 19 0,16-9 0,53-24 0,0 0 0,0 0 0,1 0 0,-1 0 0,0 0 0,1 0 0,-1 0 0,1 1 0,-1-1 0,1 1 0,0-1 0,-3 4 0,4-5 0,0 1 0,0-1 0,0 1 0,-1-1 0,1 1 0,0-1 0,0 1 0,0-1 0,0 1 0,0-1 0,1 1 0,-1 0 0,0-1 0,0 1 0,0-1 0,0 1 0,0-1 0,1 1 0,-1-1 0,0 0 0,0 1 0,1-1 0,-1 1 0,0-1 0,1 1 0,-1-1 0,1 0 0,-1 1 0,1-1 0,3 3 0,0-1 0,0 0 0,1 0 0,-1-1 0,0 1 0,1-1 0,-1 0 0,1 0 0,6 0 0,11 1 0,0-1 0,0-1 0,-1 0 0,35-7 0,-45 5 0,1-1 0,-1 0 0,0-1 0,0 0 0,0-1 0,-1 0 0,0-1 0,0 0 0,0-1 0,11-9 0,-16 12 3,-1 1 0,1 0-1,-1 0 1,1 1-1,0-1 1,0 1 0,0 0-1,0 1 1,1-1 0,-1 1-1,0 0 1,1 0 0,-1 1-1,1-1 1,-1 1 0,1 0-1,-1 1 1,1-1-1,-1 1 1,0 1 0,11 2-1,8 5-91,0 1-1,0 1 0,32 20 1,-7-4-976,-21-14-5761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5.628"/>
    </inkml:context>
    <inkml:brush xml:id="br0">
      <inkml:brushProperty name="width" value="0.05" units="cm"/>
      <inkml:brushProperty name="height" value="0.05" units="cm"/>
      <inkml:brushProperty name="color" value="#E71224"/>
    </inkml:brush>
  </inkml:definitions>
  <inkml:trace contextRef="#ctx0" brushRef="#br0">0 2437 24575,'394'10'0,"274"-10"0,-489-15 0,193-43 0,-246 30 0,-1-5 0,155-64 0,-244 82 0,-1-2 0,0-1 0,-2-2 0,0-1 0,31-26 0,-47 32 0,0 0 0,-1-2 0,0 0 0,-1-1 0,-1 0 0,-1-2 0,-1 1 0,0-1 0,14-37 0,-9 13 0,-2-2 0,-2 0 0,-3-1 0,-1 0 0,-2 0 0,-2 0 0,-3-1 0,-1 0 0,-3 0 0,-1 0 0,-3 1 0,-2 0 0,-1 0 0,-20-54 0,-34-65 0,-95-176 0,142 310 0,6 7 0,1 1 0,0-2 0,2 1 0,1-1 0,1 0 0,2 0 0,0 0 0,1-28 0,-1 26 0,-2 0 0,-1 0 0,-1 1 0,-2-1 0,-16-35 0,16 40 0,7 18 0,-1 0 0,1 1 0,-1-1 0,0 1 0,0 0 0,-1 0 0,1 0 0,-1 0 0,0 1 0,0-1 0,0 1 0,-1 0 0,1 0 0,-1 1 0,0-1 0,1 1 0,-1 0 0,-10-3 0,2 2 0,1 0 0,-1 1 0,0 0 0,0 1 0,0 1 0,-21 1 0,32-1 0,0 0 0,0 0 0,1 1 0,-1-1 0,0 0 0,1 1 0,-1-1 0,0 1 0,1-1 0,-1 1 0,1 0 0,-1 0 0,1 0 0,-1-1 0,1 2 0,-1-1 0,1 0 0,0 0 0,0 0 0,0 1 0,0-1 0,-2 2 0,3-2 0,0 0 0,0 0 0,0 1 0,1-1 0,-1 0 0,0 0 0,0 0 0,1 0 0,-1 0 0,0 0 0,1 0 0,-1 0 0,1 0 0,-1 0 0,1-1 0,0 1 0,-1 0 0,1 0 0,0 0 0,0-1 0,0 1 0,-1 0 0,1-1 0,0 1 0,0 0 0,0-1 0,0 0 0,0 1 0,0-1 0,0 1 0,0-1 0,0 0 0,0 0 0,0 0 0,2 1 0,9 1 0,0 0 0,0-1 0,0 0 0,0 0 0,0-2 0,0 1 0,23-5 0,46-1 0,11 16 65,173 41 0,-18-1-1560,-189-42-5331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94BF2-AFA8-47B5-8A35-1DAEC59747E8}"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FC4EE-1C19-4B18-9150-5F98B4ABCD25}" type="slidenum">
              <a:rPr lang="en-US" smtClean="0"/>
              <a:t>‹#›</a:t>
            </a:fld>
            <a:endParaRPr lang="en-US"/>
          </a:p>
        </p:txBody>
      </p:sp>
    </p:spTree>
    <p:extLst>
      <p:ext uri="{BB962C8B-B14F-4D97-AF65-F5344CB8AC3E}">
        <p14:creationId xmlns:p14="http://schemas.microsoft.com/office/powerpoint/2010/main" val="40680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92929"/>
                </a:solidFill>
                <a:effectLst/>
                <a:latin typeface="charter"/>
              </a:rPr>
              <a:t>HyperParameters</a:t>
            </a:r>
            <a:r>
              <a:rPr lang="en-US" b="0" i="0" dirty="0">
                <a:solidFill>
                  <a:srgbClr val="292929"/>
                </a:solidFill>
                <a:effectLst/>
                <a:latin typeface="charter"/>
              </a:rPr>
              <a:t> can be though of as “higher-level” properties of the model such as its complexity or how fast it should learn. Hyperparameters are model-specific properties that are ‘fixed’ before you even train and test your model on data.</a:t>
            </a:r>
            <a:endParaRPr lang="en-US" dirty="0"/>
          </a:p>
        </p:txBody>
      </p:sp>
      <p:sp>
        <p:nvSpPr>
          <p:cNvPr id="4" name="Slide Number Placeholder 3"/>
          <p:cNvSpPr>
            <a:spLocks noGrp="1"/>
          </p:cNvSpPr>
          <p:nvPr>
            <p:ph type="sldNum" sz="quarter" idx="5"/>
          </p:nvPr>
        </p:nvSpPr>
        <p:spPr/>
        <p:txBody>
          <a:bodyPr/>
          <a:lstStyle/>
          <a:p>
            <a:fld id="{5E1FC4EE-1C19-4B18-9150-5F98B4ABCD25}" type="slidenum">
              <a:rPr lang="en-US" smtClean="0"/>
              <a:t>12</a:t>
            </a:fld>
            <a:endParaRPr lang="en-US"/>
          </a:p>
        </p:txBody>
      </p:sp>
    </p:spTree>
    <p:extLst>
      <p:ext uri="{BB962C8B-B14F-4D97-AF65-F5344CB8AC3E}">
        <p14:creationId xmlns:p14="http://schemas.microsoft.com/office/powerpoint/2010/main" val="35175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CFPB Complaint Modeling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Zachary Carideo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7415956" cy="640080"/>
          </a:xfrm>
        </p:spPr>
        <p:txBody>
          <a:bodyPr>
            <a:normAutofit fontScale="90000"/>
          </a:bodyPr>
          <a:lstStyle/>
          <a:p>
            <a:r>
              <a:rPr lang="en-US" dirty="0"/>
              <a:t>Data Preprocessing Embeddings </a:t>
            </a:r>
          </a:p>
        </p:txBody>
      </p:sp>
      <p:graphicFrame>
        <p:nvGraphicFramePr>
          <p:cNvPr id="3" name="Diagram 2">
            <a:extLst>
              <a:ext uri="{FF2B5EF4-FFF2-40B4-BE49-F238E27FC236}">
                <a16:creationId xmlns:a16="http://schemas.microsoft.com/office/drawing/2014/main" id="{EFE08A07-4667-433C-8163-061AA5914369}"/>
              </a:ext>
            </a:extLst>
          </p:cNvPr>
          <p:cNvGraphicFramePr/>
          <p:nvPr>
            <p:extLst>
              <p:ext uri="{D42A27DB-BD31-4B8C-83A1-F6EECF244321}">
                <p14:modId xmlns:p14="http://schemas.microsoft.com/office/powerpoint/2010/main" val="1541786937"/>
              </p:ext>
            </p:extLst>
          </p:nvPr>
        </p:nvGraphicFramePr>
        <p:xfrm>
          <a:off x="-39983" y="1443308"/>
          <a:ext cx="9655561" cy="459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313A58A-C6A2-4354-964A-7209C1238C7D}"/>
              </a:ext>
            </a:extLst>
          </p:cNvPr>
          <p:cNvSpPr txBox="1"/>
          <p:nvPr/>
        </p:nvSpPr>
        <p:spPr>
          <a:xfrm>
            <a:off x="5733288" y="4165184"/>
            <a:ext cx="6097464" cy="369332"/>
          </a:xfrm>
          <a:prstGeom prst="rect">
            <a:avLst/>
          </a:prstGeom>
          <a:noFill/>
        </p:spPr>
        <p:txBody>
          <a:bodyPr wrap="square">
            <a:spAutoFit/>
          </a:bodyPr>
          <a:lstStyle/>
          <a:p>
            <a:pPr algn="l">
              <a:buFont typeface="+mj-lt"/>
              <a:buAutoNum type="arabicPeriod"/>
            </a:pPr>
            <a:endParaRPr lang="en-US" b="0" i="0" dirty="0">
              <a:solidFill>
                <a:srgbClr val="222222"/>
              </a:solidFill>
              <a:effectLst/>
              <a:latin typeface="Lato" panose="020F0502020204030203" pitchFamily="34" charset="0"/>
            </a:endParaRPr>
          </a:p>
        </p:txBody>
      </p:sp>
      <p:sp>
        <p:nvSpPr>
          <p:cNvPr id="13" name="TextBox 12">
            <a:extLst>
              <a:ext uri="{FF2B5EF4-FFF2-40B4-BE49-F238E27FC236}">
                <a16:creationId xmlns:a16="http://schemas.microsoft.com/office/drawing/2014/main" id="{0FFB95C4-158E-4A74-A413-D9E1E27F4B8A}"/>
              </a:ext>
            </a:extLst>
          </p:cNvPr>
          <p:cNvSpPr txBox="1"/>
          <p:nvPr/>
        </p:nvSpPr>
        <p:spPr>
          <a:xfrm>
            <a:off x="404069" y="6125543"/>
            <a:ext cx="11426683" cy="369332"/>
          </a:xfrm>
          <a:prstGeom prst="rect">
            <a:avLst/>
          </a:prstGeom>
          <a:noFill/>
        </p:spPr>
        <p:txBody>
          <a:bodyPr wrap="square">
            <a:spAutoFit/>
          </a:bodyPr>
          <a:lstStyle/>
          <a:p>
            <a:pPr algn="ctr"/>
            <a:r>
              <a:rPr lang="en-US" sz="1800" dirty="0">
                <a:solidFill>
                  <a:srgbClr val="FF0000"/>
                </a:solidFill>
              </a:rPr>
              <a:t>* stop word removal</a:t>
            </a:r>
            <a:r>
              <a:rPr lang="en-US" dirty="0">
                <a:solidFill>
                  <a:srgbClr val="FF0000"/>
                </a:solidFill>
              </a:rPr>
              <a:t> and lemmatization ONLY used to reduce sequence size for training</a:t>
            </a:r>
            <a:r>
              <a:rPr lang="en-US" sz="1800" dirty="0">
                <a:solidFill>
                  <a:srgbClr val="FF0000"/>
                </a:solidFill>
              </a:rPr>
              <a:t>!!</a:t>
            </a:r>
          </a:p>
        </p:txBody>
      </p:sp>
      <p:sp>
        <p:nvSpPr>
          <p:cNvPr id="14" name="Rectangle: Rounded Corners 13">
            <a:extLst>
              <a:ext uri="{FF2B5EF4-FFF2-40B4-BE49-F238E27FC236}">
                <a16:creationId xmlns:a16="http://schemas.microsoft.com/office/drawing/2014/main" id="{E7AA9A7F-14BB-4B88-AB8C-ECBADDCAC440}"/>
              </a:ext>
            </a:extLst>
          </p:cNvPr>
          <p:cNvSpPr/>
          <p:nvPr/>
        </p:nvSpPr>
        <p:spPr>
          <a:xfrm>
            <a:off x="8889023" y="3818077"/>
            <a:ext cx="2620108" cy="1694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EMBEDDING LAYER </a:t>
            </a:r>
          </a:p>
          <a:p>
            <a:pPr algn="ctr"/>
            <a:r>
              <a:rPr lang="en-US" sz="1400" i="1" dirty="0"/>
              <a:t>(output of sequence generation, used as first layer in sequence model)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embedding model is highly simplified relative to traditional BOW model text preprocessing requirements, below highlights the preprocessing steps taken to prepare the complaints for modeling with embeddings. </a:t>
            </a:r>
          </a:p>
        </p:txBody>
      </p:sp>
    </p:spTree>
    <p:extLst>
      <p:ext uri="{BB962C8B-B14F-4D97-AF65-F5344CB8AC3E}">
        <p14:creationId xmlns:p14="http://schemas.microsoft.com/office/powerpoint/2010/main" val="269749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8530381" cy="640080"/>
          </a:xfrm>
        </p:spPr>
        <p:txBody>
          <a:bodyPr>
            <a:normAutofit/>
          </a:bodyPr>
          <a:lstStyle/>
          <a:p>
            <a:r>
              <a:rPr lang="en-US" dirty="0"/>
              <a:t>Data Preprocessing BOW Models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BOW model is resource intensive and requires removing a lot of useful information that a more advance model (sequence based models) can leverage to improve accuracy. </a:t>
            </a:r>
          </a:p>
        </p:txBody>
      </p:sp>
      <p:sp>
        <p:nvSpPr>
          <p:cNvPr id="18" name="TextBox 17">
            <a:extLst>
              <a:ext uri="{FF2B5EF4-FFF2-40B4-BE49-F238E27FC236}">
                <a16:creationId xmlns:a16="http://schemas.microsoft.com/office/drawing/2014/main" id="{BAD7A1A7-2D47-4517-9660-205E9D82816A}"/>
              </a:ext>
            </a:extLst>
          </p:cNvPr>
          <p:cNvSpPr txBox="1"/>
          <p:nvPr/>
        </p:nvSpPr>
        <p:spPr>
          <a:xfrm>
            <a:off x="624254" y="2014405"/>
            <a:ext cx="10884877" cy="3970318"/>
          </a:xfrm>
          <a:prstGeom prst="rect">
            <a:avLst/>
          </a:prstGeom>
          <a:noFill/>
        </p:spPr>
        <p:txBody>
          <a:bodyPr wrap="square" rtlCol="0">
            <a:spAutoFit/>
          </a:bodyPr>
          <a:lstStyle/>
          <a:p>
            <a:pPr marL="514350" indent="-514350">
              <a:buFont typeface="+mj-lt"/>
              <a:buAutoNum type="arabicPeriod"/>
            </a:pPr>
            <a:r>
              <a:rPr lang="en-US" sz="2800" dirty="0"/>
              <a:t>De-accent </a:t>
            </a:r>
          </a:p>
          <a:p>
            <a:pPr marL="514350" indent="-514350">
              <a:buFont typeface="+mj-lt"/>
              <a:buAutoNum type="arabicPeriod"/>
            </a:pPr>
            <a:r>
              <a:rPr lang="en-US" sz="2800" dirty="0"/>
              <a:t>remove stop words  &amp; Stop Phrases</a:t>
            </a:r>
          </a:p>
          <a:p>
            <a:pPr marL="514350" indent="-514350">
              <a:buFont typeface="+mj-lt"/>
              <a:buAutoNum type="arabicPeriod"/>
            </a:pPr>
            <a:r>
              <a:rPr lang="en-US" sz="2800" dirty="0"/>
              <a:t>replace contractions</a:t>
            </a:r>
          </a:p>
          <a:p>
            <a:pPr marL="514350" indent="-514350">
              <a:buFont typeface="+mj-lt"/>
              <a:buAutoNum type="arabicPeriod"/>
            </a:pPr>
            <a:r>
              <a:rPr lang="en-US" sz="2800" dirty="0"/>
              <a:t>remove dollars , dates, text in parentheses </a:t>
            </a:r>
          </a:p>
          <a:p>
            <a:pPr marL="514350" indent="-514350">
              <a:buFont typeface="+mj-lt"/>
              <a:buAutoNum type="arabicPeriod"/>
            </a:pPr>
            <a:r>
              <a:rPr lang="en-US" sz="2800" dirty="0"/>
              <a:t>remove emails , URLs </a:t>
            </a:r>
          </a:p>
          <a:p>
            <a:pPr marL="514350" indent="-514350">
              <a:buFont typeface="+mj-lt"/>
              <a:buAutoNum type="arabicPeriod"/>
            </a:pPr>
            <a:r>
              <a:rPr lang="en-US" sz="2800" dirty="0"/>
              <a:t>remove special characters </a:t>
            </a:r>
          </a:p>
          <a:p>
            <a:pPr marL="514350" indent="-514350">
              <a:buFont typeface="+mj-lt"/>
              <a:buAutoNum type="arabicPeriod"/>
            </a:pPr>
            <a:r>
              <a:rPr lang="en-US" sz="2800" dirty="0"/>
              <a:t>Case Text</a:t>
            </a:r>
          </a:p>
          <a:p>
            <a:pPr marL="514350" indent="-514350">
              <a:buFont typeface="+mj-lt"/>
              <a:buAutoNum type="arabicPeriod"/>
            </a:pPr>
            <a:r>
              <a:rPr lang="en-US" sz="2800" dirty="0"/>
              <a:t>Generate Phrased Tokens </a:t>
            </a:r>
          </a:p>
          <a:p>
            <a:pPr marL="514350" indent="-514350">
              <a:buFont typeface="+mj-lt"/>
              <a:buAutoNum type="arabicPeriod"/>
            </a:pPr>
            <a:r>
              <a:rPr lang="en-US" sz="2800" dirty="0"/>
              <a:t>lemma text </a:t>
            </a:r>
          </a:p>
        </p:txBody>
      </p:sp>
    </p:spTree>
    <p:extLst>
      <p:ext uri="{BB962C8B-B14F-4D97-AF65-F5344CB8AC3E}">
        <p14:creationId xmlns:p14="http://schemas.microsoft.com/office/powerpoint/2010/main" val="158798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80711" y="379028"/>
            <a:ext cx="8396778" cy="1371600"/>
          </a:xfrm>
        </p:spPr>
        <p:txBody>
          <a:bodyPr>
            <a:normAutofit/>
          </a:bodyPr>
          <a:lstStyle/>
          <a:p>
            <a:r>
              <a:rPr lang="en-US" sz="3200" dirty="0"/>
              <a:t>Model Architecture and Tuning*</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90416" y="1662084"/>
            <a:ext cx="9872444" cy="3849624"/>
          </a:xfrm>
        </p:spPr>
        <p:txBody>
          <a:bodyPr>
            <a:normAutofit fontScale="77500" lnSpcReduction="20000"/>
          </a:bodyPr>
          <a:lstStyle/>
          <a:p>
            <a:r>
              <a:rPr lang="en-US" b="1" dirty="0"/>
              <a:t>Evaluation Metrics : </a:t>
            </a:r>
            <a:r>
              <a:rPr lang="en-US" dirty="0"/>
              <a:t>Accuracy , Categorical Accuracy </a:t>
            </a:r>
            <a:r>
              <a:rPr lang="en-US" dirty="0">
                <a:highlight>
                  <a:srgbClr val="FFFF00"/>
                </a:highlight>
              </a:rPr>
              <a:t>weighted accuracy</a:t>
            </a:r>
          </a:p>
          <a:p>
            <a:pPr lvl="1"/>
            <a:r>
              <a:rPr lang="en-US" dirty="0"/>
              <a:t>Note: Mean Per Class Error SHOULD be used to maximize accuracy across classes, however this is at the expense of total accuracy, so given lack of background into what products drive the greatest COST to the company, total accuracy was used. </a:t>
            </a:r>
          </a:p>
          <a:p>
            <a:r>
              <a:rPr lang="en-US" b="1" dirty="0"/>
              <a:t>Activation Function Leveraged for Initial Dense Layers(post embedding): </a:t>
            </a:r>
            <a:r>
              <a:rPr lang="en-US" dirty="0" err="1"/>
              <a:t>Relu</a:t>
            </a:r>
            <a:r>
              <a:rPr lang="en-US" dirty="0"/>
              <a:t>, </a:t>
            </a:r>
            <a:r>
              <a:rPr lang="en-US" dirty="0" err="1">
                <a:highlight>
                  <a:srgbClr val="FFFF00"/>
                </a:highlight>
              </a:rPr>
              <a:t>Selu</a:t>
            </a:r>
            <a:r>
              <a:rPr lang="en-US" dirty="0"/>
              <a:t>, Tanh, </a:t>
            </a:r>
            <a:r>
              <a:rPr lang="en-US" dirty="0" err="1"/>
              <a:t>Softplus</a:t>
            </a:r>
            <a:endParaRPr lang="en-US" dirty="0"/>
          </a:p>
          <a:p>
            <a:pPr lvl="1"/>
            <a:r>
              <a:rPr lang="en-US" dirty="0"/>
              <a:t>RELU function returns 0 if it receives any negative input , but for positive value, it returns that value back</a:t>
            </a:r>
          </a:p>
          <a:p>
            <a:pPr lvl="2"/>
            <a:r>
              <a:rPr lang="en-US" dirty="0"/>
              <a:t>Prevents issues with exploding gradients  (nothing is returned if value is &lt; 0)</a:t>
            </a:r>
          </a:p>
          <a:p>
            <a:r>
              <a:rPr lang="en-US" b="1" dirty="0"/>
              <a:t>Activation Function For Dense Output Layer</a:t>
            </a:r>
            <a:r>
              <a:rPr lang="en-US" dirty="0"/>
              <a:t>: </a:t>
            </a:r>
            <a:r>
              <a:rPr lang="en-US" b="0" i="0" dirty="0" err="1">
                <a:solidFill>
                  <a:srgbClr val="222222"/>
                </a:solidFill>
                <a:effectLst/>
                <a:highlight>
                  <a:srgbClr val="FFFF00"/>
                </a:highlight>
                <a:latin typeface="Lato" panose="020B0604020202020204" pitchFamily="34" charset="0"/>
              </a:rPr>
              <a:t>Softmax</a:t>
            </a:r>
            <a:endParaRPr lang="en-US" b="0" i="0" dirty="0">
              <a:solidFill>
                <a:srgbClr val="222222"/>
              </a:solidFill>
              <a:effectLst/>
              <a:highlight>
                <a:srgbClr val="FFFF00"/>
              </a:highlight>
              <a:latin typeface="Lato" panose="020B0604020202020204" pitchFamily="34" charset="0"/>
            </a:endParaRPr>
          </a:p>
          <a:p>
            <a:pPr lvl="1"/>
            <a:r>
              <a:rPr lang="en-US" b="0" i="0" dirty="0">
                <a:solidFill>
                  <a:srgbClr val="222222"/>
                </a:solidFill>
                <a:effectLst/>
                <a:latin typeface="Lato" panose="020B0604020202020204" pitchFamily="34" charset="0"/>
              </a:rPr>
              <a:t> SoftMax is simple and informative for multi-class </a:t>
            </a:r>
            <a:r>
              <a:rPr lang="en-US" b="1" i="0" dirty="0">
                <a:solidFill>
                  <a:srgbClr val="222222"/>
                </a:solidFill>
                <a:effectLst/>
                <a:latin typeface="Lato" panose="020B0604020202020204" pitchFamily="34" charset="0"/>
              </a:rPr>
              <a:t>classification</a:t>
            </a:r>
            <a:r>
              <a:rPr lang="en-US" b="0" i="0" dirty="0">
                <a:solidFill>
                  <a:srgbClr val="222222"/>
                </a:solidFill>
                <a:effectLst/>
                <a:latin typeface="Lato" panose="020B0604020202020204" pitchFamily="34" charset="0"/>
              </a:rPr>
              <a:t> problems, as it will report back the “confidence score” for each class. Since we’re dealing with probabilities here, the scores returned by the SoftMax function will add up to 1.</a:t>
            </a:r>
          </a:p>
          <a:p>
            <a:pPr lvl="2"/>
            <a:r>
              <a:rPr lang="en-US" dirty="0">
                <a:solidFill>
                  <a:srgbClr val="222222"/>
                </a:solidFill>
                <a:latin typeface="Lato" panose="020B0604020202020204" pitchFamily="34" charset="0"/>
              </a:rPr>
              <a:t>This allows the end user to prioritize predicted outputs, and understand for Incorrect classifications, where the correct class falls within the likelihood of all classes. </a:t>
            </a:r>
            <a:endParaRPr lang="en-US" b="0" i="0" dirty="0">
              <a:solidFill>
                <a:srgbClr val="222222"/>
              </a:solidFill>
              <a:effectLst/>
              <a:latin typeface="Lato" panose="020B0604020202020204" pitchFamily="34" charset="0"/>
            </a:endParaRPr>
          </a:p>
          <a:p>
            <a:r>
              <a:rPr lang="en-US" b="1" dirty="0"/>
              <a:t>Model Architecture Normalization </a:t>
            </a:r>
          </a:p>
          <a:p>
            <a:pPr lvl="1"/>
            <a:r>
              <a:rPr lang="en-US" dirty="0"/>
              <a:t>2 Drop out layers, evaluated with dropout of: </a:t>
            </a:r>
            <a:r>
              <a:rPr lang="en-US" dirty="0">
                <a:highlight>
                  <a:srgbClr val="FFFF00"/>
                </a:highlight>
              </a:rPr>
              <a:t>20%</a:t>
            </a:r>
            <a:r>
              <a:rPr lang="en-US" dirty="0"/>
              <a:t>, 30</a:t>
            </a:r>
          </a:p>
          <a:p>
            <a:pPr lvl="2"/>
            <a:r>
              <a:rPr lang="en-US" dirty="0"/>
              <a:t>20% dropout between initial embedding layer first </a:t>
            </a:r>
            <a:r>
              <a:rPr lang="en-US" dirty="0" err="1"/>
              <a:t>lstm</a:t>
            </a:r>
            <a:r>
              <a:rPr lang="en-US" dirty="0"/>
              <a:t> network provided strongest generalization to test data </a:t>
            </a:r>
          </a:p>
          <a:p>
            <a:pPr lvl="2"/>
            <a:r>
              <a:rPr lang="en-US" dirty="0"/>
              <a:t>20% dropout between LSTM layer and dense output layer layer provided strongest generalization to test data </a:t>
            </a:r>
          </a:p>
          <a:p>
            <a:r>
              <a:rPr lang="en-US" b="1" dirty="0"/>
              <a:t>Total Epochs Considered Per Architecture: 10 (but early stopping used to prevent un-necessary training, 3 total needed)</a:t>
            </a:r>
            <a:endParaRPr lang="en-US" dirty="0"/>
          </a:p>
          <a:p>
            <a:pPr lvl="1"/>
            <a:r>
              <a:rPr lang="en-US" dirty="0"/>
              <a:t>TRANSFER LEARNING USED TO REDUCE TRAIN TIME AND IMPROVE EMBEDDING GENERALIZATION</a:t>
            </a:r>
          </a:p>
          <a:p>
            <a:pPr lvl="1"/>
            <a:r>
              <a:rPr lang="en-US" dirty="0"/>
              <a:t>Early stopping was enforced with no patience, so if accuracy of model from epoch1 beats model from epoch 2, we select model from epoch 1 based on validation performance metrics calculated at end of each epoch</a:t>
            </a:r>
          </a:p>
        </p:txBody>
      </p:sp>
      <p:pic>
        <p:nvPicPr>
          <p:cNvPr id="1026" name="Picture 2">
            <a:extLst>
              <a:ext uri="{FF2B5EF4-FFF2-40B4-BE49-F238E27FC236}">
                <a16:creationId xmlns:a16="http://schemas.microsoft.com/office/drawing/2014/main" id="{6F9A546E-93E3-46BC-9E10-D0046C08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74" y="412640"/>
            <a:ext cx="188531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077EDB-0744-4F5A-B7DF-94653463EF36}"/>
              </a:ext>
            </a:extLst>
          </p:cNvPr>
          <p:cNvSpPr txBox="1"/>
          <p:nvPr/>
        </p:nvSpPr>
        <p:spPr>
          <a:xfrm>
            <a:off x="408420" y="5740308"/>
            <a:ext cx="8857672" cy="738664"/>
          </a:xfrm>
          <a:prstGeom prst="rect">
            <a:avLst/>
          </a:prstGeom>
          <a:noFill/>
        </p:spPr>
        <p:txBody>
          <a:bodyPr wrap="square">
            <a:spAutoFit/>
          </a:bodyPr>
          <a:lstStyle/>
          <a:p>
            <a:pPr marL="0" indent="0">
              <a:buNone/>
            </a:pPr>
            <a:r>
              <a:rPr lang="en-US" sz="1400" i="1" dirty="0"/>
              <a:t>*Due To limited time and resources, only very simple architectures where evaluated , all hyperparameters evaluated with exhaustive grid search. All the data should be scored and evaluated by the model to ensure stability before using this model in production. </a:t>
            </a:r>
          </a:p>
        </p:txBody>
      </p:sp>
    </p:spTree>
    <p:extLst>
      <p:ext uri="{BB962C8B-B14F-4D97-AF65-F5344CB8AC3E}">
        <p14:creationId xmlns:p14="http://schemas.microsoft.com/office/powerpoint/2010/main" val="1213631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Model Results Overview </a:t>
            </a:r>
          </a:p>
        </p:txBody>
      </p:sp>
      <p:graphicFrame>
        <p:nvGraphicFramePr>
          <p:cNvPr id="10" name="Table 9">
            <a:extLst>
              <a:ext uri="{FF2B5EF4-FFF2-40B4-BE49-F238E27FC236}">
                <a16:creationId xmlns:a16="http://schemas.microsoft.com/office/drawing/2014/main" id="{BE077D6C-827E-4329-85B1-85481EB3A429}"/>
              </a:ext>
            </a:extLst>
          </p:cNvPr>
          <p:cNvGraphicFramePr>
            <a:graphicFrameLocks noGrp="1"/>
          </p:cNvGraphicFramePr>
          <p:nvPr>
            <p:extLst>
              <p:ext uri="{D42A27DB-BD31-4B8C-83A1-F6EECF244321}">
                <p14:modId xmlns:p14="http://schemas.microsoft.com/office/powerpoint/2010/main" val="3501127104"/>
              </p:ext>
            </p:extLst>
          </p:nvPr>
        </p:nvGraphicFramePr>
        <p:xfrm>
          <a:off x="1022172" y="4527066"/>
          <a:ext cx="9652000" cy="1487805"/>
        </p:xfrm>
        <a:graphic>
          <a:graphicData uri="http://schemas.openxmlformats.org/drawingml/2006/table">
            <a:tbl>
              <a:tblPr/>
              <a:tblGrid>
                <a:gridCol w="863650">
                  <a:extLst>
                    <a:ext uri="{9D8B030D-6E8A-4147-A177-3AD203B41FA5}">
                      <a16:colId xmlns:a16="http://schemas.microsoft.com/office/drawing/2014/main" val="2539138430"/>
                    </a:ext>
                  </a:extLst>
                </a:gridCol>
                <a:gridCol w="1015500">
                  <a:extLst>
                    <a:ext uri="{9D8B030D-6E8A-4147-A177-3AD203B41FA5}">
                      <a16:colId xmlns:a16="http://schemas.microsoft.com/office/drawing/2014/main" val="3182117600"/>
                    </a:ext>
                  </a:extLst>
                </a:gridCol>
                <a:gridCol w="863650">
                  <a:extLst>
                    <a:ext uri="{9D8B030D-6E8A-4147-A177-3AD203B41FA5}">
                      <a16:colId xmlns:a16="http://schemas.microsoft.com/office/drawing/2014/main" val="2128478741"/>
                    </a:ext>
                  </a:extLst>
                </a:gridCol>
                <a:gridCol w="863650">
                  <a:extLst>
                    <a:ext uri="{9D8B030D-6E8A-4147-A177-3AD203B41FA5}">
                      <a16:colId xmlns:a16="http://schemas.microsoft.com/office/drawing/2014/main" val="2050892273"/>
                    </a:ext>
                  </a:extLst>
                </a:gridCol>
                <a:gridCol w="863650">
                  <a:extLst>
                    <a:ext uri="{9D8B030D-6E8A-4147-A177-3AD203B41FA5}">
                      <a16:colId xmlns:a16="http://schemas.microsoft.com/office/drawing/2014/main" val="3100752775"/>
                    </a:ext>
                  </a:extLst>
                </a:gridCol>
                <a:gridCol w="863650">
                  <a:extLst>
                    <a:ext uri="{9D8B030D-6E8A-4147-A177-3AD203B41FA5}">
                      <a16:colId xmlns:a16="http://schemas.microsoft.com/office/drawing/2014/main" val="2871664930"/>
                    </a:ext>
                  </a:extLst>
                </a:gridCol>
                <a:gridCol w="863650">
                  <a:extLst>
                    <a:ext uri="{9D8B030D-6E8A-4147-A177-3AD203B41FA5}">
                      <a16:colId xmlns:a16="http://schemas.microsoft.com/office/drawing/2014/main" val="1265098753"/>
                    </a:ext>
                  </a:extLst>
                </a:gridCol>
                <a:gridCol w="863650">
                  <a:extLst>
                    <a:ext uri="{9D8B030D-6E8A-4147-A177-3AD203B41FA5}">
                      <a16:colId xmlns:a16="http://schemas.microsoft.com/office/drawing/2014/main" val="3839994226"/>
                    </a:ext>
                  </a:extLst>
                </a:gridCol>
                <a:gridCol w="863650">
                  <a:extLst>
                    <a:ext uri="{9D8B030D-6E8A-4147-A177-3AD203B41FA5}">
                      <a16:colId xmlns:a16="http://schemas.microsoft.com/office/drawing/2014/main" val="1631741309"/>
                    </a:ext>
                  </a:extLst>
                </a:gridCol>
                <a:gridCol w="863650">
                  <a:extLst>
                    <a:ext uri="{9D8B030D-6E8A-4147-A177-3AD203B41FA5}">
                      <a16:colId xmlns:a16="http://schemas.microsoft.com/office/drawing/2014/main" val="1182958833"/>
                    </a:ext>
                  </a:extLst>
                </a:gridCol>
                <a:gridCol w="863650">
                  <a:extLst>
                    <a:ext uri="{9D8B030D-6E8A-4147-A177-3AD203B41FA5}">
                      <a16:colId xmlns:a16="http://schemas.microsoft.com/office/drawing/2014/main" val="2164144156"/>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Accuracy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1" i="0" u="none" strike="noStrike">
                          <a:solidFill>
                            <a:srgbClr val="000000"/>
                          </a:solidFill>
                          <a:effectLst/>
                          <a:latin typeface="Arial" panose="020B060402020202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logloss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f1_score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fbeta_score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mae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936312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0.943952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0.720546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0.673703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2.037251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3675997"/>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0.939374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0.708586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0.687591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0.692459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0.710029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2.179999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6274071"/>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1.491382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0.685023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0.646416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0.654872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0.804492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2.432702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73829457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0.976071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0.710646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0.689018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0.694038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0.705443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2.147335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5111478"/>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0.947774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0.708467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0.687221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0.692179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0.713708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2.190123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249164466"/>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1.498175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0.681324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0.643743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0.817594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2.492739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311598"/>
                  </a:ext>
                </a:extLst>
              </a:tr>
            </a:tbl>
          </a:graphicData>
        </a:graphic>
      </p:graphicFrame>
      <p:sp>
        <p:nvSpPr>
          <p:cNvPr id="17" name="TextBox 16">
            <a:extLst>
              <a:ext uri="{FF2B5EF4-FFF2-40B4-BE49-F238E27FC236}">
                <a16:creationId xmlns:a16="http://schemas.microsoft.com/office/drawing/2014/main" id="{FB53C77F-60A4-40FF-9EE2-7DD3926815BA}"/>
              </a:ext>
            </a:extLst>
          </p:cNvPr>
          <p:cNvSpPr txBox="1"/>
          <p:nvPr/>
        </p:nvSpPr>
        <p:spPr>
          <a:xfrm>
            <a:off x="409470" y="1296231"/>
            <a:ext cx="9958595" cy="2462213"/>
          </a:xfrm>
          <a:prstGeom prst="rect">
            <a:avLst/>
          </a:prstGeom>
          <a:noFill/>
        </p:spPr>
        <p:txBody>
          <a:bodyPr wrap="square">
            <a:spAutoFit/>
          </a:bodyPr>
          <a:lstStyle/>
          <a:p>
            <a:pPr marL="285750" indent="-285750">
              <a:buFontTx/>
              <a:buChar char="-"/>
            </a:pPr>
            <a:r>
              <a:rPr lang="en-US" sz="1400" b="1" dirty="0"/>
              <a:t>Initial BOW Candidate Model Performance</a:t>
            </a:r>
          </a:p>
          <a:p>
            <a:endParaRPr lang="en-US" sz="1400" b="1" dirty="0"/>
          </a:p>
          <a:p>
            <a:pPr marL="742950" lvl="1" indent="-285750">
              <a:buFontTx/>
              <a:buChar char="-"/>
            </a:pPr>
            <a:r>
              <a:rPr lang="en-US" sz="1400" b="1" dirty="0"/>
              <a:t>Accuracy Metric for multi-class outcome</a:t>
            </a:r>
            <a:endParaRPr lang="en-US" sz="1400" dirty="0"/>
          </a:p>
          <a:p>
            <a:pPr marL="1200150" lvl="2" indent="-285750">
              <a:buFontTx/>
              <a:buChar char="-"/>
            </a:pPr>
            <a:r>
              <a:rPr lang="en-US" sz="1400" dirty="0"/>
              <a:t>Weighted accuracy was used to evaluate all metrics given the multi-class nature of the model</a:t>
            </a:r>
          </a:p>
          <a:p>
            <a:pPr marL="1657350" lvl="3" indent="-285750">
              <a:buFontTx/>
              <a:buChar char="-"/>
            </a:pPr>
            <a:r>
              <a:rPr lang="en-US" sz="1400" dirty="0"/>
              <a:t>This is HIGHLY conservative , weights accuracy across each class equally, regardless of support</a:t>
            </a:r>
          </a:p>
          <a:p>
            <a:pPr lvl="3"/>
            <a:endParaRPr lang="en-US" sz="1400" dirty="0"/>
          </a:p>
          <a:p>
            <a:pPr marL="742950" lvl="1" indent="-285750">
              <a:buFontTx/>
              <a:buChar char="-"/>
            </a:pPr>
            <a:r>
              <a:rPr lang="en-US" sz="1400" b="1" dirty="0"/>
              <a:t>Considerations</a:t>
            </a:r>
          </a:p>
          <a:p>
            <a:pPr marL="1200150" lvl="2" indent="-285750">
              <a:buFontTx/>
              <a:buChar char="-"/>
            </a:pPr>
            <a:r>
              <a:rPr lang="en-US" sz="1400" dirty="0"/>
              <a:t>All models restricted to 200 features at most to speed up training</a:t>
            </a:r>
          </a:p>
          <a:p>
            <a:pPr marL="1200150" lvl="2" indent="-285750">
              <a:buFontTx/>
              <a:buChar char="-"/>
            </a:pPr>
            <a:r>
              <a:rPr lang="en-US" sz="1400" dirty="0"/>
              <a:t>Oversampling was used to correct for imbalance</a:t>
            </a:r>
          </a:p>
          <a:p>
            <a:pPr marL="1200150" lvl="2" indent="-285750">
              <a:buFontTx/>
              <a:buChar char="-"/>
            </a:pPr>
            <a:r>
              <a:rPr lang="en-US" sz="1400" dirty="0"/>
              <a:t>OOB CV was used for all stochastic based models (GBM , RF)  </a:t>
            </a:r>
          </a:p>
          <a:p>
            <a:pPr marL="1200150" lvl="2" indent="-285750">
              <a:buFontTx/>
              <a:buChar char="-"/>
            </a:pPr>
            <a:r>
              <a:rPr lang="en-US" sz="1400" dirty="0"/>
              <a:t>For logistic regression variable selection was conducted using a stochastic tree based approach. </a:t>
            </a:r>
          </a:p>
        </p:txBody>
      </p:sp>
    </p:spTree>
    <p:extLst>
      <p:ext uri="{BB962C8B-B14F-4D97-AF65-F5344CB8AC3E}">
        <p14:creationId xmlns:p14="http://schemas.microsoft.com/office/powerpoint/2010/main" val="81580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Variable Importance</a:t>
            </a:r>
          </a:p>
        </p:txBody>
      </p:sp>
      <p:sp>
        <p:nvSpPr>
          <p:cNvPr id="17" name="TextBox 16">
            <a:extLst>
              <a:ext uri="{FF2B5EF4-FFF2-40B4-BE49-F238E27FC236}">
                <a16:creationId xmlns:a16="http://schemas.microsoft.com/office/drawing/2014/main" id="{FB53C77F-60A4-40FF-9EE2-7DD3926815BA}"/>
              </a:ext>
            </a:extLst>
          </p:cNvPr>
          <p:cNvSpPr txBox="1"/>
          <p:nvPr/>
        </p:nvSpPr>
        <p:spPr>
          <a:xfrm>
            <a:off x="895350" y="966787"/>
            <a:ext cx="10506075" cy="738664"/>
          </a:xfrm>
          <a:prstGeom prst="rect">
            <a:avLst/>
          </a:prstGeom>
          <a:noFill/>
        </p:spPr>
        <p:txBody>
          <a:bodyPr wrap="square">
            <a:spAutoFit/>
          </a:bodyPr>
          <a:lstStyle/>
          <a:p>
            <a:pPr marL="285750" indent="-285750">
              <a:buFontTx/>
              <a:buChar char="-"/>
            </a:pPr>
            <a:r>
              <a:rPr lang="en-US" sz="1400" b="1" dirty="0"/>
              <a:t>Logistic Variable importance Must be interpreted with respect to a reference level. </a:t>
            </a:r>
          </a:p>
          <a:p>
            <a:pPr marL="742950" lvl="1" indent="-285750">
              <a:buFontTx/>
              <a:buChar char="-"/>
            </a:pPr>
            <a:r>
              <a:rPr lang="en-US" sz="1400" b="1" dirty="0"/>
              <a:t>Reference level is the first level of the target (bank servicing)</a:t>
            </a:r>
          </a:p>
          <a:p>
            <a:r>
              <a:rPr lang="en-US" sz="1400" b="1" dirty="0"/>
              <a:t>- GBM Variable Importance if absolute variable importance of the features  </a:t>
            </a:r>
            <a:endParaRPr lang="en-US" sz="1400" dirty="0"/>
          </a:p>
        </p:txBody>
      </p:sp>
      <p:pic>
        <p:nvPicPr>
          <p:cNvPr id="5" name="Picture 4">
            <a:extLst>
              <a:ext uri="{FF2B5EF4-FFF2-40B4-BE49-F238E27FC236}">
                <a16:creationId xmlns:a16="http://schemas.microsoft.com/office/drawing/2014/main" id="{0A6C3AFA-38BD-4C67-99E8-5412F2140BBF}"/>
              </a:ext>
            </a:extLst>
          </p:cNvPr>
          <p:cNvPicPr>
            <a:picLocks noChangeAspect="1"/>
          </p:cNvPicPr>
          <p:nvPr/>
        </p:nvPicPr>
        <p:blipFill>
          <a:blip r:embed="rId2"/>
          <a:stretch>
            <a:fillRect/>
          </a:stretch>
        </p:blipFill>
        <p:spPr>
          <a:xfrm>
            <a:off x="5967413" y="1981201"/>
            <a:ext cx="4781552" cy="4288217"/>
          </a:xfrm>
          <a:prstGeom prst="rect">
            <a:avLst/>
          </a:prstGeom>
        </p:spPr>
      </p:pic>
      <p:graphicFrame>
        <p:nvGraphicFramePr>
          <p:cNvPr id="7" name="Table 6">
            <a:extLst>
              <a:ext uri="{FF2B5EF4-FFF2-40B4-BE49-F238E27FC236}">
                <a16:creationId xmlns:a16="http://schemas.microsoft.com/office/drawing/2014/main" id="{6E923B6B-8051-4BBC-A2B1-4B63F5C108F8}"/>
              </a:ext>
            </a:extLst>
          </p:cNvPr>
          <p:cNvGraphicFramePr>
            <a:graphicFrameLocks noGrp="1"/>
          </p:cNvGraphicFramePr>
          <p:nvPr>
            <p:extLst>
              <p:ext uri="{D42A27DB-BD31-4B8C-83A1-F6EECF244321}">
                <p14:modId xmlns:p14="http://schemas.microsoft.com/office/powerpoint/2010/main" val="540984820"/>
              </p:ext>
            </p:extLst>
          </p:nvPr>
        </p:nvGraphicFramePr>
        <p:xfrm>
          <a:off x="10341770" y="389077"/>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b="1" u="none" strike="noStrike">
                          <a:effectLst/>
                        </a:rPr>
                        <a:t>0</a:t>
                      </a:r>
                      <a:endParaRPr lang="en-US" sz="1100" b="1"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b="1" u="none" strike="noStrike" dirty="0">
                          <a:effectLst/>
                        </a:rPr>
                        <a:t> </a:t>
                      </a:r>
                      <a:r>
                        <a:rPr lang="en-US" sz="1100" b="1" u="none" strike="noStrike" dirty="0" err="1">
                          <a:effectLst/>
                        </a:rPr>
                        <a:t>bank_service</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6146" name="Picture 2">
            <a:extLst>
              <a:ext uri="{FF2B5EF4-FFF2-40B4-BE49-F238E27FC236}">
                <a16:creationId xmlns:a16="http://schemas.microsoft.com/office/drawing/2014/main" id="{08E1099D-5980-447A-9C7C-81D6D392C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77" y="1981201"/>
            <a:ext cx="4746002" cy="422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3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2643-9CFB-4EA2-A97E-7A6792BD9B23}"/>
              </a:ext>
            </a:extLst>
          </p:cNvPr>
          <p:cNvSpPr>
            <a:spLocks noGrp="1"/>
          </p:cNvSpPr>
          <p:nvPr>
            <p:ph type="title"/>
          </p:nvPr>
        </p:nvSpPr>
        <p:spPr>
          <a:xfrm>
            <a:off x="664816" y="605121"/>
            <a:ext cx="5610225" cy="1371600"/>
          </a:xfrm>
        </p:spPr>
        <p:txBody>
          <a:bodyPr>
            <a:normAutofit fontScale="90000"/>
          </a:bodyPr>
          <a:lstStyle/>
          <a:p>
            <a:r>
              <a:rPr lang="en-US" dirty="0"/>
              <a:t>LSTM Embedding based sequence Model</a:t>
            </a:r>
            <a:br>
              <a:rPr lang="en-US" dirty="0"/>
            </a:br>
            <a:r>
              <a:rPr lang="en-US" dirty="0"/>
              <a:t>Architecture  </a:t>
            </a:r>
          </a:p>
        </p:txBody>
      </p:sp>
      <p:sp>
        <p:nvSpPr>
          <p:cNvPr id="7" name="Rectangle 6">
            <a:extLst>
              <a:ext uri="{FF2B5EF4-FFF2-40B4-BE49-F238E27FC236}">
                <a16:creationId xmlns:a16="http://schemas.microsoft.com/office/drawing/2014/main" id="{C348A532-DC96-4095-872D-341DC7252846}"/>
              </a:ext>
            </a:extLst>
          </p:cNvPr>
          <p:cNvSpPr/>
          <p:nvPr/>
        </p:nvSpPr>
        <p:spPr>
          <a:xfrm>
            <a:off x="9087249" y="605121"/>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9" name="Rectangle 8">
            <a:extLst>
              <a:ext uri="{FF2B5EF4-FFF2-40B4-BE49-F238E27FC236}">
                <a16:creationId xmlns:a16="http://schemas.microsoft.com/office/drawing/2014/main" id="{6935078C-6BF5-4845-AD97-450D9A064B9C}"/>
              </a:ext>
            </a:extLst>
          </p:cNvPr>
          <p:cNvSpPr/>
          <p:nvPr/>
        </p:nvSpPr>
        <p:spPr>
          <a:xfrm>
            <a:off x="9102415" y="1042778"/>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10" name="Rectangle 9">
            <a:extLst>
              <a:ext uri="{FF2B5EF4-FFF2-40B4-BE49-F238E27FC236}">
                <a16:creationId xmlns:a16="http://schemas.microsoft.com/office/drawing/2014/main" id="{080F7063-CF69-4FE3-A7F4-4569CE95266A}"/>
              </a:ext>
            </a:extLst>
          </p:cNvPr>
          <p:cNvSpPr/>
          <p:nvPr/>
        </p:nvSpPr>
        <p:spPr>
          <a:xfrm>
            <a:off x="9463301" y="1672013"/>
            <a:ext cx="904447"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14" name="Rectangle 13">
            <a:extLst>
              <a:ext uri="{FF2B5EF4-FFF2-40B4-BE49-F238E27FC236}">
                <a16:creationId xmlns:a16="http://schemas.microsoft.com/office/drawing/2014/main" id="{4C93C497-C87F-4E78-8574-C14E8ECD3258}"/>
              </a:ext>
            </a:extLst>
          </p:cNvPr>
          <p:cNvSpPr/>
          <p:nvPr/>
        </p:nvSpPr>
        <p:spPr>
          <a:xfrm>
            <a:off x="7916692" y="1034101"/>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15" name="Straight Arrow Connector 14">
            <a:extLst>
              <a:ext uri="{FF2B5EF4-FFF2-40B4-BE49-F238E27FC236}">
                <a16:creationId xmlns:a16="http://schemas.microsoft.com/office/drawing/2014/main" id="{77FAF986-BCC7-4F43-90D0-AD1B0905AE45}"/>
              </a:ext>
            </a:extLst>
          </p:cNvPr>
          <p:cNvCxnSpPr>
            <a:cxnSpLocks/>
            <a:stCxn id="7" idx="2"/>
            <a:endCxn id="9" idx="0"/>
          </p:cNvCxnSpPr>
          <p:nvPr/>
        </p:nvCxnSpPr>
        <p:spPr>
          <a:xfrm>
            <a:off x="9900359" y="899158"/>
            <a:ext cx="15166"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7127FD-4B62-4A9B-96AE-E940477EB834}"/>
              </a:ext>
            </a:extLst>
          </p:cNvPr>
          <p:cNvCxnSpPr>
            <a:cxnSpLocks/>
            <a:stCxn id="14" idx="3"/>
            <a:endCxn id="9" idx="1"/>
          </p:cNvCxnSpPr>
          <p:nvPr/>
        </p:nvCxnSpPr>
        <p:spPr>
          <a:xfrm>
            <a:off x="8889391" y="1181120"/>
            <a:ext cx="213024"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D70B1D-1A54-46A7-8D95-A2E747E0BC84}"/>
              </a:ext>
            </a:extLst>
          </p:cNvPr>
          <p:cNvCxnSpPr>
            <a:cxnSpLocks/>
            <a:stCxn id="9" idx="2"/>
            <a:endCxn id="10" idx="0"/>
          </p:cNvCxnSpPr>
          <p:nvPr/>
        </p:nvCxnSpPr>
        <p:spPr>
          <a:xfrm>
            <a:off x="9915525" y="1336815"/>
            <a:ext cx="0"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9ABCE25-D99A-4A63-86EB-843EEDC386DB}"/>
              </a:ext>
            </a:extLst>
          </p:cNvPr>
          <p:cNvSpPr/>
          <p:nvPr/>
        </p:nvSpPr>
        <p:spPr>
          <a:xfrm>
            <a:off x="9463301" y="2118096"/>
            <a:ext cx="904447"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35" name="Rectangle 34">
            <a:extLst>
              <a:ext uri="{FF2B5EF4-FFF2-40B4-BE49-F238E27FC236}">
                <a16:creationId xmlns:a16="http://schemas.microsoft.com/office/drawing/2014/main" id="{3EC4A171-70A9-43F0-9373-916D9FD601A8}"/>
              </a:ext>
            </a:extLst>
          </p:cNvPr>
          <p:cNvSpPr/>
          <p:nvPr/>
        </p:nvSpPr>
        <p:spPr>
          <a:xfrm>
            <a:off x="9258087" y="2587479"/>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36" name="Rectangle 35">
            <a:extLst>
              <a:ext uri="{FF2B5EF4-FFF2-40B4-BE49-F238E27FC236}">
                <a16:creationId xmlns:a16="http://schemas.microsoft.com/office/drawing/2014/main" id="{CCFA316E-ADBD-491A-A2BA-4E89B5255EDF}"/>
              </a:ext>
            </a:extLst>
          </p:cNvPr>
          <p:cNvSpPr/>
          <p:nvPr/>
        </p:nvSpPr>
        <p:spPr>
          <a:xfrm>
            <a:off x="9102415" y="3133610"/>
            <a:ext cx="1626220"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42" name="Rectangle 41">
            <a:extLst>
              <a:ext uri="{FF2B5EF4-FFF2-40B4-BE49-F238E27FC236}">
                <a16:creationId xmlns:a16="http://schemas.microsoft.com/office/drawing/2014/main" id="{4C316AAB-E2EE-4480-97DE-09671E87E086}"/>
              </a:ext>
            </a:extLst>
          </p:cNvPr>
          <p:cNvSpPr/>
          <p:nvPr/>
        </p:nvSpPr>
        <p:spPr>
          <a:xfrm>
            <a:off x="9085315" y="5099187"/>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43" name="Rectangle 42">
            <a:extLst>
              <a:ext uri="{FF2B5EF4-FFF2-40B4-BE49-F238E27FC236}">
                <a16:creationId xmlns:a16="http://schemas.microsoft.com/office/drawing/2014/main" id="{3D573DCE-D69C-4F0D-89CD-358D3445671A}"/>
              </a:ext>
            </a:extLst>
          </p:cNvPr>
          <p:cNvSpPr/>
          <p:nvPr/>
        </p:nvSpPr>
        <p:spPr>
          <a:xfrm>
            <a:off x="9412150" y="3679741"/>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44" name="Rectangle 43">
            <a:extLst>
              <a:ext uri="{FF2B5EF4-FFF2-40B4-BE49-F238E27FC236}">
                <a16:creationId xmlns:a16="http://schemas.microsoft.com/office/drawing/2014/main" id="{7E15A46A-0B58-41CE-AA11-1F7EAE6B3673}"/>
              </a:ext>
            </a:extLst>
          </p:cNvPr>
          <p:cNvSpPr/>
          <p:nvPr/>
        </p:nvSpPr>
        <p:spPr>
          <a:xfrm>
            <a:off x="9179016" y="4161858"/>
            <a:ext cx="1438818" cy="353031"/>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45" name="Rectangle 44">
            <a:extLst>
              <a:ext uri="{FF2B5EF4-FFF2-40B4-BE49-F238E27FC236}">
                <a16:creationId xmlns:a16="http://schemas.microsoft.com/office/drawing/2014/main" id="{924AF642-990B-43A8-A5DE-B1813E216468}"/>
              </a:ext>
            </a:extLst>
          </p:cNvPr>
          <p:cNvSpPr/>
          <p:nvPr/>
        </p:nvSpPr>
        <p:spPr>
          <a:xfrm>
            <a:off x="9408093" y="4683183"/>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46" name="Rectangle 45">
            <a:extLst>
              <a:ext uri="{FF2B5EF4-FFF2-40B4-BE49-F238E27FC236}">
                <a16:creationId xmlns:a16="http://schemas.microsoft.com/office/drawing/2014/main" id="{B693B628-620D-4FFB-AC7B-2BF4F1C74822}"/>
              </a:ext>
            </a:extLst>
          </p:cNvPr>
          <p:cNvSpPr/>
          <p:nvPr/>
        </p:nvSpPr>
        <p:spPr>
          <a:xfrm>
            <a:off x="6765303" y="411650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P(Bank Service)</a:t>
            </a:r>
          </a:p>
        </p:txBody>
      </p:sp>
      <p:sp>
        <p:nvSpPr>
          <p:cNvPr id="47" name="Rectangle 46">
            <a:extLst>
              <a:ext uri="{FF2B5EF4-FFF2-40B4-BE49-F238E27FC236}">
                <a16:creationId xmlns:a16="http://schemas.microsoft.com/office/drawing/2014/main" id="{6D33E878-E213-4DAE-ADDA-BC0481822899}"/>
              </a:ext>
            </a:extLst>
          </p:cNvPr>
          <p:cNvSpPr/>
          <p:nvPr/>
        </p:nvSpPr>
        <p:spPr>
          <a:xfrm>
            <a:off x="6765303" y="446798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P(Credit Card)</a:t>
            </a:r>
          </a:p>
        </p:txBody>
      </p:sp>
      <p:sp>
        <p:nvSpPr>
          <p:cNvPr id="48" name="Rectangle 47">
            <a:extLst>
              <a:ext uri="{FF2B5EF4-FFF2-40B4-BE49-F238E27FC236}">
                <a16:creationId xmlns:a16="http://schemas.microsoft.com/office/drawing/2014/main" id="{E26E5F14-3109-460C-81A6-D6350E863958}"/>
              </a:ext>
            </a:extLst>
          </p:cNvPr>
          <p:cNvSpPr/>
          <p:nvPr/>
        </p:nvSpPr>
        <p:spPr>
          <a:xfrm>
            <a:off x="6765303" y="481946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P(Credit Reporting)</a:t>
            </a:r>
          </a:p>
        </p:txBody>
      </p:sp>
      <p:sp>
        <p:nvSpPr>
          <p:cNvPr id="49" name="Rectangle 48">
            <a:extLst>
              <a:ext uri="{FF2B5EF4-FFF2-40B4-BE49-F238E27FC236}">
                <a16:creationId xmlns:a16="http://schemas.microsoft.com/office/drawing/2014/main" id="{5F147092-BEC2-46DF-AA04-0A89DE8043AE}"/>
              </a:ext>
            </a:extLst>
          </p:cNvPr>
          <p:cNvSpPr/>
          <p:nvPr/>
        </p:nvSpPr>
        <p:spPr>
          <a:xfrm>
            <a:off x="6765303" y="517094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P(Debt Collection)</a:t>
            </a:r>
          </a:p>
        </p:txBody>
      </p:sp>
      <p:sp>
        <p:nvSpPr>
          <p:cNvPr id="50" name="Rectangle 49">
            <a:extLst>
              <a:ext uri="{FF2B5EF4-FFF2-40B4-BE49-F238E27FC236}">
                <a16:creationId xmlns:a16="http://schemas.microsoft.com/office/drawing/2014/main" id="{1D7E1E29-8382-4A3B-B1E4-FEF33A9AA35B}"/>
              </a:ext>
            </a:extLst>
          </p:cNvPr>
          <p:cNvSpPr/>
          <p:nvPr/>
        </p:nvSpPr>
        <p:spPr>
          <a:xfrm>
            <a:off x="6765303" y="3792218"/>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P(Loan)</a:t>
            </a:r>
          </a:p>
        </p:txBody>
      </p:sp>
      <p:sp>
        <p:nvSpPr>
          <p:cNvPr id="51" name="Rectangle 50">
            <a:extLst>
              <a:ext uri="{FF2B5EF4-FFF2-40B4-BE49-F238E27FC236}">
                <a16:creationId xmlns:a16="http://schemas.microsoft.com/office/drawing/2014/main" id="{C253450C-3322-4C20-8EAC-9374EF45A993}"/>
              </a:ext>
            </a:extLst>
          </p:cNvPr>
          <p:cNvSpPr/>
          <p:nvPr/>
        </p:nvSpPr>
        <p:spPr>
          <a:xfrm>
            <a:off x="6765303" y="5873904"/>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P(Money Transfer)</a:t>
            </a:r>
          </a:p>
        </p:txBody>
      </p:sp>
      <p:sp>
        <p:nvSpPr>
          <p:cNvPr id="52" name="Rectangle 51">
            <a:extLst>
              <a:ext uri="{FF2B5EF4-FFF2-40B4-BE49-F238E27FC236}">
                <a16:creationId xmlns:a16="http://schemas.microsoft.com/office/drawing/2014/main" id="{5BC52171-B17D-418A-ABE2-5033404F2B18}"/>
              </a:ext>
            </a:extLst>
          </p:cNvPr>
          <p:cNvSpPr/>
          <p:nvPr/>
        </p:nvSpPr>
        <p:spPr>
          <a:xfrm>
            <a:off x="6765303" y="5522426"/>
            <a:ext cx="1626221" cy="21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P(Mortgage)</a:t>
            </a:r>
          </a:p>
        </p:txBody>
      </p:sp>
      <p:sp>
        <p:nvSpPr>
          <p:cNvPr id="57" name="Right Brace 56">
            <a:extLst>
              <a:ext uri="{FF2B5EF4-FFF2-40B4-BE49-F238E27FC236}">
                <a16:creationId xmlns:a16="http://schemas.microsoft.com/office/drawing/2014/main" id="{4207DCFD-34EC-4791-9AE6-EEDACDC7B582}"/>
              </a:ext>
            </a:extLst>
          </p:cNvPr>
          <p:cNvSpPr/>
          <p:nvPr/>
        </p:nvSpPr>
        <p:spPr>
          <a:xfrm>
            <a:off x="8391523" y="3581400"/>
            <a:ext cx="609602" cy="2582123"/>
          </a:xfrm>
          <a:prstGeom prst="rightBrace">
            <a:avLst>
              <a:gd name="adj1" fmla="val 8333"/>
              <a:gd name="adj2" fmla="val 680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825542E0-67ED-476D-BDFD-8894F9EEF174}"/>
              </a:ext>
            </a:extLst>
          </p:cNvPr>
          <p:cNvCxnSpPr>
            <a:cxnSpLocks/>
            <a:stCxn id="10" idx="2"/>
            <a:endCxn id="26" idx="0"/>
          </p:cNvCxnSpPr>
          <p:nvPr/>
        </p:nvCxnSpPr>
        <p:spPr>
          <a:xfrm>
            <a:off x="9915525" y="2041348"/>
            <a:ext cx="0" cy="76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4F91CA4-3148-4C79-B401-8F461CD2CCF2}"/>
              </a:ext>
            </a:extLst>
          </p:cNvPr>
          <p:cNvCxnSpPr>
            <a:cxnSpLocks/>
            <a:stCxn id="26" idx="2"/>
            <a:endCxn id="35" idx="0"/>
          </p:cNvCxnSpPr>
          <p:nvPr/>
        </p:nvCxnSpPr>
        <p:spPr>
          <a:xfrm flipH="1">
            <a:off x="9915524" y="2487431"/>
            <a:ext cx="1" cy="100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AD409A6-5069-48DA-B530-3F93554EB4A1}"/>
              </a:ext>
            </a:extLst>
          </p:cNvPr>
          <p:cNvCxnSpPr>
            <a:cxnSpLocks/>
            <a:stCxn id="35" idx="2"/>
            <a:endCxn id="36" idx="0"/>
          </p:cNvCxnSpPr>
          <p:nvPr/>
        </p:nvCxnSpPr>
        <p:spPr>
          <a:xfrm>
            <a:off x="9915524" y="2956814"/>
            <a:ext cx="1" cy="17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EBCD049-B409-40EA-8544-B742A2220191}"/>
              </a:ext>
            </a:extLst>
          </p:cNvPr>
          <p:cNvCxnSpPr>
            <a:cxnSpLocks/>
            <a:stCxn id="36" idx="2"/>
            <a:endCxn id="43" idx="0"/>
          </p:cNvCxnSpPr>
          <p:nvPr/>
        </p:nvCxnSpPr>
        <p:spPr>
          <a:xfrm flipH="1">
            <a:off x="9902340" y="3502945"/>
            <a:ext cx="13185" cy="17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8EC64AA-D1B5-4280-91C5-7754317AE7B9}"/>
              </a:ext>
            </a:extLst>
          </p:cNvPr>
          <p:cNvCxnSpPr>
            <a:cxnSpLocks/>
            <a:stCxn id="43" idx="2"/>
            <a:endCxn id="44" idx="0"/>
          </p:cNvCxnSpPr>
          <p:nvPr/>
        </p:nvCxnSpPr>
        <p:spPr>
          <a:xfrm flipH="1">
            <a:off x="9898425" y="3990546"/>
            <a:ext cx="3915"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D32826F-3F02-4984-A441-5D9C880F0B44}"/>
              </a:ext>
            </a:extLst>
          </p:cNvPr>
          <p:cNvCxnSpPr>
            <a:cxnSpLocks/>
            <a:stCxn id="44" idx="2"/>
            <a:endCxn id="45" idx="0"/>
          </p:cNvCxnSpPr>
          <p:nvPr/>
        </p:nvCxnSpPr>
        <p:spPr>
          <a:xfrm flipH="1">
            <a:off x="9898283" y="4514889"/>
            <a:ext cx="142" cy="16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62E97B4-7D2E-492E-BA38-986DAA759E45}"/>
              </a:ext>
            </a:extLst>
          </p:cNvPr>
          <p:cNvCxnSpPr>
            <a:cxnSpLocks/>
            <a:stCxn id="45" idx="2"/>
            <a:endCxn id="42" idx="0"/>
          </p:cNvCxnSpPr>
          <p:nvPr/>
        </p:nvCxnSpPr>
        <p:spPr>
          <a:xfrm>
            <a:off x="9898283" y="4958522"/>
            <a:ext cx="142" cy="14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02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Model Results Embedding based Model </a:t>
            </a:r>
          </a:p>
        </p:txBody>
      </p:sp>
      <p:sp>
        <p:nvSpPr>
          <p:cNvPr id="3" name="Text Placeholder 2">
            <a:extLst>
              <a:ext uri="{FF2B5EF4-FFF2-40B4-BE49-F238E27FC236}">
                <a16:creationId xmlns:a16="http://schemas.microsoft.com/office/drawing/2014/main" id="{9B33FFEA-ED10-4B9D-8860-DA3CA5ACB2D4}"/>
              </a:ext>
            </a:extLst>
          </p:cNvPr>
          <p:cNvSpPr>
            <a:spLocks noGrp="1"/>
          </p:cNvSpPr>
          <p:nvPr>
            <p:ph type="body" idx="1"/>
          </p:nvPr>
        </p:nvSpPr>
        <p:spPr>
          <a:xfrm>
            <a:off x="8645861" y="1068325"/>
            <a:ext cx="2390397" cy="289982"/>
          </a:xfrm>
        </p:spPr>
        <p:txBody>
          <a:bodyPr>
            <a:normAutofit fontScale="70000" lnSpcReduction="20000"/>
          </a:bodyPr>
          <a:lstStyle/>
          <a:p>
            <a:r>
              <a:rPr lang="en-US" dirty="0"/>
              <a:t>LSTM Confusion Matrix Train</a:t>
            </a:r>
          </a:p>
        </p:txBody>
      </p:sp>
      <p:sp>
        <p:nvSpPr>
          <p:cNvPr id="5" name="Text Placeholder 4">
            <a:extLst>
              <a:ext uri="{FF2B5EF4-FFF2-40B4-BE49-F238E27FC236}">
                <a16:creationId xmlns:a16="http://schemas.microsoft.com/office/drawing/2014/main" id="{2CB954A8-EADF-4337-9E44-5515B19C733E}"/>
              </a:ext>
            </a:extLst>
          </p:cNvPr>
          <p:cNvSpPr>
            <a:spLocks noGrp="1"/>
          </p:cNvSpPr>
          <p:nvPr>
            <p:ph type="body" sz="quarter" idx="3"/>
          </p:nvPr>
        </p:nvSpPr>
        <p:spPr>
          <a:xfrm>
            <a:off x="8366760" y="2933901"/>
            <a:ext cx="3358515" cy="320040"/>
          </a:xfrm>
        </p:spPr>
        <p:txBody>
          <a:bodyPr>
            <a:normAutofit fontScale="70000" lnSpcReduction="20000"/>
          </a:bodyPr>
          <a:lstStyle/>
          <a:p>
            <a:r>
              <a:rPr lang="en-US" dirty="0"/>
              <a:t>LSTM Confusion Matrix Test</a:t>
            </a:r>
          </a:p>
        </p:txBody>
      </p:sp>
      <p:graphicFrame>
        <p:nvGraphicFramePr>
          <p:cNvPr id="9" name="Content Placeholder 8">
            <a:extLst>
              <a:ext uri="{FF2B5EF4-FFF2-40B4-BE49-F238E27FC236}">
                <a16:creationId xmlns:a16="http://schemas.microsoft.com/office/drawing/2014/main" id="{6484E0C6-54E6-419E-A0B8-95B2514F0922}"/>
              </a:ext>
            </a:extLst>
          </p:cNvPr>
          <p:cNvGraphicFramePr>
            <a:graphicFrameLocks noGrp="1"/>
          </p:cNvGraphicFramePr>
          <p:nvPr>
            <p:ph sz="quarter" idx="4"/>
            <p:extLst>
              <p:ext uri="{D42A27DB-BD31-4B8C-83A1-F6EECF244321}">
                <p14:modId xmlns:p14="http://schemas.microsoft.com/office/powerpoint/2010/main" val="3749460485"/>
              </p:ext>
            </p:extLst>
          </p:nvPr>
        </p:nvGraphicFramePr>
        <p:xfrm>
          <a:off x="7145351" y="1330072"/>
          <a:ext cx="4452882" cy="1469384"/>
        </p:xfrm>
        <a:graphic>
          <a:graphicData uri="http://schemas.openxmlformats.org/drawingml/2006/table">
            <a:tbl>
              <a:tblPr/>
              <a:tblGrid>
                <a:gridCol w="752182">
                  <a:extLst>
                    <a:ext uri="{9D8B030D-6E8A-4147-A177-3AD203B41FA5}">
                      <a16:colId xmlns:a16="http://schemas.microsoft.com/office/drawing/2014/main" val="2716244529"/>
                    </a:ext>
                  </a:extLst>
                </a:gridCol>
                <a:gridCol w="551609">
                  <a:extLst>
                    <a:ext uri="{9D8B030D-6E8A-4147-A177-3AD203B41FA5}">
                      <a16:colId xmlns:a16="http://schemas.microsoft.com/office/drawing/2014/main" val="745587480"/>
                    </a:ext>
                  </a:extLst>
                </a:gridCol>
                <a:gridCol w="466148">
                  <a:extLst>
                    <a:ext uri="{9D8B030D-6E8A-4147-A177-3AD203B41FA5}">
                      <a16:colId xmlns:a16="http://schemas.microsoft.com/office/drawing/2014/main" val="2839296052"/>
                    </a:ext>
                  </a:extLst>
                </a:gridCol>
                <a:gridCol w="551609">
                  <a:extLst>
                    <a:ext uri="{9D8B030D-6E8A-4147-A177-3AD203B41FA5}">
                      <a16:colId xmlns:a16="http://schemas.microsoft.com/office/drawing/2014/main" val="1586002532"/>
                    </a:ext>
                  </a:extLst>
                </a:gridCol>
                <a:gridCol w="551609">
                  <a:extLst>
                    <a:ext uri="{9D8B030D-6E8A-4147-A177-3AD203B41FA5}">
                      <a16:colId xmlns:a16="http://schemas.microsoft.com/office/drawing/2014/main" val="468032171"/>
                    </a:ext>
                  </a:extLst>
                </a:gridCol>
                <a:gridCol w="476507">
                  <a:extLst>
                    <a:ext uri="{9D8B030D-6E8A-4147-A177-3AD203B41FA5}">
                      <a16:colId xmlns:a16="http://schemas.microsoft.com/office/drawing/2014/main" val="3401220540"/>
                    </a:ext>
                  </a:extLst>
                </a:gridCol>
                <a:gridCol w="551609">
                  <a:extLst>
                    <a:ext uri="{9D8B030D-6E8A-4147-A177-3AD203B41FA5}">
                      <a16:colId xmlns:a16="http://schemas.microsoft.com/office/drawing/2014/main" val="2817841477"/>
                    </a:ext>
                  </a:extLst>
                </a:gridCol>
                <a:gridCol w="551609">
                  <a:extLst>
                    <a:ext uri="{9D8B030D-6E8A-4147-A177-3AD203B41FA5}">
                      <a16:colId xmlns:a16="http://schemas.microsoft.com/office/drawing/2014/main" val="2932996921"/>
                    </a:ext>
                  </a:extLst>
                </a:gridCol>
              </a:tblGrid>
              <a:tr h="249305">
                <a:tc>
                  <a:txBody>
                    <a:bodyPr/>
                    <a:lstStyle/>
                    <a:p>
                      <a:pPr algn="ctr" fontAlgn="b"/>
                      <a:endParaRPr lang="en-US" sz="900" b="0" i="0" u="none" strike="noStrike">
                        <a:solidFill>
                          <a:srgbClr val="000000"/>
                        </a:solidFill>
                        <a:effectLst/>
                        <a:latin typeface="Calibri" panose="020F0502020204030204" pitchFamily="34" charset="0"/>
                      </a:endParaRPr>
                    </a:p>
                  </a:txBody>
                  <a:tcPr marL="7791" marR="7791" marT="7791" marB="0" anchor="b">
                    <a:lnL>
                      <a:noFill/>
                    </a:lnL>
                    <a:lnR>
                      <a:noFill/>
                    </a:lnR>
                    <a:lnT>
                      <a:noFill/>
                    </a:lnT>
                    <a:lnB>
                      <a:noFill/>
                    </a:lnB>
                  </a:tcPr>
                </a:tc>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351131"/>
                  </a:ext>
                </a:extLst>
              </a:tr>
              <a:tr h="179188">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b"/>
                      <a:r>
                        <a:rPr lang="en-US" sz="900" b="0" i="0" u="none" strike="noStrike">
                          <a:solidFill>
                            <a:srgbClr val="000000"/>
                          </a:solidFill>
                          <a:effectLst/>
                          <a:latin typeface="Calibri" panose="020F0502020204030204" pitchFamily="34" charset="0"/>
                        </a:rPr>
                        <a:t>10.0%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4.0%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900" b="0" i="0" u="none" strike="noStrike">
                          <a:solidFill>
                            <a:srgbClr val="000000"/>
                          </a:solidFill>
                          <a:effectLst/>
                          <a:latin typeface="Calibri" panose="020F0502020204030204" pitchFamily="34" charset="0"/>
                        </a:rPr>
                        <a:t>4.8%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extLst>
                  <a:ext uri="{0D108BD9-81ED-4DB2-BD59-A6C34878D82A}">
                    <a16:rowId xmlns:a16="http://schemas.microsoft.com/office/drawing/2014/main" val="1797280203"/>
                  </a:ext>
                </a:extLst>
              </a:tr>
              <a:tr h="179188">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9.4%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78.0%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b"/>
                      <a:r>
                        <a:rPr lang="en-US" sz="900" b="0" i="0" u="none" strike="noStrike">
                          <a:solidFill>
                            <a:srgbClr val="000000"/>
                          </a:solidFill>
                          <a:effectLst/>
                          <a:latin typeface="Calibri" panose="020F0502020204030204" pitchFamily="34" charset="0"/>
                        </a:rPr>
                        <a:t>3.0%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5.6%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2.3%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90415178"/>
                  </a:ext>
                </a:extLst>
              </a:tr>
              <a:tr h="179188">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71.3%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900" b="0" i="0" u="none" strike="noStrike">
                          <a:solidFill>
                            <a:srgbClr val="000000"/>
                          </a:solidFill>
                          <a:effectLst/>
                          <a:latin typeface="Calibri" panose="020F0502020204030204" pitchFamily="34" charset="0"/>
                        </a:rPr>
                        <a:t>13.8%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extLst>
                  <a:ext uri="{0D108BD9-81ED-4DB2-BD59-A6C34878D82A}">
                    <a16:rowId xmlns:a16="http://schemas.microsoft.com/office/drawing/2014/main" val="1780104490"/>
                  </a:ext>
                </a:extLst>
              </a:tr>
              <a:tr h="179188">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panose="020F0502020204030204" pitchFamily="34" charset="0"/>
                        </a:rPr>
                        <a:t>2.4%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4.3%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b"/>
                      <a:r>
                        <a:rPr lang="en-US" sz="900" b="0" i="0" u="none" strike="noStrike">
                          <a:solidFill>
                            <a:srgbClr val="000000"/>
                          </a:solidFill>
                          <a:effectLst/>
                          <a:latin typeface="Calibri" panose="020F0502020204030204" pitchFamily="34" charset="0"/>
                        </a:rPr>
                        <a:t>7.3%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4"/>
                    </a:solidFill>
                  </a:tcPr>
                </a:tc>
                <a:tc>
                  <a:txBody>
                    <a:bodyPr/>
                    <a:lstStyle/>
                    <a:p>
                      <a:pPr algn="ctr" fontAlgn="b"/>
                      <a:r>
                        <a:rPr lang="en-US" sz="900" b="0" i="0" u="none" strike="noStrike">
                          <a:solidFill>
                            <a:srgbClr val="000000"/>
                          </a:solidFill>
                          <a:effectLst/>
                          <a:latin typeface="Calibri" panose="020F0502020204030204" pitchFamily="34" charset="0"/>
                        </a:rPr>
                        <a:t>0.5%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ctr" fontAlgn="b"/>
                      <a:r>
                        <a:rPr lang="en-US" sz="900" b="0" i="0" u="none" strike="noStrike">
                          <a:solidFill>
                            <a:srgbClr val="000000"/>
                          </a:solidFill>
                          <a:effectLst/>
                          <a:latin typeface="Calibri" panose="020F0502020204030204" pitchFamily="34" charset="0"/>
                        </a:rPr>
                        <a:t>2.1%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extLst>
                  <a:ext uri="{0D108BD9-81ED-4DB2-BD59-A6C34878D82A}">
                    <a16:rowId xmlns:a16="http://schemas.microsoft.com/office/drawing/2014/main" val="948765924"/>
                  </a:ext>
                </a:extLst>
              </a:tr>
              <a:tr h="179188">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4.6%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75.3%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37C"/>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1547805836"/>
                  </a:ext>
                </a:extLst>
              </a:tr>
              <a:tr h="102095">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14.1%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b"/>
                      <a:r>
                        <a:rPr lang="en-US" sz="900" b="0" i="0" u="none" strike="noStrike">
                          <a:solidFill>
                            <a:srgbClr val="000000"/>
                          </a:solidFill>
                          <a:effectLst/>
                          <a:latin typeface="Calibri" panose="020F0502020204030204" pitchFamily="34" charset="0"/>
                        </a:rPr>
                        <a:t>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77.9%</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4068199374"/>
                  </a:ext>
                </a:extLst>
              </a:tr>
              <a:tr h="179188">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5.4%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3.1%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dirty="0">
                          <a:solidFill>
                            <a:srgbClr val="000000"/>
                          </a:solidFill>
                          <a:effectLst/>
                          <a:latin typeface="Calibri" panose="020F0502020204030204" pitchFamily="34" charset="0"/>
                        </a:rPr>
                        <a:t>82.5%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464205886"/>
                  </a:ext>
                </a:extLst>
              </a:tr>
            </a:tbl>
          </a:graphicData>
        </a:graphic>
      </p:graphicFrame>
      <p:pic>
        <p:nvPicPr>
          <p:cNvPr id="10" name="Picture 9">
            <a:extLst>
              <a:ext uri="{FF2B5EF4-FFF2-40B4-BE49-F238E27FC236}">
                <a16:creationId xmlns:a16="http://schemas.microsoft.com/office/drawing/2014/main" id="{92FC56F9-92A7-4CB5-8881-DCBB1FE69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65"/>
          <a:stretch/>
        </p:blipFill>
        <p:spPr bwMode="auto">
          <a:xfrm>
            <a:off x="7333447" y="2862703"/>
            <a:ext cx="3559936" cy="3805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AB901C-AD4E-4596-A3BD-D9F71A453699}"/>
              </a:ext>
            </a:extLst>
          </p:cNvPr>
          <p:cNvSpPr txBox="1"/>
          <p:nvPr/>
        </p:nvSpPr>
        <p:spPr>
          <a:xfrm>
            <a:off x="381000" y="1447978"/>
            <a:ext cx="4477553" cy="5078313"/>
          </a:xfrm>
          <a:prstGeom prst="rect">
            <a:avLst/>
          </a:prstGeom>
          <a:noFill/>
        </p:spPr>
        <p:txBody>
          <a:bodyPr wrap="square" rtlCol="0">
            <a:spAutoFit/>
          </a:bodyPr>
          <a:lstStyle/>
          <a:p>
            <a:r>
              <a:rPr lang="en-US" dirty="0"/>
              <a:t>Embedding based model trained on sample of 4000 records from each target class</a:t>
            </a:r>
          </a:p>
          <a:p>
            <a:endParaRPr lang="en-US" dirty="0"/>
          </a:p>
          <a:p>
            <a:r>
              <a:rPr lang="en-US" dirty="0"/>
              <a:t>Advantages of embedding based NLP model </a:t>
            </a:r>
          </a:p>
          <a:p>
            <a:pPr marL="285750" indent="-285750">
              <a:buFontTx/>
              <a:buChar char="-"/>
            </a:pPr>
            <a:r>
              <a:rPr lang="en-US" sz="1600" dirty="0"/>
              <a:t>Generalizes much better on OOS data</a:t>
            </a:r>
          </a:p>
          <a:p>
            <a:pPr marL="285750" indent="-285750">
              <a:buFontTx/>
              <a:buChar char="-"/>
            </a:pPr>
            <a:r>
              <a:rPr lang="en-US" sz="1600" dirty="0"/>
              <a:t>Drastically outperforms BOW based models  </a:t>
            </a:r>
          </a:p>
          <a:p>
            <a:pPr marL="285750" indent="-285750">
              <a:buFontTx/>
              <a:buChar char="-"/>
            </a:pPr>
            <a:r>
              <a:rPr lang="en-US" sz="1600" dirty="0"/>
              <a:t>Can be used in conjunction with time based </a:t>
            </a:r>
            <a:r>
              <a:rPr lang="en-US" sz="1600" dirty="0" err="1"/>
              <a:t>covariants</a:t>
            </a:r>
            <a:r>
              <a:rPr lang="en-US" sz="1600" dirty="0"/>
              <a:t> </a:t>
            </a:r>
          </a:p>
          <a:p>
            <a:pPr marL="285750" indent="-285750">
              <a:buFontTx/>
              <a:buChar char="-"/>
            </a:pPr>
            <a:endParaRPr lang="en-US" dirty="0"/>
          </a:p>
          <a:p>
            <a:pPr marL="285750" indent="-285750">
              <a:buFontTx/>
              <a:buChar char="-"/>
            </a:pPr>
            <a:endParaRPr lang="en-US" dirty="0"/>
          </a:p>
          <a:p>
            <a:r>
              <a:rPr lang="en-US" dirty="0"/>
              <a:t>Disadvantages of embedding based model </a:t>
            </a:r>
          </a:p>
          <a:p>
            <a:pPr marL="285750" indent="-285750">
              <a:buFontTx/>
              <a:buChar char="-"/>
            </a:pPr>
            <a:r>
              <a:rPr lang="en-US" sz="1600" dirty="0"/>
              <a:t>Requires extensive resources to train and score new data </a:t>
            </a:r>
          </a:p>
          <a:p>
            <a:pPr marL="285750" indent="-285750">
              <a:buFontTx/>
              <a:buChar char="-"/>
            </a:pPr>
            <a:r>
              <a:rPr lang="en-US" sz="1600" dirty="0"/>
              <a:t>Requires TIME to determine core model drivers and identify</a:t>
            </a:r>
          </a:p>
        </p:txBody>
      </p:sp>
    </p:spTree>
    <p:extLst>
      <p:ext uri="{BB962C8B-B14F-4D97-AF65-F5344CB8AC3E}">
        <p14:creationId xmlns:p14="http://schemas.microsoft.com/office/powerpoint/2010/main" val="120203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Hyper Parameter Tuning and CV on GBM </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953262" y="1493309"/>
            <a:ext cx="9143238" cy="1202266"/>
          </a:xfrm>
        </p:spPr>
        <p:txBody>
          <a:bodyPr>
            <a:normAutofit fontScale="85000" lnSpcReduction="20000"/>
          </a:bodyPr>
          <a:lstStyle/>
          <a:p>
            <a:r>
              <a:rPr lang="en-US" dirty="0"/>
              <a:t>GBM selected as champion model from initial BOW model evaluation. Below provides overview of the hyper-parameter tuning process and CV results for the GBM model</a:t>
            </a:r>
          </a:p>
          <a:p>
            <a:pPr marL="342900" indent="-342900">
              <a:buFontTx/>
              <a:buChar char="-"/>
            </a:pPr>
            <a:r>
              <a:rPr lang="en-US" b="0" dirty="0"/>
              <a:t>Random Grid search was used due to time </a:t>
            </a:r>
          </a:p>
          <a:p>
            <a:pPr marL="342900" indent="-342900">
              <a:buFontTx/>
              <a:buChar char="-"/>
            </a:pPr>
            <a:r>
              <a:rPr lang="en-US" b="0" dirty="0"/>
              <a:t>3 fold CV used on top of existing OOB validation conducted during training of model</a:t>
            </a:r>
          </a:p>
          <a:p>
            <a:pPr marL="342900" indent="-342900">
              <a:buFontTx/>
              <a:buChar char="-"/>
            </a:pPr>
            <a:r>
              <a:rPr lang="en-US" b="0" dirty="0"/>
              <a:t>Top Scoring combination results in ~65% accuracy on hold out </a:t>
            </a:r>
          </a:p>
        </p:txBody>
      </p:sp>
      <p:graphicFrame>
        <p:nvGraphicFramePr>
          <p:cNvPr id="8" name="Table 7">
            <a:extLst>
              <a:ext uri="{FF2B5EF4-FFF2-40B4-BE49-F238E27FC236}">
                <a16:creationId xmlns:a16="http://schemas.microsoft.com/office/drawing/2014/main" id="{967DB7D3-8486-490D-B7C2-E2512E93655C}"/>
              </a:ext>
            </a:extLst>
          </p:cNvPr>
          <p:cNvGraphicFramePr>
            <a:graphicFrameLocks noGrp="1"/>
          </p:cNvGraphicFramePr>
          <p:nvPr>
            <p:extLst>
              <p:ext uri="{D42A27DB-BD31-4B8C-83A1-F6EECF244321}">
                <p14:modId xmlns:p14="http://schemas.microsoft.com/office/powerpoint/2010/main" val="356797049"/>
              </p:ext>
            </p:extLst>
          </p:nvPr>
        </p:nvGraphicFramePr>
        <p:xfrm>
          <a:off x="1069848" y="3879891"/>
          <a:ext cx="10058397" cy="2155146"/>
        </p:xfrm>
        <a:graphic>
          <a:graphicData uri="http://schemas.openxmlformats.org/drawingml/2006/table">
            <a:tbl>
              <a:tblPr/>
              <a:tblGrid>
                <a:gridCol w="508080">
                  <a:extLst>
                    <a:ext uri="{9D8B030D-6E8A-4147-A177-3AD203B41FA5}">
                      <a16:colId xmlns:a16="http://schemas.microsoft.com/office/drawing/2014/main" val="3107253227"/>
                    </a:ext>
                  </a:extLst>
                </a:gridCol>
                <a:gridCol w="899725">
                  <a:extLst>
                    <a:ext uri="{9D8B030D-6E8A-4147-A177-3AD203B41FA5}">
                      <a16:colId xmlns:a16="http://schemas.microsoft.com/office/drawing/2014/main" val="1673655369"/>
                    </a:ext>
                  </a:extLst>
                </a:gridCol>
                <a:gridCol w="825630">
                  <a:extLst>
                    <a:ext uri="{9D8B030D-6E8A-4147-A177-3AD203B41FA5}">
                      <a16:colId xmlns:a16="http://schemas.microsoft.com/office/drawing/2014/main" val="3492659700"/>
                    </a:ext>
                  </a:extLst>
                </a:gridCol>
                <a:gridCol w="849447">
                  <a:extLst>
                    <a:ext uri="{9D8B030D-6E8A-4147-A177-3AD203B41FA5}">
                      <a16:colId xmlns:a16="http://schemas.microsoft.com/office/drawing/2014/main" val="1110810684"/>
                    </a:ext>
                  </a:extLst>
                </a:gridCol>
                <a:gridCol w="836215">
                  <a:extLst>
                    <a:ext uri="{9D8B030D-6E8A-4147-A177-3AD203B41FA5}">
                      <a16:colId xmlns:a16="http://schemas.microsoft.com/office/drawing/2014/main" val="2002726241"/>
                    </a:ext>
                  </a:extLst>
                </a:gridCol>
                <a:gridCol w="508080">
                  <a:extLst>
                    <a:ext uri="{9D8B030D-6E8A-4147-A177-3AD203B41FA5}">
                      <a16:colId xmlns:a16="http://schemas.microsoft.com/office/drawing/2014/main" val="1654052289"/>
                    </a:ext>
                  </a:extLst>
                </a:gridCol>
                <a:gridCol w="508080">
                  <a:extLst>
                    <a:ext uri="{9D8B030D-6E8A-4147-A177-3AD203B41FA5}">
                      <a16:colId xmlns:a16="http://schemas.microsoft.com/office/drawing/2014/main" val="1777796939"/>
                    </a:ext>
                  </a:extLst>
                </a:gridCol>
                <a:gridCol w="508080">
                  <a:extLst>
                    <a:ext uri="{9D8B030D-6E8A-4147-A177-3AD203B41FA5}">
                      <a16:colId xmlns:a16="http://schemas.microsoft.com/office/drawing/2014/main" val="3748462685"/>
                    </a:ext>
                  </a:extLst>
                </a:gridCol>
                <a:gridCol w="508080">
                  <a:extLst>
                    <a:ext uri="{9D8B030D-6E8A-4147-A177-3AD203B41FA5}">
                      <a16:colId xmlns:a16="http://schemas.microsoft.com/office/drawing/2014/main" val="2471115276"/>
                    </a:ext>
                  </a:extLst>
                </a:gridCol>
                <a:gridCol w="508080">
                  <a:extLst>
                    <a:ext uri="{9D8B030D-6E8A-4147-A177-3AD203B41FA5}">
                      <a16:colId xmlns:a16="http://schemas.microsoft.com/office/drawing/2014/main" val="889973608"/>
                    </a:ext>
                  </a:extLst>
                </a:gridCol>
                <a:gridCol w="899725">
                  <a:extLst>
                    <a:ext uri="{9D8B030D-6E8A-4147-A177-3AD203B41FA5}">
                      <a16:colId xmlns:a16="http://schemas.microsoft.com/office/drawing/2014/main" val="3811724927"/>
                    </a:ext>
                  </a:extLst>
                </a:gridCol>
                <a:gridCol w="899725">
                  <a:extLst>
                    <a:ext uri="{9D8B030D-6E8A-4147-A177-3AD203B41FA5}">
                      <a16:colId xmlns:a16="http://schemas.microsoft.com/office/drawing/2014/main" val="3659038463"/>
                    </a:ext>
                  </a:extLst>
                </a:gridCol>
                <a:gridCol w="899725">
                  <a:extLst>
                    <a:ext uri="{9D8B030D-6E8A-4147-A177-3AD203B41FA5}">
                      <a16:colId xmlns:a16="http://schemas.microsoft.com/office/drawing/2014/main" val="3328247688"/>
                    </a:ext>
                  </a:extLst>
                </a:gridCol>
                <a:gridCol w="899725">
                  <a:extLst>
                    <a:ext uri="{9D8B030D-6E8A-4147-A177-3AD203B41FA5}">
                      <a16:colId xmlns:a16="http://schemas.microsoft.com/office/drawing/2014/main" val="957424628"/>
                    </a:ext>
                  </a:extLst>
                </a:gridCol>
              </a:tblGrid>
              <a:tr h="566976">
                <a:tc>
                  <a:txBody>
                    <a:bodyPr/>
                    <a:lstStyle/>
                    <a:p>
                      <a:pPr algn="l" fontAlgn="b"/>
                      <a:r>
                        <a:rPr lang="en-US" sz="900" b="1" i="0" u="none" strike="noStrike">
                          <a:solidFill>
                            <a:srgbClr val="000000"/>
                          </a:solidFill>
                          <a:effectLst/>
                          <a:latin typeface="Calibri" panose="020F0502020204030204" pitchFamily="34" charset="0"/>
                        </a:rPr>
                        <a:t>random run</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mean_fit_time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param_clf__subsample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param_clf__n_estimators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param_clf__min_samples_split</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pt-BR" sz="900" b="1" i="0" u="none" strike="noStrike">
                          <a:solidFill>
                            <a:srgbClr val="000000"/>
                          </a:solidFill>
                          <a:effectLst/>
                          <a:latin typeface="Calibri" panose="020F0502020204030204" pitchFamily="34" charset="0"/>
                        </a:rPr>
                        <a:t>param_clf__min_samples_leaf</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param_clf__max_features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dirty="0">
                          <a:solidFill>
                            <a:srgbClr val="000000"/>
                          </a:solidFill>
                          <a:effectLst/>
                          <a:latin typeface="Calibri" panose="020F0502020204030204" pitchFamily="34" charset="0"/>
                        </a:rPr>
                        <a:t>param_</a:t>
                      </a:r>
                      <a:r>
                        <a:rPr lang="en-US" sz="900" b="1" i="0" u="none" strike="noStrike" dirty="0" err="1">
                          <a:solidFill>
                            <a:srgbClr val="000000"/>
                          </a:solidFill>
                          <a:effectLst/>
                          <a:latin typeface="Calibri" panose="020F0502020204030204" pitchFamily="34" charset="0"/>
                        </a:rPr>
                        <a:t>clf</a:t>
                      </a:r>
                      <a:r>
                        <a:rPr lang="en-US" sz="900" b="1" i="0" u="none" strike="noStrike" dirty="0">
                          <a:solidFill>
                            <a:srgbClr val="000000"/>
                          </a:solidFill>
                          <a:effectLst/>
                          <a:latin typeface="Calibri" panose="020F0502020204030204" pitchFamily="34" charset="0"/>
                        </a:rPr>
                        <a:t>__</a:t>
                      </a:r>
                      <a:r>
                        <a:rPr lang="en-US" sz="900" b="1" i="0" u="none" strike="noStrike" dirty="0" err="1">
                          <a:solidFill>
                            <a:srgbClr val="000000"/>
                          </a:solidFill>
                          <a:effectLst/>
                          <a:latin typeface="Calibri" panose="020F0502020204030204" pitchFamily="34" charset="0"/>
                        </a:rPr>
                        <a:t>max_depth</a:t>
                      </a:r>
                      <a:endParaRPr lang="en-US" sz="900" b="1" i="0" u="none" strike="noStrike" dirty="0">
                        <a:solidFill>
                          <a:srgbClr val="000000"/>
                        </a:solidFill>
                        <a:effectLst/>
                        <a:latin typeface="Calibri" panose="020F0502020204030204" pitchFamily="34" charset="0"/>
                      </a:endParaRP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std_test_score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rank_test_score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16087846"/>
                  </a:ext>
                </a:extLst>
              </a:tr>
              <a:tr h="158817">
                <a:tc>
                  <a:txBody>
                    <a:bodyPr/>
                    <a:lstStyle/>
                    <a:p>
                      <a:pPr algn="r" fontAlgn="b"/>
                      <a:r>
                        <a:rPr lang="en-US" sz="900" b="1"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1718.515521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0.655104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0.656439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0.652183951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0.654575569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0.001776774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092046"/>
                  </a:ext>
                </a:extLst>
              </a:tr>
              <a:tr h="158817">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2050.155314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0.645885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0.649229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0.644918414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0.646677646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0.001847043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589193"/>
                  </a:ext>
                </a:extLst>
              </a:tr>
              <a:tr h="158817">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5368.101496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0.647098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0.647683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0.643846664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0.646209094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0.00168746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97433"/>
                  </a:ext>
                </a:extLst>
              </a:tr>
              <a:tr h="158817">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4840.299363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0.64445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0.641418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0.642529437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0.642799083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0.001252598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846399"/>
                  </a:ext>
                </a:extLst>
              </a:tr>
              <a:tr h="158817">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1256.90407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0.642446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0.643275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0.640625689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0.642115392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0.001106454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99903"/>
                  </a:ext>
                </a:extLst>
              </a:tr>
              <a:tr h="158817">
                <a:tc>
                  <a:txBody>
                    <a:bodyPr/>
                    <a:lstStyle/>
                    <a:p>
                      <a:pPr algn="r" fontAlgn="b"/>
                      <a:r>
                        <a:rPr lang="en-US" sz="900" b="0" i="0" u="none" strike="noStrike">
                          <a:solidFill>
                            <a:srgbClr val="000000"/>
                          </a:solidFill>
                          <a:effectLst/>
                          <a:latin typeface="Calibri" panose="020F0502020204030204" pitchFamily="34" charset="0"/>
                        </a:rPr>
                        <a:t>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2549.775668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0.642918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0.639663409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0.641264626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0.001329038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747250"/>
                  </a:ext>
                </a:extLst>
              </a:tr>
              <a:tr h="158817">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5573.469372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0.636096029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0.638659029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0.00181232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78927"/>
                  </a:ext>
                </a:extLst>
              </a:tr>
              <a:tr h="158817">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983.641717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0.636381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0.636673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0.632935763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0.635329949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0.001697156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364679"/>
                  </a:ext>
                </a:extLst>
              </a:tr>
              <a:tr h="158817">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2264.915548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0.634581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0.630648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0.630992471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0.632073906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0.001778204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13922"/>
                  </a:ext>
                </a:extLst>
              </a:tr>
              <a:tr h="158817">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617.0392985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0.606242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0.603113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0.602162014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0.603839135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0.001743016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833433"/>
                  </a:ext>
                </a:extLst>
              </a:tr>
            </a:tbl>
          </a:graphicData>
        </a:graphic>
      </p:graphicFrame>
    </p:spTree>
    <p:extLst>
      <p:ext uri="{BB962C8B-B14F-4D97-AF65-F5344CB8AC3E}">
        <p14:creationId xmlns:p14="http://schemas.microsoft.com/office/powerpoint/2010/main" val="6194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9B9-92CB-4622-A620-EA5EE45ECD3C}"/>
              </a:ext>
            </a:extLst>
          </p:cNvPr>
          <p:cNvSpPr>
            <a:spLocks noGrp="1"/>
          </p:cNvSpPr>
          <p:nvPr>
            <p:ph type="title"/>
          </p:nvPr>
        </p:nvSpPr>
        <p:spPr/>
        <p:txBody>
          <a:bodyPr>
            <a:normAutofit fontScale="90000"/>
          </a:bodyPr>
          <a:lstStyle/>
          <a:p>
            <a:r>
              <a:rPr lang="en-US" dirty="0"/>
              <a:t>Confusion matrix for model selected by grid search </a:t>
            </a:r>
            <a:r>
              <a:rPr lang="en-US" sz="1800" dirty="0"/>
              <a:t>(Not Final Model, this is the results on the train / validation data the </a:t>
            </a:r>
            <a:r>
              <a:rPr lang="en-US" sz="1800" dirty="0" err="1"/>
              <a:t>gridsearch</a:t>
            </a:r>
            <a:r>
              <a:rPr lang="en-US" sz="1800" dirty="0"/>
              <a:t> process was trained and tested against)</a:t>
            </a:r>
            <a:br>
              <a:rPr lang="en-US" sz="1800" dirty="0"/>
            </a:br>
            <a:br>
              <a:rPr lang="en-US" sz="1800" dirty="0"/>
            </a:br>
            <a:r>
              <a:rPr lang="en-US" sz="1800" dirty="0"/>
              <a:t>WE ARE OVERFITTING </a:t>
            </a:r>
          </a:p>
        </p:txBody>
      </p:sp>
      <p:graphicFrame>
        <p:nvGraphicFramePr>
          <p:cNvPr id="15" name="Table 14">
            <a:extLst>
              <a:ext uri="{FF2B5EF4-FFF2-40B4-BE49-F238E27FC236}">
                <a16:creationId xmlns:a16="http://schemas.microsoft.com/office/drawing/2014/main" id="{027F260C-2754-4055-B755-44D959069EE3}"/>
              </a:ext>
            </a:extLst>
          </p:cNvPr>
          <p:cNvGraphicFramePr>
            <a:graphicFrameLocks noGrp="1"/>
          </p:cNvGraphicFramePr>
          <p:nvPr>
            <p:extLst>
              <p:ext uri="{D42A27DB-BD31-4B8C-83A1-F6EECF244321}">
                <p14:modId xmlns:p14="http://schemas.microsoft.com/office/powerpoint/2010/main" val="1746365364"/>
              </p:ext>
            </p:extLst>
          </p:nvPr>
        </p:nvGraphicFramePr>
        <p:xfrm>
          <a:off x="6096000" y="3009106"/>
          <a:ext cx="4673600" cy="2209800"/>
        </p:xfrm>
        <a:graphic>
          <a:graphicData uri="http://schemas.openxmlformats.org/drawingml/2006/table">
            <a:tbl>
              <a:tblPr/>
              <a:tblGrid>
                <a:gridCol w="584200">
                  <a:extLst>
                    <a:ext uri="{9D8B030D-6E8A-4147-A177-3AD203B41FA5}">
                      <a16:colId xmlns:a16="http://schemas.microsoft.com/office/drawing/2014/main" val="643882040"/>
                    </a:ext>
                  </a:extLst>
                </a:gridCol>
                <a:gridCol w="584200">
                  <a:extLst>
                    <a:ext uri="{9D8B030D-6E8A-4147-A177-3AD203B41FA5}">
                      <a16:colId xmlns:a16="http://schemas.microsoft.com/office/drawing/2014/main" val="552462635"/>
                    </a:ext>
                  </a:extLst>
                </a:gridCol>
                <a:gridCol w="584200">
                  <a:extLst>
                    <a:ext uri="{9D8B030D-6E8A-4147-A177-3AD203B41FA5}">
                      <a16:colId xmlns:a16="http://schemas.microsoft.com/office/drawing/2014/main" val="2914045486"/>
                    </a:ext>
                  </a:extLst>
                </a:gridCol>
                <a:gridCol w="584200">
                  <a:extLst>
                    <a:ext uri="{9D8B030D-6E8A-4147-A177-3AD203B41FA5}">
                      <a16:colId xmlns:a16="http://schemas.microsoft.com/office/drawing/2014/main" val="1957085845"/>
                    </a:ext>
                  </a:extLst>
                </a:gridCol>
                <a:gridCol w="584200">
                  <a:extLst>
                    <a:ext uri="{9D8B030D-6E8A-4147-A177-3AD203B41FA5}">
                      <a16:colId xmlns:a16="http://schemas.microsoft.com/office/drawing/2014/main" val="216768816"/>
                    </a:ext>
                  </a:extLst>
                </a:gridCol>
                <a:gridCol w="584200">
                  <a:extLst>
                    <a:ext uri="{9D8B030D-6E8A-4147-A177-3AD203B41FA5}">
                      <a16:colId xmlns:a16="http://schemas.microsoft.com/office/drawing/2014/main" val="1100473104"/>
                    </a:ext>
                  </a:extLst>
                </a:gridCol>
                <a:gridCol w="584200">
                  <a:extLst>
                    <a:ext uri="{9D8B030D-6E8A-4147-A177-3AD203B41FA5}">
                      <a16:colId xmlns:a16="http://schemas.microsoft.com/office/drawing/2014/main" val="3935634196"/>
                    </a:ext>
                  </a:extLst>
                </a:gridCol>
                <a:gridCol w="584200">
                  <a:extLst>
                    <a:ext uri="{9D8B030D-6E8A-4147-A177-3AD203B41FA5}">
                      <a16:colId xmlns:a16="http://schemas.microsoft.com/office/drawing/2014/main" val="70054737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Training Data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0234912"/>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extLst>
                  <a:ext uri="{0D108BD9-81ED-4DB2-BD59-A6C34878D82A}">
                    <a16:rowId xmlns:a16="http://schemas.microsoft.com/office/drawing/2014/main" val="2156558929"/>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3065882102"/>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extLst>
                  <a:ext uri="{0D108BD9-81ED-4DB2-BD59-A6C34878D82A}">
                    <a16:rowId xmlns:a16="http://schemas.microsoft.com/office/drawing/2014/main" val="334891262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2092999323"/>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744668197"/>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extLst>
                  <a:ext uri="{0D108BD9-81ED-4DB2-BD59-A6C34878D82A}">
                    <a16:rowId xmlns:a16="http://schemas.microsoft.com/office/drawing/2014/main" val="3241683721"/>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dirty="0">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63412995"/>
                  </a:ext>
                </a:extLst>
              </a:tr>
            </a:tbl>
          </a:graphicData>
        </a:graphic>
      </p:graphicFrame>
      <p:graphicFrame>
        <p:nvGraphicFramePr>
          <p:cNvPr id="16" name="Table 15">
            <a:extLst>
              <a:ext uri="{FF2B5EF4-FFF2-40B4-BE49-F238E27FC236}">
                <a16:creationId xmlns:a16="http://schemas.microsoft.com/office/drawing/2014/main" id="{7E55C2A1-4C20-4D51-90BC-B6DB3111BF19}"/>
              </a:ext>
            </a:extLst>
          </p:cNvPr>
          <p:cNvGraphicFramePr>
            <a:graphicFrameLocks noGrp="1"/>
          </p:cNvGraphicFramePr>
          <p:nvPr>
            <p:extLst>
              <p:ext uri="{D42A27DB-BD31-4B8C-83A1-F6EECF244321}">
                <p14:modId xmlns:p14="http://schemas.microsoft.com/office/powerpoint/2010/main" val="594588102"/>
              </p:ext>
            </p:extLst>
          </p:nvPr>
        </p:nvGraphicFramePr>
        <p:xfrm>
          <a:off x="1139825" y="3009106"/>
          <a:ext cx="4673600" cy="2209800"/>
        </p:xfrm>
        <a:graphic>
          <a:graphicData uri="http://schemas.openxmlformats.org/drawingml/2006/table">
            <a:tbl>
              <a:tblPr/>
              <a:tblGrid>
                <a:gridCol w="584200">
                  <a:extLst>
                    <a:ext uri="{9D8B030D-6E8A-4147-A177-3AD203B41FA5}">
                      <a16:colId xmlns:a16="http://schemas.microsoft.com/office/drawing/2014/main" val="2335486127"/>
                    </a:ext>
                  </a:extLst>
                </a:gridCol>
                <a:gridCol w="584200">
                  <a:extLst>
                    <a:ext uri="{9D8B030D-6E8A-4147-A177-3AD203B41FA5}">
                      <a16:colId xmlns:a16="http://schemas.microsoft.com/office/drawing/2014/main" val="3228394246"/>
                    </a:ext>
                  </a:extLst>
                </a:gridCol>
                <a:gridCol w="584200">
                  <a:extLst>
                    <a:ext uri="{9D8B030D-6E8A-4147-A177-3AD203B41FA5}">
                      <a16:colId xmlns:a16="http://schemas.microsoft.com/office/drawing/2014/main" val="2001205338"/>
                    </a:ext>
                  </a:extLst>
                </a:gridCol>
                <a:gridCol w="584200">
                  <a:extLst>
                    <a:ext uri="{9D8B030D-6E8A-4147-A177-3AD203B41FA5}">
                      <a16:colId xmlns:a16="http://schemas.microsoft.com/office/drawing/2014/main" val="3143525744"/>
                    </a:ext>
                  </a:extLst>
                </a:gridCol>
                <a:gridCol w="584200">
                  <a:extLst>
                    <a:ext uri="{9D8B030D-6E8A-4147-A177-3AD203B41FA5}">
                      <a16:colId xmlns:a16="http://schemas.microsoft.com/office/drawing/2014/main" val="473436279"/>
                    </a:ext>
                  </a:extLst>
                </a:gridCol>
                <a:gridCol w="584200">
                  <a:extLst>
                    <a:ext uri="{9D8B030D-6E8A-4147-A177-3AD203B41FA5}">
                      <a16:colId xmlns:a16="http://schemas.microsoft.com/office/drawing/2014/main" val="3808114922"/>
                    </a:ext>
                  </a:extLst>
                </a:gridCol>
                <a:gridCol w="584200">
                  <a:extLst>
                    <a:ext uri="{9D8B030D-6E8A-4147-A177-3AD203B41FA5}">
                      <a16:colId xmlns:a16="http://schemas.microsoft.com/office/drawing/2014/main" val="3410546443"/>
                    </a:ext>
                  </a:extLst>
                </a:gridCol>
                <a:gridCol w="584200">
                  <a:extLst>
                    <a:ext uri="{9D8B030D-6E8A-4147-A177-3AD203B41FA5}">
                      <a16:colId xmlns:a16="http://schemas.microsoft.com/office/drawing/2014/main" val="141901612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Validation Dat</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153206310"/>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7E483"/>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282"/>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4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extLst>
                  <a:ext uri="{0D108BD9-81ED-4DB2-BD59-A6C34878D82A}">
                    <a16:rowId xmlns:a16="http://schemas.microsoft.com/office/drawing/2014/main" val="2286962740"/>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E984"/>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7E984"/>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0E7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A8E7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B7A"/>
                    </a:solidFill>
                  </a:tcPr>
                </a:tc>
                <a:extLst>
                  <a:ext uri="{0D108BD9-81ED-4DB2-BD59-A6C34878D82A}">
                    <a16:rowId xmlns:a16="http://schemas.microsoft.com/office/drawing/2014/main" val="453899809"/>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7D6E"/>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579"/>
                    </a:solidFill>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1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476"/>
                    </a:solidFill>
                  </a:tcPr>
                </a:tc>
                <a:extLst>
                  <a:ext uri="{0D108BD9-81ED-4DB2-BD59-A6C34878D82A}">
                    <a16:rowId xmlns:a16="http://schemas.microsoft.com/office/drawing/2014/main" val="419234818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8B71"/>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C81"/>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3E884"/>
                    </a:solidFill>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70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F6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97D"/>
                    </a:solidFill>
                  </a:tcPr>
                </a:tc>
                <a:extLst>
                  <a:ext uri="{0D108BD9-81ED-4DB2-BD59-A6C34878D82A}">
                    <a16:rowId xmlns:a16="http://schemas.microsoft.com/office/drawing/2014/main" val="1412825175"/>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C78"/>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FE784"/>
                    </a:solidFill>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3C7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EB84"/>
                    </a:solidFill>
                  </a:tcPr>
                </a:tc>
                <a:extLst>
                  <a:ext uri="{0D108BD9-81ED-4DB2-BD59-A6C34878D82A}">
                    <a16:rowId xmlns:a16="http://schemas.microsoft.com/office/drawing/2014/main" val="2651339138"/>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1DE82"/>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1E383"/>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B7D"/>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EE7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B078"/>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CDD82"/>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extLst>
                  <a:ext uri="{0D108BD9-81ED-4DB2-BD59-A6C34878D82A}">
                    <a16:rowId xmlns:a16="http://schemas.microsoft.com/office/drawing/2014/main" val="318266140"/>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576"/>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D8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E7E"/>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C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dirty="0">
                          <a:solidFill>
                            <a:srgbClr val="000000"/>
                          </a:solidFill>
                          <a:effectLst/>
                          <a:latin typeface="Calibri" panose="020F0502020204030204" pitchFamily="34" charset="0"/>
                        </a:rPr>
                        <a:t>82%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5BF7C"/>
                    </a:solidFill>
                  </a:tcPr>
                </a:tc>
                <a:extLst>
                  <a:ext uri="{0D108BD9-81ED-4DB2-BD59-A6C34878D82A}">
                    <a16:rowId xmlns:a16="http://schemas.microsoft.com/office/drawing/2014/main" val="325971673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628C97B-1804-4EA3-8281-B10CD512CCC0}"/>
                  </a:ext>
                </a:extLst>
              </p14:cNvPr>
              <p14:cNvContentPartPr/>
              <p14:nvPr/>
            </p14:nvContentPartPr>
            <p14:xfrm>
              <a:off x="4886820" y="4955640"/>
              <a:ext cx="392760" cy="911880"/>
            </p14:xfrm>
          </p:contentPart>
        </mc:Choice>
        <mc:Fallback xmlns="">
          <p:pic>
            <p:nvPicPr>
              <p:cNvPr id="17" name="Ink 16">
                <a:extLst>
                  <a:ext uri="{FF2B5EF4-FFF2-40B4-BE49-F238E27FC236}">
                    <a16:creationId xmlns:a16="http://schemas.microsoft.com/office/drawing/2014/main" id="{0628C97B-1804-4EA3-8281-B10CD512CCC0}"/>
                  </a:ext>
                </a:extLst>
              </p:cNvPr>
              <p:cNvPicPr/>
              <p:nvPr/>
            </p:nvPicPr>
            <p:blipFill>
              <a:blip r:embed="rId3"/>
              <a:stretch>
                <a:fillRect/>
              </a:stretch>
            </p:blipFill>
            <p:spPr>
              <a:xfrm>
                <a:off x="4877820" y="4946640"/>
                <a:ext cx="41040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FFD09BA6-46BE-48E8-85EE-3ABAA46CACF2}"/>
                  </a:ext>
                </a:extLst>
              </p14:cNvPr>
              <p14:cNvContentPartPr/>
              <p14:nvPr/>
            </p14:nvContentPartPr>
            <p14:xfrm>
              <a:off x="9220140" y="4932600"/>
              <a:ext cx="1031040" cy="880920"/>
            </p14:xfrm>
          </p:contentPart>
        </mc:Choice>
        <mc:Fallback xmlns="">
          <p:pic>
            <p:nvPicPr>
              <p:cNvPr id="18" name="Ink 17">
                <a:extLst>
                  <a:ext uri="{FF2B5EF4-FFF2-40B4-BE49-F238E27FC236}">
                    <a16:creationId xmlns:a16="http://schemas.microsoft.com/office/drawing/2014/main" id="{FFD09BA6-46BE-48E8-85EE-3ABAA46CACF2}"/>
                  </a:ext>
                </a:extLst>
              </p:cNvPr>
              <p:cNvPicPr/>
              <p:nvPr/>
            </p:nvPicPr>
            <p:blipFill>
              <a:blip r:embed="rId5"/>
              <a:stretch>
                <a:fillRect/>
              </a:stretch>
            </p:blipFill>
            <p:spPr>
              <a:xfrm>
                <a:off x="9211140" y="4923960"/>
                <a:ext cx="1048680" cy="898560"/>
              </a:xfrm>
              <a:prstGeom prst="rect">
                <a:avLst/>
              </a:prstGeom>
            </p:spPr>
          </p:pic>
        </mc:Fallback>
      </mc:AlternateContent>
    </p:spTree>
    <p:extLst>
      <p:ext uri="{BB962C8B-B14F-4D97-AF65-F5344CB8AC3E}">
        <p14:creationId xmlns:p14="http://schemas.microsoft.com/office/powerpoint/2010/main" val="2884813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Final Model Specification</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1419987" y="1219200"/>
            <a:ext cx="9143238" cy="1202266"/>
          </a:xfrm>
        </p:spPr>
        <p:txBody>
          <a:bodyPr>
            <a:normAutofit fontScale="77500" lnSpcReduction="20000"/>
          </a:bodyPr>
          <a:lstStyle/>
          <a:p>
            <a:r>
              <a:rPr lang="en-US" dirty="0"/>
              <a:t>Final GBM Model was fit with the below model parameters on the FULL dataset. </a:t>
            </a:r>
          </a:p>
          <a:p>
            <a:pPr marL="342900" indent="-342900">
              <a:buFontTx/>
              <a:buChar char="-"/>
            </a:pPr>
            <a:r>
              <a:rPr lang="en-US" b="0" dirty="0"/>
              <a:t>Fitting on all data ensures we maximize the information the model has to use when scoring new data </a:t>
            </a:r>
          </a:p>
          <a:p>
            <a:pPr marL="342900" indent="-342900">
              <a:buFontTx/>
              <a:buChar char="-"/>
            </a:pPr>
            <a:r>
              <a:rPr lang="en-US" b="0" dirty="0"/>
              <a:t>Based on the Grid search results, and the full model output, we have OVERFIT the data to the model, and need to go back and add more REGULARLATION to the model specification</a:t>
            </a:r>
          </a:p>
        </p:txBody>
      </p:sp>
      <p:graphicFrame>
        <p:nvGraphicFramePr>
          <p:cNvPr id="6" name="Table 5">
            <a:extLst>
              <a:ext uri="{FF2B5EF4-FFF2-40B4-BE49-F238E27FC236}">
                <a16:creationId xmlns:a16="http://schemas.microsoft.com/office/drawing/2014/main" id="{0E493CB9-0C0B-4350-99E3-34683FF55D65}"/>
              </a:ext>
            </a:extLst>
          </p:cNvPr>
          <p:cNvGraphicFramePr>
            <a:graphicFrameLocks noGrp="1"/>
          </p:cNvGraphicFramePr>
          <p:nvPr>
            <p:extLst>
              <p:ext uri="{D42A27DB-BD31-4B8C-83A1-F6EECF244321}">
                <p14:modId xmlns:p14="http://schemas.microsoft.com/office/powerpoint/2010/main" val="1412535265"/>
              </p:ext>
            </p:extLst>
          </p:nvPr>
        </p:nvGraphicFramePr>
        <p:xfrm>
          <a:off x="1895843" y="3124200"/>
          <a:ext cx="7258076" cy="609600"/>
        </p:xfrm>
        <a:graphic>
          <a:graphicData uri="http://schemas.openxmlformats.org/drawingml/2006/table">
            <a:tbl>
              <a:tblPr/>
              <a:tblGrid>
                <a:gridCol w="660376">
                  <a:extLst>
                    <a:ext uri="{9D8B030D-6E8A-4147-A177-3AD203B41FA5}">
                      <a16:colId xmlns:a16="http://schemas.microsoft.com/office/drawing/2014/main" val="701641345"/>
                    </a:ext>
                  </a:extLst>
                </a:gridCol>
                <a:gridCol w="1073111">
                  <a:extLst>
                    <a:ext uri="{9D8B030D-6E8A-4147-A177-3AD203B41FA5}">
                      <a16:colId xmlns:a16="http://schemas.microsoft.com/office/drawing/2014/main" val="2422299499"/>
                    </a:ext>
                  </a:extLst>
                </a:gridCol>
                <a:gridCol w="1104066">
                  <a:extLst>
                    <a:ext uri="{9D8B030D-6E8A-4147-A177-3AD203B41FA5}">
                      <a16:colId xmlns:a16="http://schemas.microsoft.com/office/drawing/2014/main" val="3558655446"/>
                    </a:ext>
                  </a:extLst>
                </a:gridCol>
                <a:gridCol w="1086869">
                  <a:extLst>
                    <a:ext uri="{9D8B030D-6E8A-4147-A177-3AD203B41FA5}">
                      <a16:colId xmlns:a16="http://schemas.microsoft.com/office/drawing/2014/main" val="2913503024"/>
                    </a:ext>
                  </a:extLst>
                </a:gridCol>
                <a:gridCol w="660376">
                  <a:extLst>
                    <a:ext uri="{9D8B030D-6E8A-4147-A177-3AD203B41FA5}">
                      <a16:colId xmlns:a16="http://schemas.microsoft.com/office/drawing/2014/main" val="3837447482"/>
                    </a:ext>
                  </a:extLst>
                </a:gridCol>
                <a:gridCol w="660376">
                  <a:extLst>
                    <a:ext uri="{9D8B030D-6E8A-4147-A177-3AD203B41FA5}">
                      <a16:colId xmlns:a16="http://schemas.microsoft.com/office/drawing/2014/main" val="3102106854"/>
                    </a:ext>
                  </a:extLst>
                </a:gridCol>
                <a:gridCol w="692150">
                  <a:extLst>
                    <a:ext uri="{9D8B030D-6E8A-4147-A177-3AD203B41FA5}">
                      <a16:colId xmlns:a16="http://schemas.microsoft.com/office/drawing/2014/main" val="428795506"/>
                    </a:ext>
                  </a:extLst>
                </a:gridCol>
                <a:gridCol w="660376">
                  <a:extLst>
                    <a:ext uri="{9D8B030D-6E8A-4147-A177-3AD203B41FA5}">
                      <a16:colId xmlns:a16="http://schemas.microsoft.com/office/drawing/2014/main" val="312532716"/>
                    </a:ext>
                  </a:extLst>
                </a:gridCol>
                <a:gridCol w="660376">
                  <a:extLst>
                    <a:ext uri="{9D8B030D-6E8A-4147-A177-3AD203B41FA5}">
                      <a16:colId xmlns:a16="http://schemas.microsoft.com/office/drawing/2014/main" val="1596361175"/>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model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logloss</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accuracy_score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recall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precision</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f1_score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fbeta_score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mae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mse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189382027"/>
                  </a:ext>
                </a:extLst>
              </a:tr>
              <a:tr h="304800">
                <a:tc>
                  <a:txBody>
                    <a:bodyPr/>
                    <a:lstStyle/>
                    <a:p>
                      <a:pPr algn="r" fontAlgn="ctr"/>
                      <a:r>
                        <a:rPr lang="en-US" sz="900" b="0" i="0" u="none" strike="noStrike" dirty="0">
                          <a:solidFill>
                            <a:srgbClr val="000000"/>
                          </a:solidFill>
                          <a:effectLst/>
                          <a:latin typeface="Arial" panose="020B0604020202020204" pitchFamily="34" charset="0"/>
                        </a:rPr>
                        <a:t>GBM</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0.527144</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0.843446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0.842201</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0.842433</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0.32599</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0.937969</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3729599393"/>
                  </a:ext>
                </a:extLst>
              </a:tr>
            </a:tbl>
          </a:graphicData>
        </a:graphic>
      </p:graphicFrame>
      <p:pic>
        <p:nvPicPr>
          <p:cNvPr id="11266" name="Picture 2">
            <a:extLst>
              <a:ext uri="{FF2B5EF4-FFF2-40B4-BE49-F238E27FC236}">
                <a16:creationId xmlns:a16="http://schemas.microsoft.com/office/drawing/2014/main" id="{8B33D3CF-ABD6-48C6-8A24-05133D80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AA4573E-2C25-45C8-BCF0-32210523C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1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34793"/>
          </a:xfrm>
        </p:spPr>
        <p:txBody>
          <a:bodyPr>
            <a:normAutofit/>
          </a:bodyPr>
          <a:lstStyle/>
          <a:p>
            <a:pPr algn="ctr"/>
            <a:r>
              <a:rPr lang="en-US" dirty="0"/>
              <a:t>CFPB Complaint Analysis Steps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160766463"/>
              </p:ext>
            </p:extLst>
          </p:nvPr>
        </p:nvGraphicFramePr>
        <p:xfrm>
          <a:off x="1066800" y="1117871"/>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 Brace 3">
            <a:extLst>
              <a:ext uri="{FF2B5EF4-FFF2-40B4-BE49-F238E27FC236}">
                <a16:creationId xmlns:a16="http://schemas.microsoft.com/office/drawing/2014/main" id="{380ACE01-A612-4D73-9CEE-B0C88C403F3C}"/>
              </a:ext>
            </a:extLst>
          </p:cNvPr>
          <p:cNvSpPr/>
          <p:nvPr/>
        </p:nvSpPr>
        <p:spPr>
          <a:xfrm rot="16200000">
            <a:off x="5765246" y="1411057"/>
            <a:ext cx="690495" cy="5808612"/>
          </a:xfrm>
          <a:prstGeom prst="leftBrace">
            <a:avLst>
              <a:gd name="adj1" fmla="val 8333"/>
              <a:gd name="adj2" fmla="val 56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F306FB5-37AC-4DE2-B06A-D5194B0FFFB9}"/>
              </a:ext>
            </a:extLst>
          </p:cNvPr>
          <p:cNvSpPr txBox="1"/>
          <p:nvPr/>
        </p:nvSpPr>
        <p:spPr>
          <a:xfrm>
            <a:off x="3727048" y="4738078"/>
            <a:ext cx="5287752" cy="1477328"/>
          </a:xfrm>
          <a:prstGeom prst="rect">
            <a:avLst/>
          </a:prstGeom>
          <a:noFill/>
        </p:spPr>
        <p:txBody>
          <a:bodyPr wrap="square" rtlCol="0">
            <a:spAutoFit/>
          </a:bodyPr>
          <a:lstStyle/>
          <a:p>
            <a:pPr algn="ctr"/>
            <a:r>
              <a:rPr lang="en-US" i="1" dirty="0"/>
              <a:t>Focus of Analysis  </a:t>
            </a:r>
          </a:p>
          <a:p>
            <a:pPr algn="ctr"/>
            <a:r>
              <a:rPr lang="en-US" i="1" dirty="0"/>
              <a:t>Many important data profiling and integration of model outputs into downstream LOB tools have been summarized but are not the focus on this analysis </a:t>
            </a:r>
          </a:p>
        </p:txBody>
      </p:sp>
      <p:sp>
        <p:nvSpPr>
          <p:cNvPr id="8" name="TextBox 7">
            <a:extLst>
              <a:ext uri="{FF2B5EF4-FFF2-40B4-BE49-F238E27FC236}">
                <a16:creationId xmlns:a16="http://schemas.microsoft.com/office/drawing/2014/main" id="{FC43F19C-201E-4D00-B1FF-DFC81E387460}"/>
              </a:ext>
            </a:extLst>
          </p:cNvPr>
          <p:cNvSpPr txBox="1"/>
          <p:nvPr/>
        </p:nvSpPr>
        <p:spPr>
          <a:xfrm>
            <a:off x="309595" y="6062040"/>
            <a:ext cx="3856006" cy="430887"/>
          </a:xfrm>
          <a:prstGeom prst="rect">
            <a:avLst/>
          </a:prstGeom>
          <a:noFill/>
        </p:spPr>
        <p:txBody>
          <a:bodyPr wrap="square">
            <a:spAutoFit/>
          </a:bodyPr>
          <a:lstStyle/>
          <a:p>
            <a:r>
              <a:rPr lang="en-US" sz="1050" b="1" dirty="0"/>
              <a:t>All Code and Deliverables at below </a:t>
            </a:r>
            <a:r>
              <a:rPr lang="en-US" sz="1050" b="1" dirty="0" err="1"/>
              <a:t>git@github.com:zack-carideo</a:t>
            </a:r>
            <a:r>
              <a:rPr lang="en-US" sz="1050" b="1" dirty="0"/>
              <a:t>/qas3_casestudy.git</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A44-BA5E-430E-AC33-01E9234EC5E1}"/>
              </a:ext>
            </a:extLst>
          </p:cNvPr>
          <p:cNvSpPr>
            <a:spLocks noGrp="1"/>
          </p:cNvSpPr>
          <p:nvPr>
            <p:ph type="title"/>
          </p:nvPr>
        </p:nvSpPr>
        <p:spPr/>
        <p:txBody>
          <a:bodyPr/>
          <a:lstStyle/>
          <a:p>
            <a:r>
              <a:rPr lang="en-US" dirty="0"/>
              <a:t>Final Decision</a:t>
            </a:r>
          </a:p>
        </p:txBody>
      </p:sp>
      <p:sp>
        <p:nvSpPr>
          <p:cNvPr id="3" name="Text Placeholder 2">
            <a:extLst>
              <a:ext uri="{FF2B5EF4-FFF2-40B4-BE49-F238E27FC236}">
                <a16:creationId xmlns:a16="http://schemas.microsoft.com/office/drawing/2014/main" id="{4F1A6FCC-27D4-4FE6-AE31-55236FB53794}"/>
              </a:ext>
            </a:extLst>
          </p:cNvPr>
          <p:cNvSpPr>
            <a:spLocks noGrp="1"/>
          </p:cNvSpPr>
          <p:nvPr>
            <p:ph type="body" idx="1"/>
          </p:nvPr>
        </p:nvSpPr>
        <p:spPr>
          <a:solidFill>
            <a:schemeClr val="accent2">
              <a:lumMod val="20000"/>
              <a:lumOff val="80000"/>
            </a:schemeClr>
          </a:solidFill>
        </p:spPr>
        <p:txBody>
          <a:bodyPr/>
          <a:lstStyle/>
          <a:p>
            <a:r>
              <a:rPr lang="en-US" dirty="0"/>
              <a:t>GBM</a:t>
            </a:r>
          </a:p>
        </p:txBody>
      </p:sp>
      <p:sp>
        <p:nvSpPr>
          <p:cNvPr id="4" name="Content Placeholder 3">
            <a:extLst>
              <a:ext uri="{FF2B5EF4-FFF2-40B4-BE49-F238E27FC236}">
                <a16:creationId xmlns:a16="http://schemas.microsoft.com/office/drawing/2014/main" id="{963AB16C-022A-449B-94BF-E93E2B84A897}"/>
              </a:ext>
            </a:extLst>
          </p:cNvPr>
          <p:cNvSpPr>
            <a:spLocks noGrp="1"/>
          </p:cNvSpPr>
          <p:nvPr>
            <p:ph sz="half" idx="2"/>
          </p:nvPr>
        </p:nvSpPr>
        <p:spPr>
          <a:solidFill>
            <a:schemeClr val="accent2">
              <a:lumMod val="20000"/>
              <a:lumOff val="80000"/>
            </a:schemeClr>
          </a:solidFill>
        </p:spPr>
        <p:txBody>
          <a:bodyPr/>
          <a:lstStyle/>
          <a:p>
            <a:r>
              <a:rPr lang="en-US" dirty="0"/>
              <a:t>Overfitting due to lack of hyper-parameter search </a:t>
            </a:r>
          </a:p>
          <a:p>
            <a:pPr lvl="1"/>
            <a:r>
              <a:rPr lang="en-US" dirty="0"/>
              <a:t>More time would ensure we evaluate all hyper parameters to prevent overfitting </a:t>
            </a:r>
          </a:p>
          <a:p>
            <a:pPr lvl="1"/>
            <a:endParaRPr lang="en-US" dirty="0"/>
          </a:p>
          <a:p>
            <a:r>
              <a:rPr lang="en-US" dirty="0"/>
              <a:t>DO NOT USE GBM over EMBEDDING model due to lack of generalization</a:t>
            </a:r>
          </a:p>
        </p:txBody>
      </p:sp>
      <p:sp>
        <p:nvSpPr>
          <p:cNvPr id="5" name="Text Placeholder 4">
            <a:extLst>
              <a:ext uri="{FF2B5EF4-FFF2-40B4-BE49-F238E27FC236}">
                <a16:creationId xmlns:a16="http://schemas.microsoft.com/office/drawing/2014/main" id="{7769D7B9-1B4B-426C-ADBD-23CD55C7FF2D}"/>
              </a:ext>
            </a:extLst>
          </p:cNvPr>
          <p:cNvSpPr>
            <a:spLocks noGrp="1"/>
          </p:cNvSpPr>
          <p:nvPr>
            <p:ph type="body" sz="quarter" idx="3"/>
          </p:nvPr>
        </p:nvSpPr>
        <p:spPr>
          <a:solidFill>
            <a:schemeClr val="accent1">
              <a:lumMod val="40000"/>
              <a:lumOff val="60000"/>
            </a:schemeClr>
          </a:solidFill>
        </p:spPr>
        <p:txBody>
          <a:bodyPr/>
          <a:lstStyle/>
          <a:p>
            <a:r>
              <a:rPr lang="en-US" dirty="0"/>
              <a:t>Embedding Model</a:t>
            </a:r>
          </a:p>
        </p:txBody>
      </p:sp>
      <p:sp>
        <p:nvSpPr>
          <p:cNvPr id="6" name="Content Placeholder 5">
            <a:extLst>
              <a:ext uri="{FF2B5EF4-FFF2-40B4-BE49-F238E27FC236}">
                <a16:creationId xmlns:a16="http://schemas.microsoft.com/office/drawing/2014/main" id="{20EDD95C-BD80-4027-994B-2F62B25FC52A}"/>
              </a:ext>
            </a:extLst>
          </p:cNvPr>
          <p:cNvSpPr>
            <a:spLocks noGrp="1"/>
          </p:cNvSpPr>
          <p:nvPr>
            <p:ph sz="quarter" idx="4"/>
          </p:nvPr>
        </p:nvSpPr>
        <p:spPr>
          <a:solidFill>
            <a:schemeClr val="accent1">
              <a:lumMod val="40000"/>
              <a:lumOff val="60000"/>
            </a:schemeClr>
          </a:solidFill>
        </p:spPr>
        <p:txBody>
          <a:bodyPr/>
          <a:lstStyle/>
          <a:p>
            <a:r>
              <a:rPr lang="en-US" dirty="0"/>
              <a:t>Consistent results across training and validation datasets indicate model is not overfitting and can generalize to new data </a:t>
            </a:r>
          </a:p>
          <a:p>
            <a:r>
              <a:rPr lang="en-US" dirty="0"/>
              <a:t>WE DID NOT HAVE TO USE ALL THE DATA TO TRAIN THIS MODEL </a:t>
            </a:r>
          </a:p>
          <a:p>
            <a:r>
              <a:rPr lang="en-US" dirty="0"/>
              <a:t>Model scoring speed almost as fast as GBM due to use of </a:t>
            </a:r>
            <a:r>
              <a:rPr lang="en-US" dirty="0" err="1"/>
              <a:t>pymag</a:t>
            </a:r>
            <a:r>
              <a:rPr lang="en-US" dirty="0"/>
              <a:t> embeddings</a:t>
            </a:r>
          </a:p>
        </p:txBody>
      </p:sp>
    </p:spTree>
    <p:extLst>
      <p:ext uri="{BB962C8B-B14F-4D97-AF65-F5344CB8AC3E}">
        <p14:creationId xmlns:p14="http://schemas.microsoft.com/office/powerpoint/2010/main" val="289831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Full Model Use and Enrichment for LOB</a:t>
            </a:r>
          </a:p>
        </p:txBody>
      </p:sp>
      <p:graphicFrame>
        <p:nvGraphicFramePr>
          <p:cNvPr id="6" name="Content Placeholder 5">
            <a:extLst>
              <a:ext uri="{FF2B5EF4-FFF2-40B4-BE49-F238E27FC236}">
                <a16:creationId xmlns:a16="http://schemas.microsoft.com/office/drawing/2014/main" id="{577D9EC2-8FF4-4851-A060-52F66D962142}"/>
              </a:ext>
            </a:extLst>
          </p:cNvPr>
          <p:cNvGraphicFramePr>
            <a:graphicFrameLocks noGrp="1"/>
          </p:cNvGraphicFramePr>
          <p:nvPr>
            <p:ph idx="1"/>
            <p:extLst>
              <p:ext uri="{D42A27DB-BD31-4B8C-83A1-F6EECF244321}">
                <p14:modId xmlns:p14="http://schemas.microsoft.com/office/powerpoint/2010/main" val="411694654"/>
              </p:ext>
            </p:extLst>
          </p:nvPr>
        </p:nvGraphicFramePr>
        <p:xfrm>
          <a:off x="336957" y="2202946"/>
          <a:ext cx="6105787"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DA7D5A3-6427-4628-896E-B3ED46AD6C2C}"/>
              </a:ext>
            </a:extLst>
          </p:cNvPr>
          <p:cNvGraphicFramePr/>
          <p:nvPr>
            <p:extLst>
              <p:ext uri="{D42A27DB-BD31-4B8C-83A1-F6EECF244321}">
                <p14:modId xmlns:p14="http://schemas.microsoft.com/office/powerpoint/2010/main" val="3926856526"/>
              </p:ext>
            </p:extLst>
          </p:nvPr>
        </p:nvGraphicFramePr>
        <p:xfrm>
          <a:off x="7021584" y="4421404"/>
          <a:ext cx="4472731" cy="20087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Plus Sign 7">
            <a:extLst>
              <a:ext uri="{FF2B5EF4-FFF2-40B4-BE49-F238E27FC236}">
                <a16:creationId xmlns:a16="http://schemas.microsoft.com/office/drawing/2014/main" id="{AE671D91-7F29-4286-8347-1DE5B0E7D148}"/>
              </a:ext>
            </a:extLst>
          </p:cNvPr>
          <p:cNvSpPr/>
          <p:nvPr/>
        </p:nvSpPr>
        <p:spPr>
          <a:xfrm>
            <a:off x="6030285" y="4947610"/>
            <a:ext cx="875251" cy="956345"/>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0C743D7A-B68F-4B3F-8235-76658B05C56F}"/>
              </a:ext>
            </a:extLst>
          </p:cNvPr>
          <p:cNvGraphicFramePr/>
          <p:nvPr>
            <p:extLst>
              <p:ext uri="{D42A27DB-BD31-4B8C-83A1-F6EECF244321}">
                <p14:modId xmlns:p14="http://schemas.microsoft.com/office/powerpoint/2010/main" val="1700391282"/>
              </p:ext>
            </p:extLst>
          </p:nvPr>
        </p:nvGraphicFramePr>
        <p:xfrm>
          <a:off x="4843706" y="1994069"/>
          <a:ext cx="3877930" cy="1532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Plus Sign 9">
            <a:extLst>
              <a:ext uri="{FF2B5EF4-FFF2-40B4-BE49-F238E27FC236}">
                <a16:creationId xmlns:a16="http://schemas.microsoft.com/office/drawing/2014/main" id="{3D487848-6B43-4AE0-A6F6-25FD89A97124}"/>
              </a:ext>
            </a:extLst>
          </p:cNvPr>
          <p:cNvSpPr/>
          <p:nvPr/>
        </p:nvSpPr>
        <p:spPr>
          <a:xfrm>
            <a:off x="3777722" y="2353895"/>
            <a:ext cx="758857" cy="729680"/>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9D569C5-FC10-41D5-8F0B-D89B70C34111}"/>
              </a:ext>
            </a:extLst>
          </p:cNvPr>
          <p:cNvGrpSpPr/>
          <p:nvPr/>
        </p:nvGrpSpPr>
        <p:grpSpPr>
          <a:xfrm>
            <a:off x="375057" y="6000624"/>
            <a:ext cx="2317343" cy="468985"/>
            <a:chOff x="336957" y="5955051"/>
            <a:chExt cx="2317343" cy="468985"/>
          </a:xfrm>
        </p:grpSpPr>
        <p:grpSp>
          <p:nvGrpSpPr>
            <p:cNvPr id="14" name="Group 13">
              <a:extLst>
                <a:ext uri="{FF2B5EF4-FFF2-40B4-BE49-F238E27FC236}">
                  <a16:creationId xmlns:a16="http://schemas.microsoft.com/office/drawing/2014/main" id="{FCD72115-5050-40B6-931D-5F3CF696E266}"/>
                </a:ext>
              </a:extLst>
            </p:cNvPr>
            <p:cNvGrpSpPr/>
            <p:nvPr/>
          </p:nvGrpSpPr>
          <p:grpSpPr>
            <a:xfrm>
              <a:off x="520700" y="6052633"/>
              <a:ext cx="2035264" cy="292604"/>
              <a:chOff x="520700" y="6052633"/>
              <a:chExt cx="2035264" cy="292604"/>
            </a:xfrm>
          </p:grpSpPr>
          <p:sp>
            <p:nvSpPr>
              <p:cNvPr id="12" name="Rectangle 11">
                <a:extLst>
                  <a:ext uri="{FF2B5EF4-FFF2-40B4-BE49-F238E27FC236}">
                    <a16:creationId xmlns:a16="http://schemas.microsoft.com/office/drawing/2014/main" id="{31081F03-8F42-49CF-8A07-D7A425460F96}"/>
                  </a:ext>
                </a:extLst>
              </p:cNvPr>
              <p:cNvSpPr/>
              <p:nvPr/>
            </p:nvSpPr>
            <p:spPr>
              <a:xfrm>
                <a:off x="1589483" y="6052633"/>
                <a:ext cx="966481" cy="29260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a:t>
                </a:r>
              </a:p>
            </p:txBody>
          </p:sp>
          <p:sp>
            <p:nvSpPr>
              <p:cNvPr id="13" name="Rectangle 12">
                <a:extLst>
                  <a:ext uri="{FF2B5EF4-FFF2-40B4-BE49-F238E27FC236}">
                    <a16:creationId xmlns:a16="http://schemas.microsoft.com/office/drawing/2014/main" id="{1DC1A054-365E-4D16-AE5A-F3EA22897421}"/>
                  </a:ext>
                </a:extLst>
              </p:cNvPr>
              <p:cNvSpPr/>
              <p:nvPr/>
            </p:nvSpPr>
            <p:spPr>
              <a:xfrm>
                <a:off x="520700" y="6068225"/>
                <a:ext cx="966481" cy="2770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a:t>
                </a:r>
              </a:p>
            </p:txBody>
          </p:sp>
        </p:grpSp>
        <p:sp>
          <p:nvSpPr>
            <p:cNvPr id="15" name="Rectangle 14">
              <a:extLst>
                <a:ext uri="{FF2B5EF4-FFF2-40B4-BE49-F238E27FC236}">
                  <a16:creationId xmlns:a16="http://schemas.microsoft.com/office/drawing/2014/main" id="{EC66A026-3E22-4698-8BFE-0DD04664B128}"/>
                </a:ext>
              </a:extLst>
            </p:cNvPr>
            <p:cNvSpPr/>
            <p:nvPr/>
          </p:nvSpPr>
          <p:spPr>
            <a:xfrm>
              <a:off x="336957" y="5955051"/>
              <a:ext cx="2317343" cy="468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2">
            <a:extLst>
              <a:ext uri="{FF2B5EF4-FFF2-40B4-BE49-F238E27FC236}">
                <a16:creationId xmlns:a16="http://schemas.microsoft.com/office/drawing/2014/main" id="{7D6E9690-B7CD-499F-BB7D-5DEF44A65D58}"/>
              </a:ext>
            </a:extLst>
          </p:cNvPr>
          <p:cNvSpPr txBox="1">
            <a:spLocks/>
          </p:cNvSpPr>
          <p:nvPr/>
        </p:nvSpPr>
        <p:spPr>
          <a:xfrm>
            <a:off x="539215" y="959154"/>
            <a:ext cx="10969916" cy="989342"/>
          </a:xfrm>
          <a:prstGeom prst="rect">
            <a:avLst/>
          </a:prstGeom>
        </p:spPr>
        <p:txBody>
          <a:bodyP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solidFill>
                  <a:schemeClr val="tx1">
                    <a:lumMod val="85000"/>
                    <a:lumOff val="15000"/>
                  </a:schemeClr>
                </a:solidFill>
                <a:latin typeface="+mj-lt"/>
              </a:rPr>
              <a:t>This diagram illustrates how the output from the classification model can be enriched for downstream use by expanding the feature grid to include the other attributes provided in the CFPB dataset, as well as calculating the sentiment of each compliant to enable the output to be prioritized by 1) Probability Decile of being Correct , 2) within each decile, rank complaints in order sentiment to prioritize the most extreme complaints first. </a:t>
            </a:r>
          </a:p>
        </p:txBody>
      </p:sp>
    </p:spTree>
    <p:extLst>
      <p:ext uri="{BB962C8B-B14F-4D97-AF65-F5344CB8AC3E}">
        <p14:creationId xmlns:p14="http://schemas.microsoft.com/office/powerpoint/2010/main" val="185670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APPENDIX</a:t>
            </a:r>
          </a:p>
        </p:txBody>
      </p:sp>
      <p:sp>
        <p:nvSpPr>
          <p:cNvPr id="4" name="Content Placeholder 3">
            <a:extLst>
              <a:ext uri="{FF2B5EF4-FFF2-40B4-BE49-F238E27FC236}">
                <a16:creationId xmlns:a16="http://schemas.microsoft.com/office/drawing/2014/main" id="{EB976DD0-FB6B-465B-BC69-DA32195021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720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756EB7-006D-4225-8774-E8FF8D5F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57"/>
          <a:stretch/>
        </p:blipFill>
        <p:spPr bwMode="auto">
          <a:xfrm>
            <a:off x="2676072" y="324829"/>
            <a:ext cx="2888041" cy="3066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EA6027-C8A9-4F31-BD9F-9040D9804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67"/>
          <a:stretch/>
        </p:blipFill>
        <p:spPr bwMode="auto">
          <a:xfrm>
            <a:off x="5480425" y="362928"/>
            <a:ext cx="2861666" cy="30660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EAAA65-B519-4A59-B16E-990AFE70C3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576"/>
          <a:stretch/>
        </p:blipFill>
        <p:spPr bwMode="auto">
          <a:xfrm>
            <a:off x="8586190" y="362928"/>
            <a:ext cx="2841885"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85054C6-A53F-4D57-A9ED-D50FA943C3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765"/>
          <a:stretch/>
        </p:blipFill>
        <p:spPr bwMode="auto">
          <a:xfrm>
            <a:off x="2676072" y="3324224"/>
            <a:ext cx="2868260"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F1769-1BC9-4A87-ABA2-E6A734A0E6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2373"/>
          <a:stretch/>
        </p:blipFill>
        <p:spPr bwMode="auto">
          <a:xfrm>
            <a:off x="5662914" y="3390900"/>
            <a:ext cx="2848479"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ADB0675-29AD-446A-B956-90A869006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1967"/>
          <a:stretch/>
        </p:blipFill>
        <p:spPr bwMode="auto">
          <a:xfrm>
            <a:off x="8469333" y="3429000"/>
            <a:ext cx="2861666" cy="3066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E01DDFC-5772-4F5C-9DE0-B9E18976A347}"/>
              </a:ext>
            </a:extLst>
          </p:cNvPr>
          <p:cNvSpPr txBox="1"/>
          <p:nvPr/>
        </p:nvSpPr>
        <p:spPr>
          <a:xfrm>
            <a:off x="571501" y="609600"/>
            <a:ext cx="1619250" cy="1754326"/>
          </a:xfrm>
          <a:prstGeom prst="rect">
            <a:avLst/>
          </a:prstGeom>
          <a:noFill/>
        </p:spPr>
        <p:txBody>
          <a:bodyPr wrap="square" rtlCol="0">
            <a:spAutoFit/>
          </a:bodyPr>
          <a:lstStyle/>
          <a:p>
            <a:pPr algn="ctr"/>
            <a:r>
              <a:rPr lang="en-US" b="1" dirty="0"/>
              <a:t>CONFUSION MATRIX OVERVIEW BY CANIDATE MODEL </a:t>
            </a:r>
          </a:p>
        </p:txBody>
      </p:sp>
    </p:spTree>
    <p:extLst>
      <p:ext uri="{BB962C8B-B14F-4D97-AF65-F5344CB8AC3E}">
        <p14:creationId xmlns:p14="http://schemas.microsoft.com/office/powerpoint/2010/main" val="112485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94B39AD-6557-4335-9573-4F0957E56E30}"/>
              </a:ext>
            </a:extLst>
          </p:cNvPr>
          <p:cNvGraphicFramePr>
            <a:graphicFrameLocks noGrp="1"/>
          </p:cNvGraphicFramePr>
          <p:nvPr>
            <p:extLst>
              <p:ext uri="{D42A27DB-BD31-4B8C-83A1-F6EECF244321}">
                <p14:modId xmlns:p14="http://schemas.microsoft.com/office/powerpoint/2010/main" val="3500660286"/>
              </p:ext>
            </p:extLst>
          </p:nvPr>
        </p:nvGraphicFramePr>
        <p:xfrm>
          <a:off x="-1414463" y="5275058"/>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u="none" strike="noStrike">
                          <a:effectLst/>
                        </a:rPr>
                        <a:t>0</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bank_service,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5122" name="Picture 2">
            <a:extLst>
              <a:ext uri="{FF2B5EF4-FFF2-40B4-BE49-F238E27FC236}">
                <a16:creationId xmlns:a16="http://schemas.microsoft.com/office/drawing/2014/main" id="{EC531577-13D4-4937-8373-2F564EA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 y="1641357"/>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DAAACAC-B416-4AAE-9164-D5307F79B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40" y="353181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99A35FE-FA93-4E45-BFA5-9EC917EBB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082" y="1721839"/>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69EBC0D-31D5-4F97-8DB2-E25979A54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067" y="3679872"/>
            <a:ext cx="2679286" cy="18904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CCE6E67-7794-4894-A241-73381CE0BD8A}"/>
              </a:ext>
            </a:extLst>
          </p:cNvPr>
          <p:cNvSpPr/>
          <p:nvPr/>
        </p:nvSpPr>
        <p:spPr>
          <a:xfrm>
            <a:off x="8266278" y="732702"/>
            <a:ext cx="103425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GBM</a:t>
            </a:r>
          </a:p>
        </p:txBody>
      </p:sp>
      <p:sp>
        <p:nvSpPr>
          <p:cNvPr id="14" name="Rectangle 13">
            <a:extLst>
              <a:ext uri="{FF2B5EF4-FFF2-40B4-BE49-F238E27FC236}">
                <a16:creationId xmlns:a16="http://schemas.microsoft.com/office/drawing/2014/main" id="{90FEE160-2326-4BE6-B967-71B5F431F774}"/>
              </a:ext>
            </a:extLst>
          </p:cNvPr>
          <p:cNvSpPr/>
          <p:nvPr/>
        </p:nvSpPr>
        <p:spPr>
          <a:xfrm>
            <a:off x="1647998" y="790005"/>
            <a:ext cx="146546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Logistic</a:t>
            </a:r>
          </a:p>
        </p:txBody>
      </p:sp>
      <p:pic>
        <p:nvPicPr>
          <p:cNvPr id="5130" name="Picture 10">
            <a:extLst>
              <a:ext uri="{FF2B5EF4-FFF2-40B4-BE49-F238E27FC236}">
                <a16:creationId xmlns:a16="http://schemas.microsoft.com/office/drawing/2014/main" id="{6A4A1E3D-EA07-4334-B480-3DDA2EFB71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5898" y="172183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15F82CAF-E855-4477-9D6E-6D05AFC18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884" y="3612300"/>
            <a:ext cx="2679288" cy="189046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20EFA35-CDAE-4D68-897F-407C5876730C}"/>
              </a:ext>
            </a:extLst>
          </p:cNvPr>
          <p:cNvCxnSpPr/>
          <p:nvPr/>
        </p:nvCxnSpPr>
        <p:spPr>
          <a:xfrm>
            <a:off x="6024785" y="1654266"/>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BAC90F-7C91-4D95-BE47-8C5FCC5A3C5F}"/>
              </a:ext>
            </a:extLst>
          </p:cNvPr>
          <p:cNvCxnSpPr>
            <a:cxnSpLocks/>
          </p:cNvCxnSpPr>
          <p:nvPr/>
        </p:nvCxnSpPr>
        <p:spPr>
          <a:xfrm>
            <a:off x="8783407" y="1517532"/>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D1E5DA-67BF-4560-94FD-51FA3F0B4223}"/>
              </a:ext>
            </a:extLst>
          </p:cNvPr>
          <p:cNvSpPr/>
          <p:nvPr/>
        </p:nvSpPr>
        <p:spPr>
          <a:xfrm>
            <a:off x="6733260" y="1164833"/>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3" name="Rectangle 22">
            <a:extLst>
              <a:ext uri="{FF2B5EF4-FFF2-40B4-BE49-F238E27FC236}">
                <a16:creationId xmlns:a16="http://schemas.microsoft.com/office/drawing/2014/main" id="{92F4BD20-42F3-425C-AFB9-D020E9E14581}"/>
              </a:ext>
            </a:extLst>
          </p:cNvPr>
          <p:cNvSpPr/>
          <p:nvPr/>
        </p:nvSpPr>
        <p:spPr>
          <a:xfrm>
            <a:off x="9828243" y="1164833"/>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pic>
        <p:nvPicPr>
          <p:cNvPr id="5134" name="Picture 14">
            <a:extLst>
              <a:ext uri="{FF2B5EF4-FFF2-40B4-BE49-F238E27FC236}">
                <a16:creationId xmlns:a16="http://schemas.microsoft.com/office/drawing/2014/main" id="{6F73521D-EF4D-4B41-A53D-F60542DC5C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635" y="1678485"/>
            <a:ext cx="2603252" cy="183681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8A44EB83-41EE-427D-925B-14A8AFD81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1584" y="3565604"/>
            <a:ext cx="2603252" cy="183681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55E860D6-EFE8-48AF-AF1B-DF14DB6B9847}"/>
              </a:ext>
            </a:extLst>
          </p:cNvPr>
          <p:cNvCxnSpPr/>
          <p:nvPr/>
        </p:nvCxnSpPr>
        <p:spPr>
          <a:xfrm>
            <a:off x="185501" y="1688053"/>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05113A-FC4E-4C5F-85FF-4360CB081E6A}"/>
              </a:ext>
            </a:extLst>
          </p:cNvPr>
          <p:cNvCxnSpPr>
            <a:cxnSpLocks/>
          </p:cNvCxnSpPr>
          <p:nvPr/>
        </p:nvCxnSpPr>
        <p:spPr>
          <a:xfrm>
            <a:off x="2944123" y="1551319"/>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994A03-CDC0-4526-A517-0E18975CF434}"/>
              </a:ext>
            </a:extLst>
          </p:cNvPr>
          <p:cNvSpPr/>
          <p:nvPr/>
        </p:nvSpPr>
        <p:spPr>
          <a:xfrm>
            <a:off x="893976" y="1198620"/>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9" name="Rectangle 28">
            <a:extLst>
              <a:ext uri="{FF2B5EF4-FFF2-40B4-BE49-F238E27FC236}">
                <a16:creationId xmlns:a16="http://schemas.microsoft.com/office/drawing/2014/main" id="{30DF7564-56B9-4048-9C23-08010B8FA03E}"/>
              </a:ext>
            </a:extLst>
          </p:cNvPr>
          <p:cNvSpPr/>
          <p:nvPr/>
        </p:nvSpPr>
        <p:spPr>
          <a:xfrm>
            <a:off x="3988959" y="1198620"/>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sp>
        <p:nvSpPr>
          <p:cNvPr id="15" name="Speech Bubble: Rectangle 14">
            <a:extLst>
              <a:ext uri="{FF2B5EF4-FFF2-40B4-BE49-F238E27FC236}">
                <a16:creationId xmlns:a16="http://schemas.microsoft.com/office/drawing/2014/main" id="{E9A1143C-D946-4327-91BB-AC909EAD4FD1}"/>
              </a:ext>
            </a:extLst>
          </p:cNvPr>
          <p:cNvSpPr/>
          <p:nvPr/>
        </p:nvSpPr>
        <p:spPr>
          <a:xfrm>
            <a:off x="5257545" y="516761"/>
            <a:ext cx="2559118" cy="717215"/>
          </a:xfrm>
          <a:prstGeom prst="wedgeRectCallout">
            <a:avLst>
              <a:gd name="adj1" fmla="val -2223"/>
              <a:gd name="adj2" fmla="val 1249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ROC is good indicating we capture majority of TP in AGGREAGATE</a:t>
            </a:r>
          </a:p>
        </p:txBody>
      </p:sp>
      <p:sp>
        <p:nvSpPr>
          <p:cNvPr id="31" name="Speech Bubble: Rectangle 30">
            <a:extLst>
              <a:ext uri="{FF2B5EF4-FFF2-40B4-BE49-F238E27FC236}">
                <a16:creationId xmlns:a16="http://schemas.microsoft.com/office/drawing/2014/main" id="{767C38CA-CDE9-4047-BDC6-9A41FF95480D}"/>
              </a:ext>
            </a:extLst>
          </p:cNvPr>
          <p:cNvSpPr/>
          <p:nvPr/>
        </p:nvSpPr>
        <p:spPr>
          <a:xfrm>
            <a:off x="8020976" y="5678450"/>
            <a:ext cx="2559118" cy="717215"/>
          </a:xfrm>
          <a:prstGeom prst="wedgeRectCallout">
            <a:avLst>
              <a:gd name="adj1" fmla="val -54703"/>
              <a:gd name="adj2" fmla="val -72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Precision recall curves indicate we cannot capture per class relationships very well </a:t>
            </a:r>
          </a:p>
        </p:txBody>
      </p:sp>
      <p:sp>
        <p:nvSpPr>
          <p:cNvPr id="16" name="TextBox 15">
            <a:extLst>
              <a:ext uri="{FF2B5EF4-FFF2-40B4-BE49-F238E27FC236}">
                <a16:creationId xmlns:a16="http://schemas.microsoft.com/office/drawing/2014/main" id="{5D0F2A7C-1A30-4978-B57D-5C2CE082B9FD}"/>
              </a:ext>
            </a:extLst>
          </p:cNvPr>
          <p:cNvSpPr txBox="1"/>
          <p:nvPr/>
        </p:nvSpPr>
        <p:spPr>
          <a:xfrm>
            <a:off x="893976" y="5629978"/>
            <a:ext cx="5525874" cy="738664"/>
          </a:xfrm>
          <a:prstGeom prst="rect">
            <a:avLst/>
          </a:prstGeom>
          <a:noFill/>
        </p:spPr>
        <p:txBody>
          <a:bodyPr wrap="square" rtlCol="0">
            <a:spAutoFit/>
          </a:bodyPr>
          <a:lstStyle/>
          <a:p>
            <a:r>
              <a:rPr lang="en-US" sz="1400" dirty="0"/>
              <a:t>DUE TO CLASS IMBALANCE, WE CANNOT JUST RELY ON ROC CURVES, WE MUST LOOK AT PRECISION / RECALL TO UNDERSTAND MODEL PERFORMANCE</a:t>
            </a:r>
          </a:p>
        </p:txBody>
      </p:sp>
    </p:spTree>
    <p:extLst>
      <p:ext uri="{BB962C8B-B14F-4D97-AF65-F5344CB8AC3E}">
        <p14:creationId xmlns:p14="http://schemas.microsoft.com/office/powerpoint/2010/main" val="71274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Selection Methodology</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653974" y="2439713"/>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7801761" y="2439713"/>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11298572" cy="1323439"/>
          </a:xfrm>
          <a:prstGeom prst="rect">
            <a:avLst/>
          </a:prstGeom>
          <a:noFill/>
        </p:spPr>
        <p:txBody>
          <a:bodyPr wrap="square">
            <a:spAutoFit/>
          </a:bodyPr>
          <a:lstStyle/>
          <a:p>
            <a:r>
              <a:rPr lang="en-US" sz="1600" dirty="0"/>
              <a:t>To build an effective e2e NLP model pipeline in 3 days, including cross validation and hyperparameter tuning, a highly generalizable framework is needed. Traditional BOW model architectures require extensive text preprocessing and leave little time for model development. Below highlights the key criteria that led me to use an embedding based model approach over traditional BOW architectures. Specifically embedding models are  Easily re-trainable, maintainable, and generalizable. </a:t>
            </a:r>
          </a:p>
        </p:txBody>
      </p:sp>
    </p:spTree>
    <p:extLst>
      <p:ext uri="{BB962C8B-B14F-4D97-AF65-F5344CB8AC3E}">
        <p14:creationId xmlns:p14="http://schemas.microsoft.com/office/powerpoint/2010/main" val="4112094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7808753" cy="640080"/>
          </a:xfrm>
        </p:spPr>
        <p:txBody>
          <a:bodyPr>
            <a:normAutofit fontScale="90000"/>
          </a:bodyPr>
          <a:lstStyle/>
          <a:p>
            <a:r>
              <a:rPr lang="en-US" dirty="0"/>
              <a:t>Embedding Sequence generation</a:t>
            </a:r>
          </a:p>
        </p:txBody>
      </p:sp>
      <p:sp>
        <p:nvSpPr>
          <p:cNvPr id="13" name="TextBox 12">
            <a:extLst>
              <a:ext uri="{FF2B5EF4-FFF2-40B4-BE49-F238E27FC236}">
                <a16:creationId xmlns:a16="http://schemas.microsoft.com/office/drawing/2014/main" id="{0FFB95C4-158E-4A74-A413-D9E1E27F4B8A}"/>
              </a:ext>
            </a:extLst>
          </p:cNvPr>
          <p:cNvSpPr txBox="1"/>
          <p:nvPr/>
        </p:nvSpPr>
        <p:spPr>
          <a:xfrm>
            <a:off x="248284" y="5750470"/>
            <a:ext cx="11426683" cy="738664"/>
          </a:xfrm>
          <a:prstGeom prst="rect">
            <a:avLst/>
          </a:prstGeom>
          <a:noFill/>
        </p:spPr>
        <p:txBody>
          <a:bodyPr wrap="square">
            <a:spAutoFit/>
          </a:bodyPr>
          <a:lstStyle/>
          <a:p>
            <a:pPr algn="ctr"/>
            <a:r>
              <a:rPr lang="en-US" sz="1400" i="1" dirty="0">
                <a:solidFill>
                  <a:srgbClr val="FF0000"/>
                </a:solidFill>
              </a:rPr>
              <a:t>Note: The texts being tokenized are longer than a few sentences, and thus is recommended to generate overlapping chunks of smaller text use these to create a vectorized representation of the longer text that can be used in downstream models without forcing the model to evaluate all the sequences at one pass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524784"/>
          </a:xfrm>
        </p:spPr>
        <p:txBody>
          <a:bodyPr>
            <a:noAutofit/>
          </a:bodyPr>
          <a:lstStyle/>
          <a:p>
            <a:pPr marL="0" indent="0">
              <a:buNone/>
            </a:pPr>
            <a:r>
              <a:rPr lang="en-US" sz="1400" dirty="0">
                <a:solidFill>
                  <a:schemeClr val="tx1">
                    <a:lumMod val="85000"/>
                    <a:lumOff val="15000"/>
                  </a:schemeClr>
                </a:solidFill>
                <a:latin typeface="+mj-lt"/>
              </a:rPr>
              <a:t>Below provides over of the methodology used to transform complaints into sequences of tokens which directly map to a vectorized embedding representation of each word in each sequence. </a:t>
            </a:r>
          </a:p>
        </p:txBody>
      </p:sp>
      <p:sp>
        <p:nvSpPr>
          <p:cNvPr id="4" name="Rectangle 3">
            <a:extLst>
              <a:ext uri="{FF2B5EF4-FFF2-40B4-BE49-F238E27FC236}">
                <a16:creationId xmlns:a16="http://schemas.microsoft.com/office/drawing/2014/main" id="{8112BA5A-DF76-4A90-9029-74384ABC905F}"/>
              </a:ext>
            </a:extLst>
          </p:cNvPr>
          <p:cNvSpPr/>
          <p:nvPr/>
        </p:nvSpPr>
        <p:spPr>
          <a:xfrm>
            <a:off x="539214" y="1538243"/>
            <a:ext cx="5901574" cy="3620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92929"/>
                </a:solidFill>
                <a:effectLst/>
                <a:latin typeface="charter"/>
              </a:rPr>
              <a:t>Tokenization is the process of converting a string of text into a list of tokens (individual words/punctuation) and/or token IDs (integers that map a word to a vector representation of that word in an embedding array)</a:t>
            </a:r>
            <a:endParaRPr lang="en-US" dirty="0">
              <a:solidFill>
                <a:schemeClr val="tx1"/>
              </a:solidFill>
            </a:endParaRPr>
          </a:p>
          <a:p>
            <a:pPr marL="342900" indent="-342900">
              <a:buFont typeface="+mj-lt"/>
              <a:buAutoNum type="arabicPeriod"/>
            </a:pPr>
            <a:r>
              <a:rPr lang="en-US" sz="1400" dirty="0">
                <a:solidFill>
                  <a:schemeClr val="tx1"/>
                </a:solidFill>
              </a:rPr>
              <a:t>Word tokenize texts into ‘tokens’</a:t>
            </a:r>
          </a:p>
          <a:p>
            <a:pPr marL="800100" lvl="1" indent="-342900">
              <a:buFont typeface="+mj-lt"/>
              <a:buAutoNum type="arabicPeriod"/>
            </a:pPr>
            <a:r>
              <a:rPr lang="en-US" sz="1400" dirty="0">
                <a:solidFill>
                  <a:schemeClr val="tx1"/>
                </a:solidFill>
              </a:rPr>
              <a:t>Leverage </a:t>
            </a:r>
            <a:r>
              <a:rPr lang="en-US" sz="1400" dirty="0" err="1">
                <a:solidFill>
                  <a:schemeClr val="tx1"/>
                </a:solidFill>
              </a:rPr>
              <a:t>wordpiece</a:t>
            </a:r>
            <a:r>
              <a:rPr lang="en-US" sz="1400" dirty="0">
                <a:solidFill>
                  <a:schemeClr val="tx1"/>
                </a:solidFill>
              </a:rPr>
              <a:t> algo to identify commonly seen </a:t>
            </a:r>
            <a:r>
              <a:rPr lang="en-US" sz="1400" dirty="0" err="1">
                <a:solidFill>
                  <a:schemeClr val="tx1"/>
                </a:solidFill>
              </a:rPr>
              <a:t>subwords</a:t>
            </a:r>
            <a:r>
              <a:rPr lang="en-US" sz="1400" dirty="0">
                <a:solidFill>
                  <a:schemeClr val="tx1"/>
                </a:solidFill>
              </a:rPr>
              <a:t> of OOV tokens</a:t>
            </a:r>
          </a:p>
          <a:p>
            <a:pPr marL="342900" indent="-342900">
              <a:buFont typeface="+mj-lt"/>
              <a:buAutoNum type="arabicPeriod"/>
            </a:pPr>
            <a:r>
              <a:rPr lang="en-US" sz="1400" dirty="0">
                <a:solidFill>
                  <a:schemeClr val="tx1"/>
                </a:solidFill>
              </a:rPr>
              <a:t>Transform word tokens into vocabulary(hashed) tokens for use in building vectorized embedding representations of each sequence based on vocabulary BERT was originally built from </a:t>
            </a:r>
          </a:p>
          <a:p>
            <a:pPr marL="342900" indent="-342900">
              <a:buFont typeface="+mj-lt"/>
              <a:buAutoNum type="arabicPeriod"/>
            </a:pPr>
            <a:r>
              <a:rPr lang="en-US" sz="1400" dirty="0">
                <a:solidFill>
                  <a:schemeClr val="tx1"/>
                </a:solidFill>
              </a:rPr>
              <a:t>Generate sequence representation of texts including padding, truncation , and start and end of text indicators </a:t>
            </a:r>
          </a:p>
          <a:p>
            <a:pPr marL="800100" lvl="1" indent="-342900">
              <a:buFont typeface="+mj-lt"/>
              <a:buAutoNum type="arabicPeriod"/>
            </a:pPr>
            <a:r>
              <a:rPr lang="en-US" sz="1200" dirty="0">
                <a:solidFill>
                  <a:schemeClr val="tx1"/>
                </a:solidFill>
              </a:rPr>
              <a:t>Padding :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 &lt; 512 -&gt; pad = 512-len(</a:t>
            </a:r>
            <a:r>
              <a:rPr lang="en-US" sz="1200" dirty="0" err="1">
                <a:solidFill>
                  <a:schemeClr val="tx1"/>
                </a:solidFill>
              </a:rPr>
              <a:t>txt.split</a:t>
            </a:r>
            <a:r>
              <a:rPr lang="en-US" sz="1200" dirty="0">
                <a:solidFill>
                  <a:schemeClr val="tx1"/>
                </a:solidFill>
              </a:rPr>
              <a:t>()</a:t>
            </a:r>
          </a:p>
          <a:p>
            <a:pPr marL="800100" lvl="1" indent="-342900">
              <a:buFont typeface="+mj-lt"/>
              <a:buAutoNum type="arabicPeriod"/>
            </a:pPr>
            <a:r>
              <a:rPr lang="en-US" sz="1200" dirty="0">
                <a:solidFill>
                  <a:schemeClr val="tx1"/>
                </a:solidFill>
              </a:rPr>
              <a:t>Truncation: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())&gt; 512 -&gt; txt = txt[:512]</a:t>
            </a:r>
          </a:p>
          <a:p>
            <a:pPr marL="800100" lvl="1" indent="-342900">
              <a:buFont typeface="+mj-lt"/>
              <a:buAutoNum type="arabicPeriod"/>
            </a:pPr>
            <a:r>
              <a:rPr lang="en-US" sz="1200" dirty="0">
                <a:solidFill>
                  <a:schemeClr val="tx1"/>
                </a:solidFill>
              </a:rPr>
              <a:t>Add BERT delimiters: txt = [CLS] , 1,5012,3413,3414,4144,[SEP]</a:t>
            </a:r>
          </a:p>
        </p:txBody>
      </p:sp>
      <p:sp>
        <p:nvSpPr>
          <p:cNvPr id="5" name="Rectangle 4">
            <a:extLst>
              <a:ext uri="{FF2B5EF4-FFF2-40B4-BE49-F238E27FC236}">
                <a16:creationId xmlns:a16="http://schemas.microsoft.com/office/drawing/2014/main" id="{01AC2B78-7D2F-4316-B7E6-A4B969BD1535}"/>
              </a:ext>
            </a:extLst>
          </p:cNvPr>
          <p:cNvSpPr/>
          <p:nvPr/>
        </p:nvSpPr>
        <p:spPr>
          <a:xfrm>
            <a:off x="7356581" y="1723058"/>
            <a:ext cx="4152550" cy="31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1500 word long review</a:t>
            </a:r>
          </a:p>
        </p:txBody>
      </p:sp>
      <p:sp>
        <p:nvSpPr>
          <p:cNvPr id="10" name="Rectangle 9">
            <a:extLst>
              <a:ext uri="{FF2B5EF4-FFF2-40B4-BE49-F238E27FC236}">
                <a16:creationId xmlns:a16="http://schemas.microsoft.com/office/drawing/2014/main" id="{238E91A2-2FB1-4646-822D-E60507693B9C}"/>
              </a:ext>
            </a:extLst>
          </p:cNvPr>
          <p:cNvSpPr/>
          <p:nvPr/>
        </p:nvSpPr>
        <p:spPr>
          <a:xfrm>
            <a:off x="7356580" y="2142033"/>
            <a:ext cx="830511" cy="960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200 word chunk(t)</a:t>
            </a:r>
          </a:p>
        </p:txBody>
      </p:sp>
      <p:sp>
        <p:nvSpPr>
          <p:cNvPr id="11" name="Rectangle 10">
            <a:extLst>
              <a:ext uri="{FF2B5EF4-FFF2-40B4-BE49-F238E27FC236}">
                <a16:creationId xmlns:a16="http://schemas.microsoft.com/office/drawing/2014/main" id="{497503C1-A9F4-44B2-A75F-6368B7EA343B}"/>
              </a:ext>
            </a:extLst>
          </p:cNvPr>
          <p:cNvSpPr/>
          <p:nvPr/>
        </p:nvSpPr>
        <p:spPr>
          <a:xfrm>
            <a:off x="8392338" y="2171835"/>
            <a:ext cx="868544" cy="93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chunk(t)[150:] + 150 new words</a:t>
            </a:r>
          </a:p>
        </p:txBody>
      </p:sp>
      <p:sp>
        <p:nvSpPr>
          <p:cNvPr id="12" name="Rectangle 11">
            <a:extLst>
              <a:ext uri="{FF2B5EF4-FFF2-40B4-BE49-F238E27FC236}">
                <a16:creationId xmlns:a16="http://schemas.microsoft.com/office/drawing/2014/main" id="{E83EDD98-1498-49B3-BACA-FFFEF840E57A}"/>
              </a:ext>
            </a:extLst>
          </p:cNvPr>
          <p:cNvSpPr/>
          <p:nvPr/>
        </p:nvSpPr>
        <p:spPr>
          <a:xfrm>
            <a:off x="9441245"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chunk(t+1)[150:] + 150 new words</a:t>
            </a:r>
          </a:p>
        </p:txBody>
      </p:sp>
      <p:sp>
        <p:nvSpPr>
          <p:cNvPr id="6" name="TextBox 5">
            <a:extLst>
              <a:ext uri="{FF2B5EF4-FFF2-40B4-BE49-F238E27FC236}">
                <a16:creationId xmlns:a16="http://schemas.microsoft.com/office/drawing/2014/main" id="{CFFFC647-071E-49DE-886A-F35DDDDDAF5D}"/>
              </a:ext>
            </a:extLst>
          </p:cNvPr>
          <p:cNvSpPr txBox="1"/>
          <p:nvPr/>
        </p:nvSpPr>
        <p:spPr>
          <a:xfrm>
            <a:off x="10309789" y="2427620"/>
            <a:ext cx="360727"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90E877F-F88D-4ADD-82F1-49E359C2D652}"/>
              </a:ext>
            </a:extLst>
          </p:cNvPr>
          <p:cNvSpPr/>
          <p:nvPr/>
        </p:nvSpPr>
        <p:spPr>
          <a:xfrm>
            <a:off x="10670516"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chunk(t+n-1)[150:] + 150 new words</a:t>
            </a:r>
          </a:p>
        </p:txBody>
      </p:sp>
      <p:sp>
        <p:nvSpPr>
          <p:cNvPr id="8" name="Rectangle 7">
            <a:extLst>
              <a:ext uri="{FF2B5EF4-FFF2-40B4-BE49-F238E27FC236}">
                <a16:creationId xmlns:a16="http://schemas.microsoft.com/office/drawing/2014/main" id="{CD50903D-DB55-4745-A117-0ECDCFA0CF45}"/>
              </a:ext>
            </a:extLst>
          </p:cNvPr>
          <p:cNvSpPr/>
          <p:nvPr/>
        </p:nvSpPr>
        <p:spPr>
          <a:xfrm>
            <a:off x="7356580" y="3102606"/>
            <a:ext cx="830511"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7" name="Rectangle 16">
            <a:extLst>
              <a:ext uri="{FF2B5EF4-FFF2-40B4-BE49-F238E27FC236}">
                <a16:creationId xmlns:a16="http://schemas.microsoft.com/office/drawing/2014/main" id="{412D4E58-8801-4173-870B-CD5E94AE70F3}"/>
              </a:ext>
            </a:extLst>
          </p:cNvPr>
          <p:cNvSpPr/>
          <p:nvPr/>
        </p:nvSpPr>
        <p:spPr>
          <a:xfrm>
            <a:off x="8392338" y="3102606"/>
            <a:ext cx="868544"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8" name="Rectangle 17">
            <a:extLst>
              <a:ext uri="{FF2B5EF4-FFF2-40B4-BE49-F238E27FC236}">
                <a16:creationId xmlns:a16="http://schemas.microsoft.com/office/drawing/2014/main" id="{E31E1632-F3A8-4C44-B365-1A2A914AACCE}"/>
              </a:ext>
            </a:extLst>
          </p:cNvPr>
          <p:cNvSpPr/>
          <p:nvPr/>
        </p:nvSpPr>
        <p:spPr>
          <a:xfrm>
            <a:off x="9432855" y="3102606"/>
            <a:ext cx="876933"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9" name="Rectangle 18">
            <a:extLst>
              <a:ext uri="{FF2B5EF4-FFF2-40B4-BE49-F238E27FC236}">
                <a16:creationId xmlns:a16="http://schemas.microsoft.com/office/drawing/2014/main" id="{9D192FC7-07AC-4086-8001-21DE483E0D89}"/>
              </a:ext>
            </a:extLst>
          </p:cNvPr>
          <p:cNvSpPr/>
          <p:nvPr/>
        </p:nvSpPr>
        <p:spPr>
          <a:xfrm>
            <a:off x="10670516" y="3102606"/>
            <a:ext cx="877217"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9" name="Rectangle 8">
            <a:extLst>
              <a:ext uri="{FF2B5EF4-FFF2-40B4-BE49-F238E27FC236}">
                <a16:creationId xmlns:a16="http://schemas.microsoft.com/office/drawing/2014/main" id="{F35FFFDD-750C-45AF-B1D8-6BE95168CB5E}"/>
              </a:ext>
            </a:extLst>
          </p:cNvPr>
          <p:cNvSpPr/>
          <p:nvPr/>
        </p:nvSpPr>
        <p:spPr>
          <a:xfrm>
            <a:off x="8392338" y="3602192"/>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SEQUENCE MODEL PREDICTIONS</a:t>
            </a:r>
          </a:p>
        </p:txBody>
      </p:sp>
      <p:cxnSp>
        <p:nvCxnSpPr>
          <p:cNvPr id="21" name="Straight Arrow Connector 20">
            <a:extLst>
              <a:ext uri="{FF2B5EF4-FFF2-40B4-BE49-F238E27FC236}">
                <a16:creationId xmlns:a16="http://schemas.microsoft.com/office/drawing/2014/main" id="{BBD25497-531F-4707-B1DE-8A9E5AE94C08}"/>
              </a:ext>
            </a:extLst>
          </p:cNvPr>
          <p:cNvCxnSpPr>
            <a:cxnSpLocks/>
            <a:endCxn id="9" idx="0"/>
          </p:cNvCxnSpPr>
          <p:nvPr/>
        </p:nvCxnSpPr>
        <p:spPr>
          <a:xfrm>
            <a:off x="7784419" y="3358393"/>
            <a:ext cx="1696532" cy="2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CC9C51-FE44-4640-9026-82FEE44CEF71}"/>
              </a:ext>
            </a:extLst>
          </p:cNvPr>
          <p:cNvCxnSpPr>
            <a:cxnSpLocks/>
            <a:stCxn id="17" idx="2"/>
            <a:endCxn id="9" idx="0"/>
          </p:cNvCxnSpPr>
          <p:nvPr/>
        </p:nvCxnSpPr>
        <p:spPr>
          <a:xfrm>
            <a:off x="8826610" y="3298091"/>
            <a:ext cx="65434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AE1CF4-9D53-4B9B-91D7-0CF074FA936A}"/>
              </a:ext>
            </a:extLst>
          </p:cNvPr>
          <p:cNvCxnSpPr>
            <a:cxnSpLocks/>
            <a:stCxn id="18" idx="2"/>
            <a:endCxn id="9" idx="0"/>
          </p:cNvCxnSpPr>
          <p:nvPr/>
        </p:nvCxnSpPr>
        <p:spPr>
          <a:xfrm flipH="1">
            <a:off x="9480951" y="3298091"/>
            <a:ext cx="39037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76C6ED-FE11-4F99-9BE0-8AA744D87EAF}"/>
              </a:ext>
            </a:extLst>
          </p:cNvPr>
          <p:cNvCxnSpPr>
            <a:cxnSpLocks/>
            <a:stCxn id="19" idx="2"/>
            <a:endCxn id="9" idx="0"/>
          </p:cNvCxnSpPr>
          <p:nvPr/>
        </p:nvCxnSpPr>
        <p:spPr>
          <a:xfrm flipH="1">
            <a:off x="9480951" y="3298091"/>
            <a:ext cx="1628174"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EAADD6-98D6-4382-BB2E-8001BF521D67}"/>
              </a:ext>
            </a:extLst>
          </p:cNvPr>
          <p:cNvCxnSpPr>
            <a:cxnSpLocks/>
            <a:stCxn id="9" idx="2"/>
          </p:cNvCxnSpPr>
          <p:nvPr/>
        </p:nvCxnSpPr>
        <p:spPr>
          <a:xfrm>
            <a:off x="9480951" y="4290089"/>
            <a:ext cx="0" cy="2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06F11C-0F22-4AE7-B8AE-AA16489237A6}"/>
              </a:ext>
            </a:extLst>
          </p:cNvPr>
          <p:cNvSpPr/>
          <p:nvPr/>
        </p:nvSpPr>
        <p:spPr>
          <a:xfrm>
            <a:off x="8392338" y="4436896"/>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Article prediction= max(avg(p(</a:t>
            </a:r>
            <a:r>
              <a:rPr lang="en-US" sz="1400" dirty="0" err="1"/>
              <a:t>y_level_i</a:t>
            </a:r>
            <a:r>
              <a:rPr lang="en-US" sz="1400" dirty="0"/>
              <a:t>)))</a:t>
            </a:r>
          </a:p>
        </p:txBody>
      </p:sp>
    </p:spTree>
    <p:extLst>
      <p:ext uri="{BB962C8B-B14F-4D97-AF65-F5344CB8AC3E}">
        <p14:creationId xmlns:p14="http://schemas.microsoft.com/office/powerpoint/2010/main" val="298751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Response Variable Data Challenges</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16800" y="1294488"/>
            <a:ext cx="7060948" cy="2134512"/>
          </a:xfrm>
        </p:spPr>
        <p:txBody>
          <a:bodyPr>
            <a:normAutofit lnSpcReduction="10000"/>
          </a:bodyPr>
          <a:lstStyle/>
          <a:p>
            <a:r>
              <a:rPr lang="en-US" b="1" dirty="0"/>
              <a:t>Target Imbalance: </a:t>
            </a:r>
            <a:r>
              <a:rPr lang="en-US" dirty="0"/>
              <a:t>Imbalanced target level distribution needs to be addressed to account for imbalance in </a:t>
            </a:r>
            <a:r>
              <a:rPr lang="en-US" i="1" dirty="0"/>
              <a:t>money transfers </a:t>
            </a:r>
            <a:r>
              <a:rPr lang="en-US" dirty="0"/>
              <a:t>and </a:t>
            </a:r>
            <a:r>
              <a:rPr lang="en-US" i="1" dirty="0"/>
              <a:t>bank service </a:t>
            </a:r>
            <a:r>
              <a:rPr lang="en-US" dirty="0"/>
              <a:t>relative to other target levels. The Imbalance is not extreme, so instead of sacrificing integrity of target we oversampled the rare target event. </a:t>
            </a:r>
          </a:p>
          <a:p>
            <a:pPr lvl="2">
              <a:buFont typeface="Wingdings" panose="05000000000000000000" pitchFamily="2" charset="2"/>
              <a:buChar char="q"/>
            </a:pPr>
            <a:r>
              <a:rPr lang="en-US" b="1" i="1" dirty="0"/>
              <a:t>Target Imbalance Solution</a:t>
            </a:r>
          </a:p>
          <a:p>
            <a:pPr lvl="3">
              <a:buFont typeface="Wingdings" panose="05000000000000000000" pitchFamily="2" charset="2"/>
              <a:buChar char="q"/>
            </a:pPr>
            <a:r>
              <a:rPr lang="en-US" b="1" i="1" dirty="0"/>
              <a:t>BOW Models -&gt; Oversample rare target levels </a:t>
            </a:r>
          </a:p>
          <a:p>
            <a:pPr lvl="3">
              <a:buFont typeface="Wingdings" panose="05000000000000000000" pitchFamily="2" charset="2"/>
              <a:buChar char="q"/>
            </a:pPr>
            <a:r>
              <a:rPr lang="en-US" b="1" i="1" dirty="0"/>
              <a:t>Sequence models -&gt; Oversample rare target levels +  Specify class weights</a:t>
            </a:r>
            <a:r>
              <a:rPr lang="en-US" dirty="0"/>
              <a:t> in the model architecture so Keras/TF</a:t>
            </a:r>
          </a:p>
        </p:txBody>
      </p:sp>
      <p:grpSp>
        <p:nvGrpSpPr>
          <p:cNvPr id="12" name="Group 11">
            <a:extLst>
              <a:ext uri="{FF2B5EF4-FFF2-40B4-BE49-F238E27FC236}">
                <a16:creationId xmlns:a16="http://schemas.microsoft.com/office/drawing/2014/main" id="{1745BD8E-7858-4EE1-BD1F-E4B38EAFE905}"/>
              </a:ext>
            </a:extLst>
          </p:cNvPr>
          <p:cNvGrpSpPr/>
          <p:nvPr/>
        </p:nvGrpSpPr>
        <p:grpSpPr>
          <a:xfrm>
            <a:off x="7672699" y="1002886"/>
            <a:ext cx="3257550" cy="1836074"/>
            <a:chOff x="1433468" y="3946972"/>
            <a:chExt cx="3257550" cy="1836074"/>
          </a:xfrm>
        </p:grpSpPr>
        <p:pic>
          <p:nvPicPr>
            <p:cNvPr id="10" name="Picture 9">
              <a:extLst>
                <a:ext uri="{FF2B5EF4-FFF2-40B4-BE49-F238E27FC236}">
                  <a16:creationId xmlns:a16="http://schemas.microsoft.com/office/drawing/2014/main" id="{E5CDC258-19E6-47B0-B772-F706F8B61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468" y="3946972"/>
              <a:ext cx="3257550" cy="18360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E026DA1-BA23-4A07-B926-1C95C5990A6F}"/>
                </a:ext>
              </a:extLst>
            </p:cNvPr>
            <p:cNvPicPr>
              <a:picLocks noChangeAspect="1"/>
            </p:cNvPicPr>
            <p:nvPr/>
          </p:nvPicPr>
          <p:blipFill rotWithShape="1">
            <a:blip r:embed="rId3"/>
            <a:srcRect l="78115"/>
            <a:stretch/>
          </p:blipFill>
          <p:spPr>
            <a:xfrm>
              <a:off x="4346214" y="4013237"/>
              <a:ext cx="293528" cy="1566808"/>
            </a:xfrm>
            <a:prstGeom prst="rect">
              <a:avLst/>
            </a:prstGeom>
          </p:spPr>
        </p:pic>
      </p:grpSp>
      <p:graphicFrame>
        <p:nvGraphicFramePr>
          <p:cNvPr id="15" name="Table 14">
            <a:extLst>
              <a:ext uri="{FF2B5EF4-FFF2-40B4-BE49-F238E27FC236}">
                <a16:creationId xmlns:a16="http://schemas.microsoft.com/office/drawing/2014/main" id="{299722E8-DF74-46C5-B73D-06B780F20E0D}"/>
              </a:ext>
            </a:extLst>
          </p:cNvPr>
          <p:cNvGraphicFramePr>
            <a:graphicFrameLocks noGrp="1"/>
          </p:cNvGraphicFramePr>
          <p:nvPr>
            <p:extLst>
              <p:ext uri="{D42A27DB-BD31-4B8C-83A1-F6EECF244321}">
                <p14:modId xmlns:p14="http://schemas.microsoft.com/office/powerpoint/2010/main" val="3799389804"/>
              </p:ext>
            </p:extLst>
          </p:nvPr>
        </p:nvGraphicFramePr>
        <p:xfrm>
          <a:off x="7849347" y="3209466"/>
          <a:ext cx="3542730" cy="1678305"/>
        </p:xfrm>
        <a:graphic>
          <a:graphicData uri="http://schemas.openxmlformats.org/drawingml/2006/table">
            <a:tbl>
              <a:tblPr firstRow="1">
                <a:tableStyleId>{7DF18680-E054-41AD-8BC1-D1AEF772440D}</a:tableStyleId>
              </a:tblPr>
              <a:tblGrid>
                <a:gridCol w="1006448">
                  <a:extLst>
                    <a:ext uri="{9D8B030D-6E8A-4147-A177-3AD203B41FA5}">
                      <a16:colId xmlns:a16="http://schemas.microsoft.com/office/drawing/2014/main" val="626277968"/>
                    </a:ext>
                  </a:extLst>
                </a:gridCol>
                <a:gridCol w="657243">
                  <a:extLst>
                    <a:ext uri="{9D8B030D-6E8A-4147-A177-3AD203B41FA5}">
                      <a16:colId xmlns:a16="http://schemas.microsoft.com/office/drawing/2014/main" val="2685587102"/>
                    </a:ext>
                  </a:extLst>
                </a:gridCol>
                <a:gridCol w="261676">
                  <a:extLst>
                    <a:ext uri="{9D8B030D-6E8A-4147-A177-3AD203B41FA5}">
                      <a16:colId xmlns:a16="http://schemas.microsoft.com/office/drawing/2014/main" val="3164563371"/>
                    </a:ext>
                  </a:extLst>
                </a:gridCol>
                <a:gridCol w="313677">
                  <a:extLst>
                    <a:ext uri="{9D8B030D-6E8A-4147-A177-3AD203B41FA5}">
                      <a16:colId xmlns:a16="http://schemas.microsoft.com/office/drawing/2014/main" val="2179376010"/>
                    </a:ext>
                  </a:extLst>
                </a:gridCol>
                <a:gridCol w="340514">
                  <a:extLst>
                    <a:ext uri="{9D8B030D-6E8A-4147-A177-3AD203B41FA5}">
                      <a16:colId xmlns:a16="http://schemas.microsoft.com/office/drawing/2014/main" val="3517014174"/>
                    </a:ext>
                  </a:extLst>
                </a:gridCol>
                <a:gridCol w="258322">
                  <a:extLst>
                    <a:ext uri="{9D8B030D-6E8A-4147-A177-3AD203B41FA5}">
                      <a16:colId xmlns:a16="http://schemas.microsoft.com/office/drawing/2014/main" val="2044893327"/>
                    </a:ext>
                  </a:extLst>
                </a:gridCol>
                <a:gridCol w="322262">
                  <a:extLst>
                    <a:ext uri="{9D8B030D-6E8A-4147-A177-3AD203B41FA5}">
                      <a16:colId xmlns:a16="http://schemas.microsoft.com/office/drawing/2014/main" val="2456418396"/>
                    </a:ext>
                  </a:extLst>
                </a:gridCol>
                <a:gridCol w="382588">
                  <a:extLst>
                    <a:ext uri="{9D8B030D-6E8A-4147-A177-3AD203B41FA5}">
                      <a16:colId xmlns:a16="http://schemas.microsoft.com/office/drawing/2014/main" val="2332068080"/>
                    </a:ext>
                  </a:extLst>
                </a:gridCol>
              </a:tblGrid>
              <a:tr h="190500">
                <a:tc>
                  <a:txBody>
                    <a:bodyPr/>
                    <a:lstStyle/>
                    <a:p>
                      <a:pPr algn="ctr" fontAlgn="b"/>
                      <a:r>
                        <a:rPr lang="en-US" sz="1100" b="1" u="none" strike="noStrike" dirty="0">
                          <a:effectLst/>
                        </a:rPr>
                        <a:t>Product </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Mean Length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0.25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0.75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max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575978"/>
                  </a:ext>
                </a:extLst>
              </a:tr>
              <a:tr h="190500">
                <a:tc>
                  <a:txBody>
                    <a:bodyPr/>
                    <a:lstStyle/>
                    <a:p>
                      <a:pPr algn="ctr" fontAlgn="ctr"/>
                      <a:r>
                        <a:rPr lang="en-US" sz="900" u="none" strike="noStrike">
                          <a:effectLst/>
                        </a:rPr>
                        <a:t>bank_service</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87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110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1211</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23727568"/>
                  </a:ext>
                </a:extLst>
              </a:tr>
              <a:tr h="190500">
                <a:tc>
                  <a:txBody>
                    <a:bodyPr/>
                    <a:lstStyle/>
                    <a:p>
                      <a:pPr algn="ctr" fontAlgn="ctr"/>
                      <a:r>
                        <a:rPr lang="en-US" sz="900" u="none" strike="noStrike" dirty="0" err="1">
                          <a:effectLst/>
                        </a:rPr>
                        <a:t>credit_card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39</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91373650"/>
                  </a:ext>
                </a:extLst>
              </a:tr>
              <a:tr h="190500">
                <a:tc>
                  <a:txBody>
                    <a:bodyPr/>
                    <a:lstStyle/>
                    <a:p>
                      <a:pPr algn="ctr" fontAlgn="ctr"/>
                      <a:r>
                        <a:rPr lang="en-US" sz="900" u="none" strike="noStrike">
                          <a:effectLst/>
                        </a:rPr>
                        <a:t>credit_reporting</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1628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362069"/>
                  </a:ext>
                </a:extLst>
              </a:tr>
              <a:tr h="190500">
                <a:tc>
                  <a:txBody>
                    <a:bodyPr/>
                    <a:lstStyle/>
                    <a:p>
                      <a:pPr algn="ctr" fontAlgn="ctr"/>
                      <a:r>
                        <a:rPr lang="en-US" sz="900" u="none" strike="noStrike">
                          <a:effectLst/>
                        </a:rPr>
                        <a:t>debt_collection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31</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1953</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77194178"/>
                  </a:ext>
                </a:extLst>
              </a:tr>
              <a:tr h="190500">
                <a:tc>
                  <a:txBody>
                    <a:bodyPr/>
                    <a:lstStyle/>
                    <a:p>
                      <a:pPr algn="ctr" fontAlgn="ctr"/>
                      <a:r>
                        <a:rPr lang="en-US" sz="900" u="none" strike="noStrike">
                          <a:effectLst/>
                        </a:rPr>
                        <a:t>loan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2048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16576376"/>
                  </a:ext>
                </a:extLst>
              </a:tr>
              <a:tr h="190500">
                <a:tc>
                  <a:txBody>
                    <a:bodyPr/>
                    <a:lstStyle/>
                    <a:p>
                      <a:pPr algn="ctr" fontAlgn="ctr"/>
                      <a:r>
                        <a:rPr lang="en-US" sz="900" u="none" strike="noStrike">
                          <a:effectLst/>
                        </a:rPr>
                        <a:t>money_transfers</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1910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3450531"/>
                  </a:ext>
                </a:extLst>
              </a:tr>
              <a:tr h="190500">
                <a:tc>
                  <a:txBody>
                    <a:bodyPr/>
                    <a:lstStyle/>
                    <a:p>
                      <a:pPr algn="ctr" fontAlgn="ctr"/>
                      <a:r>
                        <a:rPr lang="en-US" sz="900" u="none" strike="noStrike" dirty="0">
                          <a:effectLst/>
                        </a:rPr>
                        <a:t>mortgage</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103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2758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519221"/>
                  </a:ext>
                </a:extLst>
              </a:tr>
            </a:tbl>
          </a:graphicData>
        </a:graphic>
      </p:graphicFrame>
      <p:sp>
        <p:nvSpPr>
          <p:cNvPr id="18" name="Content Placeholder 2">
            <a:extLst>
              <a:ext uri="{FF2B5EF4-FFF2-40B4-BE49-F238E27FC236}">
                <a16:creationId xmlns:a16="http://schemas.microsoft.com/office/drawing/2014/main" id="{A685CB3D-4D71-4091-A7C0-AF93A4A86B1A}"/>
              </a:ext>
            </a:extLst>
          </p:cNvPr>
          <p:cNvSpPr txBox="1">
            <a:spLocks/>
          </p:cNvSpPr>
          <p:nvPr/>
        </p:nvSpPr>
        <p:spPr>
          <a:xfrm>
            <a:off x="310491" y="3656320"/>
            <a:ext cx="7060948" cy="21345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Text Length: </a:t>
            </a:r>
            <a:r>
              <a:rPr lang="en-US" dirty="0"/>
              <a:t>large </a:t>
            </a:r>
            <a:r>
              <a:rPr lang="en-US" sz="1600" dirty="0"/>
              <a:t>variance between avg and max length of sequences</a:t>
            </a:r>
            <a:r>
              <a:rPr lang="en-US" sz="1600" baseline="0" dirty="0"/>
              <a:t> , this may slow sequence model training and should truncate text sequences to the 90% </a:t>
            </a:r>
            <a:r>
              <a:rPr lang="en-US" sz="1600" baseline="0" dirty="0" err="1"/>
              <a:t>perctile</a:t>
            </a:r>
            <a:r>
              <a:rPr lang="en-US" sz="1600" baseline="0" dirty="0"/>
              <a:t> in future </a:t>
            </a:r>
            <a:endParaRPr lang="en-US" dirty="0"/>
          </a:p>
          <a:p>
            <a:pPr lvl="2">
              <a:buFont typeface="Wingdings" panose="05000000000000000000" pitchFamily="2" charset="2"/>
              <a:buChar char="q"/>
            </a:pPr>
            <a:r>
              <a:rPr lang="en-US" b="1" i="1" dirty="0"/>
              <a:t>Text Length Solution</a:t>
            </a:r>
          </a:p>
          <a:p>
            <a:pPr lvl="3">
              <a:buFont typeface="Wingdings" panose="05000000000000000000" pitchFamily="2" charset="2"/>
              <a:buChar char="q"/>
            </a:pPr>
            <a:r>
              <a:rPr lang="en-US" b="1" i="1" dirty="0"/>
              <a:t>BOW Models -&gt; No issue TFIDF is used to reduce number of features considered</a:t>
            </a:r>
          </a:p>
          <a:p>
            <a:pPr lvl="3">
              <a:buFont typeface="Wingdings" panose="05000000000000000000" pitchFamily="2" charset="2"/>
              <a:buChar char="q"/>
            </a:pPr>
            <a:r>
              <a:rPr lang="en-US" b="1" i="1" dirty="0"/>
              <a:t>Sequence models -&gt; </a:t>
            </a:r>
            <a:r>
              <a:rPr lang="en-US" i="1" dirty="0"/>
              <a:t>Truncate text sequences to a standard 200 words long(this is &gt; the 85% for all target class levels) </a:t>
            </a:r>
            <a:endParaRPr lang="en-US" dirty="0"/>
          </a:p>
        </p:txBody>
      </p:sp>
      <p:pic>
        <p:nvPicPr>
          <p:cNvPr id="19" name="Picture 18">
            <a:extLst>
              <a:ext uri="{FF2B5EF4-FFF2-40B4-BE49-F238E27FC236}">
                <a16:creationId xmlns:a16="http://schemas.microsoft.com/office/drawing/2014/main" id="{B25D2D1E-4559-4BC1-861E-39A4D564A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7477" y="5044782"/>
            <a:ext cx="2312468" cy="142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Examples of Additional EDA </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1171575" y="1074954"/>
            <a:ext cx="4126818" cy="4590908"/>
          </a:xfrm>
        </p:spPr>
        <p:txBody>
          <a:bodyPr>
            <a:normAutofit/>
          </a:bodyPr>
          <a:lstStyle/>
          <a:p>
            <a:r>
              <a:rPr lang="en-US" dirty="0"/>
              <a:t>Topic Analysis </a:t>
            </a:r>
          </a:p>
          <a:p>
            <a:pPr lvl="1"/>
            <a:r>
              <a:rPr lang="en-US" dirty="0"/>
              <a:t>BOWs</a:t>
            </a:r>
          </a:p>
          <a:p>
            <a:pPr lvl="2"/>
            <a:r>
              <a:rPr lang="en-US" dirty="0"/>
              <a:t>TFIDF Correlation Matrix </a:t>
            </a:r>
          </a:p>
          <a:p>
            <a:pPr lvl="2"/>
            <a:r>
              <a:rPr lang="en-US" dirty="0"/>
              <a:t>Top TFIDF Weighted Terms Per Product</a:t>
            </a:r>
          </a:p>
          <a:p>
            <a:pPr lvl="2"/>
            <a:r>
              <a:rPr lang="en-US" dirty="0"/>
              <a:t>NMF or LDA on BOW visualized via TSNE with hue representing target level to understand the topics associated with each of the products </a:t>
            </a:r>
          </a:p>
          <a:p>
            <a:pPr lvl="3"/>
            <a:r>
              <a:rPr lang="en-US" b="1" dirty="0"/>
              <a:t>Cluster assignments can be used as independent variable in model along with </a:t>
            </a:r>
            <a:r>
              <a:rPr lang="en-US" b="1" dirty="0" err="1"/>
              <a:t>tfidf</a:t>
            </a:r>
            <a:r>
              <a:rPr lang="en-US" b="1" dirty="0"/>
              <a:t> weights </a:t>
            </a:r>
          </a:p>
          <a:p>
            <a:pPr lvl="3"/>
            <a:r>
              <a:rPr lang="en-US" dirty="0"/>
              <a:t>Evaluating topic concentration over time provides insights into trending complaints</a:t>
            </a:r>
          </a:p>
          <a:p>
            <a:pPr lvl="3"/>
            <a:endParaRPr lang="en-US" dirty="0"/>
          </a:p>
          <a:p>
            <a:pPr lvl="3"/>
            <a:endParaRPr lang="en-US" dirty="0"/>
          </a:p>
        </p:txBody>
      </p:sp>
      <p:graphicFrame>
        <p:nvGraphicFramePr>
          <p:cNvPr id="6" name="Diagram 5">
            <a:extLst>
              <a:ext uri="{FF2B5EF4-FFF2-40B4-BE49-F238E27FC236}">
                <a16:creationId xmlns:a16="http://schemas.microsoft.com/office/drawing/2014/main" id="{5E00B77E-93B4-43F7-8160-D953ABF8FC24}"/>
              </a:ext>
            </a:extLst>
          </p:cNvPr>
          <p:cNvGraphicFramePr/>
          <p:nvPr>
            <p:extLst>
              <p:ext uri="{D42A27DB-BD31-4B8C-83A1-F6EECF244321}">
                <p14:modId xmlns:p14="http://schemas.microsoft.com/office/powerpoint/2010/main" val="2906260194"/>
              </p:ext>
            </p:extLst>
          </p:nvPr>
        </p:nvGraphicFramePr>
        <p:xfrm>
          <a:off x="628901" y="5168340"/>
          <a:ext cx="7094908" cy="61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DB155084-5C70-4D51-9ECD-BACC9EBEA5EF}"/>
              </a:ext>
            </a:extLst>
          </p:cNvPr>
          <p:cNvPicPr>
            <a:picLocks noChangeAspect="1"/>
          </p:cNvPicPr>
          <p:nvPr/>
        </p:nvPicPr>
        <p:blipFill>
          <a:blip r:embed="rId7"/>
          <a:stretch>
            <a:fillRect/>
          </a:stretch>
        </p:blipFill>
        <p:spPr>
          <a:xfrm>
            <a:off x="5581322" y="1237324"/>
            <a:ext cx="5761987" cy="2450251"/>
          </a:xfrm>
          <a:prstGeom prst="rect">
            <a:avLst/>
          </a:prstGeom>
        </p:spPr>
      </p:pic>
      <p:pic>
        <p:nvPicPr>
          <p:cNvPr id="2052" name="Picture 4">
            <a:extLst>
              <a:ext uri="{FF2B5EF4-FFF2-40B4-BE49-F238E27FC236}">
                <a16:creationId xmlns:a16="http://schemas.microsoft.com/office/drawing/2014/main" id="{2562EE6F-17FC-44CD-8AD9-5451309525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3809" y="4035552"/>
            <a:ext cx="3619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6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4F3CE5-97C4-4FC4-85B3-E39329561C7D}"/>
              </a:ext>
            </a:extLst>
          </p:cNvPr>
          <p:cNvPicPr>
            <a:picLocks noChangeAspect="1"/>
          </p:cNvPicPr>
          <p:nvPr/>
        </p:nvPicPr>
        <p:blipFill>
          <a:blip r:embed="rId2"/>
          <a:stretch>
            <a:fillRect/>
          </a:stretch>
        </p:blipFill>
        <p:spPr>
          <a:xfrm>
            <a:off x="5874754" y="683192"/>
            <a:ext cx="5974346" cy="5872616"/>
          </a:xfrm>
          <a:prstGeom prst="rect">
            <a:avLst/>
          </a:prstGeom>
        </p:spPr>
      </p:pic>
      <p:sp>
        <p:nvSpPr>
          <p:cNvPr id="9" name="Title 1">
            <a:extLst>
              <a:ext uri="{FF2B5EF4-FFF2-40B4-BE49-F238E27FC236}">
                <a16:creationId xmlns:a16="http://schemas.microsoft.com/office/drawing/2014/main" id="{63217663-FA59-4FDA-B878-54EA1DA379F2}"/>
              </a:ext>
            </a:extLst>
          </p:cNvPr>
          <p:cNvSpPr>
            <a:spLocks noGrp="1"/>
          </p:cNvSpPr>
          <p:nvPr>
            <p:ph type="title"/>
          </p:nvPr>
        </p:nvSpPr>
        <p:spPr>
          <a:xfrm>
            <a:off x="495300" y="492692"/>
            <a:ext cx="10058400" cy="614706"/>
          </a:xfrm>
        </p:spPr>
        <p:txBody>
          <a:bodyPr>
            <a:normAutofit fontScale="90000"/>
          </a:bodyPr>
          <a:lstStyle/>
          <a:p>
            <a:r>
              <a:rPr lang="en-US" dirty="0"/>
              <a:t>EDA Continue</a:t>
            </a:r>
          </a:p>
        </p:txBody>
      </p:sp>
      <p:sp>
        <p:nvSpPr>
          <p:cNvPr id="10" name="Content Placeholder 2">
            <a:extLst>
              <a:ext uri="{FF2B5EF4-FFF2-40B4-BE49-F238E27FC236}">
                <a16:creationId xmlns:a16="http://schemas.microsoft.com/office/drawing/2014/main" id="{4BBFBC71-EC13-4CE8-B336-39EA54315CD2}"/>
              </a:ext>
            </a:extLst>
          </p:cNvPr>
          <p:cNvSpPr>
            <a:spLocks noGrp="1"/>
          </p:cNvSpPr>
          <p:nvPr>
            <p:ph idx="1"/>
          </p:nvPr>
        </p:nvSpPr>
        <p:spPr>
          <a:xfrm>
            <a:off x="600075" y="1107398"/>
            <a:ext cx="4126818" cy="4590908"/>
          </a:xfrm>
        </p:spPr>
        <p:txBody>
          <a:bodyPr>
            <a:normAutofit/>
          </a:bodyPr>
          <a:lstStyle/>
          <a:p>
            <a:r>
              <a:rPr lang="en-US" dirty="0"/>
              <a:t>Term Correlation Clustering</a:t>
            </a:r>
          </a:p>
          <a:p>
            <a:pPr lvl="1"/>
            <a:r>
              <a:rPr lang="en-US" dirty="0"/>
              <a:t>Identify natural clusters of words that can be tied back to a specific target level </a:t>
            </a:r>
          </a:p>
          <a:p>
            <a:pPr marL="274320" lvl="1" indent="0">
              <a:buNone/>
            </a:pPr>
            <a:endParaRPr lang="en-US" dirty="0"/>
          </a:p>
          <a:p>
            <a:pPr lvl="3"/>
            <a:endParaRPr lang="en-US" dirty="0"/>
          </a:p>
          <a:p>
            <a:pPr lvl="3"/>
            <a:endParaRPr lang="en-US" dirty="0"/>
          </a:p>
          <a:p>
            <a:pPr lvl="3"/>
            <a:endParaRPr lang="en-US" dirty="0"/>
          </a:p>
          <a:p>
            <a:pPr lvl="3"/>
            <a:endParaRPr lang="en-US" dirty="0"/>
          </a:p>
        </p:txBody>
      </p:sp>
    </p:spTree>
    <p:extLst>
      <p:ext uri="{BB962C8B-B14F-4D97-AF65-F5344CB8AC3E}">
        <p14:creationId xmlns:p14="http://schemas.microsoft.com/office/powerpoint/2010/main" val="34219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915F7D-1801-4C08-815C-8A6AB9316EFD}"/>
              </a:ext>
            </a:extLst>
          </p:cNvPr>
          <p:cNvSpPr>
            <a:spLocks noGrp="1"/>
          </p:cNvSpPr>
          <p:nvPr>
            <p:ph type="title"/>
          </p:nvPr>
        </p:nvSpPr>
        <p:spPr>
          <a:xfrm>
            <a:off x="1066800" y="642594"/>
            <a:ext cx="10058400" cy="738531"/>
          </a:xfrm>
        </p:spPr>
        <p:txBody>
          <a:bodyPr/>
          <a:lstStyle/>
          <a:p>
            <a:r>
              <a:rPr lang="en-US" dirty="0"/>
              <a:t>End 2 End Model Development Process</a:t>
            </a:r>
          </a:p>
        </p:txBody>
      </p:sp>
      <p:sp>
        <p:nvSpPr>
          <p:cNvPr id="11" name="Rectangle 10">
            <a:extLst>
              <a:ext uri="{FF2B5EF4-FFF2-40B4-BE49-F238E27FC236}">
                <a16:creationId xmlns:a16="http://schemas.microsoft.com/office/drawing/2014/main" id="{B7FED1F1-1EC4-4A98-8B3E-D00514859CB9}"/>
              </a:ext>
            </a:extLst>
          </p:cNvPr>
          <p:cNvSpPr/>
          <p:nvPr/>
        </p:nvSpPr>
        <p:spPr>
          <a:xfrm>
            <a:off x="796553" y="2953779"/>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Preprocess Text </a:t>
            </a:r>
          </a:p>
        </p:txBody>
      </p:sp>
      <p:sp>
        <p:nvSpPr>
          <p:cNvPr id="12" name="Rectangle 11">
            <a:extLst>
              <a:ext uri="{FF2B5EF4-FFF2-40B4-BE49-F238E27FC236}">
                <a16:creationId xmlns:a16="http://schemas.microsoft.com/office/drawing/2014/main" id="{1086F2DF-3ADB-4446-9DFD-70E0D36D1A17}"/>
              </a:ext>
            </a:extLst>
          </p:cNvPr>
          <p:cNvSpPr/>
          <p:nvPr/>
        </p:nvSpPr>
        <p:spPr>
          <a:xfrm>
            <a:off x="2291949" y="2948771"/>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TFIDF</a:t>
            </a:r>
          </a:p>
        </p:txBody>
      </p:sp>
      <p:sp>
        <p:nvSpPr>
          <p:cNvPr id="13" name="Rectangle 12">
            <a:extLst>
              <a:ext uri="{FF2B5EF4-FFF2-40B4-BE49-F238E27FC236}">
                <a16:creationId xmlns:a16="http://schemas.microsoft.com/office/drawing/2014/main" id="{FE0EBC6A-77B6-42DC-9C64-26ED37707C8D}"/>
              </a:ext>
            </a:extLst>
          </p:cNvPr>
          <p:cNvSpPr/>
          <p:nvPr/>
        </p:nvSpPr>
        <p:spPr>
          <a:xfrm>
            <a:off x="3912662" y="2944986"/>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Selection</a:t>
            </a:r>
          </a:p>
        </p:txBody>
      </p:sp>
      <p:sp>
        <p:nvSpPr>
          <p:cNvPr id="14" name="Rectangle 13">
            <a:extLst>
              <a:ext uri="{FF2B5EF4-FFF2-40B4-BE49-F238E27FC236}">
                <a16:creationId xmlns:a16="http://schemas.microsoft.com/office/drawing/2014/main" id="{B57844F0-C50F-4FFD-9230-901F6A7343B7}"/>
              </a:ext>
            </a:extLst>
          </p:cNvPr>
          <p:cNvSpPr/>
          <p:nvPr/>
        </p:nvSpPr>
        <p:spPr>
          <a:xfrm>
            <a:off x="5459492" y="2962569"/>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Over Sample Rare</a:t>
            </a:r>
          </a:p>
        </p:txBody>
      </p:sp>
      <p:sp>
        <p:nvSpPr>
          <p:cNvPr id="15" name="Rectangle 14">
            <a:extLst>
              <a:ext uri="{FF2B5EF4-FFF2-40B4-BE49-F238E27FC236}">
                <a16:creationId xmlns:a16="http://schemas.microsoft.com/office/drawing/2014/main" id="{B2E9259E-9118-4B50-946B-D968D99E30A1}"/>
              </a:ext>
            </a:extLst>
          </p:cNvPr>
          <p:cNvSpPr/>
          <p:nvPr/>
        </p:nvSpPr>
        <p:spPr>
          <a:xfrm>
            <a:off x="6954888" y="2962568"/>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 + CV</a:t>
            </a:r>
          </a:p>
        </p:txBody>
      </p:sp>
      <p:sp>
        <p:nvSpPr>
          <p:cNvPr id="16" name="Rectangle 15">
            <a:extLst>
              <a:ext uri="{FF2B5EF4-FFF2-40B4-BE49-F238E27FC236}">
                <a16:creationId xmlns:a16="http://schemas.microsoft.com/office/drawing/2014/main" id="{15EDC976-D63E-4A80-949C-8E8D9A9898F3}"/>
              </a:ext>
            </a:extLst>
          </p:cNvPr>
          <p:cNvSpPr/>
          <p:nvPr/>
        </p:nvSpPr>
        <p:spPr>
          <a:xfrm>
            <a:off x="8389413" y="2962568"/>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Hyper Param Turning</a:t>
            </a:r>
          </a:p>
        </p:txBody>
      </p:sp>
      <p:sp>
        <p:nvSpPr>
          <p:cNvPr id="17" name="Rectangle 16">
            <a:extLst>
              <a:ext uri="{FF2B5EF4-FFF2-40B4-BE49-F238E27FC236}">
                <a16:creationId xmlns:a16="http://schemas.microsoft.com/office/drawing/2014/main" id="{0723CA14-1BDD-4B82-9CE6-40ADBA44E707}"/>
              </a:ext>
            </a:extLst>
          </p:cNvPr>
          <p:cNvSpPr/>
          <p:nvPr/>
        </p:nvSpPr>
        <p:spPr>
          <a:xfrm>
            <a:off x="9823938" y="2975147"/>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18" name="Rectangle 17">
            <a:extLst>
              <a:ext uri="{FF2B5EF4-FFF2-40B4-BE49-F238E27FC236}">
                <a16:creationId xmlns:a16="http://schemas.microsoft.com/office/drawing/2014/main" id="{20D65F17-EB4F-4454-82AA-59658242D192}"/>
              </a:ext>
            </a:extLst>
          </p:cNvPr>
          <p:cNvSpPr/>
          <p:nvPr/>
        </p:nvSpPr>
        <p:spPr>
          <a:xfrm>
            <a:off x="2291949" y="5096424"/>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9" name="Rectangle 18">
            <a:extLst>
              <a:ext uri="{FF2B5EF4-FFF2-40B4-BE49-F238E27FC236}">
                <a16:creationId xmlns:a16="http://schemas.microsoft.com/office/drawing/2014/main" id="{E9F7E1FE-DEEF-4D20-8629-3011993A660A}"/>
              </a:ext>
            </a:extLst>
          </p:cNvPr>
          <p:cNvSpPr/>
          <p:nvPr/>
        </p:nvSpPr>
        <p:spPr>
          <a:xfrm>
            <a:off x="3787345" y="5109000"/>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Sequence Generation</a:t>
            </a:r>
          </a:p>
        </p:txBody>
      </p:sp>
      <p:sp>
        <p:nvSpPr>
          <p:cNvPr id="20" name="Rectangle 19">
            <a:extLst>
              <a:ext uri="{FF2B5EF4-FFF2-40B4-BE49-F238E27FC236}">
                <a16:creationId xmlns:a16="http://schemas.microsoft.com/office/drawing/2014/main" id="{9B66E0E7-F5DE-404D-9B50-A3B86F11D4CC}"/>
              </a:ext>
            </a:extLst>
          </p:cNvPr>
          <p:cNvSpPr/>
          <p:nvPr/>
        </p:nvSpPr>
        <p:spPr>
          <a:xfrm>
            <a:off x="5391301" y="5105765"/>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 + CV</a:t>
            </a:r>
          </a:p>
        </p:txBody>
      </p:sp>
      <p:sp>
        <p:nvSpPr>
          <p:cNvPr id="21" name="Rectangle 20">
            <a:extLst>
              <a:ext uri="{FF2B5EF4-FFF2-40B4-BE49-F238E27FC236}">
                <a16:creationId xmlns:a16="http://schemas.microsoft.com/office/drawing/2014/main" id="{B4AD1F99-F1EB-4F39-9CF1-440863869988}"/>
              </a:ext>
            </a:extLst>
          </p:cNvPr>
          <p:cNvSpPr/>
          <p:nvPr/>
        </p:nvSpPr>
        <p:spPr>
          <a:xfrm>
            <a:off x="6825826" y="5105765"/>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Hyper Param Turning</a:t>
            </a:r>
          </a:p>
        </p:txBody>
      </p:sp>
      <p:sp>
        <p:nvSpPr>
          <p:cNvPr id="22" name="Rectangle 21">
            <a:extLst>
              <a:ext uri="{FF2B5EF4-FFF2-40B4-BE49-F238E27FC236}">
                <a16:creationId xmlns:a16="http://schemas.microsoft.com/office/drawing/2014/main" id="{F6C9C9A0-369E-4045-85C1-B0DCCFA1C75A}"/>
              </a:ext>
            </a:extLst>
          </p:cNvPr>
          <p:cNvSpPr/>
          <p:nvPr/>
        </p:nvSpPr>
        <p:spPr>
          <a:xfrm>
            <a:off x="8260351" y="5118344"/>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23" name="Title 2">
            <a:extLst>
              <a:ext uri="{FF2B5EF4-FFF2-40B4-BE49-F238E27FC236}">
                <a16:creationId xmlns:a16="http://schemas.microsoft.com/office/drawing/2014/main" id="{88BBB978-C2E3-46DF-BB63-97FC0BAEFE47}"/>
              </a:ext>
            </a:extLst>
          </p:cNvPr>
          <p:cNvSpPr txBox="1">
            <a:spLocks/>
          </p:cNvSpPr>
          <p:nvPr/>
        </p:nvSpPr>
        <p:spPr>
          <a:xfrm>
            <a:off x="1171575" y="2094467"/>
            <a:ext cx="10058400" cy="738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BOW MODELS</a:t>
            </a:r>
          </a:p>
        </p:txBody>
      </p:sp>
      <p:sp>
        <p:nvSpPr>
          <p:cNvPr id="24" name="Title 2">
            <a:extLst>
              <a:ext uri="{FF2B5EF4-FFF2-40B4-BE49-F238E27FC236}">
                <a16:creationId xmlns:a16="http://schemas.microsoft.com/office/drawing/2014/main" id="{196D369D-DE95-45BC-97A5-F886206CAC09}"/>
              </a:ext>
            </a:extLst>
          </p:cNvPr>
          <p:cNvSpPr txBox="1">
            <a:spLocks/>
          </p:cNvSpPr>
          <p:nvPr/>
        </p:nvSpPr>
        <p:spPr>
          <a:xfrm>
            <a:off x="981075" y="4333024"/>
            <a:ext cx="10058400" cy="7385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dirty="0"/>
              <a:t>EMBEDDING MODEL</a:t>
            </a:r>
          </a:p>
        </p:txBody>
      </p:sp>
      <p:cxnSp>
        <p:nvCxnSpPr>
          <p:cNvPr id="8" name="Straight Arrow Connector 7">
            <a:extLst>
              <a:ext uri="{FF2B5EF4-FFF2-40B4-BE49-F238E27FC236}">
                <a16:creationId xmlns:a16="http://schemas.microsoft.com/office/drawing/2014/main" id="{8712AE06-885D-4DCC-A30D-97DD33805E2A}"/>
              </a:ext>
            </a:extLst>
          </p:cNvPr>
          <p:cNvCxnSpPr>
            <a:cxnSpLocks/>
          </p:cNvCxnSpPr>
          <p:nvPr/>
        </p:nvCxnSpPr>
        <p:spPr>
          <a:xfrm>
            <a:off x="796553" y="3838575"/>
            <a:ext cx="10248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8DACCF-58F5-4515-8EA2-18B565A3EA62}"/>
              </a:ext>
            </a:extLst>
          </p:cNvPr>
          <p:cNvCxnSpPr>
            <a:cxnSpLocks/>
          </p:cNvCxnSpPr>
          <p:nvPr/>
        </p:nvCxnSpPr>
        <p:spPr>
          <a:xfrm>
            <a:off x="2291949" y="5905500"/>
            <a:ext cx="726966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50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Feature Space</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263154" y="7437858"/>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8703394" y="7437858"/>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6243473" cy="5324535"/>
          </a:xfrm>
          <a:prstGeom prst="rect">
            <a:avLst/>
          </a:prstGeom>
          <a:noFill/>
        </p:spPr>
        <p:txBody>
          <a:bodyPr wrap="square">
            <a:spAutoFit/>
          </a:bodyPr>
          <a:lstStyle/>
          <a:p>
            <a:r>
              <a:rPr lang="en-US" sz="2000" b="1" dirty="0"/>
              <a:t>2 types of features spaces were used</a:t>
            </a:r>
          </a:p>
          <a:p>
            <a:endParaRPr lang="en-US" sz="1600" dirty="0"/>
          </a:p>
          <a:p>
            <a:pPr marL="285750" indent="-285750">
              <a:buFont typeface="Arial" panose="020B0604020202020204" pitchFamily="34" charset="0"/>
              <a:buChar char="•"/>
            </a:pPr>
            <a:r>
              <a:rPr lang="en-US" sz="1600" b="1" dirty="0"/>
              <a:t>BOW baseline models using TF-IDF Matrix Weights: </a:t>
            </a:r>
          </a:p>
          <a:p>
            <a:pPr marL="742950" lvl="1" indent="-285750">
              <a:buFont typeface="Arial" panose="020B0604020202020204" pitchFamily="34" charset="0"/>
              <a:buChar char="•"/>
            </a:pPr>
            <a:r>
              <a:rPr lang="en-US" sz="1600" dirty="0"/>
              <a:t>Baseline models built using </a:t>
            </a:r>
            <a:r>
              <a:rPr lang="en-US" sz="1600" dirty="0" err="1"/>
              <a:t>sklearn</a:t>
            </a:r>
            <a:r>
              <a:rPr lang="en-US" sz="1600" dirty="0"/>
              <a:t> pipelines that can be built fast, </a:t>
            </a:r>
            <a:r>
              <a:rPr lang="en-US" sz="1600" dirty="0" err="1"/>
              <a:t>searlized</a:t>
            </a:r>
            <a:r>
              <a:rPr lang="en-US" sz="1600" dirty="0"/>
              <a:t> , and re-used to score new data with minimal effort. </a:t>
            </a:r>
          </a:p>
          <a:p>
            <a:pPr marL="742950" lvl="1" indent="-285750">
              <a:buFont typeface="Arial" panose="020B0604020202020204" pitchFamily="34" charset="0"/>
              <a:buChar char="•"/>
            </a:pPr>
            <a:r>
              <a:rPr lang="en-US" sz="1600" dirty="0"/>
              <a:t>Provides explainable baseline model to use in evaluating the trade off between complexity and within class accuracy</a:t>
            </a:r>
          </a:p>
          <a:p>
            <a:pPr lvl="1"/>
            <a:endParaRPr lang="en-US" sz="1600" dirty="0"/>
          </a:p>
          <a:p>
            <a:pPr marL="285750" indent="-285750">
              <a:buFont typeface="Arial" panose="020B0604020202020204" pitchFamily="34" charset="0"/>
              <a:buChar char="•"/>
            </a:pPr>
            <a:r>
              <a:rPr lang="en-US" sz="1600" b="1" dirty="0"/>
              <a:t>Sequence challenger model using embedding based sequences </a:t>
            </a:r>
            <a:r>
              <a:rPr lang="en-US" sz="1600" dirty="0"/>
              <a:t>:</a:t>
            </a:r>
          </a:p>
          <a:p>
            <a:pPr marL="742950" lvl="1" indent="-285750">
              <a:buFont typeface="Arial" panose="020B0604020202020204" pitchFamily="34" charset="0"/>
              <a:buChar char="•"/>
            </a:pPr>
            <a:r>
              <a:rPr lang="en-US" sz="1600" dirty="0"/>
              <a:t> Single LSTM architecture with embedding layer used</a:t>
            </a:r>
          </a:p>
          <a:p>
            <a:pPr marL="742950" lvl="1" indent="-285750">
              <a:buFont typeface="Arial" panose="020B0604020202020204" pitchFamily="34" charset="0"/>
              <a:buChar char="•"/>
            </a:pPr>
            <a:r>
              <a:rPr lang="en-US" sz="1600" dirty="0"/>
              <a:t>Incorporates additional information over BOW approach related to the sequence in which words are used both forward and backward </a:t>
            </a:r>
          </a:p>
          <a:p>
            <a:pPr marL="742950" lvl="1" indent="-285750">
              <a:buFont typeface="Arial" panose="020B0604020202020204" pitchFamily="34" charset="0"/>
              <a:buChar char="•"/>
            </a:pPr>
            <a:r>
              <a:rPr lang="en-US" sz="1600" dirty="0"/>
              <a:t>Leverages embedding model instead of BOW so </a:t>
            </a:r>
            <a:r>
              <a:rPr lang="en-US" sz="1600" b="1" i="1" dirty="0"/>
              <a:t>semantically similar phrases </a:t>
            </a:r>
            <a:r>
              <a:rPr lang="en-US" sz="1600" dirty="0"/>
              <a:t>and words the model was not trained on will still generate strong results (no issue with model seeing words in test data that were not in training data) </a:t>
            </a:r>
          </a:p>
        </p:txBody>
      </p:sp>
      <p:graphicFrame>
        <p:nvGraphicFramePr>
          <p:cNvPr id="3" name="Table 3">
            <a:extLst>
              <a:ext uri="{FF2B5EF4-FFF2-40B4-BE49-F238E27FC236}">
                <a16:creationId xmlns:a16="http://schemas.microsoft.com/office/drawing/2014/main" id="{76CB34CE-85F5-4459-ABA8-F967A8B2A805}"/>
              </a:ext>
            </a:extLst>
          </p:cNvPr>
          <p:cNvGraphicFramePr>
            <a:graphicFrameLocks noGrp="1"/>
          </p:cNvGraphicFramePr>
          <p:nvPr>
            <p:extLst>
              <p:ext uri="{D42A27DB-BD31-4B8C-83A1-F6EECF244321}">
                <p14:modId xmlns:p14="http://schemas.microsoft.com/office/powerpoint/2010/main" val="1654056644"/>
              </p:ext>
            </p:extLst>
          </p:nvPr>
        </p:nvGraphicFramePr>
        <p:xfrm>
          <a:off x="6981372" y="3971633"/>
          <a:ext cx="4741245" cy="2260600"/>
        </p:xfrm>
        <a:graphic>
          <a:graphicData uri="http://schemas.openxmlformats.org/drawingml/2006/table">
            <a:tbl>
              <a:tblPr firstRow="1" bandRow="1">
                <a:tableStyleId>{5C22544A-7EE6-4342-B048-85BDC9FD1C3A}</a:tableStyleId>
              </a:tblPr>
              <a:tblGrid>
                <a:gridCol w="1407886">
                  <a:extLst>
                    <a:ext uri="{9D8B030D-6E8A-4147-A177-3AD203B41FA5}">
                      <a16:colId xmlns:a16="http://schemas.microsoft.com/office/drawing/2014/main" val="502400765"/>
                    </a:ext>
                  </a:extLst>
                </a:gridCol>
                <a:gridCol w="3333359">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Resource intensive training requiring GPU </a:t>
                      </a:r>
                    </a:p>
                  </a:txBody>
                  <a:tcPr/>
                </a:tc>
                <a:tc>
                  <a:txBody>
                    <a:bodyPr/>
                    <a:lstStyle/>
                    <a:p>
                      <a:pPr algn="ctr"/>
                      <a:r>
                        <a:rPr lang="en-US" sz="1400" dirty="0"/>
                        <a:t>Leverage </a:t>
                      </a:r>
                      <a:r>
                        <a:rPr lang="en-US" sz="1400" b="1" i="1" dirty="0" err="1"/>
                        <a:t>Pymagnitude</a:t>
                      </a:r>
                      <a:r>
                        <a:rPr lang="en-US" sz="1400" dirty="0"/>
                        <a:t> compression and query optimization framework to enable sequence model training on CPU in reasonable time (&lt; 4 hours) </a:t>
                      </a:r>
                    </a:p>
                  </a:txBody>
                  <a:tcPr/>
                </a:tc>
                <a:extLst>
                  <a:ext uri="{0D108BD9-81ED-4DB2-BD59-A6C34878D82A}">
                    <a16:rowId xmlns:a16="http://schemas.microsoft.com/office/drawing/2014/main" val="1033561999"/>
                  </a:ext>
                </a:extLst>
              </a:tr>
              <a:tr h="370840">
                <a:tc>
                  <a:txBody>
                    <a:bodyPr/>
                    <a:lstStyle/>
                    <a:p>
                      <a:pPr algn="ctr"/>
                      <a:r>
                        <a:rPr lang="en-US" sz="1400" dirty="0"/>
                        <a:t>Overfitting</a:t>
                      </a:r>
                    </a:p>
                  </a:txBody>
                  <a:tcPr/>
                </a:tc>
                <a:tc>
                  <a:txBody>
                    <a:bodyPr/>
                    <a:lstStyle/>
                    <a:p>
                      <a:pPr algn="ctr"/>
                      <a:r>
                        <a:rPr lang="en-US" sz="1400" dirty="0"/>
                        <a:t>Leverage Dropout layers in model architecture to minimize risk of overfit </a:t>
                      </a:r>
                    </a:p>
                  </a:txBody>
                  <a:tcPr/>
                </a:tc>
                <a:extLst>
                  <a:ext uri="{0D108BD9-81ED-4DB2-BD59-A6C34878D82A}">
                    <a16:rowId xmlns:a16="http://schemas.microsoft.com/office/drawing/2014/main" val="3231515060"/>
                  </a:ext>
                </a:extLst>
              </a:tr>
            </a:tbl>
          </a:graphicData>
        </a:graphic>
      </p:graphicFrame>
      <p:graphicFrame>
        <p:nvGraphicFramePr>
          <p:cNvPr id="7" name="Table 3">
            <a:extLst>
              <a:ext uri="{FF2B5EF4-FFF2-40B4-BE49-F238E27FC236}">
                <a16:creationId xmlns:a16="http://schemas.microsoft.com/office/drawing/2014/main" id="{F31F423A-69CC-4F9E-AA04-3974C48BDDDC}"/>
              </a:ext>
            </a:extLst>
          </p:cNvPr>
          <p:cNvGraphicFramePr>
            <a:graphicFrameLocks noGrp="1"/>
          </p:cNvGraphicFramePr>
          <p:nvPr>
            <p:extLst>
              <p:ext uri="{D42A27DB-BD31-4B8C-83A1-F6EECF244321}">
                <p14:modId xmlns:p14="http://schemas.microsoft.com/office/powerpoint/2010/main" val="589092197"/>
              </p:ext>
            </p:extLst>
          </p:nvPr>
        </p:nvGraphicFramePr>
        <p:xfrm>
          <a:off x="6867587" y="1413021"/>
          <a:ext cx="4920343" cy="1955800"/>
        </p:xfrm>
        <a:graphic>
          <a:graphicData uri="http://schemas.openxmlformats.org/drawingml/2006/table">
            <a:tbl>
              <a:tblPr firstRow="1" bandRow="1">
                <a:tableStyleId>{5C22544A-7EE6-4342-B048-85BDC9FD1C3A}</a:tableStyleId>
              </a:tblPr>
              <a:tblGrid>
                <a:gridCol w="1981031">
                  <a:extLst>
                    <a:ext uri="{9D8B030D-6E8A-4147-A177-3AD203B41FA5}">
                      <a16:colId xmlns:a16="http://schemas.microsoft.com/office/drawing/2014/main" val="502400765"/>
                    </a:ext>
                  </a:extLst>
                </a:gridCol>
                <a:gridCol w="2939312">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Model cannot interpret text / input variables that it was not trained on</a:t>
                      </a:r>
                    </a:p>
                    <a:p>
                      <a:pPr algn="ctr"/>
                      <a:r>
                        <a:rPr lang="en-US" sz="1400" dirty="0"/>
                        <a:t>(Poor Generalization) </a:t>
                      </a:r>
                    </a:p>
                    <a:p>
                      <a:pPr algn="ctr"/>
                      <a:r>
                        <a:rPr lang="en-US" sz="1400" dirty="0"/>
                        <a:t> </a:t>
                      </a:r>
                    </a:p>
                  </a:txBody>
                  <a:tcPr/>
                </a:tc>
                <a:tc>
                  <a:txBody>
                    <a:bodyPr/>
                    <a:lstStyle/>
                    <a:p>
                      <a:pPr algn="ctr"/>
                      <a:r>
                        <a:rPr lang="en-US" sz="1400" dirty="0"/>
                        <a:t>Leverage embedding based model as a challenger to capture semantic and sequential interactions lost in TFIDF </a:t>
                      </a:r>
                    </a:p>
                  </a:txBody>
                  <a:tcPr/>
                </a:tc>
                <a:extLst>
                  <a:ext uri="{0D108BD9-81ED-4DB2-BD59-A6C34878D82A}">
                    <a16:rowId xmlns:a16="http://schemas.microsoft.com/office/drawing/2014/main" val="1033561999"/>
                  </a:ext>
                </a:extLst>
              </a:tr>
            </a:tbl>
          </a:graphicData>
        </a:graphic>
      </p:graphicFrame>
    </p:spTree>
    <p:extLst>
      <p:ext uri="{BB962C8B-B14F-4D97-AF65-F5344CB8AC3E}">
        <p14:creationId xmlns:p14="http://schemas.microsoft.com/office/powerpoint/2010/main" val="12136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5887674" cy="640080"/>
          </a:xfrm>
        </p:spPr>
        <p:txBody>
          <a:bodyPr/>
          <a:lstStyle/>
          <a:p>
            <a:r>
              <a:rPr lang="en-US" dirty="0"/>
              <a:t>Model Selection </a:t>
            </a:r>
          </a:p>
        </p:txBody>
      </p:sp>
      <p:grpSp>
        <p:nvGrpSpPr>
          <p:cNvPr id="114" name="Group 113">
            <a:extLst>
              <a:ext uri="{FF2B5EF4-FFF2-40B4-BE49-F238E27FC236}">
                <a16:creationId xmlns:a16="http://schemas.microsoft.com/office/drawing/2014/main" id="{7D7DF5F6-0722-4E4E-80AA-B0B8225CCBE2}"/>
              </a:ext>
            </a:extLst>
          </p:cNvPr>
          <p:cNvGrpSpPr/>
          <p:nvPr/>
        </p:nvGrpSpPr>
        <p:grpSpPr>
          <a:xfrm>
            <a:off x="5223080" y="1684776"/>
            <a:ext cx="2908000" cy="2088156"/>
            <a:chOff x="2053660" y="1692126"/>
            <a:chExt cx="2046359" cy="1488867"/>
          </a:xfrm>
        </p:grpSpPr>
        <p:graphicFrame>
          <p:nvGraphicFramePr>
            <p:cNvPr id="4" name="Diagram 3">
              <a:extLst>
                <a:ext uri="{FF2B5EF4-FFF2-40B4-BE49-F238E27FC236}">
                  <a16:creationId xmlns:a16="http://schemas.microsoft.com/office/drawing/2014/main" id="{E503EF5B-CB1E-4C0C-AF73-A893B4585F38}"/>
                </a:ext>
              </a:extLst>
            </p:cNvPr>
            <p:cNvGraphicFramePr/>
            <p:nvPr>
              <p:extLst>
                <p:ext uri="{D42A27DB-BD31-4B8C-83A1-F6EECF244321}">
                  <p14:modId xmlns:p14="http://schemas.microsoft.com/office/powerpoint/2010/main" val="3261704110"/>
                </p:ext>
              </p:extLst>
            </p:nvPr>
          </p:nvGraphicFramePr>
          <p:xfrm>
            <a:off x="2053660" y="1692126"/>
            <a:ext cx="2046359" cy="1488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7D631D-13E2-4FCA-99F4-FE2E0361CE2E}"/>
                </a:ext>
              </a:extLst>
            </p:cNvPr>
            <p:cNvSpPr txBox="1"/>
            <p:nvPr/>
          </p:nvSpPr>
          <p:spPr>
            <a:xfrm>
              <a:off x="2880918" y="2976370"/>
              <a:ext cx="489252" cy="181044"/>
            </a:xfrm>
            <a:prstGeom prst="rect">
              <a:avLst/>
            </a:prstGeom>
            <a:noFill/>
          </p:spPr>
          <p:txBody>
            <a:bodyPr wrap="square" rtlCol="0">
              <a:spAutoFit/>
            </a:bodyPr>
            <a:lstStyle/>
            <a:p>
              <a:r>
                <a:rPr lang="en-US" sz="1050" dirty="0">
                  <a:solidFill>
                    <a:schemeClr val="bg1"/>
                  </a:solidFill>
                </a:rPr>
                <a:t>TFIDF</a:t>
              </a:r>
            </a:p>
          </p:txBody>
        </p:sp>
      </p:grpSp>
      <p:sp>
        <p:nvSpPr>
          <p:cNvPr id="76" name="TextBox 75">
            <a:extLst>
              <a:ext uri="{FF2B5EF4-FFF2-40B4-BE49-F238E27FC236}">
                <a16:creationId xmlns:a16="http://schemas.microsoft.com/office/drawing/2014/main" id="{A5C7841E-8804-4F09-8C51-D1467F426041}"/>
              </a:ext>
            </a:extLst>
          </p:cNvPr>
          <p:cNvSpPr txBox="1"/>
          <p:nvPr/>
        </p:nvSpPr>
        <p:spPr>
          <a:xfrm>
            <a:off x="8691929" y="686687"/>
            <a:ext cx="3176135" cy="738664"/>
          </a:xfrm>
          <a:prstGeom prst="rect">
            <a:avLst/>
          </a:prstGeom>
          <a:noFill/>
        </p:spPr>
        <p:txBody>
          <a:bodyPr wrap="square">
            <a:spAutoFit/>
          </a:bodyPr>
          <a:lstStyle/>
          <a:p>
            <a:pPr algn="ctr"/>
            <a:r>
              <a:rPr lang="en-US" b="1" dirty="0"/>
              <a:t>Sequence</a:t>
            </a:r>
          </a:p>
          <a:p>
            <a:pPr algn="ctr"/>
            <a:r>
              <a:rPr lang="en-US" sz="1200" b="1" i="1" dirty="0"/>
              <a:t>LSTNM with</a:t>
            </a:r>
          </a:p>
          <a:p>
            <a:pPr algn="ctr"/>
            <a:r>
              <a:rPr lang="en-US" sz="1200" b="1" i="1" dirty="0"/>
              <a:t>Embedding Layer </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492628" y="1199685"/>
            <a:ext cx="4432037" cy="4739759"/>
          </a:xfrm>
          <a:prstGeom prst="rect">
            <a:avLst/>
          </a:prstGeom>
          <a:noFill/>
        </p:spPr>
        <p:txBody>
          <a:bodyPr wrap="square">
            <a:spAutoFit/>
          </a:bodyPr>
          <a:lstStyle/>
          <a:p>
            <a:r>
              <a:rPr lang="en-US" sz="1400" b="1" dirty="0"/>
              <a:t>3 Model Frameworks were evaluated </a:t>
            </a:r>
          </a:p>
          <a:p>
            <a:endParaRPr lang="en-US" sz="1400" b="1" dirty="0"/>
          </a:p>
          <a:p>
            <a:pPr marL="285750" indent="-285750">
              <a:buFontTx/>
              <a:buChar char="-"/>
            </a:pPr>
            <a:r>
              <a:rPr lang="en-US" sz="1400" b="1" dirty="0"/>
              <a:t>Baseline Linear Model: </a:t>
            </a:r>
            <a:r>
              <a:rPr lang="en-US" sz="1200" dirty="0"/>
              <a:t>Logistic regression using </a:t>
            </a:r>
            <a:r>
              <a:rPr lang="en-US" sz="1200" dirty="0" err="1"/>
              <a:t>tfidf</a:t>
            </a:r>
            <a:r>
              <a:rPr lang="en-US" sz="1200" dirty="0"/>
              <a:t> weights for features. Used in evaluating trade off between complexity and performance</a:t>
            </a:r>
          </a:p>
          <a:p>
            <a:pPr marL="285750" indent="-285750">
              <a:buFontTx/>
              <a:buChar char="-"/>
            </a:pPr>
            <a:endParaRPr lang="en-US" sz="1200" dirty="0"/>
          </a:p>
          <a:p>
            <a:pPr marL="285750" indent="-285750">
              <a:buFontTx/>
              <a:buChar char="-"/>
            </a:pPr>
            <a:r>
              <a:rPr lang="en-US" sz="1400" b="1" dirty="0"/>
              <a:t>Ensemble Frameworks</a:t>
            </a:r>
            <a:r>
              <a:rPr lang="en-US" sz="1200" b="1" dirty="0"/>
              <a:t>: </a:t>
            </a:r>
            <a:r>
              <a:rPr lang="en-US" sz="1200" dirty="0"/>
              <a:t> Stochastic approaches using </a:t>
            </a:r>
            <a:r>
              <a:rPr lang="en-US" sz="1200" dirty="0" err="1"/>
              <a:t>tfidf</a:t>
            </a:r>
            <a:r>
              <a:rPr lang="en-US" sz="1200" dirty="0"/>
              <a:t> weights for features. Also considers higher order interactions across the features space.</a:t>
            </a:r>
          </a:p>
          <a:p>
            <a:pPr marL="742950" lvl="1" indent="-285750">
              <a:buFontTx/>
              <a:buChar char="-"/>
            </a:pPr>
            <a:r>
              <a:rPr lang="en-US" sz="1200" dirty="0"/>
              <a:t>Evaluates interactions </a:t>
            </a:r>
          </a:p>
          <a:p>
            <a:pPr marL="742950" lvl="1" indent="-285750">
              <a:buFontTx/>
              <a:buChar char="-"/>
            </a:pPr>
            <a:r>
              <a:rPr lang="en-US" sz="1200" dirty="0"/>
              <a:t>↑ generalization on out of sample data </a:t>
            </a:r>
          </a:p>
          <a:p>
            <a:pPr marL="742950" lvl="1" indent="-285750">
              <a:buFontTx/>
              <a:buChar char="-"/>
            </a:pPr>
            <a:r>
              <a:rPr lang="en-US" sz="1200" dirty="0"/>
              <a:t>↓ bias associated with single model outcomes by averaging results from multiple weak learners into a single strong learner. </a:t>
            </a:r>
          </a:p>
          <a:p>
            <a:endParaRPr lang="en-US" sz="1400" b="1" dirty="0"/>
          </a:p>
          <a:p>
            <a:pPr marL="285750" indent="-285750">
              <a:buFontTx/>
              <a:buChar char="-"/>
            </a:pPr>
            <a:r>
              <a:rPr lang="en-US" sz="1400" b="1" dirty="0"/>
              <a:t>Sequence DL Frameworks: </a:t>
            </a:r>
          </a:p>
          <a:p>
            <a:pPr marL="742950" lvl="1" indent="-285750">
              <a:buFontTx/>
              <a:buChar char="-"/>
            </a:pPr>
            <a:r>
              <a:rPr lang="en-US" sz="1400" dirty="0"/>
              <a:t>↑ generalization </a:t>
            </a:r>
          </a:p>
          <a:p>
            <a:pPr marL="742950" lvl="1" indent="-285750">
              <a:buFontTx/>
              <a:buChar char="-"/>
            </a:pPr>
            <a:r>
              <a:rPr lang="en-US" sz="1400" dirty="0"/>
              <a:t>Captures information related to the sequence in which words are used</a:t>
            </a:r>
          </a:p>
          <a:p>
            <a:pPr marL="742950" lvl="1" indent="-285750">
              <a:buFontTx/>
              <a:buChar char="-"/>
            </a:pPr>
            <a:r>
              <a:rPr lang="en-US" sz="1400" dirty="0"/>
              <a:t>Minimal Preprocessing required </a:t>
            </a:r>
          </a:p>
          <a:p>
            <a:pPr marL="742950" lvl="1" indent="-285750">
              <a:buFontTx/>
              <a:buChar char="-"/>
            </a:pPr>
            <a:r>
              <a:rPr lang="en-US" sz="1400" dirty="0"/>
              <a:t>Training and scoring is resource intensive</a:t>
            </a:r>
          </a:p>
          <a:p>
            <a:pPr marL="742950" lvl="1" indent="-285750">
              <a:buFontTx/>
              <a:buChar char="-"/>
            </a:pPr>
            <a:r>
              <a:rPr lang="en-US" sz="1400" dirty="0"/>
              <a:t>transfer learning applied to speed up training and maximize generalization </a:t>
            </a:r>
          </a:p>
        </p:txBody>
      </p:sp>
      <p:sp>
        <p:nvSpPr>
          <p:cNvPr id="136" name="TextBox 135">
            <a:extLst>
              <a:ext uri="{FF2B5EF4-FFF2-40B4-BE49-F238E27FC236}">
                <a16:creationId xmlns:a16="http://schemas.microsoft.com/office/drawing/2014/main" id="{BF269FAA-A1A0-4EAE-AE5D-AC89F8904879}"/>
              </a:ext>
            </a:extLst>
          </p:cNvPr>
          <p:cNvSpPr txBox="1"/>
          <p:nvPr/>
        </p:nvSpPr>
        <p:spPr>
          <a:xfrm>
            <a:off x="4901458" y="686687"/>
            <a:ext cx="3357110" cy="830997"/>
          </a:xfrm>
          <a:prstGeom prst="rect">
            <a:avLst/>
          </a:prstGeom>
          <a:noFill/>
        </p:spPr>
        <p:txBody>
          <a:bodyPr wrap="square">
            <a:spAutoFit/>
          </a:bodyPr>
          <a:lstStyle/>
          <a:p>
            <a:pPr algn="ctr"/>
            <a:r>
              <a:rPr lang="en-US" b="1" dirty="0"/>
              <a:t>Challenger Model Architectures</a:t>
            </a:r>
          </a:p>
          <a:p>
            <a:pPr algn="ctr"/>
            <a:r>
              <a:rPr lang="en-US" sz="1200" b="1" i="1" dirty="0"/>
              <a:t>(BOW Models) </a:t>
            </a:r>
          </a:p>
        </p:txBody>
      </p:sp>
      <p:cxnSp>
        <p:nvCxnSpPr>
          <p:cNvPr id="138" name="Straight Arrow Connector 137">
            <a:extLst>
              <a:ext uri="{FF2B5EF4-FFF2-40B4-BE49-F238E27FC236}">
                <a16:creationId xmlns:a16="http://schemas.microsoft.com/office/drawing/2014/main" id="{EA01AB50-F82E-46D0-A9AB-67B8643689BF}"/>
              </a:ext>
            </a:extLst>
          </p:cNvPr>
          <p:cNvCxnSpPr>
            <a:cxnSpLocks/>
          </p:cNvCxnSpPr>
          <p:nvPr/>
        </p:nvCxnSpPr>
        <p:spPr>
          <a:xfrm flipV="1">
            <a:off x="5115377" y="1724258"/>
            <a:ext cx="0" cy="209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DA6562-6BFB-4C5F-A03D-90850D3A50EC}"/>
              </a:ext>
            </a:extLst>
          </p:cNvPr>
          <p:cNvSpPr/>
          <p:nvPr/>
        </p:nvSpPr>
        <p:spPr>
          <a:xfrm>
            <a:off x="9845816" y="1511119"/>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51" name="Rectangle 50">
            <a:extLst>
              <a:ext uri="{FF2B5EF4-FFF2-40B4-BE49-F238E27FC236}">
                <a16:creationId xmlns:a16="http://schemas.microsoft.com/office/drawing/2014/main" id="{83F83A75-FF2F-418B-9DF3-B8F1C1BB94D5}"/>
              </a:ext>
            </a:extLst>
          </p:cNvPr>
          <p:cNvSpPr/>
          <p:nvPr/>
        </p:nvSpPr>
        <p:spPr>
          <a:xfrm>
            <a:off x="9845816" y="1948776"/>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52" name="Rectangle 51">
            <a:extLst>
              <a:ext uri="{FF2B5EF4-FFF2-40B4-BE49-F238E27FC236}">
                <a16:creationId xmlns:a16="http://schemas.microsoft.com/office/drawing/2014/main" id="{D7D7EA06-A91A-40F4-B0D6-CDE436CB5B12}"/>
              </a:ext>
            </a:extLst>
          </p:cNvPr>
          <p:cNvSpPr/>
          <p:nvPr/>
        </p:nvSpPr>
        <p:spPr>
          <a:xfrm>
            <a:off x="10206703" y="2578011"/>
            <a:ext cx="904447" cy="18822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53" name="Rectangle 52">
            <a:extLst>
              <a:ext uri="{FF2B5EF4-FFF2-40B4-BE49-F238E27FC236}">
                <a16:creationId xmlns:a16="http://schemas.microsoft.com/office/drawing/2014/main" id="{D6D448A1-D588-454A-887A-602FEBCE7E35}"/>
              </a:ext>
            </a:extLst>
          </p:cNvPr>
          <p:cNvSpPr/>
          <p:nvPr/>
        </p:nvSpPr>
        <p:spPr>
          <a:xfrm>
            <a:off x="8667676" y="1940099"/>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54" name="Straight Arrow Connector 53">
            <a:extLst>
              <a:ext uri="{FF2B5EF4-FFF2-40B4-BE49-F238E27FC236}">
                <a16:creationId xmlns:a16="http://schemas.microsoft.com/office/drawing/2014/main" id="{B8DD0915-8941-4561-9274-14AB01CE7647}"/>
              </a:ext>
            </a:extLst>
          </p:cNvPr>
          <p:cNvCxnSpPr>
            <a:cxnSpLocks/>
            <a:stCxn id="50" idx="2"/>
            <a:endCxn id="51" idx="0"/>
          </p:cNvCxnSpPr>
          <p:nvPr/>
        </p:nvCxnSpPr>
        <p:spPr>
          <a:xfrm>
            <a:off x="10658926" y="1805156"/>
            <a:ext cx="0"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230889-5E87-4AE9-B315-E145ABBA71BF}"/>
              </a:ext>
            </a:extLst>
          </p:cNvPr>
          <p:cNvCxnSpPr>
            <a:cxnSpLocks/>
            <a:stCxn id="53" idx="3"/>
            <a:endCxn id="51" idx="1"/>
          </p:cNvCxnSpPr>
          <p:nvPr/>
        </p:nvCxnSpPr>
        <p:spPr>
          <a:xfrm>
            <a:off x="9640375" y="2087118"/>
            <a:ext cx="205441"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F678EE-AC7D-4E8A-B541-FD2661304DA5}"/>
              </a:ext>
            </a:extLst>
          </p:cNvPr>
          <p:cNvCxnSpPr>
            <a:cxnSpLocks/>
            <a:stCxn id="51" idx="2"/>
            <a:endCxn id="52" idx="0"/>
          </p:cNvCxnSpPr>
          <p:nvPr/>
        </p:nvCxnSpPr>
        <p:spPr>
          <a:xfrm>
            <a:off x="10658926" y="2242813"/>
            <a:ext cx="1"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D12A4D-3C28-4D56-A780-B579DA249933}"/>
              </a:ext>
            </a:extLst>
          </p:cNvPr>
          <p:cNvSpPr/>
          <p:nvPr/>
        </p:nvSpPr>
        <p:spPr>
          <a:xfrm>
            <a:off x="10206703" y="3024094"/>
            <a:ext cx="904447" cy="3169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58" name="Rectangle 57">
            <a:extLst>
              <a:ext uri="{FF2B5EF4-FFF2-40B4-BE49-F238E27FC236}">
                <a16:creationId xmlns:a16="http://schemas.microsoft.com/office/drawing/2014/main" id="{2B595DE3-A66C-411B-9286-3DE6A10EA47C}"/>
              </a:ext>
            </a:extLst>
          </p:cNvPr>
          <p:cNvSpPr/>
          <p:nvPr/>
        </p:nvSpPr>
        <p:spPr>
          <a:xfrm>
            <a:off x="10001490" y="3493477"/>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59" name="Rectangle 58">
            <a:extLst>
              <a:ext uri="{FF2B5EF4-FFF2-40B4-BE49-F238E27FC236}">
                <a16:creationId xmlns:a16="http://schemas.microsoft.com/office/drawing/2014/main" id="{584228FB-7C96-484A-8CFD-41CABC118F2E}"/>
              </a:ext>
            </a:extLst>
          </p:cNvPr>
          <p:cNvSpPr/>
          <p:nvPr/>
        </p:nvSpPr>
        <p:spPr>
          <a:xfrm>
            <a:off x="10001490" y="4039609"/>
            <a:ext cx="1314873" cy="1530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60" name="Rectangle 59">
            <a:extLst>
              <a:ext uri="{FF2B5EF4-FFF2-40B4-BE49-F238E27FC236}">
                <a16:creationId xmlns:a16="http://schemas.microsoft.com/office/drawing/2014/main" id="{1DA5EAEA-3550-4353-9AD7-04A0D81C8214}"/>
              </a:ext>
            </a:extLst>
          </p:cNvPr>
          <p:cNvSpPr/>
          <p:nvPr/>
        </p:nvSpPr>
        <p:spPr>
          <a:xfrm>
            <a:off x="9845816" y="5900342"/>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61" name="Rectangle 60">
            <a:extLst>
              <a:ext uri="{FF2B5EF4-FFF2-40B4-BE49-F238E27FC236}">
                <a16:creationId xmlns:a16="http://schemas.microsoft.com/office/drawing/2014/main" id="{F782DFE9-A099-49DA-8D93-C30B2FAC11B1}"/>
              </a:ext>
            </a:extLst>
          </p:cNvPr>
          <p:cNvSpPr/>
          <p:nvPr/>
        </p:nvSpPr>
        <p:spPr>
          <a:xfrm>
            <a:off x="10168736" y="4585739"/>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62" name="Rectangle 61">
            <a:extLst>
              <a:ext uri="{FF2B5EF4-FFF2-40B4-BE49-F238E27FC236}">
                <a16:creationId xmlns:a16="http://schemas.microsoft.com/office/drawing/2014/main" id="{46605468-242A-4AE8-916C-052B6F88F887}"/>
              </a:ext>
            </a:extLst>
          </p:cNvPr>
          <p:cNvSpPr/>
          <p:nvPr/>
        </p:nvSpPr>
        <p:spPr>
          <a:xfrm>
            <a:off x="10206703" y="5067856"/>
            <a:ext cx="904447" cy="2404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79" name="Rectangle 78">
            <a:extLst>
              <a:ext uri="{FF2B5EF4-FFF2-40B4-BE49-F238E27FC236}">
                <a16:creationId xmlns:a16="http://schemas.microsoft.com/office/drawing/2014/main" id="{7EAE4AB1-E8CD-473F-9A61-425E58C5A367}"/>
              </a:ext>
            </a:extLst>
          </p:cNvPr>
          <p:cNvSpPr/>
          <p:nvPr/>
        </p:nvSpPr>
        <p:spPr>
          <a:xfrm>
            <a:off x="10168736" y="5501764"/>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80" name="Rectangle 79">
            <a:extLst>
              <a:ext uri="{FF2B5EF4-FFF2-40B4-BE49-F238E27FC236}">
                <a16:creationId xmlns:a16="http://schemas.microsoft.com/office/drawing/2014/main" id="{917A019B-9CC6-4FAC-9423-7FD12686D5A5}"/>
              </a:ext>
            </a:extLst>
          </p:cNvPr>
          <p:cNvSpPr/>
          <p:nvPr/>
        </p:nvSpPr>
        <p:spPr>
          <a:xfrm>
            <a:off x="8755583" y="4793215"/>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P(Bank Service)</a:t>
            </a:r>
          </a:p>
        </p:txBody>
      </p:sp>
      <p:sp>
        <p:nvSpPr>
          <p:cNvPr id="81" name="Rectangle 80">
            <a:extLst>
              <a:ext uri="{FF2B5EF4-FFF2-40B4-BE49-F238E27FC236}">
                <a16:creationId xmlns:a16="http://schemas.microsoft.com/office/drawing/2014/main" id="{FEE52E36-73AD-48DB-B194-E5A3920E423D}"/>
              </a:ext>
            </a:extLst>
          </p:cNvPr>
          <p:cNvSpPr/>
          <p:nvPr/>
        </p:nvSpPr>
        <p:spPr>
          <a:xfrm>
            <a:off x="8755583" y="5068686"/>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Card)</a:t>
            </a:r>
          </a:p>
        </p:txBody>
      </p:sp>
      <p:sp>
        <p:nvSpPr>
          <p:cNvPr id="82" name="Rectangle 81">
            <a:extLst>
              <a:ext uri="{FF2B5EF4-FFF2-40B4-BE49-F238E27FC236}">
                <a16:creationId xmlns:a16="http://schemas.microsoft.com/office/drawing/2014/main" id="{E2D9BB93-3525-40DB-9AAD-879685ED85FA}"/>
              </a:ext>
            </a:extLst>
          </p:cNvPr>
          <p:cNvSpPr/>
          <p:nvPr/>
        </p:nvSpPr>
        <p:spPr>
          <a:xfrm>
            <a:off x="8755583" y="5344157"/>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Reporting)</a:t>
            </a:r>
          </a:p>
        </p:txBody>
      </p:sp>
      <p:sp>
        <p:nvSpPr>
          <p:cNvPr id="83" name="Rectangle 82">
            <a:extLst>
              <a:ext uri="{FF2B5EF4-FFF2-40B4-BE49-F238E27FC236}">
                <a16:creationId xmlns:a16="http://schemas.microsoft.com/office/drawing/2014/main" id="{A5C6E8C5-A671-4249-AA69-86A727E9534F}"/>
              </a:ext>
            </a:extLst>
          </p:cNvPr>
          <p:cNvSpPr/>
          <p:nvPr/>
        </p:nvSpPr>
        <p:spPr>
          <a:xfrm>
            <a:off x="8755583" y="561962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P(Debt Collection)</a:t>
            </a:r>
          </a:p>
        </p:txBody>
      </p:sp>
      <p:sp>
        <p:nvSpPr>
          <p:cNvPr id="84" name="Rectangle 83">
            <a:extLst>
              <a:ext uri="{FF2B5EF4-FFF2-40B4-BE49-F238E27FC236}">
                <a16:creationId xmlns:a16="http://schemas.microsoft.com/office/drawing/2014/main" id="{F9D6975F-A875-49E4-BACB-F9F9336A9FEE}"/>
              </a:ext>
            </a:extLst>
          </p:cNvPr>
          <p:cNvSpPr/>
          <p:nvPr/>
        </p:nvSpPr>
        <p:spPr>
          <a:xfrm>
            <a:off x="8749123" y="451935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P(Loan)</a:t>
            </a:r>
          </a:p>
        </p:txBody>
      </p:sp>
      <p:sp>
        <p:nvSpPr>
          <p:cNvPr id="85" name="Rectangle 84">
            <a:extLst>
              <a:ext uri="{FF2B5EF4-FFF2-40B4-BE49-F238E27FC236}">
                <a16:creationId xmlns:a16="http://schemas.microsoft.com/office/drawing/2014/main" id="{EFEB19C9-557B-4DEC-81ED-B7928E1B7801}"/>
              </a:ext>
            </a:extLst>
          </p:cNvPr>
          <p:cNvSpPr/>
          <p:nvPr/>
        </p:nvSpPr>
        <p:spPr>
          <a:xfrm>
            <a:off x="8747360" y="617056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P(Money Transfer)</a:t>
            </a:r>
          </a:p>
        </p:txBody>
      </p:sp>
      <p:sp>
        <p:nvSpPr>
          <p:cNvPr id="86" name="Rectangle 85">
            <a:extLst>
              <a:ext uri="{FF2B5EF4-FFF2-40B4-BE49-F238E27FC236}">
                <a16:creationId xmlns:a16="http://schemas.microsoft.com/office/drawing/2014/main" id="{CB4EC23E-E617-4B23-85A0-2D776C8ECC24}"/>
              </a:ext>
            </a:extLst>
          </p:cNvPr>
          <p:cNvSpPr/>
          <p:nvPr/>
        </p:nvSpPr>
        <p:spPr>
          <a:xfrm>
            <a:off x="8755583" y="5895099"/>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P(Mortgage)</a:t>
            </a:r>
          </a:p>
        </p:txBody>
      </p:sp>
      <p:sp>
        <p:nvSpPr>
          <p:cNvPr id="87" name="Right Brace 86">
            <a:extLst>
              <a:ext uri="{FF2B5EF4-FFF2-40B4-BE49-F238E27FC236}">
                <a16:creationId xmlns:a16="http://schemas.microsoft.com/office/drawing/2014/main" id="{9CB453ED-CDB4-4388-9FB0-F6A1651AE09A}"/>
              </a:ext>
            </a:extLst>
          </p:cNvPr>
          <p:cNvSpPr/>
          <p:nvPr/>
        </p:nvSpPr>
        <p:spPr>
          <a:xfrm>
            <a:off x="9588583" y="4496381"/>
            <a:ext cx="364624" cy="1906769"/>
          </a:xfrm>
          <a:prstGeom prst="rightBrace">
            <a:avLst>
              <a:gd name="adj1" fmla="val 8333"/>
              <a:gd name="adj2" fmla="val 805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cxnSp>
        <p:nvCxnSpPr>
          <p:cNvPr id="88" name="Straight Arrow Connector 87">
            <a:extLst>
              <a:ext uri="{FF2B5EF4-FFF2-40B4-BE49-F238E27FC236}">
                <a16:creationId xmlns:a16="http://schemas.microsoft.com/office/drawing/2014/main" id="{6DBF025E-DD34-422B-AA87-2865C89BEEF8}"/>
              </a:ext>
            </a:extLst>
          </p:cNvPr>
          <p:cNvCxnSpPr>
            <a:cxnSpLocks/>
            <a:stCxn id="52" idx="2"/>
            <a:endCxn id="57" idx="0"/>
          </p:cNvCxnSpPr>
          <p:nvPr/>
        </p:nvCxnSpPr>
        <p:spPr>
          <a:xfrm>
            <a:off x="10658927" y="2766238"/>
            <a:ext cx="0" cy="25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2D1518C-0D43-43F7-8521-14F7C65DB37A}"/>
              </a:ext>
            </a:extLst>
          </p:cNvPr>
          <p:cNvCxnSpPr>
            <a:cxnSpLocks/>
            <a:stCxn id="57" idx="2"/>
            <a:endCxn id="58" idx="0"/>
          </p:cNvCxnSpPr>
          <p:nvPr/>
        </p:nvCxnSpPr>
        <p:spPr>
          <a:xfrm>
            <a:off x="10658927" y="3341067"/>
            <a:ext cx="0" cy="15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2CB948-872E-46EF-A90D-41FF62C26671}"/>
              </a:ext>
            </a:extLst>
          </p:cNvPr>
          <p:cNvCxnSpPr>
            <a:cxnSpLocks/>
            <a:stCxn id="58" idx="2"/>
            <a:endCxn id="59" idx="0"/>
          </p:cNvCxnSpPr>
          <p:nvPr/>
        </p:nvCxnSpPr>
        <p:spPr>
          <a:xfrm>
            <a:off x="10658927" y="3862812"/>
            <a:ext cx="0"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69BEF50-6BD9-4C06-BD3D-2149FCCAACD3}"/>
              </a:ext>
            </a:extLst>
          </p:cNvPr>
          <p:cNvCxnSpPr>
            <a:cxnSpLocks/>
            <a:stCxn id="59" idx="2"/>
            <a:endCxn id="61" idx="0"/>
          </p:cNvCxnSpPr>
          <p:nvPr/>
        </p:nvCxnSpPr>
        <p:spPr>
          <a:xfrm flipH="1">
            <a:off x="10658926" y="4192614"/>
            <a:ext cx="1" cy="393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595D549-FC6D-48AF-B729-5A4E5F11AD47}"/>
              </a:ext>
            </a:extLst>
          </p:cNvPr>
          <p:cNvCxnSpPr>
            <a:cxnSpLocks/>
            <a:stCxn id="61" idx="2"/>
            <a:endCxn id="62" idx="0"/>
          </p:cNvCxnSpPr>
          <p:nvPr/>
        </p:nvCxnSpPr>
        <p:spPr>
          <a:xfrm>
            <a:off x="10658926" y="4896544"/>
            <a:ext cx="1"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62415EA-4227-4F79-A225-88DD67EE7F9B}"/>
              </a:ext>
            </a:extLst>
          </p:cNvPr>
          <p:cNvCxnSpPr>
            <a:cxnSpLocks/>
            <a:stCxn id="62" idx="2"/>
            <a:endCxn id="79" idx="0"/>
          </p:cNvCxnSpPr>
          <p:nvPr/>
        </p:nvCxnSpPr>
        <p:spPr>
          <a:xfrm flipH="1">
            <a:off x="10658926" y="5308331"/>
            <a:ext cx="1" cy="19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3D6E31-B30C-4EE2-807C-F12C930B1460}"/>
              </a:ext>
            </a:extLst>
          </p:cNvPr>
          <p:cNvCxnSpPr>
            <a:cxnSpLocks/>
            <a:stCxn id="79" idx="2"/>
            <a:endCxn id="60" idx="0"/>
          </p:cNvCxnSpPr>
          <p:nvPr/>
        </p:nvCxnSpPr>
        <p:spPr>
          <a:xfrm>
            <a:off x="10658926" y="5777103"/>
            <a:ext cx="0" cy="12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05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9458947" cy="640080"/>
          </a:xfrm>
        </p:spPr>
        <p:txBody>
          <a:bodyPr>
            <a:normAutofit fontScale="90000"/>
          </a:bodyPr>
          <a:lstStyle/>
          <a:p>
            <a:r>
              <a:rPr lang="en-US" dirty="0"/>
              <a:t>Variable Selection and Data Sampling</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529363" y="1028759"/>
            <a:ext cx="6832729" cy="5755422"/>
          </a:xfrm>
          <a:prstGeom prst="rect">
            <a:avLst/>
          </a:prstGeom>
          <a:noFill/>
        </p:spPr>
        <p:txBody>
          <a:bodyPr wrap="square">
            <a:spAutoFit/>
          </a:bodyPr>
          <a:lstStyle/>
          <a:p>
            <a:pPr marL="285750" indent="-285750">
              <a:buFontTx/>
              <a:buChar char="-"/>
            </a:pPr>
            <a:r>
              <a:rPr lang="en-US" sz="1600" b="1" dirty="0"/>
              <a:t>Data Sampling </a:t>
            </a:r>
          </a:p>
          <a:p>
            <a:pPr marL="742950" lvl="1" indent="-285750">
              <a:buFontTx/>
              <a:buChar char="-"/>
            </a:pPr>
            <a:r>
              <a:rPr lang="en-US" sz="1400" b="1" dirty="0"/>
              <a:t>BOW Models</a:t>
            </a:r>
          </a:p>
          <a:p>
            <a:pPr marL="1200150" lvl="2" indent="-285750">
              <a:buFontTx/>
              <a:buChar char="-"/>
            </a:pPr>
            <a:r>
              <a:rPr lang="en-US" sz="1400" dirty="0"/>
              <a:t>No Sampling , all data used</a:t>
            </a:r>
          </a:p>
          <a:p>
            <a:pPr lvl="2"/>
            <a:endParaRPr lang="en-US" sz="1400" dirty="0"/>
          </a:p>
          <a:p>
            <a:pPr marL="742950" lvl="1" indent="-285750">
              <a:buFontTx/>
              <a:buChar char="-"/>
            </a:pPr>
            <a:r>
              <a:rPr lang="en-US" sz="1400" b="1" dirty="0"/>
              <a:t>Seq2Seq LSTM model </a:t>
            </a:r>
          </a:p>
          <a:p>
            <a:pPr marL="1200150" lvl="2" indent="-285750">
              <a:buFontTx/>
              <a:buChar char="-"/>
            </a:pPr>
            <a:r>
              <a:rPr lang="en-US" sz="1400" dirty="0"/>
              <a:t>Sampled 4000 records from each class(4000 is the total number of records in rarest class) </a:t>
            </a:r>
          </a:p>
          <a:p>
            <a:pPr marL="1200150" lvl="2" indent="-285750">
              <a:buFontTx/>
              <a:buChar char="-"/>
            </a:pPr>
            <a:r>
              <a:rPr lang="en-US" sz="1400" dirty="0"/>
              <a:t>Used transfer learning in Keras API to account for loss of information due to sampling </a:t>
            </a:r>
          </a:p>
          <a:p>
            <a:pPr marL="1200150" lvl="2" indent="-285750">
              <a:buFontTx/>
              <a:buChar char="-"/>
            </a:pPr>
            <a:r>
              <a:rPr lang="en-US" sz="1400" dirty="0"/>
              <a:t>Model leverages pre-trained FASTTEXT embedding layer to reduce labels per class needed for training. </a:t>
            </a:r>
          </a:p>
          <a:p>
            <a:pPr marL="742950" lvl="1" indent="-285750">
              <a:buFontTx/>
              <a:buChar char="-"/>
            </a:pPr>
            <a:endParaRPr lang="en-US" sz="1400" dirty="0"/>
          </a:p>
          <a:p>
            <a:pPr marL="285750" indent="-285750">
              <a:buFontTx/>
              <a:buChar char="-"/>
            </a:pPr>
            <a:r>
              <a:rPr lang="en-US" sz="1600" b="1" dirty="0"/>
              <a:t>Variable Selection </a:t>
            </a:r>
          </a:p>
          <a:p>
            <a:pPr marL="742950" lvl="1" indent="-285750">
              <a:buFontTx/>
              <a:buChar char="-"/>
            </a:pPr>
            <a:r>
              <a:rPr lang="en-US" sz="1400" b="1" dirty="0"/>
              <a:t>BOW baseline models: </a:t>
            </a:r>
          </a:p>
          <a:p>
            <a:pPr marL="1200150" lvl="2" indent="-285750">
              <a:buFontTx/>
              <a:buChar char="-"/>
            </a:pPr>
            <a:r>
              <a:rPr lang="en-US" sz="1400" dirty="0"/>
              <a:t>Random Forest used to identify preliminary set of n candidate features </a:t>
            </a:r>
          </a:p>
          <a:p>
            <a:pPr marL="1200150" lvl="2" indent="-285750">
              <a:buFontTx/>
              <a:buChar char="-"/>
            </a:pPr>
            <a:r>
              <a:rPr lang="en-US" sz="1400" dirty="0"/>
              <a:t>Model specification used to further subset total parameters selected in final model to 200 max </a:t>
            </a:r>
            <a:r>
              <a:rPr lang="en-US" sz="1400" i="1" dirty="0">
                <a:highlight>
                  <a:srgbClr val="FF0000"/>
                </a:highlight>
              </a:rPr>
              <a:t>(to minimize training time) </a:t>
            </a:r>
          </a:p>
          <a:p>
            <a:pPr lvl="3"/>
            <a:endParaRPr lang="en-US" sz="1400" dirty="0"/>
          </a:p>
          <a:p>
            <a:pPr marL="742950" lvl="1" indent="-285750">
              <a:buFont typeface="Arial" panose="020B0604020202020204" pitchFamily="34" charset="0"/>
              <a:buChar char="•"/>
            </a:pPr>
            <a:r>
              <a:rPr lang="en-US" sz="1400" b="1" dirty="0"/>
              <a:t>Sequence challenger model</a:t>
            </a:r>
          </a:p>
          <a:p>
            <a:pPr marL="1200150" lvl="2" indent="-285750">
              <a:buFont typeface="Arial" panose="020B0604020202020204" pitchFamily="34" charset="0"/>
              <a:buChar char="•"/>
            </a:pPr>
            <a:r>
              <a:rPr lang="en-US" sz="1400" dirty="0"/>
              <a:t>Remove extreme common words to reduce sequence length (use genism) </a:t>
            </a:r>
          </a:p>
          <a:p>
            <a:pPr marL="1200150" lvl="2" indent="-285750">
              <a:buFont typeface="Arial" panose="020B0604020202020204" pitchFamily="34" charset="0"/>
              <a:buChar char="•"/>
            </a:pPr>
            <a:r>
              <a:rPr lang="en-US" sz="1400" dirty="0"/>
              <a:t>Dropout and Recurrent Dropout is heavy leveraged to prevent the LSTM from biasing specific relationships found in data to arrive at target predictions</a:t>
            </a:r>
          </a:p>
          <a:p>
            <a:pPr marL="285750" indent="-285750">
              <a:buFontTx/>
              <a:buChar char="-"/>
            </a:pPr>
            <a:endParaRPr lang="en-US" sz="1400" dirty="0"/>
          </a:p>
        </p:txBody>
      </p:sp>
      <p:sp>
        <p:nvSpPr>
          <p:cNvPr id="5" name="TextBox 4">
            <a:extLst>
              <a:ext uri="{FF2B5EF4-FFF2-40B4-BE49-F238E27FC236}">
                <a16:creationId xmlns:a16="http://schemas.microsoft.com/office/drawing/2014/main" id="{E141EE6F-3F42-490D-9062-5AF3001E3297}"/>
              </a:ext>
            </a:extLst>
          </p:cNvPr>
          <p:cNvSpPr txBox="1"/>
          <p:nvPr/>
        </p:nvSpPr>
        <p:spPr>
          <a:xfrm>
            <a:off x="7464709" y="1299104"/>
            <a:ext cx="4197112" cy="4770537"/>
          </a:xfrm>
          <a:prstGeom prst="rect">
            <a:avLst/>
          </a:prstGeom>
          <a:solidFill>
            <a:schemeClr val="accent6">
              <a:lumMod val="40000"/>
              <a:lumOff val="60000"/>
            </a:schemeClr>
          </a:solidFill>
        </p:spPr>
        <p:txBody>
          <a:bodyPr wrap="square">
            <a:spAutoFit/>
          </a:bodyPr>
          <a:lstStyle/>
          <a:p>
            <a:pPr algn="ctr"/>
            <a:r>
              <a:rPr lang="en-US" sz="1600" b="1" u="sng" dirty="0"/>
              <a:t>Enhancements to feature space to maximize information available to model </a:t>
            </a:r>
          </a:p>
          <a:p>
            <a:pPr algn="ctr"/>
            <a:endParaRPr lang="en-US" sz="1600" dirty="0"/>
          </a:p>
          <a:p>
            <a:pPr marL="285750" indent="-285750" algn="ctr">
              <a:buFont typeface="Arial" panose="020B0604020202020204" pitchFamily="34" charset="0"/>
              <a:buChar char="•"/>
            </a:pPr>
            <a:r>
              <a:rPr lang="en-US" sz="1600" dirty="0"/>
              <a:t>Incorporate numeric and categoric variables in addition to </a:t>
            </a:r>
            <a:r>
              <a:rPr lang="en-US" sz="1600" dirty="0" err="1"/>
              <a:t>tfidf</a:t>
            </a:r>
            <a:r>
              <a:rPr lang="en-US" sz="1600" dirty="0"/>
              <a:t> / embedding vectors via feature union.</a:t>
            </a:r>
          </a:p>
          <a:p>
            <a:pPr marL="742950" lvl="1" indent="-285750" algn="ctr">
              <a:buFont typeface="Arial" panose="020B0604020202020204" pitchFamily="34" charset="0"/>
              <a:buChar char="•"/>
            </a:pPr>
            <a:r>
              <a:rPr lang="en-US" sz="1400" i="1" dirty="0"/>
              <a:t>Ex. Total accounts , Total past complaints , Location of customer </a:t>
            </a:r>
          </a:p>
          <a:p>
            <a:pPr lvl="2" algn="ctr"/>
            <a:endParaRPr lang="en-US" sz="1600" dirty="0"/>
          </a:p>
          <a:p>
            <a:pPr marL="285750" indent="-285750" algn="ctr">
              <a:buFont typeface="Arial" panose="020B0604020202020204" pitchFamily="34" charset="0"/>
              <a:buChar char="•"/>
            </a:pPr>
            <a:r>
              <a:rPr lang="en-US" sz="1600" dirty="0">
                <a:solidFill>
                  <a:srgbClr val="FF0000"/>
                </a:solidFill>
                <a:highlight>
                  <a:srgbClr val="FFFF00"/>
                </a:highlight>
              </a:rPr>
              <a:t>Incorporate TIME dependent indicators </a:t>
            </a:r>
            <a:r>
              <a:rPr lang="en-US" sz="1600" i="1" dirty="0">
                <a:solidFill>
                  <a:srgbClr val="FF0000"/>
                </a:solidFill>
                <a:highlight>
                  <a:srgbClr val="FFFF00"/>
                </a:highlight>
              </a:rPr>
              <a:t>(economic indicators ) by leveraging time of complaint as join key. </a:t>
            </a:r>
          </a:p>
          <a:p>
            <a:pPr marL="742950" lvl="1" indent="-285750" algn="ctr">
              <a:buFont typeface="Arial" panose="020B0604020202020204" pitchFamily="34" charset="0"/>
              <a:buChar char="•"/>
            </a:pPr>
            <a:r>
              <a:rPr lang="en-US" sz="1400" dirty="0"/>
              <a:t>Do rising unemployment rates influence the number of complaints associated with payday loans?</a:t>
            </a:r>
          </a:p>
          <a:p>
            <a:pPr marL="742950" lvl="1" indent="-285750" algn="ctr">
              <a:buFont typeface="Arial" panose="020B0604020202020204" pitchFamily="34" charset="0"/>
              <a:buChar char="•"/>
            </a:pPr>
            <a:r>
              <a:rPr lang="en-US" sz="1400" dirty="0"/>
              <a:t>Do rising interest rates help inform the volume of debt collection related complaints? </a:t>
            </a:r>
          </a:p>
        </p:txBody>
      </p:sp>
    </p:spTree>
    <p:extLst>
      <p:ext uri="{BB962C8B-B14F-4D97-AF65-F5344CB8AC3E}">
        <p14:creationId xmlns:p14="http://schemas.microsoft.com/office/powerpoint/2010/main" val="1619393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{90418C2F-124A-4645-8885-8A604356E41A}tf78438558_win32</Template>
  <TotalTime>5091</TotalTime>
  <Words>4257</Words>
  <Application>Microsoft Office PowerPoint</Application>
  <PresentationFormat>Widescreen</PresentationFormat>
  <Paragraphs>888</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charter</vt:lpstr>
      <vt:lpstr>Courier New</vt:lpstr>
      <vt:lpstr>Garamond</vt:lpstr>
      <vt:lpstr>Lato</vt:lpstr>
      <vt:lpstr>Wingdings</vt:lpstr>
      <vt:lpstr>SavonVTI</vt:lpstr>
      <vt:lpstr>CFPB Complaint Modeling </vt:lpstr>
      <vt:lpstr>CFPB Complaint Analysis Steps</vt:lpstr>
      <vt:lpstr>Response Variable Data Challenges</vt:lpstr>
      <vt:lpstr>Examples of Additional EDA </vt:lpstr>
      <vt:lpstr>EDA Continue</vt:lpstr>
      <vt:lpstr>End 2 End Model Development Process</vt:lpstr>
      <vt:lpstr>Model Feature Space</vt:lpstr>
      <vt:lpstr>Model Selection </vt:lpstr>
      <vt:lpstr>Variable Selection and Data Sampling</vt:lpstr>
      <vt:lpstr>Data Preprocessing Embeddings </vt:lpstr>
      <vt:lpstr>Data Preprocessing BOW Models </vt:lpstr>
      <vt:lpstr>Model Architecture and Tuning*</vt:lpstr>
      <vt:lpstr>Model Results Overview </vt:lpstr>
      <vt:lpstr>Variable Importance</vt:lpstr>
      <vt:lpstr>LSTM Embedding based sequence Model Architecture  </vt:lpstr>
      <vt:lpstr>Model Results Embedding based Model </vt:lpstr>
      <vt:lpstr>Hyper Parameter Tuning and CV on GBM </vt:lpstr>
      <vt:lpstr>Confusion matrix for model selected by grid search (Not Final Model, this is the results on the train / validation data the gridsearch process was trained and tested against)  WE ARE OVERFITTING </vt:lpstr>
      <vt:lpstr>Final Model Specification</vt:lpstr>
      <vt:lpstr>Final Decision</vt:lpstr>
      <vt:lpstr>Full Model Use and Enrichment for LOB</vt:lpstr>
      <vt:lpstr>APPENDIX</vt:lpstr>
      <vt:lpstr>PowerPoint Presentation</vt:lpstr>
      <vt:lpstr>PowerPoint Presentation</vt:lpstr>
      <vt:lpstr>Model Selection Methodology</vt:lpstr>
      <vt:lpstr>Embedding Sequence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 Complaint Modeling</dc:title>
  <dc:creator>zachary carideo</dc:creator>
  <cp:lastModifiedBy>zachary carideo</cp:lastModifiedBy>
  <cp:revision>217</cp:revision>
  <dcterms:created xsi:type="dcterms:W3CDTF">2021-09-11T18:29:16Z</dcterms:created>
  <dcterms:modified xsi:type="dcterms:W3CDTF">2022-04-29T21:00:24Z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