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81180B-57E1-45F5-8242-BE818F818F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377932-B582-4D8D-8FCA-897ED68818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7019EC-B0C8-4243-B5CB-0788959EC4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952D2-2858-4DC8-ABA4-7AC3837B61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81A421-7AA0-4F70-8293-7A74E2C042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600B75-4674-4DC8-9398-C08470A4C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C421DD-EC06-48D9-8154-C7A2E5ABB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FC7795-6D81-4097-A4BC-40BF5120C4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0E926D-E03D-4401-B132-AAEC13935A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B93A9B-1049-400A-B36D-658E00B180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B140F-5263-44E0-B0B1-649C63E6A1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C63D7-5C47-4795-9B87-04A12CCF03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C260E5-06B5-43D3-8AFD-B3034BD8FA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29C284-7914-415C-9F30-C8BDB043E9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8A7E4E-AB03-4196-9F6E-F9C24713B3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FE327D-8EF0-4A64-AA77-CB5E82780C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41E0E2-4387-49E7-835D-2AC8A1D66B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381170-FD5E-4657-AD44-1677638C74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5C9E0F-31AA-4A28-B157-14E7628634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CEB40A-8990-456E-822E-9FB1C02D75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E165C4-E789-49A5-8CD9-74518A2A61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6D2899-46FA-4322-A03E-A1C1946680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98BEE-AB77-4119-9F15-FF5EB7B52A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8BCEB7-23AD-4E87-8FE0-9C3C09CB0C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380227-D3AF-4DDA-9266-89B212B672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C22EE7-91CD-4115-A04B-961A3387E6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B52ACF-B346-4609-B308-87F1F564A3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9100A1-2A5E-4B2B-9A34-E834F6AE87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96D5E4-6981-4534-9CEF-DC1D217D1A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568896-9178-420E-A542-0BD9D3315E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F20EC4-60AC-4D82-804B-57827A0FBB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F91AB6-94C1-47D2-80A5-D9EF3E982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600FB4-5E94-4B6A-AD58-E660B7F726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5CD488-E64C-4028-B817-8AA22F37EE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17F920-A63E-4D64-9108-40E8CF5AC6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BC124-6885-4087-AF1A-1BB6B2DC5C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31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06A96F-F962-4A7D-BF0C-9FF94AF0C3A3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31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1C326D-EBDB-4B85-BC09-1BC0C92E560F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/>
          <p:cNvSpPr/>
          <p:nvPr/>
        </p:nvSpPr>
        <p:spPr>
          <a:xfrm>
            <a:off x="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1567440" y="3218400"/>
            <a:ext cx="14734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33192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4ACCB9-19DF-4C90-9A50-A9120690EF97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2304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" Target="slide10.xml"/><Relationship Id="rId2" Type="http://schemas.openxmlformats.org/officeDocument/2006/relationships/slide" Target="slide10.xml"/><Relationship Id="rId3" Type="http://schemas.openxmlformats.org/officeDocument/2006/relationships/slide" Target="slide10.xml"/><Relationship Id="rId4" Type="http://schemas.openxmlformats.org/officeDocument/2006/relationships/slide" Target="slide10.xml"/><Relationship Id="rId5" Type="http://schemas.openxmlformats.org/officeDocument/2006/relationships/slide" Target="slide10.xml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1412280" y="626760"/>
            <a:ext cx="178164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103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1307880" y="2409480"/>
            <a:ext cx="199044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01:</a:t>
            </a:r>
            <a:r>
              <a:rPr b="0" lang="en-US" sz="1400" spc="1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222920" y="1287720"/>
            <a:ext cx="23472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Perspectives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on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systems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334440" y="514800"/>
            <a:ext cx="393660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are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complex: take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perspectives</a:t>
            </a:r>
            <a:endParaRPr b="0" lang="en-US" sz="10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Architecture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common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organizations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Process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kind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processes,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relationships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facilities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exchanging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Coordination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application-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Naming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identify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resources?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3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Consistency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data,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c80000"/>
                </a:solidFill>
                <a:latin typeface="Arial"/>
                <a:ea typeface="DejaVu Sans"/>
              </a:rPr>
              <a:t>same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Fault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tolerance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presence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partial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failures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Security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ensure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authorized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9" name="object 5"/>
          <p:cNvSpPr/>
          <p:nvPr/>
        </p:nvSpPr>
        <p:spPr>
          <a:xfrm>
            <a:off x="0" y="334836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object 6"/>
          <p:cNvSpPr/>
          <p:nvPr/>
        </p:nvSpPr>
        <p:spPr>
          <a:xfrm>
            <a:off x="53640" y="3346920"/>
            <a:ext cx="8283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Studying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distributed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 action="ppaction://hlinksldjump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1" name="object 7"/>
          <p:cNvSpPr/>
          <p:nvPr/>
        </p:nvSpPr>
        <p:spPr>
          <a:xfrm>
            <a:off x="2304000" y="334836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ct 2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3" name="object 3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4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5" name="object 5"/>
          <p:cNvSpPr/>
          <p:nvPr/>
        </p:nvSpPr>
        <p:spPr>
          <a:xfrm>
            <a:off x="69840" y="197640"/>
            <a:ext cx="4272480" cy="15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we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want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achieve?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Overall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design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goals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Support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sharing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resources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transparency – a bit of a confusing term, means that users don’t realize the system is distributed (details are abstracted away)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Openness – includes extensibility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Scalability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06" name="object 6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07" name="object 7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object 8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bject 4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2" name="object 5"/>
          <p:cNvSpPr/>
          <p:nvPr/>
        </p:nvSpPr>
        <p:spPr>
          <a:xfrm>
            <a:off x="95400" y="197640"/>
            <a:ext cx="170028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3" name="object 6" descr=""/>
          <p:cNvPicPr/>
          <p:nvPr/>
        </p:nvPicPr>
        <p:blipFill>
          <a:blip r:embed="rId1"/>
          <a:stretch/>
        </p:blipFill>
        <p:spPr>
          <a:xfrm>
            <a:off x="725760" y="563040"/>
            <a:ext cx="3153960" cy="1235520"/>
          </a:xfrm>
          <a:prstGeom prst="rect">
            <a:avLst/>
          </a:prstGeom>
          <a:ln w="0">
            <a:noFill/>
          </a:ln>
        </p:spPr>
      </p:pic>
      <p:sp>
        <p:nvSpPr>
          <p:cNvPr id="214" name="object 7"/>
          <p:cNvSpPr/>
          <p:nvPr/>
        </p:nvSpPr>
        <p:spPr>
          <a:xfrm>
            <a:off x="341280" y="1884960"/>
            <a:ext cx="390312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15" name="object 8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16" name="object 9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object 10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object 11"/>
          <p:cNvSpPr/>
          <p:nvPr/>
        </p:nvSpPr>
        <p:spPr>
          <a:xfrm>
            <a:off x="53640" y="3349800"/>
            <a:ext cx="722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58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ject 2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0" name="object 3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object 4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2" name="object 5"/>
          <p:cNvSpPr/>
          <p:nvPr/>
        </p:nvSpPr>
        <p:spPr>
          <a:xfrm>
            <a:off x="95400" y="197640"/>
            <a:ext cx="170028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3" name="object 6" descr=""/>
          <p:cNvPicPr/>
          <p:nvPr/>
        </p:nvPicPr>
        <p:blipFill>
          <a:blip r:embed="rId1"/>
          <a:stretch/>
        </p:blipFill>
        <p:spPr>
          <a:xfrm>
            <a:off x="725760" y="563040"/>
            <a:ext cx="3153960" cy="1235520"/>
          </a:xfrm>
          <a:prstGeom prst="rect">
            <a:avLst/>
          </a:prstGeom>
          <a:ln w="0">
            <a:noFill/>
          </a:ln>
        </p:spPr>
      </p:pic>
      <p:sp>
        <p:nvSpPr>
          <p:cNvPr id="224" name="object 7"/>
          <p:cNvSpPr/>
          <p:nvPr/>
        </p:nvSpPr>
        <p:spPr>
          <a:xfrm>
            <a:off x="341280" y="1884960"/>
            <a:ext cx="3903120" cy="12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8360">
              <a:lnSpc>
                <a:spcPct val="100000"/>
              </a:lnSpc>
              <a:spcBef>
                <a:spcPts val="811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transparancy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handled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through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52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layer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operating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systems: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middleware</a:t>
            </a:r>
            <a:r>
              <a:rPr b="0" lang="en-US" sz="900" spc="-32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layer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25" name="object 8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26" name="object 9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object 10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object 11"/>
          <p:cNvSpPr/>
          <p:nvPr/>
        </p:nvSpPr>
        <p:spPr>
          <a:xfrm>
            <a:off x="53640" y="3349800"/>
            <a:ext cx="722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58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bject 21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0" name="object 12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object 13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2" name="object 14"/>
          <p:cNvSpPr/>
          <p:nvPr/>
        </p:nvSpPr>
        <p:spPr>
          <a:xfrm>
            <a:off x="95400" y="197640"/>
            <a:ext cx="3893760" cy="94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Scale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in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52720" indent="10800">
              <a:lnSpc>
                <a:spcPts val="121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developers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modern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adjective “scalable”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without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why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actually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scales.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33" name="object 15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34" name="object 16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bject 17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object 18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bject 1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8" name="object 19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object 20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0" name="object 22"/>
          <p:cNvSpPr/>
          <p:nvPr/>
        </p:nvSpPr>
        <p:spPr>
          <a:xfrm>
            <a:off x="69840" y="197640"/>
            <a:ext cx="394488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Scale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in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78280" indent="10800">
              <a:lnSpc>
                <a:spcPts val="121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developers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modern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adjective “scalable”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without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why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actually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scales.</a:t>
            </a:r>
            <a:endParaRPr b="0" lang="en-US" sz="900" spc="-1" strike="noStrike">
              <a:latin typeface="Arial"/>
            </a:endParaRPr>
          </a:p>
          <a:p>
            <a:pPr marL="285840" indent="10800">
              <a:lnSpc>
                <a:spcPct val="100000"/>
              </a:lnSpc>
              <a:spcBef>
                <a:spcPts val="746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least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three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components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(size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Maximum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(geographical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administrative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domains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(administrative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41" name="object 23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42" name="object 24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object 28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object 29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bject 30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412236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>
                <a:solidFill>
                  <a:srgbClr val="000000"/>
                </a:solidFill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Size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scalability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object 31"/>
          <p:cNvSpPr/>
          <p:nvPr/>
        </p:nvSpPr>
        <p:spPr>
          <a:xfrm>
            <a:off x="334440" y="514800"/>
            <a:ext cx="3936960" cy="9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Root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causes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scalability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problems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centralized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solutions</a:t>
            </a:r>
            <a:endParaRPr b="0" lang="en-US" sz="10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computational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capacity,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limited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endParaRPr b="0" lang="en-US" sz="9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capacity,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transfer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rate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disks</a:t>
            </a:r>
            <a:endParaRPr b="0" lang="en-US" sz="9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centralized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48" name="object 59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49" name="object 60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object 61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object 62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object 63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3" name="object 64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object 65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5" name="object 66"/>
          <p:cNvSpPr/>
          <p:nvPr/>
        </p:nvSpPr>
        <p:spPr>
          <a:xfrm>
            <a:off x="69840" y="197640"/>
            <a:ext cx="2874240" cy="10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Hide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latencies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asynchronous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Have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separate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handler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incoming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Problem:</a:t>
            </a:r>
            <a:r>
              <a:rPr b="0" lang="en-US" sz="900" spc="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every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fits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56" name="object 67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57" name="object 68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object 69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object 70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 71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1" name="object 72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object 73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3" name="object 74"/>
          <p:cNvSpPr/>
          <p:nvPr/>
        </p:nvSpPr>
        <p:spPr>
          <a:xfrm>
            <a:off x="95400" y="197640"/>
            <a:ext cx="3112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85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Facilitate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solution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moving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computations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to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client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64" name="object 75" descr=""/>
          <p:cNvPicPr/>
          <p:nvPr/>
        </p:nvPicPr>
        <p:blipFill>
          <a:blip r:embed="rId4"/>
          <a:stretch/>
        </p:blipFill>
        <p:spPr>
          <a:xfrm>
            <a:off x="360000" y="929160"/>
            <a:ext cx="3894480" cy="867240"/>
          </a:xfrm>
          <a:prstGeom prst="rect">
            <a:avLst/>
          </a:prstGeom>
          <a:ln w="0">
            <a:noFill/>
          </a:ln>
        </p:spPr>
      </p:pic>
      <p:pic>
        <p:nvPicPr>
          <p:cNvPr id="265" name="object 76" descr=""/>
          <p:cNvPicPr/>
          <p:nvPr/>
        </p:nvPicPr>
        <p:blipFill>
          <a:blip r:embed="rId5"/>
          <a:stretch/>
        </p:blipFill>
        <p:spPr>
          <a:xfrm>
            <a:off x="360000" y="1975320"/>
            <a:ext cx="3886560" cy="895680"/>
          </a:xfrm>
          <a:prstGeom prst="rect">
            <a:avLst/>
          </a:prstGeom>
          <a:ln w="0">
            <a:noFill/>
          </a:ln>
        </p:spPr>
      </p:pic>
      <p:grpSp>
        <p:nvGrpSpPr>
          <p:cNvPr id="266" name="object 77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67" name="object 78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object 79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object 80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81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1" name="object 82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object 83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3" name="object 84"/>
          <p:cNvSpPr/>
          <p:nvPr/>
        </p:nvSpPr>
        <p:spPr>
          <a:xfrm>
            <a:off x="69840" y="197640"/>
            <a:ext cx="356004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Partition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data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and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computations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multiple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machines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Move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computations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clients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(Java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applets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scripts)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Decentralized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naming services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(DNS)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Decentralized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(WWW)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74" name="object 85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75" name="object 86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object 87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7" name="object 88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305280" y="946800"/>
            <a:ext cx="3990240" cy="11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1945: modern computer era begins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1945-1985: computers large and expensive. no way to connect them.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mid-1980s: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powerful microprocessors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invention of high-speed computer networks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34" name="object 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35" name="object 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object 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object 8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bject 89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9" name="object 90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object 91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1" name="object 92"/>
          <p:cNvSpPr/>
          <p:nvPr/>
        </p:nvSpPr>
        <p:spPr>
          <a:xfrm>
            <a:off x="69840" y="197640"/>
            <a:ext cx="403380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9000"/>
              </a:lnSpc>
              <a:spcBef>
                <a:spcPts val="675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caching:</a:t>
            </a:r>
            <a:r>
              <a:rPr b="0" lang="en-US" sz="1000" spc="18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Make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copies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data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available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at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different machines</a:t>
            </a:r>
            <a:br>
              <a:rPr sz="1000"/>
            </a:b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49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servers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databases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Mirrored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Websites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537120" indent="-11484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78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caches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(in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browsers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proxies)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Store copies of web files on user device or intermediary servers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(at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client)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82" name="object 93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83" name="object 94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object 95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" name="object 96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object 97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7" name="object 98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object 99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9" name="object 100"/>
          <p:cNvSpPr/>
          <p:nvPr/>
        </p:nvSpPr>
        <p:spPr>
          <a:xfrm>
            <a:off x="95400" y="197640"/>
            <a:ext cx="295920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8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6028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90" name="object 101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91" name="object 102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object 103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3" name="object 104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bject 105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5" name="object 106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object 107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7" name="object 108"/>
          <p:cNvSpPr/>
          <p:nvPr/>
        </p:nvSpPr>
        <p:spPr>
          <a:xfrm>
            <a:off x="69840" y="197640"/>
            <a:ext cx="414612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8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98" name="object 109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99" name="object 110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object 111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object 112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bject 113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3" name="object 114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object 115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5" name="object 116"/>
          <p:cNvSpPr/>
          <p:nvPr/>
        </p:nvSpPr>
        <p:spPr>
          <a:xfrm>
            <a:off x="69840" y="197640"/>
            <a:ext cx="4146120" cy="12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8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06" name="object 117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07" name="object 118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object 119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9" name="object 120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bject 121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1" name="object 122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object 123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3" name="object 124"/>
          <p:cNvSpPr/>
          <p:nvPr/>
        </p:nvSpPr>
        <p:spPr>
          <a:xfrm>
            <a:off x="69840" y="197640"/>
            <a:ext cx="414612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8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Global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synchronization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precludes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large-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scale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solutions.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14" name="object 125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15" name="object 126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object 127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object 128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129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9" name="object 130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object 131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1" name="object 132"/>
          <p:cNvSpPr/>
          <p:nvPr/>
        </p:nvSpPr>
        <p:spPr>
          <a:xfrm>
            <a:off x="57240" y="197640"/>
            <a:ext cx="4171320" cy="25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8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98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554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554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52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  <a:p>
            <a:pPr marL="5554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Global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synchronization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precludes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large-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scale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solutions.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556200"/>
              </a:tabLst>
            </a:pPr>
            <a:endParaRPr b="0" lang="en-US" sz="1200" spc="-1" strike="noStrike">
              <a:latin typeface="Arial"/>
            </a:endParaRPr>
          </a:p>
          <a:p>
            <a:pPr marL="302400">
              <a:lnSpc>
                <a:spcPct val="100000"/>
              </a:lnSpc>
              <a:buNone/>
              <a:tabLst>
                <a:tab algn="l" pos="556200"/>
              </a:tabLst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302400">
              <a:lnSpc>
                <a:spcPts val="1210"/>
              </a:lnSpc>
              <a:spcBef>
                <a:spcPts val="40"/>
              </a:spcBef>
              <a:buNone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tolerate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inconsistencies,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global synchronization,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but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tolerating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 is application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dependent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302400">
              <a:lnSpc>
                <a:spcPts val="1210"/>
              </a:lnSpc>
              <a:spcBef>
                <a:spcPts val="40"/>
              </a:spcBef>
              <a:buNone/>
              <a:tabLst>
                <a:tab algn="l" pos="556200"/>
              </a:tabLst>
            </a:pPr>
            <a:endParaRPr b="0" lang="en-US" sz="900" spc="-1" strike="noStrike">
              <a:latin typeface="Arial"/>
            </a:endParaRPr>
          </a:p>
          <a:p>
            <a:pPr marL="302400">
              <a:lnSpc>
                <a:spcPts val="1210"/>
              </a:lnSpc>
              <a:spcBef>
                <a:spcPts val="40"/>
              </a:spcBef>
              <a:buNone/>
              <a:tabLst>
                <a:tab algn="l" pos="5562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Example: For some social media apps, inconsistency may be fine (e.g., different users see different messages temporarily)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22" name="object 133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23" name="object 134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object 135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5" name="object 136"/>
          <p:cNvSpPr/>
          <p:nvPr/>
        </p:nvSpPr>
        <p:spPr>
          <a:xfrm>
            <a:off x="53640" y="3349800"/>
            <a:ext cx="308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 137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7" name="object 138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object 139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9" name="object 140"/>
          <p:cNvSpPr/>
          <p:nvPr/>
        </p:nvSpPr>
        <p:spPr>
          <a:xfrm>
            <a:off x="95400" y="197640"/>
            <a:ext cx="4056480" cy="79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642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30" name="object 141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31" name="object 142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object 143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object 144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4" name="object 145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object 146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6" name="object 147"/>
          <p:cNvSpPr/>
          <p:nvPr/>
        </p:nvSpPr>
        <p:spPr>
          <a:xfrm>
            <a:off x="95400" y="197640"/>
            <a:ext cx="405648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642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337" name="object 148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38" name="object 149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object 150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bject 151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1" name="object 152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object 153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3" name="object 154"/>
          <p:cNvSpPr/>
          <p:nvPr/>
        </p:nvSpPr>
        <p:spPr>
          <a:xfrm>
            <a:off x="69840" y="197640"/>
            <a:ext cx="4107240" cy="12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900"/>
            </a:b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44" name="object 155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45" name="object 156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object 157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 158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8" name="object 159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object 160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0" name="object 161"/>
          <p:cNvSpPr/>
          <p:nvPr/>
        </p:nvSpPr>
        <p:spPr>
          <a:xfrm>
            <a:off x="69840" y="197640"/>
            <a:ext cx="410724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51" name="object 162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52" name="object 163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object 164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35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 -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object 36"/>
          <p:cNvSpPr/>
          <p:nvPr/>
        </p:nvSpPr>
        <p:spPr>
          <a:xfrm>
            <a:off x="305280" y="946800"/>
            <a:ext cx="399024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Local-area networks (LANs)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thousands of machines within building 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Wide-area network (WANs)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hundreds of millions of machines all over the earth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Speeds varying from tens of thousands to hundreds of millions bps and more.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</p:txBody>
      </p:sp>
      <p:grpSp>
        <p:nvGrpSpPr>
          <p:cNvPr id="141" name="object 37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42" name="object 38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object 39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object 40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bject 165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5" name="object 166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object 167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7" name="object 168"/>
          <p:cNvSpPr/>
          <p:nvPr/>
        </p:nvSpPr>
        <p:spPr>
          <a:xfrm>
            <a:off x="69840" y="197640"/>
            <a:ext cx="410724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58" name="object 169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59" name="object 170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object 171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bject 172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2" name="object 173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object 174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4" name="object 175"/>
          <p:cNvSpPr/>
          <p:nvPr/>
        </p:nvSpPr>
        <p:spPr>
          <a:xfrm>
            <a:off x="69840" y="197640"/>
            <a:ext cx="4107240" cy="18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65" name="object 176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66" name="object 177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object 178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object 179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9" name="object 180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object 181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1" name="object 182"/>
          <p:cNvSpPr/>
          <p:nvPr/>
        </p:nvSpPr>
        <p:spPr>
          <a:xfrm>
            <a:off x="69840" y="197640"/>
            <a:ext cx="4107240" cy="20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72" name="object 183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73" name="object 184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object 185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object 186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6" name="object 187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object 188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8" name="object 189"/>
          <p:cNvSpPr/>
          <p:nvPr/>
        </p:nvSpPr>
        <p:spPr>
          <a:xfrm>
            <a:off x="69840" y="197640"/>
            <a:ext cx="4107240" cy="22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79" name="object 190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80" name="object 191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object 192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object 193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83" name="object 194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bject 195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85" name="object 196"/>
          <p:cNvSpPr/>
          <p:nvPr/>
        </p:nvSpPr>
        <p:spPr>
          <a:xfrm>
            <a:off x="69840" y="197640"/>
            <a:ext cx="4107240" cy="24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Transport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cost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86" name="object 197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87" name="object 198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object 199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object 200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90" name="object 201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object 202"/>
          <p:cNvSpPr/>
          <p:nvPr/>
        </p:nvSpPr>
        <p:spPr>
          <a:xfrm>
            <a:off x="4344840" y="-1440"/>
            <a:ext cx="2084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92" name="object 203"/>
          <p:cNvSpPr/>
          <p:nvPr/>
        </p:nvSpPr>
        <p:spPr>
          <a:xfrm>
            <a:off x="69840" y="197640"/>
            <a:ext cx="4107240" cy="26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7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Transport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cost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There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administrator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93" name="object 204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394" name="object 205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object 206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41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object 42"/>
          <p:cNvSpPr/>
          <p:nvPr/>
        </p:nvSpPr>
        <p:spPr>
          <a:xfrm>
            <a:off x="305280" y="946800"/>
            <a:ext cx="399024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Now: miniaturization of computer systems, with perhaps the smartphone as the most impressive outcome.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The size of a networked computer system may vary from a handful of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devices, to millions of computers.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Most networked computer systems can be accessed from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anywhere in the world because they are connected to Internet.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48" name="object 43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49" name="object 44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object 45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object 46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25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Alternative</a:t>
            </a:r>
            <a:r>
              <a:rPr b="0" lang="en-US" sz="1200" spc="-7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approach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object 26"/>
          <p:cNvSpPr/>
          <p:nvPr/>
        </p:nvSpPr>
        <p:spPr>
          <a:xfrm>
            <a:off x="305280" y="946800"/>
            <a:ext cx="399024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Two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definitions</a:t>
            </a:r>
            <a:endParaRPr b="0" lang="en-US" sz="10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374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decentralized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networked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which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necessarily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multiple computers.</a:t>
            </a:r>
            <a:endParaRPr b="0" lang="en-US" sz="9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sufficiently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55" name="object 27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56" name="object 32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object 33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object 34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213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vs Centralized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object 214"/>
          <p:cNvSpPr/>
          <p:nvPr/>
        </p:nvSpPr>
        <p:spPr>
          <a:xfrm>
            <a:off x="89280" y="694800"/>
            <a:ext cx="4266720" cy="21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 system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 uses multiple computers in a network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Each node has its own memory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Centralized system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 follows client-server architecture built around single, powerful server.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Less powerful nodes submit requests to central server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Easier to manage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But...entire system depends on central server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62" name="object 21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63" name="object 21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object 21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object 218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444120" y="1986480"/>
            <a:ext cx="899280" cy="81612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677040" y="550800"/>
            <a:ext cx="691920" cy="72576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19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vs Parallel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object 220"/>
          <p:cNvSpPr/>
          <p:nvPr/>
        </p:nvSpPr>
        <p:spPr>
          <a:xfrm>
            <a:off x="89280" y="694800"/>
            <a:ext cx="426672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 computing uses multiple computers in a network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Each node has its own memory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Parallel computing usually uses one computer with multiple processors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There is a single memory unit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71" name="object 221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72" name="object 222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bject 223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object 224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463840" y="2021400"/>
            <a:ext cx="1951560" cy="91188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08000" y="1828800"/>
            <a:ext cx="2304720" cy="126360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 txBox="1"/>
          <p:nvPr/>
        </p:nvSpPr>
        <p:spPr>
          <a:xfrm>
            <a:off x="183960" y="3085920"/>
            <a:ext cx="424980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latin typeface="Arial"/>
              </a:rPr>
              <a:t>Source: https://www.geeksforgeeks.org/different-computing-paradigms/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86760" y="1686960"/>
            <a:ext cx="174204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 </a:t>
            </a: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1" lang="en-US" sz="1000" spc="-1" strike="noStrike"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2463120" y="1687320"/>
            <a:ext cx="174204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Parallel </a:t>
            </a: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Computing</a:t>
            </a:r>
            <a:endParaRPr b="1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47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object 48"/>
          <p:cNvSpPr/>
          <p:nvPr/>
        </p:nvSpPr>
        <p:spPr>
          <a:xfrm>
            <a:off x="305280" y="946800"/>
            <a:ext cx="39902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Gmail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Close to 2 billion users as of 2022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Seems to use two servers: inbox and outbox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Behind the scenes, the entire Google Mail service has been implemented and spread across many computers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83" name="object 49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84" name="object 50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bject 51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object 52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53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object 54"/>
          <p:cNvSpPr/>
          <p:nvPr/>
        </p:nvSpPr>
        <p:spPr>
          <a:xfrm>
            <a:off x="305280" y="946800"/>
            <a:ext cx="399024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Delivery Networks (CDNs)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Geographically distributed network of servers and their data centers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copied and spread across various servers of the CDN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When visiting a website, user is redirected to nearby server that holds relevant content.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90" name="object 5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191" name="object 5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object 5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object 58"/>
          <p:cNvSpPr/>
          <p:nvPr/>
        </p:nvSpPr>
        <p:spPr>
          <a:xfrm>
            <a:off x="53640" y="3349800"/>
            <a:ext cx="11692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429000" y="246600"/>
            <a:ext cx="912960" cy="74412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3321000" y="999000"/>
            <a:ext cx="1249560" cy="2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b="0" lang="en-US" sz="8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/>
  <dcterms:modified xsi:type="dcterms:W3CDTF">2024-09-03T08:49:01Z</dcterms:modified>
  <cp:revision>44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