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7"/>
  </p:notesMasterIdLst>
  <p:sldIdLst>
    <p:sldId id="256" r:id="rId2"/>
    <p:sldId id="257" r:id="rId3"/>
    <p:sldId id="258" r:id="rId4"/>
    <p:sldId id="259" r:id="rId5"/>
    <p:sldId id="262" r:id="rId6"/>
    <p:sldId id="261" r:id="rId7"/>
    <p:sldId id="268" r:id="rId8"/>
    <p:sldId id="269" r:id="rId9"/>
    <p:sldId id="266" r:id="rId10"/>
    <p:sldId id="267" r:id="rId11"/>
    <p:sldId id="265" r:id="rId12"/>
    <p:sldId id="272" r:id="rId13"/>
    <p:sldId id="264" r:id="rId14"/>
    <p:sldId id="270" r:id="rId15"/>
    <p:sldId id="271"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D5D63-C7B0-4BA3-BD82-A1B253476544}" v="3215" dt="2020-12-14T19:30:00.321"/>
    <p1510:client id="{98452B24-E955-E0A7-E788-11CAB34733D1}" v="23" dt="2020-12-14T16:32:07.832"/>
    <p1510:client id="{CBF48301-2E38-4046-9FBD-5D7C820D4363}" v="394" dt="2020-12-14T19:32:41.14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55"/>
    <p:restoredTop sz="94648"/>
  </p:normalViewPr>
  <p:slideViewPr>
    <p:cSldViewPr snapToGrid="0" snapToObjects="1">
      <p:cViewPr>
        <p:scale>
          <a:sx n="63" d="100"/>
          <a:sy n="63" d="100"/>
        </p:scale>
        <p:origin x="432" y="1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A2C21-1D99-45E1-B952-C9E4054085FF}" type="datetimeFigureOut">
              <a:rPr lang="fr-FR" smtClean="0"/>
              <a:t>14/12/2020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8ECB4-15EC-4ABD-9E0B-55D8309DEF50}" type="slidenum">
              <a:rPr lang="fr-FR" smtClean="0"/>
              <a:t>‹N°›</a:t>
            </a:fld>
            <a:endParaRPr lang="fr-FR"/>
          </a:p>
        </p:txBody>
      </p:sp>
    </p:spTree>
    <p:extLst>
      <p:ext uri="{BB962C8B-B14F-4D97-AF65-F5344CB8AC3E}">
        <p14:creationId xmlns:p14="http://schemas.microsoft.com/office/powerpoint/2010/main" val="813201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D8ECB4-15EC-4ABD-9E0B-55D8309DEF50}" type="slidenum">
              <a:rPr lang="fr-FR" smtClean="0"/>
              <a:t>1</a:t>
            </a:fld>
            <a:endParaRPr lang="fr-FR"/>
          </a:p>
        </p:txBody>
      </p:sp>
    </p:spTree>
    <p:extLst>
      <p:ext uri="{BB962C8B-B14F-4D97-AF65-F5344CB8AC3E}">
        <p14:creationId xmlns:p14="http://schemas.microsoft.com/office/powerpoint/2010/main" val="229612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a:t>
            </a:fld>
            <a:endParaRPr lang="en-US"/>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54329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400620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92279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113906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628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08325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95107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09628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894500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68075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160832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12/14/20</a:t>
            </a:fld>
            <a:endParaRPr lang="en-US"/>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‹N°›</a:t>
            </a:fld>
            <a:endParaRPr lang="en-US"/>
          </a:p>
        </p:txBody>
      </p:sp>
    </p:spTree>
    <p:extLst>
      <p:ext uri="{BB962C8B-B14F-4D97-AF65-F5344CB8AC3E}">
        <p14:creationId xmlns:p14="http://schemas.microsoft.com/office/powerpoint/2010/main" val="1954135909"/>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hacksmile.com/rs2xml-jar-free-download/" TargetMode="External"/><Relationship Id="rId2" Type="http://schemas.openxmlformats.org/officeDocument/2006/relationships/hyperlink" Target="https://toedter.com/jcalendar/" TargetMode="External"/><Relationship Id="rId1" Type="http://schemas.openxmlformats.org/officeDocument/2006/relationships/slideLayout" Target="../slideLayouts/slideLayout2.xml"/><Relationship Id="rId6" Type="http://schemas.openxmlformats.org/officeDocument/2006/relationships/hyperlink" Target="https://www.youtube.com/watch?v=GZ9MT2myBf8" TargetMode="External"/><Relationship Id="rId5" Type="http://schemas.openxmlformats.org/officeDocument/2006/relationships/hyperlink" Target="https://www.youtube.com/watch?v=5o3fMLPY7qY" TargetMode="External"/><Relationship Id="rId4" Type="http://schemas.openxmlformats.org/officeDocument/2006/relationships/hyperlink" Target="https://www.jfree.org/jfreechart/download.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7.jpe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08C2406-1262-449D-A0F4-0323FD12A04C}"/>
              </a:ext>
            </a:extLst>
          </p:cNvPr>
          <p:cNvSpPr>
            <a:spLocks noGrp="1"/>
          </p:cNvSpPr>
          <p:nvPr>
            <p:ph type="ctrTitle"/>
          </p:nvPr>
        </p:nvSpPr>
        <p:spPr>
          <a:xfrm>
            <a:off x="1087899" y="4567038"/>
            <a:ext cx="4457690" cy="1720850"/>
          </a:xfrm>
        </p:spPr>
        <p:txBody>
          <a:bodyPr anchor="ctr">
            <a:normAutofit/>
          </a:bodyPr>
          <a:lstStyle/>
          <a:p>
            <a:r>
              <a:rPr lang="fr-FR"/>
              <a:t>Projet Java </a:t>
            </a:r>
            <a:r>
              <a:rPr lang="fr-FR" err="1"/>
              <a:t>Poo</a:t>
            </a:r>
            <a:br>
              <a:rPr lang="fr-FR"/>
            </a:br>
            <a:r>
              <a:rPr lang="fr-FR"/>
              <a:t>-</a:t>
            </a:r>
            <a:br>
              <a:rPr lang="fr-FR"/>
            </a:br>
            <a:r>
              <a:rPr lang="fr-FR"/>
              <a:t>Td03</a:t>
            </a:r>
          </a:p>
        </p:txBody>
      </p:sp>
      <p:sp>
        <p:nvSpPr>
          <p:cNvPr id="3" name="Sous-titre 2">
            <a:extLst>
              <a:ext uri="{FF2B5EF4-FFF2-40B4-BE49-F238E27FC236}">
                <a16:creationId xmlns:a16="http://schemas.microsoft.com/office/drawing/2014/main" id="{33ADB079-EB09-41FC-BC44-368BC75D9655}"/>
              </a:ext>
            </a:extLst>
          </p:cNvPr>
          <p:cNvSpPr>
            <a:spLocks noGrp="1"/>
          </p:cNvSpPr>
          <p:nvPr>
            <p:ph type="subTitle" idx="1"/>
          </p:nvPr>
        </p:nvSpPr>
        <p:spPr>
          <a:xfrm>
            <a:off x="6761704" y="4915948"/>
            <a:ext cx="4451347" cy="1407064"/>
          </a:xfrm>
        </p:spPr>
        <p:txBody>
          <a:bodyPr anchor="ctr">
            <a:normAutofit/>
          </a:bodyPr>
          <a:lstStyle/>
          <a:p>
            <a:pPr>
              <a:lnSpc>
                <a:spcPct val="100000"/>
              </a:lnSpc>
            </a:pPr>
            <a:r>
              <a:rPr lang="fr-FR"/>
              <a:t>AUFFRAY Arthur</a:t>
            </a:r>
          </a:p>
          <a:p>
            <a:pPr>
              <a:lnSpc>
                <a:spcPct val="100000"/>
              </a:lnSpc>
            </a:pPr>
            <a:r>
              <a:rPr lang="fr-FR"/>
              <a:t>GIBOIN Jules</a:t>
            </a:r>
          </a:p>
          <a:p>
            <a:pPr>
              <a:lnSpc>
                <a:spcPct val="100000"/>
              </a:lnSpc>
            </a:pPr>
            <a:r>
              <a:rPr lang="fr-FR"/>
              <a:t>TOZY Zakaria</a:t>
            </a:r>
          </a:p>
          <a:p>
            <a:endParaRPr lang="fr-FR"/>
          </a:p>
        </p:txBody>
      </p:sp>
      <p:pic>
        <p:nvPicPr>
          <p:cNvPr id="4" name="Picture 3">
            <a:extLst>
              <a:ext uri="{FF2B5EF4-FFF2-40B4-BE49-F238E27FC236}">
                <a16:creationId xmlns:a16="http://schemas.microsoft.com/office/drawing/2014/main" id="{2F15961E-021A-4951-87FA-EDFBA7ECAB31}"/>
              </a:ext>
            </a:extLst>
          </p:cNvPr>
          <p:cNvPicPr>
            <a:picLocks noChangeAspect="1"/>
          </p:cNvPicPr>
          <p:nvPr/>
        </p:nvPicPr>
        <p:blipFill rotWithShape="1">
          <a:blip r:embed="rId3"/>
          <a:srcRect t="49875" b="792"/>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ECE PARIS - CAMPUS DE LYON | Talents du Numérique">
            <a:extLst>
              <a:ext uri="{FF2B5EF4-FFF2-40B4-BE49-F238E27FC236}">
                <a16:creationId xmlns:a16="http://schemas.microsoft.com/office/drawing/2014/main" id="{E045F8D5-B565-41A2-85A4-DAB9179820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87888"/>
            <a:ext cx="1744824" cy="605236"/>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B0C9F354-7788-4CA8-B9D1-7CC40AC6A538}"/>
              </a:ext>
            </a:extLst>
          </p:cNvPr>
          <p:cNvSpPr txBox="1"/>
          <p:nvPr/>
        </p:nvSpPr>
        <p:spPr>
          <a:xfrm>
            <a:off x="11652311" y="6444426"/>
            <a:ext cx="539689" cy="369332"/>
          </a:xfrm>
          <a:prstGeom prst="rect">
            <a:avLst/>
          </a:prstGeom>
          <a:noFill/>
        </p:spPr>
        <p:txBody>
          <a:bodyPr wrap="square" rtlCol="0">
            <a:spAutoFit/>
          </a:bodyPr>
          <a:lstStyle/>
          <a:p>
            <a:r>
              <a:rPr lang="fr-FR"/>
              <a:t>1</a:t>
            </a:r>
          </a:p>
        </p:txBody>
      </p:sp>
    </p:spTree>
    <p:extLst>
      <p:ext uri="{BB962C8B-B14F-4D97-AF65-F5344CB8AC3E}">
        <p14:creationId xmlns:p14="http://schemas.microsoft.com/office/powerpoint/2010/main" val="4034518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1E1BA58C-31F3-B84E-B2AF-11AC8C668B05}"/>
              </a:ext>
            </a:extLst>
          </p:cNvPr>
          <p:cNvPicPr>
            <a:picLocks noChangeAspect="1"/>
          </p:cNvPicPr>
          <p:nvPr/>
        </p:nvPicPr>
        <p:blipFill rotWithShape="1">
          <a:blip r:embed="rId2">
            <a:extLst>
              <a:ext uri="{28A0092B-C50C-407E-A947-70E740481C1C}">
                <a14:useLocalDpi xmlns:a14="http://schemas.microsoft.com/office/drawing/2010/main" val="0"/>
              </a:ext>
            </a:extLst>
          </a:blip>
          <a:srcRect t="5965" b="4562"/>
          <a:stretch/>
        </p:blipFill>
        <p:spPr>
          <a:xfrm>
            <a:off x="0" y="20053"/>
            <a:ext cx="12192000" cy="6817894"/>
          </a:xfrm>
          <a:prstGeom prst="rect">
            <a:avLst/>
          </a:prstGeom>
        </p:spPr>
      </p:pic>
    </p:spTree>
    <p:extLst>
      <p:ext uri="{BB962C8B-B14F-4D97-AF65-F5344CB8AC3E}">
        <p14:creationId xmlns:p14="http://schemas.microsoft.com/office/powerpoint/2010/main" val="403367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9CDE62-A77C-4AEB-9C7B-0A00884BC0CC}"/>
              </a:ext>
            </a:extLst>
          </p:cNvPr>
          <p:cNvSpPr>
            <a:spLocks noGrp="1"/>
          </p:cNvSpPr>
          <p:nvPr>
            <p:ph type="title"/>
          </p:nvPr>
        </p:nvSpPr>
        <p:spPr/>
        <p:txBody>
          <a:bodyPr/>
          <a:lstStyle/>
          <a:p>
            <a:r>
              <a:rPr lang="fr-FR"/>
              <a:t>Bilans individuels et collectif</a:t>
            </a:r>
          </a:p>
        </p:txBody>
      </p:sp>
      <p:sp>
        <p:nvSpPr>
          <p:cNvPr id="3" name="Espace réservé du contenu 2">
            <a:extLst>
              <a:ext uri="{FF2B5EF4-FFF2-40B4-BE49-F238E27FC236}">
                <a16:creationId xmlns:a16="http://schemas.microsoft.com/office/drawing/2014/main" id="{2643E309-9661-4E28-812E-16C204C8B332}"/>
              </a:ext>
            </a:extLst>
          </p:cNvPr>
          <p:cNvSpPr>
            <a:spLocks noGrp="1"/>
          </p:cNvSpPr>
          <p:nvPr>
            <p:ph sz="half" idx="1"/>
          </p:nvPr>
        </p:nvSpPr>
        <p:spPr>
          <a:xfrm>
            <a:off x="361781" y="1898340"/>
            <a:ext cx="3632223" cy="2734322"/>
          </a:xfrm>
        </p:spPr>
        <p:txBody>
          <a:bodyPr>
            <a:normAutofit fontScale="85000" lnSpcReduction="20000"/>
          </a:bodyPr>
          <a:lstStyle/>
          <a:p>
            <a:r>
              <a:rPr lang="fr-FR" sz="1500"/>
              <a:t>Arthur</a:t>
            </a:r>
          </a:p>
          <a:p>
            <a:pPr marL="0" indent="0" algn="just">
              <a:buNone/>
            </a:pPr>
            <a:r>
              <a:rPr lang="fr-FR" sz="1500"/>
              <a:t>Ce premier projet en java fut très enrichissant. Nous avons pu mettre en œuvre tout ce que l’on a appris ce semestre. De plus le temps que nous avons eu pour la réalisation du projet était confortable. Ce projet m’a permis de bien progresser en Java notamment et de m’introduire au base de données.</a:t>
            </a:r>
          </a:p>
          <a:p>
            <a:pPr marL="0" indent="0" algn="just">
              <a:buNone/>
            </a:pPr>
            <a:r>
              <a:rPr lang="fr-FR" sz="1500"/>
              <a:t> </a:t>
            </a:r>
          </a:p>
        </p:txBody>
      </p:sp>
      <p:sp>
        <p:nvSpPr>
          <p:cNvPr id="4" name="Espace réservé du contenu 3">
            <a:extLst>
              <a:ext uri="{FF2B5EF4-FFF2-40B4-BE49-F238E27FC236}">
                <a16:creationId xmlns:a16="http://schemas.microsoft.com/office/drawing/2014/main" id="{3E0D7B36-35D5-4B98-A769-CE37E57C0736}"/>
              </a:ext>
            </a:extLst>
          </p:cNvPr>
          <p:cNvSpPr>
            <a:spLocks noGrp="1"/>
          </p:cNvSpPr>
          <p:nvPr>
            <p:ph sz="half" idx="2"/>
          </p:nvPr>
        </p:nvSpPr>
        <p:spPr>
          <a:xfrm>
            <a:off x="8059765" y="1885024"/>
            <a:ext cx="3474720" cy="2118806"/>
          </a:xfrm>
        </p:spPr>
        <p:txBody>
          <a:bodyPr>
            <a:normAutofit fontScale="85000" lnSpcReduction="20000"/>
          </a:bodyPr>
          <a:lstStyle/>
          <a:p>
            <a:r>
              <a:rPr lang="fr-FR" sz="1500"/>
              <a:t>Jules</a:t>
            </a:r>
          </a:p>
          <a:p>
            <a:pPr marL="0" indent="0" algn="just">
              <a:buNone/>
            </a:pPr>
            <a:r>
              <a:rPr lang="fr-FR" sz="1500"/>
              <a:t>Ce premier projet en java m'a permis d'affirmer des compétences acquises au cours du semestre. Il m'a été très plaisant de réaliser ce projet avec Zakaria et Arthur qui m'ont tout les deux grandement aidés ce qui m'a permis d'évoluer et de comprendre différemment les réels questionnements que ce projet proposait.</a:t>
            </a:r>
          </a:p>
        </p:txBody>
      </p:sp>
      <p:sp>
        <p:nvSpPr>
          <p:cNvPr id="8" name="Espace réservé du numéro de diapositive 7">
            <a:extLst>
              <a:ext uri="{FF2B5EF4-FFF2-40B4-BE49-F238E27FC236}">
                <a16:creationId xmlns:a16="http://schemas.microsoft.com/office/drawing/2014/main" id="{877E44B6-3BA5-484B-BAD3-C96EEA220BF5}"/>
              </a:ext>
            </a:extLst>
          </p:cNvPr>
          <p:cNvSpPr>
            <a:spLocks noGrp="1"/>
          </p:cNvSpPr>
          <p:nvPr>
            <p:ph type="sldNum" sz="quarter" idx="12"/>
          </p:nvPr>
        </p:nvSpPr>
        <p:spPr/>
        <p:txBody>
          <a:bodyPr/>
          <a:lstStyle/>
          <a:p>
            <a:fld id="{4FAB73BC-B049-4115-A692-8D63A059BFB8}" type="slidenum">
              <a:rPr lang="en-US" smtClean="0"/>
              <a:pPr/>
              <a:t>11</a:t>
            </a:fld>
            <a:endParaRPr lang="en-US"/>
          </a:p>
        </p:txBody>
      </p:sp>
      <p:sp>
        <p:nvSpPr>
          <p:cNvPr id="7" name="Espace réservé du contenu 2">
            <a:extLst>
              <a:ext uri="{FF2B5EF4-FFF2-40B4-BE49-F238E27FC236}">
                <a16:creationId xmlns:a16="http://schemas.microsoft.com/office/drawing/2014/main" id="{B578EEF9-F963-44CA-9FF1-F82279BC4BA0}"/>
              </a:ext>
            </a:extLst>
          </p:cNvPr>
          <p:cNvSpPr txBox="1">
            <a:spLocks/>
          </p:cNvSpPr>
          <p:nvPr/>
        </p:nvSpPr>
        <p:spPr>
          <a:xfrm>
            <a:off x="4210773" y="1885023"/>
            <a:ext cx="3632223" cy="2364488"/>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Zakaria</a:t>
            </a:r>
          </a:p>
          <a:p>
            <a:pPr marL="0" indent="0" algn="just">
              <a:buFont typeface="Wingdings" panose="05000000000000000000" pitchFamily="2" charset="2"/>
              <a:buNone/>
            </a:pPr>
            <a:r>
              <a:rPr lang="fr-FR" sz="1300"/>
              <a:t>Dans ce projet j’ai pu mettre en pratique mes connaissances en Java acquise ce semestre. De plus j’ai pu utiliser mes connaissances en base de données et sur git hub au profit du groupe. </a:t>
            </a:r>
          </a:p>
          <a:p>
            <a:pPr marL="0" indent="0" algn="just">
              <a:buFont typeface="Wingdings" panose="05000000000000000000" pitchFamily="2" charset="2"/>
              <a:buNone/>
            </a:pPr>
            <a:r>
              <a:rPr lang="fr-FR" sz="1300"/>
              <a:t> </a:t>
            </a:r>
          </a:p>
        </p:txBody>
      </p:sp>
      <p:sp>
        <p:nvSpPr>
          <p:cNvPr id="5" name="ZoneTexte 4">
            <a:extLst>
              <a:ext uri="{FF2B5EF4-FFF2-40B4-BE49-F238E27FC236}">
                <a16:creationId xmlns:a16="http://schemas.microsoft.com/office/drawing/2014/main" id="{85CD29D6-61A3-4660-9739-5B0769D58266}"/>
              </a:ext>
            </a:extLst>
          </p:cNvPr>
          <p:cNvSpPr txBox="1"/>
          <p:nvPr/>
        </p:nvSpPr>
        <p:spPr>
          <a:xfrm>
            <a:off x="1079500" y="4980373"/>
            <a:ext cx="10292795" cy="1200329"/>
          </a:xfrm>
          <a:prstGeom prst="rect">
            <a:avLst/>
          </a:prstGeom>
          <a:noFill/>
        </p:spPr>
        <p:txBody>
          <a:bodyPr wrap="square" rtlCol="0">
            <a:spAutoFit/>
          </a:bodyPr>
          <a:lstStyle/>
          <a:p>
            <a:r>
              <a:rPr lang="fr-FR"/>
              <a:t>Collectif : </a:t>
            </a:r>
          </a:p>
          <a:p>
            <a:pPr marL="285750" indent="-285750">
              <a:buFont typeface="Arial" panose="020B0604020202020204" pitchFamily="34" charset="0"/>
              <a:buChar char="•"/>
            </a:pPr>
            <a:r>
              <a:rPr lang="fr-FR"/>
              <a:t>Bonne entente et Travail de groupe efficace</a:t>
            </a:r>
          </a:p>
          <a:p>
            <a:pPr marL="285750" indent="-285750">
              <a:buFont typeface="Arial" panose="020B0604020202020204" pitchFamily="34" charset="0"/>
              <a:buChar char="•"/>
            </a:pPr>
            <a:r>
              <a:rPr lang="fr-FR"/>
              <a:t>Nous avons aimés mettre en valeurs toutes nos connaissance acquise en Java ce semestre</a:t>
            </a:r>
          </a:p>
          <a:p>
            <a:pPr marL="285750" indent="-285750">
              <a:buFont typeface="Arial" panose="020B0604020202020204" pitchFamily="34" charset="0"/>
              <a:buChar char="•"/>
            </a:pPr>
            <a:endParaRPr lang="fr-FR"/>
          </a:p>
        </p:txBody>
      </p:sp>
    </p:spTree>
    <p:extLst>
      <p:ext uri="{BB962C8B-B14F-4D97-AF65-F5344CB8AC3E}">
        <p14:creationId xmlns:p14="http://schemas.microsoft.com/office/powerpoint/2010/main" val="3335271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31C8F9B-8E43-47DE-9217-85745C905FDC}"/>
              </a:ext>
            </a:extLst>
          </p:cNvPr>
          <p:cNvSpPr>
            <a:spLocks noGrp="1"/>
          </p:cNvSpPr>
          <p:nvPr>
            <p:ph idx="1"/>
          </p:nvPr>
        </p:nvSpPr>
        <p:spPr>
          <a:xfrm>
            <a:off x="1079500" y="1508557"/>
            <a:ext cx="10026650" cy="3978275"/>
          </a:xfrm>
        </p:spPr>
        <p:txBody>
          <a:bodyPr/>
          <a:lstStyle/>
          <a:p>
            <a:r>
              <a:rPr lang="fr-FR" dirty="0"/>
              <a:t>Plugin </a:t>
            </a:r>
            <a:r>
              <a:rPr lang="fr-FR" dirty="0" err="1"/>
              <a:t>gcalendar</a:t>
            </a:r>
            <a:r>
              <a:rPr lang="fr-FR" dirty="0"/>
              <a:t> : </a:t>
            </a:r>
            <a:r>
              <a:rPr lang="fr-FR" dirty="0">
                <a:hlinkClick r:id="rId2"/>
              </a:rPr>
              <a:t>https://toedter.com/</a:t>
            </a:r>
            <a:r>
              <a:rPr lang="fr-FR" dirty="0">
                <a:hlinkClick r:id="rId2"/>
              </a:rPr>
              <a:t>jcalendar</a:t>
            </a:r>
            <a:r>
              <a:rPr lang="fr-FR" dirty="0">
                <a:hlinkClick r:id="rId2"/>
              </a:rPr>
              <a:t>/</a:t>
            </a:r>
            <a:endParaRPr lang="fr-FR" dirty="0"/>
          </a:p>
          <a:p>
            <a:r>
              <a:rPr lang="fr-FR" dirty="0" err="1"/>
              <a:t>ConnexionMySQl</a:t>
            </a:r>
            <a:r>
              <a:rPr lang="fr-FR" dirty="0"/>
              <a:t> : Jean-Pierre SEGADO</a:t>
            </a:r>
          </a:p>
          <a:p>
            <a:r>
              <a:rPr lang="fr-FR" dirty="0"/>
              <a:t>Plugin rs2xml : </a:t>
            </a:r>
            <a:r>
              <a:rPr lang="fr-FR" dirty="0">
                <a:hlinkClick r:id="rId3"/>
              </a:rPr>
              <a:t>https://hacksmile.com/rs2xml-jar-free-download/</a:t>
            </a:r>
            <a:r>
              <a:rPr lang="fr-FR" dirty="0"/>
              <a:t> </a:t>
            </a:r>
          </a:p>
          <a:p>
            <a:r>
              <a:rPr lang="fr-FR" dirty="0"/>
              <a:t>Plugin </a:t>
            </a:r>
            <a:r>
              <a:rPr lang="fr-FR" dirty="0" err="1"/>
              <a:t>jFreeChart</a:t>
            </a:r>
            <a:r>
              <a:rPr lang="fr-FR" dirty="0"/>
              <a:t> : </a:t>
            </a:r>
            <a:r>
              <a:rPr lang="fr-FR" dirty="0">
                <a:solidFill>
                  <a:srgbClr val="8C8355"/>
                </a:solidFill>
                <a:hlinkClick r:id="rId4">
                  <a:extLst>
                    <a:ext uri="{A12FA001-AC4F-418D-AE19-62706E023703}">
                      <ahyp:hlinkClr xmlns:ahyp="http://schemas.microsoft.com/office/drawing/2018/hyperlinkcolor" val="tx"/>
                    </a:ext>
                  </a:extLst>
                </a:hlinkClick>
              </a:rPr>
              <a:t>https://www.jfree.org/jfreechart/download.html</a:t>
            </a:r>
            <a:r>
              <a:rPr lang="fr-FR" dirty="0"/>
              <a:t> </a:t>
            </a:r>
          </a:p>
          <a:p>
            <a:r>
              <a:rPr lang="fr-FR" dirty="0"/>
              <a:t>Tutoriel </a:t>
            </a:r>
            <a:r>
              <a:rPr lang="fr-FR" dirty="0" err="1"/>
              <a:t>Youtube</a:t>
            </a:r>
            <a:r>
              <a:rPr lang="fr-FR" dirty="0"/>
              <a:t> : </a:t>
            </a:r>
            <a:r>
              <a:rPr lang="fr-FR" dirty="0">
                <a:hlinkClick r:id="rId5"/>
              </a:rPr>
              <a:t>https://www.youtube.com/watch?v=5o3fMLPY7qY</a:t>
            </a:r>
            <a:endParaRPr lang="fr-FR" dirty="0"/>
          </a:p>
          <a:p>
            <a:r>
              <a:rPr lang="fr-FR" dirty="0">
                <a:hlinkClick r:id="rId6"/>
              </a:rPr>
              <a:t>https://www.youtube.com/watch?v=GZ9MT2myBf8</a:t>
            </a:r>
            <a:endParaRPr lang="fr-FR" dirty="0"/>
          </a:p>
          <a:p>
            <a:r>
              <a:rPr lang="fr-FR" dirty="0"/>
              <a:t>https://</a:t>
            </a:r>
            <a:r>
              <a:rPr lang="fr-FR" dirty="0" err="1"/>
              <a:t>www.youtube.com</a:t>
            </a:r>
            <a:r>
              <a:rPr lang="fr-FR" dirty="0"/>
              <a:t>/</a:t>
            </a:r>
            <a:r>
              <a:rPr lang="fr-FR" dirty="0" err="1"/>
              <a:t>watch?v</a:t>
            </a:r>
            <a:r>
              <a:rPr lang="fr-FR" dirty="0"/>
              <a:t>=Ld14MG-aPAI</a:t>
            </a:r>
          </a:p>
          <a:p>
            <a:endParaRPr lang="fr-FR" dirty="0"/>
          </a:p>
          <a:p>
            <a:endParaRPr lang="fr-FR" dirty="0"/>
          </a:p>
        </p:txBody>
      </p:sp>
      <p:sp>
        <p:nvSpPr>
          <p:cNvPr id="4" name="Titre 1">
            <a:extLst>
              <a:ext uri="{FF2B5EF4-FFF2-40B4-BE49-F238E27FC236}">
                <a16:creationId xmlns:a16="http://schemas.microsoft.com/office/drawing/2014/main" id="{4E4DD1FC-6DFB-4DA8-96EF-4AA7E62B0E80}"/>
              </a:ext>
            </a:extLst>
          </p:cNvPr>
          <p:cNvSpPr txBox="1">
            <a:spLocks/>
          </p:cNvSpPr>
          <p:nvPr/>
        </p:nvSpPr>
        <p:spPr>
          <a:xfrm>
            <a:off x="1079500" y="852920"/>
            <a:ext cx="10026650" cy="655637"/>
          </a:xfrm>
          <a:prstGeom prst="rect">
            <a:avLst/>
          </a:prstGeom>
        </p:spPr>
        <p:txBody>
          <a:bodyPr vert="horz" lIns="0" tIns="0" rIns="0" bIns="0" rtlCol="0" anchor="t"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r>
              <a:rPr lang="fr-FR"/>
              <a:t>Bibliographie :</a:t>
            </a:r>
          </a:p>
        </p:txBody>
      </p:sp>
    </p:spTree>
    <p:extLst>
      <p:ext uri="{BB962C8B-B14F-4D97-AF65-F5344CB8AC3E}">
        <p14:creationId xmlns:p14="http://schemas.microsoft.com/office/powerpoint/2010/main" val="3878411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descr="Une image contenant texte&#10;&#10;Description générée automatiquement">
            <a:extLst>
              <a:ext uri="{FF2B5EF4-FFF2-40B4-BE49-F238E27FC236}">
                <a16:creationId xmlns:a16="http://schemas.microsoft.com/office/drawing/2014/main" id="{0856A532-0885-344C-8E56-2F0E2793BA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4540" y="1353582"/>
            <a:ext cx="7199854" cy="4974174"/>
          </a:xfrm>
        </p:spPr>
      </p:pic>
      <p:sp>
        <p:nvSpPr>
          <p:cNvPr id="6" name="Titre 1">
            <a:extLst>
              <a:ext uri="{FF2B5EF4-FFF2-40B4-BE49-F238E27FC236}">
                <a16:creationId xmlns:a16="http://schemas.microsoft.com/office/drawing/2014/main" id="{15DF2601-427F-473B-8482-D16A6CA0EBEB}"/>
              </a:ext>
            </a:extLst>
          </p:cNvPr>
          <p:cNvSpPr>
            <a:spLocks noGrp="1"/>
          </p:cNvSpPr>
          <p:nvPr>
            <p:ph type="title"/>
          </p:nvPr>
        </p:nvSpPr>
        <p:spPr>
          <a:xfrm>
            <a:off x="1168277" y="620621"/>
            <a:ext cx="10026650" cy="655637"/>
          </a:xfrm>
        </p:spPr>
        <p:txBody>
          <a:bodyPr/>
          <a:lstStyle/>
          <a:p>
            <a:r>
              <a:rPr lang="fr-FR"/>
              <a:t>Bonus : utilisation de </a:t>
            </a:r>
            <a:r>
              <a:rPr lang="fr-FR" err="1"/>
              <a:t>github</a:t>
            </a:r>
            <a:endParaRPr lang="fr-FR"/>
          </a:p>
        </p:txBody>
      </p:sp>
    </p:spTree>
    <p:extLst>
      <p:ext uri="{BB962C8B-B14F-4D97-AF65-F5344CB8AC3E}">
        <p14:creationId xmlns:p14="http://schemas.microsoft.com/office/powerpoint/2010/main" val="3759735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DF5DBF-4D30-4DE7-9734-A4BC3ACACCCE}"/>
              </a:ext>
            </a:extLst>
          </p:cNvPr>
          <p:cNvSpPr>
            <a:spLocks noGrp="1"/>
          </p:cNvSpPr>
          <p:nvPr>
            <p:ph type="title"/>
          </p:nvPr>
        </p:nvSpPr>
        <p:spPr>
          <a:xfrm>
            <a:off x="2588704" y="3101181"/>
            <a:ext cx="6741727" cy="655637"/>
          </a:xfrm>
        </p:spPr>
        <p:txBody>
          <a:bodyPr/>
          <a:lstStyle/>
          <a:p>
            <a:r>
              <a:rPr lang="fr-FR" b="1"/>
              <a:t>Démonstration du projet !</a:t>
            </a:r>
          </a:p>
        </p:txBody>
      </p:sp>
    </p:spTree>
    <p:extLst>
      <p:ext uri="{BB962C8B-B14F-4D97-AF65-F5344CB8AC3E}">
        <p14:creationId xmlns:p14="http://schemas.microsoft.com/office/powerpoint/2010/main" val="94911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CA07F7F-AD88-A44D-944C-CD811436380F}"/>
              </a:ext>
            </a:extLst>
          </p:cNvPr>
          <p:cNvSpPr>
            <a:spLocks noGrp="1"/>
          </p:cNvSpPr>
          <p:nvPr>
            <p:ph idx="1"/>
          </p:nvPr>
        </p:nvSpPr>
        <p:spPr/>
        <p:txBody>
          <a:bodyPr/>
          <a:lstStyle/>
          <a:p>
            <a:r>
              <a:rPr lang="fr-FR" dirty="0"/>
              <a:t>CAHIER DES CHARGES</a:t>
            </a:r>
          </a:p>
        </p:txBody>
      </p:sp>
    </p:spTree>
    <p:extLst>
      <p:ext uri="{BB962C8B-B14F-4D97-AF65-F5344CB8AC3E}">
        <p14:creationId xmlns:p14="http://schemas.microsoft.com/office/powerpoint/2010/main" val="198461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49227-EB5B-4FD9-824B-92CEA2A3FDA0}"/>
              </a:ext>
            </a:extLst>
          </p:cNvPr>
          <p:cNvSpPr>
            <a:spLocks noGrp="1"/>
          </p:cNvSpPr>
          <p:nvPr>
            <p:ph type="title"/>
          </p:nvPr>
        </p:nvSpPr>
        <p:spPr/>
        <p:txBody>
          <a:bodyPr/>
          <a:lstStyle/>
          <a:p>
            <a:r>
              <a:rPr lang="fr-FR"/>
              <a:t>Sommaire :</a:t>
            </a:r>
          </a:p>
        </p:txBody>
      </p:sp>
      <p:sp>
        <p:nvSpPr>
          <p:cNvPr id="3" name="Espace réservé du contenu 2">
            <a:extLst>
              <a:ext uri="{FF2B5EF4-FFF2-40B4-BE49-F238E27FC236}">
                <a16:creationId xmlns:a16="http://schemas.microsoft.com/office/drawing/2014/main" id="{715FE7EE-272D-41ED-9612-958906639E7D}"/>
              </a:ext>
            </a:extLst>
          </p:cNvPr>
          <p:cNvSpPr>
            <a:spLocks noGrp="1"/>
          </p:cNvSpPr>
          <p:nvPr>
            <p:ph idx="1"/>
          </p:nvPr>
        </p:nvSpPr>
        <p:spPr>
          <a:xfrm>
            <a:off x="1079500" y="1988244"/>
            <a:ext cx="10026650" cy="3115601"/>
          </a:xfrm>
        </p:spPr>
        <p:txBody>
          <a:bodyPr/>
          <a:lstStyle/>
          <a:p>
            <a:pPr marL="457200" indent="-457200">
              <a:buFont typeface="+mj-lt"/>
              <a:buAutoNum type="arabicPeriod"/>
            </a:pPr>
            <a:r>
              <a:rPr lang="fr-FR"/>
              <a:t>Diagramme de classes selon les patterns MVC et DAO.</a:t>
            </a:r>
          </a:p>
          <a:p>
            <a:pPr marL="457200" indent="-457200">
              <a:buFont typeface="+mj-lt"/>
              <a:buAutoNum type="arabicPeriod"/>
            </a:pPr>
            <a:r>
              <a:rPr lang="fr-FR"/>
              <a:t>Répartition des tâches par fonctionnalités </a:t>
            </a:r>
          </a:p>
          <a:p>
            <a:pPr marL="457200" indent="-457200">
              <a:buFont typeface="+mj-lt"/>
              <a:buAutoNum type="arabicPeriod"/>
            </a:pPr>
            <a:r>
              <a:rPr lang="fr-FR"/>
              <a:t>Maquette de notre interface graphique </a:t>
            </a:r>
          </a:p>
          <a:p>
            <a:pPr marL="457200" indent="-457200">
              <a:buFont typeface="+mj-lt"/>
              <a:buAutoNum type="arabicPeriod"/>
            </a:pPr>
            <a:r>
              <a:rPr lang="fr-FR"/>
              <a:t>Bilan individuels et collectif  </a:t>
            </a:r>
          </a:p>
          <a:p>
            <a:pPr marL="457200" indent="-457200">
              <a:buFont typeface="+mj-lt"/>
              <a:buAutoNum type="arabicPeriod"/>
            </a:pPr>
            <a:r>
              <a:rPr lang="fr-FR"/>
              <a:t>Sources Précisés</a:t>
            </a:r>
          </a:p>
          <a:p>
            <a:pPr marL="457200" indent="-457200">
              <a:buFont typeface="+mj-lt"/>
              <a:buAutoNum type="arabicPeriod"/>
            </a:pPr>
            <a:r>
              <a:rPr lang="fr-FR"/>
              <a:t>Bonus : utilisation de </a:t>
            </a:r>
            <a:r>
              <a:rPr lang="fr-FR" err="1"/>
              <a:t>Github</a:t>
            </a:r>
            <a:endParaRPr lang="fr-FR"/>
          </a:p>
        </p:txBody>
      </p:sp>
      <p:pic>
        <p:nvPicPr>
          <p:cNvPr id="4" name="Picture 2" descr="ECE PARIS - CAMPUS DE LYON | Talents du Numérique">
            <a:extLst>
              <a:ext uri="{FF2B5EF4-FFF2-40B4-BE49-F238E27FC236}">
                <a16:creationId xmlns:a16="http://schemas.microsoft.com/office/drawing/2014/main" id="{911617FF-EAFF-4C22-BB8D-7C2BB19B6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7888"/>
            <a:ext cx="1744824" cy="605236"/>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CC5DAD12-074F-448F-A16D-F503B94005A7}"/>
              </a:ext>
            </a:extLst>
          </p:cNvPr>
          <p:cNvSpPr txBox="1"/>
          <p:nvPr/>
        </p:nvSpPr>
        <p:spPr>
          <a:xfrm>
            <a:off x="11652311" y="6444426"/>
            <a:ext cx="539689" cy="369332"/>
          </a:xfrm>
          <a:prstGeom prst="rect">
            <a:avLst/>
          </a:prstGeom>
          <a:noFill/>
        </p:spPr>
        <p:txBody>
          <a:bodyPr wrap="square" rtlCol="0">
            <a:spAutoFit/>
          </a:bodyPr>
          <a:lstStyle/>
          <a:p>
            <a:r>
              <a:rPr lang="fr-FR"/>
              <a:t>2</a:t>
            </a:r>
          </a:p>
        </p:txBody>
      </p:sp>
      <p:pic>
        <p:nvPicPr>
          <p:cNvPr id="6" name="Image 5">
            <a:extLst>
              <a:ext uri="{FF2B5EF4-FFF2-40B4-BE49-F238E27FC236}">
                <a16:creationId xmlns:a16="http://schemas.microsoft.com/office/drawing/2014/main" id="{23CD656E-754A-455A-8B42-FC91586F3A72}"/>
              </a:ext>
            </a:extLst>
          </p:cNvPr>
          <p:cNvPicPr>
            <a:picLocks noChangeAspect="1"/>
          </p:cNvPicPr>
          <p:nvPr/>
        </p:nvPicPr>
        <p:blipFill rotWithShape="1">
          <a:blip r:embed="rId3"/>
          <a:srcRect b="448"/>
          <a:stretch/>
        </p:blipFill>
        <p:spPr>
          <a:xfrm>
            <a:off x="5699448" y="3546044"/>
            <a:ext cx="5554497" cy="2674859"/>
          </a:xfrm>
          <a:prstGeom prst="rect">
            <a:avLst/>
          </a:prstGeom>
        </p:spPr>
      </p:pic>
      <p:sp>
        <p:nvSpPr>
          <p:cNvPr id="9" name="Ellipse 8">
            <a:extLst>
              <a:ext uri="{FF2B5EF4-FFF2-40B4-BE49-F238E27FC236}">
                <a16:creationId xmlns:a16="http://schemas.microsoft.com/office/drawing/2014/main" id="{E1B3A2C6-E6B4-438B-BCCB-285F5F81C934}"/>
              </a:ext>
            </a:extLst>
          </p:cNvPr>
          <p:cNvSpPr/>
          <p:nvPr/>
        </p:nvSpPr>
        <p:spPr>
          <a:xfrm>
            <a:off x="5852405" y="-1938021"/>
            <a:ext cx="4248724" cy="25751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5188774E-FF56-40BF-8769-BB3BE881AD5C}"/>
              </a:ext>
            </a:extLst>
          </p:cNvPr>
          <p:cNvSpPr/>
          <p:nvPr/>
        </p:nvSpPr>
        <p:spPr>
          <a:xfrm>
            <a:off x="9680229" y="-1938021"/>
            <a:ext cx="5239304" cy="33940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6194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B1A670-3CC6-46A9-842E-FC4CC9059C37}"/>
              </a:ext>
            </a:extLst>
          </p:cNvPr>
          <p:cNvSpPr>
            <a:spLocks noGrp="1"/>
          </p:cNvSpPr>
          <p:nvPr>
            <p:ph type="title"/>
          </p:nvPr>
        </p:nvSpPr>
        <p:spPr>
          <a:xfrm>
            <a:off x="795415" y="469700"/>
            <a:ext cx="10026650" cy="655637"/>
          </a:xfrm>
        </p:spPr>
        <p:txBody>
          <a:bodyPr/>
          <a:lstStyle/>
          <a:p>
            <a:r>
              <a:rPr lang="fr-FR" dirty="0"/>
              <a:t>Diagramme de classe MVC</a:t>
            </a:r>
          </a:p>
        </p:txBody>
      </p:sp>
      <p:pic>
        <p:nvPicPr>
          <p:cNvPr id="6" name="Espace réservé du contenu 5" descr="Une image contenant texte&#10;&#10;Description générée automatiquement">
            <a:extLst>
              <a:ext uri="{FF2B5EF4-FFF2-40B4-BE49-F238E27FC236}">
                <a16:creationId xmlns:a16="http://schemas.microsoft.com/office/drawing/2014/main" id="{4D8CEB15-4918-4A42-98B1-3ABEAED2D0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587" y="1648949"/>
            <a:ext cx="2473490" cy="3978275"/>
          </a:xfrm>
        </p:spPr>
      </p:pic>
      <p:pic>
        <p:nvPicPr>
          <p:cNvPr id="1026" name="Picture 2">
            <a:extLst>
              <a:ext uri="{FF2B5EF4-FFF2-40B4-BE49-F238E27FC236}">
                <a16:creationId xmlns:a16="http://schemas.microsoft.com/office/drawing/2014/main" id="{9B746F59-95E3-4BCD-8076-1E9D40EB8D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061"/>
          <a:stretch/>
        </p:blipFill>
        <p:spPr bwMode="auto">
          <a:xfrm>
            <a:off x="2968406" y="1514476"/>
            <a:ext cx="8989007" cy="4543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33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B17B764-22A0-464A-860E-5C6C883FB1CC}"/>
              </a:ext>
            </a:extLst>
          </p:cNvPr>
          <p:cNvSpPr>
            <a:spLocks noGrp="1"/>
          </p:cNvSpPr>
          <p:nvPr>
            <p:ph type="title"/>
          </p:nvPr>
        </p:nvSpPr>
        <p:spPr>
          <a:xfrm>
            <a:off x="1078100" y="542671"/>
            <a:ext cx="10026650" cy="1124202"/>
          </a:xfrm>
        </p:spPr>
        <p:txBody>
          <a:bodyPr wrap="square" anchor="ctr">
            <a:normAutofit/>
          </a:bodyPr>
          <a:lstStyle/>
          <a:p>
            <a:pPr algn="ctr"/>
            <a:r>
              <a:rPr lang="fr-FR"/>
              <a:t>Répartition des Tâches </a:t>
            </a:r>
          </a:p>
        </p:txBody>
      </p:sp>
      <p:sp useBgFill="1">
        <p:nvSpPr>
          <p:cNvPr id="15" name="Rectangle 14">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8" name="Tableau 8">
            <a:extLst>
              <a:ext uri="{FF2B5EF4-FFF2-40B4-BE49-F238E27FC236}">
                <a16:creationId xmlns:a16="http://schemas.microsoft.com/office/drawing/2014/main" id="{4146C80E-2076-4984-8BB3-0B52E94A5C25}"/>
              </a:ext>
            </a:extLst>
          </p:cNvPr>
          <p:cNvGraphicFramePr>
            <a:graphicFrameLocks noGrp="1"/>
          </p:cNvGraphicFramePr>
          <p:nvPr>
            <p:ph idx="1"/>
            <p:extLst>
              <p:ext uri="{D42A27DB-BD31-4B8C-83A1-F6EECF244321}">
                <p14:modId xmlns:p14="http://schemas.microsoft.com/office/powerpoint/2010/main" val="3529284631"/>
              </p:ext>
            </p:extLst>
          </p:nvPr>
        </p:nvGraphicFramePr>
        <p:xfrm>
          <a:off x="541338" y="2643533"/>
          <a:ext cx="11109676" cy="3504556"/>
        </p:xfrm>
        <a:graphic>
          <a:graphicData uri="http://schemas.openxmlformats.org/drawingml/2006/table">
            <a:tbl>
              <a:tblPr firstRow="1" bandRow="1">
                <a:tableStyleId>{5C22544A-7EE6-4342-B048-85BDC9FD1C3A}</a:tableStyleId>
              </a:tblPr>
              <a:tblGrid>
                <a:gridCol w="2011770">
                  <a:extLst>
                    <a:ext uri="{9D8B030D-6E8A-4147-A177-3AD203B41FA5}">
                      <a16:colId xmlns:a16="http://schemas.microsoft.com/office/drawing/2014/main" val="1483661600"/>
                    </a:ext>
                  </a:extLst>
                </a:gridCol>
                <a:gridCol w="2899671">
                  <a:extLst>
                    <a:ext uri="{9D8B030D-6E8A-4147-A177-3AD203B41FA5}">
                      <a16:colId xmlns:a16="http://schemas.microsoft.com/office/drawing/2014/main" val="1209669889"/>
                    </a:ext>
                  </a:extLst>
                </a:gridCol>
                <a:gridCol w="3367782">
                  <a:extLst>
                    <a:ext uri="{9D8B030D-6E8A-4147-A177-3AD203B41FA5}">
                      <a16:colId xmlns:a16="http://schemas.microsoft.com/office/drawing/2014/main" val="521660145"/>
                    </a:ext>
                  </a:extLst>
                </a:gridCol>
                <a:gridCol w="2830453">
                  <a:extLst>
                    <a:ext uri="{9D8B030D-6E8A-4147-A177-3AD203B41FA5}">
                      <a16:colId xmlns:a16="http://schemas.microsoft.com/office/drawing/2014/main" val="2910502436"/>
                    </a:ext>
                  </a:extLst>
                </a:gridCol>
              </a:tblGrid>
              <a:tr h="396844">
                <a:tc>
                  <a:txBody>
                    <a:bodyPr/>
                    <a:lstStyle/>
                    <a:p>
                      <a:pPr algn="ctr"/>
                      <a:r>
                        <a:rPr lang="fr-FR" sz="1800"/>
                        <a:t>Étudiant </a:t>
                      </a:r>
                    </a:p>
                  </a:txBody>
                  <a:tcPr marL="90192" marR="90192" marT="45096" marB="45096">
                    <a:solidFill>
                      <a:schemeClr val="accent1">
                        <a:lumMod val="50000"/>
                      </a:schemeClr>
                    </a:solidFill>
                  </a:tcPr>
                </a:tc>
                <a:tc>
                  <a:txBody>
                    <a:bodyPr/>
                    <a:lstStyle/>
                    <a:p>
                      <a:pPr algn="ctr"/>
                      <a:r>
                        <a:rPr lang="fr-FR" sz="1800"/>
                        <a:t>Zakaria </a:t>
                      </a:r>
                    </a:p>
                  </a:txBody>
                  <a:tcPr marL="90192" marR="90192" marT="45096" marB="45096">
                    <a:solidFill>
                      <a:schemeClr val="accent1">
                        <a:lumMod val="50000"/>
                      </a:schemeClr>
                    </a:solidFill>
                  </a:tcPr>
                </a:tc>
                <a:tc>
                  <a:txBody>
                    <a:bodyPr/>
                    <a:lstStyle/>
                    <a:p>
                      <a:pPr algn="ctr"/>
                      <a:r>
                        <a:rPr lang="fr-FR" sz="1800"/>
                        <a:t>Arthur</a:t>
                      </a:r>
                    </a:p>
                  </a:txBody>
                  <a:tcPr marL="90192" marR="90192" marT="45096" marB="45096">
                    <a:solidFill>
                      <a:schemeClr val="accent1">
                        <a:lumMod val="50000"/>
                      </a:schemeClr>
                    </a:solidFill>
                  </a:tcPr>
                </a:tc>
                <a:tc>
                  <a:txBody>
                    <a:bodyPr/>
                    <a:lstStyle/>
                    <a:p>
                      <a:pPr algn="ctr"/>
                      <a:r>
                        <a:rPr lang="fr-FR" sz="1800"/>
                        <a:t>Jules</a:t>
                      </a:r>
                    </a:p>
                  </a:txBody>
                  <a:tcPr marL="90192" marR="90192" marT="45096" marB="45096">
                    <a:solidFill>
                      <a:schemeClr val="accent1">
                        <a:lumMod val="50000"/>
                      </a:schemeClr>
                    </a:solidFill>
                  </a:tcPr>
                </a:tc>
                <a:extLst>
                  <a:ext uri="{0D108BD9-81ED-4DB2-BD59-A6C34878D82A}">
                    <a16:rowId xmlns:a16="http://schemas.microsoft.com/office/drawing/2014/main" val="3516261776"/>
                  </a:ext>
                </a:extLst>
              </a:tr>
              <a:tr h="2832019">
                <a:tc>
                  <a:txBody>
                    <a:bodyPr/>
                    <a:lstStyle/>
                    <a:p>
                      <a:pPr marL="0" indent="0" algn="ctr" defTabSz="914400" rtl="0" eaLnBrk="1" latinLnBrk="0" hangingPunct="1">
                        <a:buFont typeface="Arial" panose="020B0604020202020204" pitchFamily="34" charset="0"/>
                        <a:buNone/>
                      </a:pPr>
                      <a:endParaRPr lang="fr-FR" sz="1800" kern="1200">
                        <a:solidFill>
                          <a:schemeClr val="bg2">
                            <a:lumMod val="90000"/>
                            <a:lumOff val="10000"/>
                          </a:schemeClr>
                        </a:solidFill>
                        <a:latin typeface="+mn-lt"/>
                        <a:ea typeface="+mn-ea"/>
                        <a:cs typeface="+mn-cs"/>
                      </a:endParaRPr>
                    </a:p>
                    <a:p>
                      <a:pPr marL="0" indent="0" algn="ctr" defTabSz="914400" rtl="0" eaLnBrk="1" latinLnBrk="0" hangingPunct="1">
                        <a:buFont typeface="Arial" panose="020B0604020202020204" pitchFamily="34" charset="0"/>
                        <a:buNone/>
                      </a:pPr>
                      <a:endParaRPr lang="fr-FR" sz="1800" kern="1200">
                        <a:solidFill>
                          <a:schemeClr val="bg2">
                            <a:lumMod val="90000"/>
                            <a:lumOff val="10000"/>
                          </a:schemeClr>
                        </a:solidFill>
                        <a:latin typeface="+mn-lt"/>
                        <a:ea typeface="+mn-ea"/>
                        <a:cs typeface="+mn-cs"/>
                      </a:endParaRPr>
                    </a:p>
                    <a:p>
                      <a:pPr marL="0" indent="0" algn="ctr" defTabSz="914400" rtl="0" eaLnBrk="1" latinLnBrk="0" hangingPunct="1">
                        <a:buFont typeface="Arial" panose="020B0604020202020204" pitchFamily="34" charset="0"/>
                        <a:buNone/>
                      </a:pPr>
                      <a:endParaRPr lang="fr-FR" sz="1800" kern="1200">
                        <a:solidFill>
                          <a:schemeClr val="bg2">
                            <a:lumMod val="90000"/>
                            <a:lumOff val="10000"/>
                          </a:schemeClr>
                        </a:solidFill>
                        <a:latin typeface="+mn-lt"/>
                        <a:ea typeface="+mn-ea"/>
                        <a:cs typeface="+mn-cs"/>
                      </a:endParaRPr>
                    </a:p>
                    <a:p>
                      <a:pPr marL="0" indent="0" algn="ctr" defTabSz="914400" rtl="0" eaLnBrk="1" latinLnBrk="0" hangingPunct="1">
                        <a:buFont typeface="Arial" panose="020B0604020202020204" pitchFamily="34" charset="0"/>
                        <a:buNone/>
                      </a:pPr>
                      <a:endParaRPr lang="fr-FR" sz="1800" kern="1200">
                        <a:solidFill>
                          <a:schemeClr val="bg2">
                            <a:lumMod val="90000"/>
                            <a:lumOff val="10000"/>
                          </a:schemeClr>
                        </a:solidFill>
                        <a:latin typeface="+mn-lt"/>
                        <a:ea typeface="+mn-ea"/>
                        <a:cs typeface="+mn-cs"/>
                      </a:endParaRPr>
                    </a:p>
                    <a:p>
                      <a:pPr marL="0" indent="0" algn="ctr" defTabSz="914400" rtl="0" eaLnBrk="1" latinLnBrk="0" hangingPunct="1">
                        <a:buFont typeface="Arial" panose="020B0604020202020204" pitchFamily="34" charset="0"/>
                        <a:buNone/>
                      </a:pPr>
                      <a:r>
                        <a:rPr lang="fr-FR" sz="1800" b="1" kern="1200">
                          <a:solidFill>
                            <a:schemeClr val="bg2">
                              <a:lumMod val="90000"/>
                              <a:lumOff val="10000"/>
                            </a:schemeClr>
                          </a:solidFill>
                          <a:latin typeface="+mn-lt"/>
                          <a:ea typeface="+mn-ea"/>
                          <a:cs typeface="+mn-cs"/>
                        </a:rPr>
                        <a:t>Tâches réalisés </a:t>
                      </a:r>
                    </a:p>
                  </a:txBody>
                  <a:tcPr marL="90192" marR="90192" marT="45096" marB="45096">
                    <a:solidFill>
                      <a:schemeClr val="tx1">
                        <a:lumMod val="75000"/>
                      </a:schemeClr>
                    </a:solidFill>
                  </a:tcPr>
                </a:tc>
                <a:tc>
                  <a:txBody>
                    <a:bodyPr/>
                    <a:lstStyle/>
                    <a:p>
                      <a:pPr marL="285750" indent="-285750" algn="l" defTabSz="914400" rtl="0" eaLnBrk="1" latinLnBrk="0" hangingPunct="1">
                        <a:buFont typeface="Arial" panose="020B0604020202020204" pitchFamily="34" charset="0"/>
                        <a:buChar char="•"/>
                      </a:pPr>
                      <a:r>
                        <a:rPr lang="fr-FR" sz="1800" kern="1200">
                          <a:solidFill>
                            <a:schemeClr val="bg2">
                              <a:lumMod val="90000"/>
                              <a:lumOff val="10000"/>
                            </a:schemeClr>
                          </a:solidFill>
                          <a:latin typeface="+mn-lt"/>
                          <a:ea typeface="+mn-ea"/>
                          <a:cs typeface="+mn-cs"/>
                        </a:rPr>
                        <a:t>Création de la base de donnés </a:t>
                      </a:r>
                    </a:p>
                    <a:p>
                      <a:pPr marL="285750" indent="-285750" algn="l" defTabSz="914400" rtl="0" eaLnBrk="1" latinLnBrk="0" hangingPunct="1">
                        <a:buFont typeface="Arial" panose="020B0604020202020204" pitchFamily="34" charset="0"/>
                        <a:buChar char="•"/>
                      </a:pPr>
                      <a:r>
                        <a:rPr lang="fr-FR" sz="1800" kern="1200">
                          <a:solidFill>
                            <a:schemeClr val="bg2">
                              <a:lumMod val="90000"/>
                              <a:lumOff val="10000"/>
                            </a:schemeClr>
                          </a:solidFill>
                          <a:latin typeface="+mn-lt"/>
                          <a:ea typeface="+mn-ea"/>
                          <a:cs typeface="+mn-cs"/>
                        </a:rPr>
                        <a:t>Serveur distant / local </a:t>
                      </a:r>
                    </a:p>
                    <a:p>
                      <a:pPr marL="285750" indent="-285750" algn="l" defTabSz="914400" rtl="0" eaLnBrk="1" latinLnBrk="0" hangingPunct="1">
                        <a:buFont typeface="Arial" panose="020B0604020202020204" pitchFamily="34" charset="0"/>
                        <a:buChar char="•"/>
                      </a:pPr>
                      <a:r>
                        <a:rPr lang="fr-FR" sz="1800" kern="1200">
                          <a:solidFill>
                            <a:schemeClr val="bg2">
                              <a:lumMod val="90000"/>
                              <a:lumOff val="10000"/>
                            </a:schemeClr>
                          </a:solidFill>
                          <a:latin typeface="+mn-lt"/>
                          <a:ea typeface="+mn-ea"/>
                          <a:cs typeface="+mn-cs"/>
                        </a:rPr>
                        <a:t>JFreeChart statistiques avec des graphiques </a:t>
                      </a:r>
                    </a:p>
                    <a:p>
                      <a:pPr marL="285750" indent="-285750" algn="l" defTabSz="914400" rtl="0" eaLnBrk="1" latinLnBrk="0" hangingPunct="1">
                        <a:buFont typeface="Arial" panose="020B0604020202020204" pitchFamily="34" charset="0"/>
                        <a:buChar char="•"/>
                      </a:pPr>
                      <a:r>
                        <a:rPr lang="fr-FR" sz="1800" kern="1200">
                          <a:solidFill>
                            <a:schemeClr val="bg2">
                              <a:lumMod val="90000"/>
                              <a:lumOff val="10000"/>
                            </a:schemeClr>
                          </a:solidFill>
                          <a:latin typeface="+mn-lt"/>
                          <a:ea typeface="+mn-ea"/>
                          <a:cs typeface="+mn-cs"/>
                        </a:rPr>
                        <a:t>Recherche sur une table de notre choix avec filtrage (date , destination)</a:t>
                      </a:r>
                    </a:p>
                    <a:p>
                      <a:pPr marL="285750" indent="-285750" algn="l" defTabSz="914400" rtl="0" eaLnBrk="1" latinLnBrk="0" hangingPunct="1">
                        <a:buFont typeface="Arial" panose="020B0604020202020204" pitchFamily="34" charset="0"/>
                        <a:buChar char="•"/>
                      </a:pPr>
                      <a:r>
                        <a:rPr lang="fr-FR" sz="1800" kern="1200">
                          <a:solidFill>
                            <a:schemeClr val="bg2">
                              <a:lumMod val="90000"/>
                              <a:lumOff val="10000"/>
                            </a:schemeClr>
                          </a:solidFill>
                          <a:latin typeface="+mn-lt"/>
                          <a:ea typeface="+mn-ea"/>
                          <a:cs typeface="+mn-cs"/>
                        </a:rPr>
                        <a:t>GitHub</a:t>
                      </a:r>
                    </a:p>
                    <a:p>
                      <a:pPr marL="0" indent="0" algn="l" defTabSz="914400" rtl="0" eaLnBrk="1" latinLnBrk="0" hangingPunct="1">
                        <a:buFont typeface="Arial" panose="020B0604020202020204" pitchFamily="34" charset="0"/>
                        <a:buNone/>
                      </a:pPr>
                      <a:endParaRPr lang="fr-FR" sz="1800" kern="1200">
                        <a:solidFill>
                          <a:schemeClr val="bg2">
                            <a:lumMod val="90000"/>
                            <a:lumOff val="10000"/>
                          </a:schemeClr>
                        </a:solidFill>
                        <a:latin typeface="+mn-lt"/>
                        <a:ea typeface="+mn-ea"/>
                        <a:cs typeface="+mn-cs"/>
                      </a:endParaRPr>
                    </a:p>
                  </a:txBody>
                  <a:tcPr marL="90192" marR="90192" marT="45096" marB="45096">
                    <a:solidFill>
                      <a:schemeClr val="tx1">
                        <a:lumMod val="75000"/>
                      </a:schemeClr>
                    </a:solidFill>
                  </a:tcPr>
                </a:tc>
                <a:tc>
                  <a:txBody>
                    <a:bodyPr/>
                    <a:lstStyle/>
                    <a:p>
                      <a:pPr marL="285750" indent="-285750" algn="l" defTabSz="914400" rtl="0" eaLnBrk="1" latinLnBrk="0" hangingPunct="1">
                        <a:buFont typeface="Arial" panose="020B0604020202020204" pitchFamily="34" charset="0"/>
                        <a:buChar char="•"/>
                      </a:pPr>
                      <a:r>
                        <a:rPr lang="fr-FR" sz="1800" kern="1200">
                          <a:solidFill>
                            <a:schemeClr val="bg2">
                              <a:lumMod val="90000"/>
                              <a:lumOff val="10000"/>
                            </a:schemeClr>
                          </a:solidFill>
                          <a:latin typeface="+mn-lt"/>
                          <a:ea typeface="+mn-ea"/>
                          <a:cs typeface="+mn-cs"/>
                        </a:rPr>
                        <a:t>Mise a jours de la BDD en temps réelle (ajout/suppression/uptade)</a:t>
                      </a:r>
                    </a:p>
                    <a:p>
                      <a:pPr marL="285750" indent="-285750" algn="l" defTabSz="914400" rtl="0" eaLnBrk="1" latinLnBrk="0" hangingPunct="1">
                        <a:buFont typeface="Arial" panose="020B0604020202020204" pitchFamily="34" charset="0"/>
                        <a:buChar char="•"/>
                      </a:pPr>
                      <a:r>
                        <a:rPr lang="fr-FR" sz="1800" kern="1200">
                          <a:solidFill>
                            <a:schemeClr val="bg2">
                              <a:lumMod val="90000"/>
                              <a:lumOff val="10000"/>
                            </a:schemeClr>
                          </a:solidFill>
                          <a:latin typeface="+mn-lt"/>
                          <a:ea typeface="+mn-ea"/>
                          <a:cs typeface="+mn-cs"/>
                        </a:rPr>
                        <a:t>Interface de connexion utilisateur (employés)</a:t>
                      </a:r>
                    </a:p>
                    <a:p>
                      <a:pPr marL="285750" indent="-285750" algn="l" defTabSz="914400" rtl="0" eaLnBrk="1" latinLnBrk="0" hangingPunct="1">
                        <a:buFont typeface="Arial" panose="020B0604020202020204" pitchFamily="34" charset="0"/>
                        <a:buChar char="•"/>
                      </a:pPr>
                      <a:r>
                        <a:rPr lang="fr-FR" sz="1800" kern="1200">
                          <a:solidFill>
                            <a:schemeClr val="bg2">
                              <a:lumMod val="90000"/>
                              <a:lumOff val="10000"/>
                            </a:schemeClr>
                          </a:solidFill>
                          <a:latin typeface="+mn-lt"/>
                          <a:ea typeface="+mn-ea"/>
                          <a:cs typeface="+mn-cs"/>
                        </a:rPr>
                        <a:t>Gestion de La réduction</a:t>
                      </a:r>
                    </a:p>
                    <a:p>
                      <a:pPr marL="285750" indent="-285750" algn="l" defTabSz="914400" rtl="0" eaLnBrk="1" latinLnBrk="0" hangingPunct="1">
                        <a:buFont typeface="Arial" panose="020B0604020202020204" pitchFamily="34" charset="0"/>
                        <a:buChar char="•"/>
                      </a:pPr>
                      <a:r>
                        <a:rPr lang="fr-FR" sz="1800" kern="1200">
                          <a:solidFill>
                            <a:schemeClr val="bg2">
                              <a:lumMod val="90000"/>
                              <a:lumOff val="10000"/>
                            </a:schemeClr>
                          </a:solidFill>
                          <a:latin typeface="+mn-lt"/>
                          <a:ea typeface="+mn-ea"/>
                          <a:cs typeface="+mn-cs"/>
                        </a:rPr>
                        <a:t>Maintiens et mise a jour du contenue de la BDD</a:t>
                      </a:r>
                    </a:p>
                  </a:txBody>
                  <a:tcPr marL="90192" marR="90192" marT="45096" marB="45096">
                    <a:solidFill>
                      <a:schemeClr val="tx1">
                        <a:lumMod val="75000"/>
                      </a:schemeClr>
                    </a:solidFill>
                  </a:tcPr>
                </a:tc>
                <a:tc>
                  <a:txBody>
                    <a:bodyPr/>
                    <a:lstStyle/>
                    <a:p>
                      <a:pPr marL="285750" indent="-285750" algn="l" defTabSz="914400" rtl="0" eaLnBrk="1" latinLnBrk="0" hangingPunct="1">
                        <a:buFont typeface="Arial" panose="020B0604020202020204" pitchFamily="34" charset="0"/>
                        <a:buChar char="•"/>
                      </a:pPr>
                      <a:r>
                        <a:rPr lang="fr-FR" sz="1800" kern="1200">
                          <a:solidFill>
                            <a:schemeClr val="bg2">
                              <a:lumMod val="90000"/>
                              <a:lumOff val="10000"/>
                            </a:schemeClr>
                          </a:solidFill>
                          <a:latin typeface="+mn-lt"/>
                          <a:ea typeface="+mn-ea"/>
                          <a:cs typeface="+mn-cs"/>
                        </a:rPr>
                        <a:t>Développement GUI </a:t>
                      </a:r>
                    </a:p>
                    <a:p>
                      <a:pPr marL="285750" indent="-285750" algn="l" defTabSz="914400" rtl="0" eaLnBrk="1" latinLnBrk="0" hangingPunct="1">
                        <a:buFont typeface="Arial" panose="020B0604020202020204" pitchFamily="34" charset="0"/>
                        <a:buChar char="•"/>
                      </a:pPr>
                      <a:endParaRPr lang="fr-FR" sz="1800" kern="1200">
                        <a:solidFill>
                          <a:schemeClr val="bg2">
                            <a:lumMod val="90000"/>
                            <a:lumOff val="10000"/>
                          </a:schemeClr>
                        </a:solidFill>
                        <a:latin typeface="+mn-lt"/>
                        <a:ea typeface="+mn-ea"/>
                        <a:cs typeface="+mn-cs"/>
                      </a:endParaRPr>
                    </a:p>
                    <a:p>
                      <a:pPr marL="285750" indent="-285750" algn="l" defTabSz="914400" rtl="0" eaLnBrk="1" latinLnBrk="0" hangingPunct="1">
                        <a:buFont typeface="Arial" panose="020B0604020202020204" pitchFamily="34" charset="0"/>
                        <a:buChar char="•"/>
                      </a:pPr>
                      <a:r>
                        <a:rPr lang="fr-FR" sz="1800" kern="1200">
                          <a:solidFill>
                            <a:schemeClr val="bg2">
                              <a:lumMod val="90000"/>
                              <a:lumOff val="10000"/>
                            </a:schemeClr>
                          </a:solidFill>
                          <a:latin typeface="+mn-lt"/>
                          <a:ea typeface="+mn-ea"/>
                          <a:cs typeface="+mn-cs"/>
                        </a:rPr>
                        <a:t>Interface de connexion client</a:t>
                      </a:r>
                    </a:p>
                    <a:p>
                      <a:pPr marL="285750" indent="-285750" algn="l" defTabSz="914400" rtl="0" eaLnBrk="1" latinLnBrk="0" hangingPunct="1">
                        <a:buFont typeface="Arial" panose="020B0604020202020204" pitchFamily="34" charset="0"/>
                        <a:buChar char="•"/>
                      </a:pPr>
                      <a:endParaRPr lang="fr-FR" sz="1800" kern="1200">
                        <a:solidFill>
                          <a:schemeClr val="bg2">
                            <a:lumMod val="90000"/>
                            <a:lumOff val="10000"/>
                          </a:schemeClr>
                        </a:solidFill>
                        <a:latin typeface="+mn-lt"/>
                        <a:ea typeface="+mn-ea"/>
                        <a:cs typeface="+mn-cs"/>
                      </a:endParaRPr>
                    </a:p>
                    <a:p>
                      <a:pPr marL="285750" indent="-285750" algn="l" defTabSz="914400" rtl="0" eaLnBrk="1" latinLnBrk="0" hangingPunct="1">
                        <a:buFont typeface="Arial" panose="020B0604020202020204" pitchFamily="34" charset="0"/>
                        <a:buChar char="•"/>
                      </a:pPr>
                      <a:r>
                        <a:rPr lang="fr-FR" sz="1800" kern="1200">
                          <a:solidFill>
                            <a:schemeClr val="bg2">
                              <a:lumMod val="90000"/>
                              <a:lumOff val="10000"/>
                            </a:schemeClr>
                          </a:solidFill>
                          <a:latin typeface="+mn-lt"/>
                          <a:ea typeface="+mn-ea"/>
                          <a:cs typeface="+mn-cs"/>
                        </a:rPr>
                        <a:t>Javadoc commenté</a:t>
                      </a:r>
                    </a:p>
                    <a:p>
                      <a:pPr marL="285750" indent="-285750" algn="l" defTabSz="914400" rtl="0" eaLnBrk="1" latinLnBrk="0" hangingPunct="1">
                        <a:buFont typeface="Arial" panose="020B0604020202020204" pitchFamily="34" charset="0"/>
                        <a:buChar char="•"/>
                      </a:pPr>
                      <a:r>
                        <a:rPr lang="fr-FR" sz="1800" kern="1200">
                          <a:solidFill>
                            <a:schemeClr val="bg2">
                              <a:lumMod val="90000"/>
                              <a:lumOff val="10000"/>
                            </a:schemeClr>
                          </a:solidFill>
                          <a:latin typeface="+mn-lt"/>
                          <a:ea typeface="+mn-ea"/>
                          <a:cs typeface="+mn-cs"/>
                        </a:rPr>
                        <a:t>Insertion des agendas</a:t>
                      </a:r>
                    </a:p>
                    <a:p>
                      <a:pPr marL="285750" indent="-285750" algn="l" defTabSz="914400" rtl="0" eaLnBrk="1" latinLnBrk="0" hangingPunct="1">
                        <a:buFont typeface="Arial" panose="020B0604020202020204" pitchFamily="34" charset="0"/>
                        <a:buChar char="•"/>
                      </a:pPr>
                      <a:r>
                        <a:rPr lang="fr-FR" sz="1800" kern="1200">
                          <a:solidFill>
                            <a:schemeClr val="bg2">
                              <a:lumMod val="90000"/>
                              <a:lumOff val="10000"/>
                            </a:schemeClr>
                          </a:solidFill>
                          <a:latin typeface="+mn-lt"/>
                          <a:ea typeface="+mn-ea"/>
                          <a:cs typeface="+mn-cs"/>
                        </a:rPr>
                        <a:t>Pouvoir choisir un billet aller ou aller/retour</a:t>
                      </a:r>
                    </a:p>
                    <a:p>
                      <a:pPr marL="285750" indent="-285750" algn="l" defTabSz="914400" rtl="0" eaLnBrk="1" latinLnBrk="0" hangingPunct="1">
                        <a:buFont typeface="Arial" panose="020B0604020202020204" pitchFamily="34" charset="0"/>
                        <a:buChar char="•"/>
                      </a:pPr>
                      <a:endParaRPr lang="fr-FR" sz="1800" kern="1200">
                        <a:solidFill>
                          <a:schemeClr val="bg2">
                            <a:lumMod val="90000"/>
                            <a:lumOff val="10000"/>
                          </a:schemeClr>
                        </a:solidFill>
                        <a:latin typeface="+mn-lt"/>
                        <a:ea typeface="+mn-ea"/>
                        <a:cs typeface="+mn-cs"/>
                      </a:endParaRPr>
                    </a:p>
                  </a:txBody>
                  <a:tcPr marL="90192" marR="90192" marT="45096" marB="45096">
                    <a:solidFill>
                      <a:schemeClr val="tx1">
                        <a:lumMod val="75000"/>
                      </a:schemeClr>
                    </a:solidFill>
                  </a:tcPr>
                </a:tc>
                <a:extLst>
                  <a:ext uri="{0D108BD9-81ED-4DB2-BD59-A6C34878D82A}">
                    <a16:rowId xmlns:a16="http://schemas.microsoft.com/office/drawing/2014/main" val="547831730"/>
                  </a:ext>
                </a:extLst>
              </a:tr>
            </a:tbl>
          </a:graphicData>
        </a:graphic>
      </p:graphicFrame>
    </p:spTree>
    <p:extLst>
      <p:ext uri="{BB962C8B-B14F-4D97-AF65-F5344CB8AC3E}">
        <p14:creationId xmlns:p14="http://schemas.microsoft.com/office/powerpoint/2010/main" val="134057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89E4B0A6-2FF5-451B-95FE-5A5DC1455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2842443-9551-AE4A-BE09-068F4FE70E86}"/>
              </a:ext>
            </a:extLst>
          </p:cNvPr>
          <p:cNvSpPr/>
          <p:nvPr/>
        </p:nvSpPr>
        <p:spPr>
          <a:xfrm>
            <a:off x="5486393" y="775424"/>
            <a:ext cx="2277035" cy="5916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4BA1E5AD-D236-544C-8A16-2EC3E897A38F}"/>
              </a:ext>
            </a:extLst>
          </p:cNvPr>
          <p:cNvSpPr/>
          <p:nvPr/>
        </p:nvSpPr>
        <p:spPr>
          <a:xfrm>
            <a:off x="5486394" y="1842231"/>
            <a:ext cx="2277035" cy="59167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09166936-661C-A24A-B39E-A02FE8C2A499}"/>
              </a:ext>
            </a:extLst>
          </p:cNvPr>
          <p:cNvSpPr/>
          <p:nvPr/>
        </p:nvSpPr>
        <p:spPr>
          <a:xfrm>
            <a:off x="5486395" y="2909038"/>
            <a:ext cx="2277035" cy="59167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963A308F-71D3-1F45-82C1-2B7EB2C2166D}"/>
              </a:ext>
            </a:extLst>
          </p:cNvPr>
          <p:cNvSpPr/>
          <p:nvPr/>
        </p:nvSpPr>
        <p:spPr>
          <a:xfrm>
            <a:off x="5486396" y="4034112"/>
            <a:ext cx="2277035" cy="591671"/>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12739495-A98E-B442-A3BE-B3FBB9EE0939}"/>
              </a:ext>
            </a:extLst>
          </p:cNvPr>
          <p:cNvSpPr/>
          <p:nvPr/>
        </p:nvSpPr>
        <p:spPr>
          <a:xfrm>
            <a:off x="5486397" y="5100919"/>
            <a:ext cx="2277035" cy="5916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1E4CAAEC-3329-D240-8BB0-5814C4D7CD09}"/>
              </a:ext>
            </a:extLst>
          </p:cNvPr>
          <p:cNvSpPr txBox="1"/>
          <p:nvPr/>
        </p:nvSpPr>
        <p:spPr>
          <a:xfrm>
            <a:off x="8408895" y="809649"/>
            <a:ext cx="2348753" cy="523220"/>
          </a:xfrm>
          <a:prstGeom prst="rect">
            <a:avLst/>
          </a:prstGeom>
          <a:noFill/>
        </p:spPr>
        <p:txBody>
          <a:bodyPr wrap="square" rtlCol="0">
            <a:spAutoFit/>
          </a:bodyPr>
          <a:lstStyle/>
          <a:p>
            <a:r>
              <a:rPr lang="fr-FR" sz="2800" b="1" dirty="0"/>
              <a:t>TEXTFILED</a:t>
            </a:r>
          </a:p>
        </p:txBody>
      </p:sp>
      <p:sp>
        <p:nvSpPr>
          <p:cNvPr id="29" name="ZoneTexte 28">
            <a:extLst>
              <a:ext uri="{FF2B5EF4-FFF2-40B4-BE49-F238E27FC236}">
                <a16:creationId xmlns:a16="http://schemas.microsoft.com/office/drawing/2014/main" id="{5B12773E-1FC5-BA4C-840D-FB528F687944}"/>
              </a:ext>
            </a:extLst>
          </p:cNvPr>
          <p:cNvSpPr txBox="1"/>
          <p:nvPr/>
        </p:nvSpPr>
        <p:spPr>
          <a:xfrm>
            <a:off x="8408895" y="1842231"/>
            <a:ext cx="2348753" cy="523220"/>
          </a:xfrm>
          <a:prstGeom prst="rect">
            <a:avLst/>
          </a:prstGeom>
          <a:noFill/>
        </p:spPr>
        <p:txBody>
          <a:bodyPr wrap="square" rtlCol="0">
            <a:spAutoFit/>
          </a:bodyPr>
          <a:lstStyle/>
          <a:p>
            <a:r>
              <a:rPr lang="fr-FR" sz="2800" b="1" dirty="0"/>
              <a:t>BUTTON</a:t>
            </a:r>
          </a:p>
        </p:txBody>
      </p:sp>
      <p:sp>
        <p:nvSpPr>
          <p:cNvPr id="30" name="ZoneTexte 29">
            <a:extLst>
              <a:ext uri="{FF2B5EF4-FFF2-40B4-BE49-F238E27FC236}">
                <a16:creationId xmlns:a16="http://schemas.microsoft.com/office/drawing/2014/main" id="{1E10A830-0F0D-9846-AA09-FFF0AFE7DD11}"/>
              </a:ext>
            </a:extLst>
          </p:cNvPr>
          <p:cNvSpPr txBox="1"/>
          <p:nvPr/>
        </p:nvSpPr>
        <p:spPr>
          <a:xfrm>
            <a:off x="8408894" y="3020207"/>
            <a:ext cx="2348753" cy="523220"/>
          </a:xfrm>
          <a:prstGeom prst="rect">
            <a:avLst/>
          </a:prstGeom>
          <a:noFill/>
        </p:spPr>
        <p:txBody>
          <a:bodyPr wrap="square" rtlCol="0">
            <a:spAutoFit/>
          </a:bodyPr>
          <a:lstStyle/>
          <a:p>
            <a:r>
              <a:rPr lang="fr-FR" sz="2800" b="1" dirty="0"/>
              <a:t>TABLE</a:t>
            </a:r>
          </a:p>
        </p:txBody>
      </p:sp>
      <p:sp>
        <p:nvSpPr>
          <p:cNvPr id="31" name="ZoneTexte 30">
            <a:extLst>
              <a:ext uri="{FF2B5EF4-FFF2-40B4-BE49-F238E27FC236}">
                <a16:creationId xmlns:a16="http://schemas.microsoft.com/office/drawing/2014/main" id="{0F6AC72E-F706-AF46-B510-5EC7D2BC0E3F}"/>
              </a:ext>
            </a:extLst>
          </p:cNvPr>
          <p:cNvSpPr txBox="1"/>
          <p:nvPr/>
        </p:nvSpPr>
        <p:spPr>
          <a:xfrm>
            <a:off x="8408894" y="4145281"/>
            <a:ext cx="2348753" cy="523220"/>
          </a:xfrm>
          <a:prstGeom prst="rect">
            <a:avLst/>
          </a:prstGeom>
          <a:noFill/>
        </p:spPr>
        <p:txBody>
          <a:bodyPr wrap="square" rtlCol="0">
            <a:spAutoFit/>
          </a:bodyPr>
          <a:lstStyle/>
          <a:p>
            <a:r>
              <a:rPr lang="fr-FR" sz="2800" b="1" dirty="0"/>
              <a:t>LABEL</a:t>
            </a:r>
          </a:p>
        </p:txBody>
      </p:sp>
      <p:sp>
        <p:nvSpPr>
          <p:cNvPr id="32" name="ZoneTexte 31">
            <a:extLst>
              <a:ext uri="{FF2B5EF4-FFF2-40B4-BE49-F238E27FC236}">
                <a16:creationId xmlns:a16="http://schemas.microsoft.com/office/drawing/2014/main" id="{56B0E4A1-7629-1442-A4F8-56045605B1E9}"/>
              </a:ext>
            </a:extLst>
          </p:cNvPr>
          <p:cNvSpPr txBox="1"/>
          <p:nvPr/>
        </p:nvSpPr>
        <p:spPr>
          <a:xfrm>
            <a:off x="8408894" y="5200992"/>
            <a:ext cx="2348753" cy="523220"/>
          </a:xfrm>
          <a:prstGeom prst="rect">
            <a:avLst/>
          </a:prstGeom>
          <a:noFill/>
        </p:spPr>
        <p:txBody>
          <a:bodyPr wrap="square" rtlCol="0">
            <a:spAutoFit/>
          </a:bodyPr>
          <a:lstStyle/>
          <a:p>
            <a:r>
              <a:rPr lang="fr-FR" sz="2800" b="1" dirty="0"/>
              <a:t>PANEL</a:t>
            </a:r>
          </a:p>
        </p:txBody>
      </p:sp>
      <p:sp>
        <p:nvSpPr>
          <p:cNvPr id="9" name="ZoneTexte 8">
            <a:extLst>
              <a:ext uri="{FF2B5EF4-FFF2-40B4-BE49-F238E27FC236}">
                <a16:creationId xmlns:a16="http://schemas.microsoft.com/office/drawing/2014/main" id="{6C668D26-B7D7-B24D-94F6-4867B34B9C78}"/>
              </a:ext>
            </a:extLst>
          </p:cNvPr>
          <p:cNvSpPr txBox="1"/>
          <p:nvPr/>
        </p:nvSpPr>
        <p:spPr>
          <a:xfrm>
            <a:off x="286868" y="2544843"/>
            <a:ext cx="4912659" cy="1815882"/>
          </a:xfrm>
          <a:prstGeom prst="rect">
            <a:avLst/>
          </a:prstGeom>
          <a:noFill/>
        </p:spPr>
        <p:txBody>
          <a:bodyPr wrap="square" rtlCol="0">
            <a:spAutoFit/>
          </a:bodyPr>
          <a:lstStyle/>
          <a:p>
            <a:pPr algn="ctr"/>
            <a:r>
              <a:rPr lang="fr-FR" sz="4400" b="1" dirty="0"/>
              <a:t>PROTOTYPAGE</a:t>
            </a:r>
          </a:p>
          <a:p>
            <a:pPr algn="ctr"/>
            <a:r>
              <a:rPr lang="fr-FR" sz="4400" b="1" dirty="0" err="1"/>
              <a:t>wireframes</a:t>
            </a:r>
            <a:r>
              <a:rPr lang="fr-FR" sz="4400" b="1" dirty="0"/>
              <a:t> </a:t>
            </a:r>
          </a:p>
          <a:p>
            <a:endParaRPr lang="fr-FR" sz="2000" dirty="0"/>
          </a:p>
        </p:txBody>
      </p:sp>
      <p:cxnSp>
        <p:nvCxnSpPr>
          <p:cNvPr id="11" name="Connecteur droit 10">
            <a:extLst>
              <a:ext uri="{FF2B5EF4-FFF2-40B4-BE49-F238E27FC236}">
                <a16:creationId xmlns:a16="http://schemas.microsoft.com/office/drawing/2014/main" id="{54CC9E57-388A-4129-B799-8ADA725E2F10}"/>
              </a:ext>
            </a:extLst>
          </p:cNvPr>
          <p:cNvCxnSpPr/>
          <p:nvPr/>
        </p:nvCxnSpPr>
        <p:spPr>
          <a:xfrm>
            <a:off x="5085184" y="345233"/>
            <a:ext cx="0" cy="6018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76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Image 20">
            <a:extLst>
              <a:ext uri="{FF2B5EF4-FFF2-40B4-BE49-F238E27FC236}">
                <a16:creationId xmlns:a16="http://schemas.microsoft.com/office/drawing/2014/main" id="{5C46585F-1916-4940-91DF-272F683396FA}"/>
              </a:ext>
            </a:extLst>
          </p:cNvPr>
          <p:cNvPicPr>
            <a:picLocks noChangeAspect="1"/>
          </p:cNvPicPr>
          <p:nvPr/>
        </p:nvPicPr>
        <p:blipFill>
          <a:blip r:embed="rId2"/>
          <a:stretch>
            <a:fillRect/>
          </a:stretch>
        </p:blipFill>
        <p:spPr>
          <a:xfrm>
            <a:off x="7016142" y="610457"/>
            <a:ext cx="3390956" cy="2543217"/>
          </a:xfrm>
          <a:prstGeom prst="rect">
            <a:avLst/>
          </a:prstGeom>
        </p:spPr>
      </p:pic>
      <p:cxnSp>
        <p:nvCxnSpPr>
          <p:cNvPr id="32" name="Straight Connector 31">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7" name="Image 26" descr="Une image contenant texte, ciel, extérieur&#10;&#10;Description générée automatiquement">
            <a:extLst>
              <a:ext uri="{FF2B5EF4-FFF2-40B4-BE49-F238E27FC236}">
                <a16:creationId xmlns:a16="http://schemas.microsoft.com/office/drawing/2014/main" id="{12076A93-7D6E-0F41-A031-BFC077D0755B}"/>
              </a:ext>
            </a:extLst>
          </p:cNvPr>
          <p:cNvPicPr>
            <a:picLocks noChangeAspect="1"/>
          </p:cNvPicPr>
          <p:nvPr/>
        </p:nvPicPr>
        <p:blipFill>
          <a:blip r:embed="rId3"/>
          <a:stretch>
            <a:fillRect/>
          </a:stretch>
        </p:blipFill>
        <p:spPr>
          <a:xfrm>
            <a:off x="1784902" y="885781"/>
            <a:ext cx="3390956" cy="2543217"/>
          </a:xfrm>
          <a:prstGeom prst="rect">
            <a:avLst/>
          </a:prstGeom>
        </p:spPr>
      </p:pic>
      <p:cxnSp>
        <p:nvCxnSpPr>
          <p:cNvPr id="34" name="Straight Connector 33">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7" name="Image 16">
            <a:extLst>
              <a:ext uri="{FF2B5EF4-FFF2-40B4-BE49-F238E27FC236}">
                <a16:creationId xmlns:a16="http://schemas.microsoft.com/office/drawing/2014/main" id="{DC045F8F-4A4F-DD42-AB32-405701AF72B1}"/>
              </a:ext>
            </a:extLst>
          </p:cNvPr>
          <p:cNvPicPr>
            <a:picLocks noChangeAspect="1"/>
          </p:cNvPicPr>
          <p:nvPr/>
        </p:nvPicPr>
        <p:blipFill>
          <a:blip r:embed="rId4"/>
          <a:stretch>
            <a:fillRect/>
          </a:stretch>
        </p:blipFill>
        <p:spPr>
          <a:xfrm>
            <a:off x="1794158" y="3671316"/>
            <a:ext cx="3394482" cy="2545862"/>
          </a:xfrm>
          <a:prstGeom prst="rect">
            <a:avLst/>
          </a:prstGeom>
        </p:spPr>
      </p:pic>
      <p:pic>
        <p:nvPicPr>
          <p:cNvPr id="19" name="Image 18">
            <a:extLst>
              <a:ext uri="{FF2B5EF4-FFF2-40B4-BE49-F238E27FC236}">
                <a16:creationId xmlns:a16="http://schemas.microsoft.com/office/drawing/2014/main" id="{56866349-8325-9B44-82CC-12D8A21E6B70}"/>
              </a:ext>
            </a:extLst>
          </p:cNvPr>
          <p:cNvPicPr>
            <a:picLocks noChangeAspect="1"/>
          </p:cNvPicPr>
          <p:nvPr/>
        </p:nvPicPr>
        <p:blipFill>
          <a:blip r:embed="rId5"/>
          <a:stretch>
            <a:fillRect/>
          </a:stretch>
        </p:blipFill>
        <p:spPr>
          <a:xfrm>
            <a:off x="7002473" y="3671316"/>
            <a:ext cx="3404625" cy="2553469"/>
          </a:xfrm>
          <a:prstGeom prst="rect">
            <a:avLst/>
          </a:prstGeom>
        </p:spPr>
      </p:pic>
      <p:pic>
        <p:nvPicPr>
          <p:cNvPr id="3" name="Image 2">
            <a:extLst>
              <a:ext uri="{FF2B5EF4-FFF2-40B4-BE49-F238E27FC236}">
                <a16:creationId xmlns:a16="http://schemas.microsoft.com/office/drawing/2014/main" id="{594A8C81-FE64-42F1-9EE5-6774D1340089}"/>
              </a:ext>
            </a:extLst>
          </p:cNvPr>
          <p:cNvPicPr>
            <a:picLocks noChangeAspect="1"/>
          </p:cNvPicPr>
          <p:nvPr/>
        </p:nvPicPr>
        <p:blipFill>
          <a:blip r:embed="rId6"/>
          <a:stretch>
            <a:fillRect/>
          </a:stretch>
        </p:blipFill>
        <p:spPr>
          <a:xfrm>
            <a:off x="10694973" y="5206615"/>
            <a:ext cx="1497027" cy="1651385"/>
          </a:xfrm>
          <a:prstGeom prst="rect">
            <a:avLst/>
          </a:prstGeom>
        </p:spPr>
      </p:pic>
    </p:spTree>
    <p:extLst>
      <p:ext uri="{BB962C8B-B14F-4D97-AF65-F5344CB8AC3E}">
        <p14:creationId xmlns:p14="http://schemas.microsoft.com/office/powerpoint/2010/main" val="246477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583E607C-F36F-6348-A5B7-5BABFC188AC1}"/>
              </a:ext>
            </a:extLst>
          </p:cNvPr>
          <p:cNvPicPr>
            <a:picLocks noChangeAspect="1"/>
          </p:cNvPicPr>
          <p:nvPr/>
        </p:nvPicPr>
        <p:blipFill>
          <a:blip r:embed="rId2"/>
          <a:stretch>
            <a:fillRect/>
          </a:stretch>
        </p:blipFill>
        <p:spPr>
          <a:xfrm>
            <a:off x="484632" y="2107007"/>
            <a:ext cx="3517119" cy="2637839"/>
          </a:xfrm>
          <a:prstGeom prst="rect">
            <a:avLst/>
          </a:prstGeom>
        </p:spPr>
      </p:pic>
      <p:cxnSp>
        <p:nvCxnSpPr>
          <p:cNvPr id="30" name="Straight Connector 29">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5" name="Image 24">
            <a:extLst>
              <a:ext uri="{FF2B5EF4-FFF2-40B4-BE49-F238E27FC236}">
                <a16:creationId xmlns:a16="http://schemas.microsoft.com/office/drawing/2014/main" id="{4996EB47-F06D-154B-AB99-81025CD7BCF6}"/>
              </a:ext>
            </a:extLst>
          </p:cNvPr>
          <p:cNvPicPr>
            <a:picLocks noChangeAspect="1"/>
          </p:cNvPicPr>
          <p:nvPr/>
        </p:nvPicPr>
        <p:blipFill>
          <a:blip r:embed="rId3"/>
          <a:stretch>
            <a:fillRect/>
          </a:stretch>
        </p:blipFill>
        <p:spPr>
          <a:xfrm>
            <a:off x="4310676" y="2099423"/>
            <a:ext cx="3537345" cy="2653008"/>
          </a:xfrm>
          <a:prstGeom prst="rect">
            <a:avLst/>
          </a:prstGeom>
        </p:spPr>
      </p:pic>
      <p:cxnSp>
        <p:nvCxnSpPr>
          <p:cNvPr id="32" name="Straight Connector 31">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5" name="Image 14">
            <a:extLst>
              <a:ext uri="{FF2B5EF4-FFF2-40B4-BE49-F238E27FC236}">
                <a16:creationId xmlns:a16="http://schemas.microsoft.com/office/drawing/2014/main" id="{6BD835EA-DC32-D04B-A7A6-618D2CDA09CC}"/>
              </a:ext>
            </a:extLst>
          </p:cNvPr>
          <p:cNvPicPr>
            <a:picLocks noChangeAspect="1"/>
          </p:cNvPicPr>
          <p:nvPr/>
        </p:nvPicPr>
        <p:blipFill>
          <a:blip r:embed="rId4"/>
          <a:stretch>
            <a:fillRect/>
          </a:stretch>
        </p:blipFill>
        <p:spPr>
          <a:xfrm>
            <a:off x="8162336" y="2107008"/>
            <a:ext cx="3517120" cy="2637840"/>
          </a:xfrm>
          <a:prstGeom prst="rect">
            <a:avLst/>
          </a:prstGeom>
        </p:spPr>
      </p:pic>
      <p:pic>
        <p:nvPicPr>
          <p:cNvPr id="7" name="Image 6">
            <a:extLst>
              <a:ext uri="{FF2B5EF4-FFF2-40B4-BE49-F238E27FC236}">
                <a16:creationId xmlns:a16="http://schemas.microsoft.com/office/drawing/2014/main" id="{C42BF81B-BCBC-4FF4-8FA5-F59898D7A82F}"/>
              </a:ext>
            </a:extLst>
          </p:cNvPr>
          <p:cNvPicPr>
            <a:picLocks noChangeAspect="1"/>
          </p:cNvPicPr>
          <p:nvPr/>
        </p:nvPicPr>
        <p:blipFill>
          <a:blip r:embed="rId5"/>
          <a:stretch>
            <a:fillRect/>
          </a:stretch>
        </p:blipFill>
        <p:spPr>
          <a:xfrm>
            <a:off x="10694973" y="5206615"/>
            <a:ext cx="1497027" cy="1651385"/>
          </a:xfrm>
          <a:prstGeom prst="rect">
            <a:avLst/>
          </a:prstGeom>
        </p:spPr>
      </p:pic>
    </p:spTree>
    <p:extLst>
      <p:ext uri="{BB962C8B-B14F-4D97-AF65-F5344CB8AC3E}">
        <p14:creationId xmlns:p14="http://schemas.microsoft.com/office/powerpoint/2010/main" val="828680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0BDC843-5EE9-D547-8B55-B4D92F6AC16B}"/>
              </a:ext>
            </a:extLst>
          </p:cNvPr>
          <p:cNvPicPr>
            <a:picLocks noChangeAspect="1"/>
          </p:cNvPicPr>
          <p:nvPr/>
        </p:nvPicPr>
        <p:blipFill>
          <a:blip r:embed="rId2"/>
          <a:stretch>
            <a:fillRect/>
          </a:stretch>
        </p:blipFill>
        <p:spPr>
          <a:xfrm>
            <a:off x="1795921" y="643467"/>
            <a:ext cx="3390956" cy="2543217"/>
          </a:xfrm>
          <a:prstGeom prst="rect">
            <a:avLst/>
          </a:prstGeom>
        </p:spPr>
      </p:pic>
      <p:cxnSp>
        <p:nvCxnSpPr>
          <p:cNvPr id="28" name="Straight Connector 27">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3" name="Image 22">
            <a:extLst>
              <a:ext uri="{FF2B5EF4-FFF2-40B4-BE49-F238E27FC236}">
                <a16:creationId xmlns:a16="http://schemas.microsoft.com/office/drawing/2014/main" id="{EE9C20F2-D28F-674B-858C-E84D419BB590}"/>
              </a:ext>
            </a:extLst>
          </p:cNvPr>
          <p:cNvPicPr>
            <a:picLocks noChangeAspect="1"/>
          </p:cNvPicPr>
          <p:nvPr/>
        </p:nvPicPr>
        <p:blipFill>
          <a:blip r:embed="rId3"/>
          <a:stretch>
            <a:fillRect/>
          </a:stretch>
        </p:blipFill>
        <p:spPr>
          <a:xfrm>
            <a:off x="7009308" y="643467"/>
            <a:ext cx="3390956" cy="2543217"/>
          </a:xfrm>
          <a:prstGeom prst="rect">
            <a:avLst/>
          </a:prstGeom>
        </p:spPr>
      </p:pic>
      <p:cxnSp>
        <p:nvCxnSpPr>
          <p:cNvPr id="30" name="Straight Connector 29">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5F636661-7270-A448-A5AE-FFE099A42BEE}"/>
              </a:ext>
            </a:extLst>
          </p:cNvPr>
          <p:cNvPicPr>
            <a:picLocks noChangeAspect="1"/>
          </p:cNvPicPr>
          <p:nvPr/>
        </p:nvPicPr>
        <p:blipFill>
          <a:blip r:embed="rId4"/>
          <a:stretch>
            <a:fillRect/>
          </a:stretch>
        </p:blipFill>
        <p:spPr>
          <a:xfrm>
            <a:off x="1794158" y="3671316"/>
            <a:ext cx="3394482" cy="2545862"/>
          </a:xfrm>
          <a:prstGeom prst="rect">
            <a:avLst/>
          </a:prstGeom>
        </p:spPr>
      </p:pic>
      <p:pic>
        <p:nvPicPr>
          <p:cNvPr id="13" name="Image 12">
            <a:extLst>
              <a:ext uri="{FF2B5EF4-FFF2-40B4-BE49-F238E27FC236}">
                <a16:creationId xmlns:a16="http://schemas.microsoft.com/office/drawing/2014/main" id="{EA4A74A9-A13A-E74A-9F6F-050A9110267C}"/>
              </a:ext>
            </a:extLst>
          </p:cNvPr>
          <p:cNvPicPr>
            <a:picLocks noChangeAspect="1"/>
          </p:cNvPicPr>
          <p:nvPr/>
        </p:nvPicPr>
        <p:blipFill>
          <a:blip r:embed="rId5"/>
          <a:stretch>
            <a:fillRect/>
          </a:stretch>
        </p:blipFill>
        <p:spPr>
          <a:xfrm>
            <a:off x="7002473" y="3671316"/>
            <a:ext cx="3404625" cy="2553469"/>
          </a:xfrm>
          <a:prstGeom prst="rect">
            <a:avLst/>
          </a:prstGeom>
        </p:spPr>
      </p:pic>
      <p:pic>
        <p:nvPicPr>
          <p:cNvPr id="9" name="Image 8">
            <a:extLst>
              <a:ext uri="{FF2B5EF4-FFF2-40B4-BE49-F238E27FC236}">
                <a16:creationId xmlns:a16="http://schemas.microsoft.com/office/drawing/2014/main" id="{DC9F5F93-17E3-43B5-8A83-35D565B89B2F}"/>
              </a:ext>
            </a:extLst>
          </p:cNvPr>
          <p:cNvPicPr>
            <a:picLocks noChangeAspect="1"/>
          </p:cNvPicPr>
          <p:nvPr/>
        </p:nvPicPr>
        <p:blipFill>
          <a:blip r:embed="rId6"/>
          <a:stretch>
            <a:fillRect/>
          </a:stretch>
        </p:blipFill>
        <p:spPr>
          <a:xfrm>
            <a:off x="10694973" y="5206615"/>
            <a:ext cx="1497027" cy="1651385"/>
          </a:xfrm>
          <a:prstGeom prst="rect">
            <a:avLst/>
          </a:prstGeom>
        </p:spPr>
      </p:pic>
    </p:spTree>
    <p:extLst>
      <p:ext uri="{BB962C8B-B14F-4D97-AF65-F5344CB8AC3E}">
        <p14:creationId xmlns:p14="http://schemas.microsoft.com/office/powerpoint/2010/main" val="94616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6C668D26-B7D7-B24D-94F6-4867B34B9C78}"/>
              </a:ext>
            </a:extLst>
          </p:cNvPr>
          <p:cNvSpPr txBox="1"/>
          <p:nvPr/>
        </p:nvSpPr>
        <p:spPr>
          <a:xfrm>
            <a:off x="251004" y="2909038"/>
            <a:ext cx="4912659" cy="1077218"/>
          </a:xfrm>
          <a:prstGeom prst="rect">
            <a:avLst/>
          </a:prstGeom>
          <a:noFill/>
        </p:spPr>
        <p:txBody>
          <a:bodyPr wrap="square" rtlCol="0">
            <a:spAutoFit/>
          </a:bodyPr>
          <a:lstStyle/>
          <a:p>
            <a:pPr algn="ctr"/>
            <a:r>
              <a:rPr lang="fr-FR" sz="4400" b="1" dirty="0" err="1"/>
              <a:t>StoryBoard</a:t>
            </a:r>
            <a:r>
              <a:rPr lang="fr-FR" sz="4400" b="1" dirty="0"/>
              <a:t> </a:t>
            </a:r>
          </a:p>
          <a:p>
            <a:endParaRPr lang="fr-FR" sz="2000" dirty="0"/>
          </a:p>
        </p:txBody>
      </p:sp>
      <p:cxnSp>
        <p:nvCxnSpPr>
          <p:cNvPr id="13" name="Connecteur droit 12">
            <a:extLst>
              <a:ext uri="{FF2B5EF4-FFF2-40B4-BE49-F238E27FC236}">
                <a16:creationId xmlns:a16="http://schemas.microsoft.com/office/drawing/2014/main" id="{2CCE46F6-5229-4406-9FBF-24A14CE9BA68}"/>
              </a:ext>
            </a:extLst>
          </p:cNvPr>
          <p:cNvCxnSpPr/>
          <p:nvPr/>
        </p:nvCxnSpPr>
        <p:spPr>
          <a:xfrm>
            <a:off x="5085184" y="345233"/>
            <a:ext cx="0" cy="6018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9750"/>
      </p:ext>
    </p:extLst>
  </p:cSld>
  <p:clrMapOvr>
    <a:masterClrMapping/>
  </p:clrMapOvr>
</p:sld>
</file>

<file path=ppt/theme/theme1.xml><?xml version="1.0" encoding="utf-8"?>
<a:theme xmlns:a="http://schemas.openxmlformats.org/drawingml/2006/main" name="LeafVTI">
  <a:themeElements>
    <a:clrScheme name="AnalogousFromLightSeedLeftStep">
      <a:dk1>
        <a:srgbClr val="000000"/>
      </a:dk1>
      <a:lt1>
        <a:srgbClr val="FFFFFF"/>
      </a:lt1>
      <a:dk2>
        <a:srgbClr val="243541"/>
      </a:dk2>
      <a:lt2>
        <a:srgbClr val="E8E7E2"/>
      </a:lt2>
      <a:accent1>
        <a:srgbClr val="969EC6"/>
      </a:accent1>
      <a:accent2>
        <a:srgbClr val="7FA1BA"/>
      </a:accent2>
      <a:accent3>
        <a:srgbClr val="82ABAC"/>
      </a:accent3>
      <a:accent4>
        <a:srgbClr val="76AD97"/>
      </a:accent4>
      <a:accent5>
        <a:srgbClr val="84AE8B"/>
      </a:accent5>
      <a:accent6>
        <a:srgbClr val="86B078"/>
      </a:accent6>
      <a:hlink>
        <a:srgbClr val="8C8355"/>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435</Words>
  <Application>Microsoft Macintosh PowerPoint</Application>
  <PresentationFormat>Grand écran</PresentationFormat>
  <Paragraphs>73</Paragraphs>
  <Slides>15</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Avenir Next LT Pro Light</vt:lpstr>
      <vt:lpstr>Calibri</vt:lpstr>
      <vt:lpstr>Rockwell Nova Light</vt:lpstr>
      <vt:lpstr>Wingdings</vt:lpstr>
      <vt:lpstr>LeafVTI</vt:lpstr>
      <vt:lpstr>Projet Java Poo - Td03</vt:lpstr>
      <vt:lpstr>Sommaire :</vt:lpstr>
      <vt:lpstr>Diagramme de classe MVC</vt:lpstr>
      <vt:lpstr>Répartition des Tâches </vt:lpstr>
      <vt:lpstr>Présentation PowerPoint</vt:lpstr>
      <vt:lpstr>Présentation PowerPoint</vt:lpstr>
      <vt:lpstr>Présentation PowerPoint</vt:lpstr>
      <vt:lpstr>Présentation PowerPoint</vt:lpstr>
      <vt:lpstr>Présentation PowerPoint</vt:lpstr>
      <vt:lpstr>Présentation PowerPoint</vt:lpstr>
      <vt:lpstr>Bilans individuels et collectif</vt:lpstr>
      <vt:lpstr>Présentation PowerPoint</vt:lpstr>
      <vt:lpstr>Bonus : utilisation de github</vt:lpstr>
      <vt:lpstr>Démonstration du projet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Java Poo - Td03</dc:title>
  <dc:creator>Zakaria TOZY</dc:creator>
  <cp:lastModifiedBy>Zakaria TOZY</cp:lastModifiedBy>
  <cp:revision>1</cp:revision>
  <dcterms:created xsi:type="dcterms:W3CDTF">2020-12-14T19:12:10Z</dcterms:created>
  <dcterms:modified xsi:type="dcterms:W3CDTF">2020-12-14T19:32:41Z</dcterms:modified>
</cp:coreProperties>
</file>