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31" r:id="rId4"/>
    <p:sldId id="337" r:id="rId5"/>
    <p:sldId id="290" r:id="rId6"/>
    <p:sldId id="332" r:id="rId7"/>
    <p:sldId id="257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321" r:id="rId17"/>
    <p:sldId id="328" r:id="rId18"/>
    <p:sldId id="291" r:id="rId19"/>
    <p:sldId id="292" r:id="rId20"/>
    <p:sldId id="264" r:id="rId21"/>
    <p:sldId id="265" r:id="rId22"/>
    <p:sldId id="293" r:id="rId23"/>
    <p:sldId id="294" r:id="rId24"/>
    <p:sldId id="295" r:id="rId25"/>
    <p:sldId id="333" r:id="rId26"/>
    <p:sldId id="334" r:id="rId27"/>
    <p:sldId id="335" r:id="rId28"/>
    <p:sldId id="296" r:id="rId29"/>
    <p:sldId id="270" r:id="rId30"/>
    <p:sldId id="297" r:id="rId31"/>
    <p:sldId id="272" r:id="rId32"/>
    <p:sldId id="273" r:id="rId33"/>
    <p:sldId id="274" r:id="rId34"/>
    <p:sldId id="298" r:id="rId35"/>
    <p:sldId id="276" r:id="rId36"/>
    <p:sldId id="277" r:id="rId37"/>
    <p:sldId id="278" r:id="rId38"/>
    <p:sldId id="279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1" r:id="rId53"/>
    <p:sldId id="313" r:id="rId54"/>
    <p:sldId id="315" r:id="rId55"/>
    <p:sldId id="314" r:id="rId56"/>
    <p:sldId id="316" r:id="rId57"/>
    <p:sldId id="317" r:id="rId58"/>
    <p:sldId id="319" r:id="rId59"/>
    <p:sldId id="320" r:id="rId60"/>
    <p:sldId id="318" r:id="rId61"/>
    <p:sldId id="325" r:id="rId62"/>
    <p:sldId id="326" r:id="rId63"/>
    <p:sldId id="327" r:id="rId64"/>
    <p:sldId id="322" r:id="rId65"/>
    <p:sldId id="324" r:id="rId66"/>
    <p:sldId id="336" r:id="rId67"/>
    <p:sldId id="338" r:id="rId68"/>
    <p:sldId id="32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5"/>
    <p:restoredTop sz="94698"/>
  </p:normalViewPr>
  <p:slideViewPr>
    <p:cSldViewPr snapToGrid="0" snapToObjects="1">
      <p:cViewPr varScale="1">
        <p:scale>
          <a:sx n="101" d="100"/>
          <a:sy n="101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)" TargetMode="External"/><Relationship Id="rId4" Type="http://schemas.openxmlformats.org/officeDocument/2006/relationships/hyperlink" Target="http://sass-guidelin.es/)" TargetMode="External"/><Relationship Id="rId5" Type="http://schemas.openxmlformats.org/officeDocument/2006/relationships/hyperlink" Target="http://caniuse.com/)" TargetMode="External"/><Relationship Id="rId6" Type="http://schemas.openxmlformats.org/officeDocument/2006/relationships/hyperlink" Target="http://www.sitepoint.com/html-c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CSS:</a:t>
            </a:r>
            <a:b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Venturing Beyond ‘It Works’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Writing Sane and Flexible CSS that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Makes Sense to Future You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Inheritance and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source order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Each piece of CSS needs a knowledge of what came before it and what might come after it –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a.k.a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dependencies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5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808" y="-188610"/>
            <a:ext cx="12342808" cy="732451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468471" y="2456329"/>
            <a:ext cx="376518" cy="161364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19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 is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one giant dependency tree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 We need a way to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manage this dependency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at a very low level.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0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Ways of ordering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stylesheets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Mirror the web page</a:t>
            </a:r>
            <a:endParaRPr lang="en-US" sz="3200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Thematic chunks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– typography, forms, buttons, </a:t>
            </a:r>
            <a:r>
              <a:rPr lang="en-US" sz="3200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etc</a:t>
            </a:r>
            <a:endParaRPr lang="en-US" sz="3200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Just stick it at the end of the </a:t>
            </a:r>
            <a:r>
              <a:rPr lang="en-US" sz="3200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stylesheet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(and regret it later)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200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 Method: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Thematic Chunks (more to come on this)</a:t>
            </a:r>
            <a:endParaRPr lang="en-US" sz="32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5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Ordering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Stylesheets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(Gone Bad)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Undoing the CSS: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writing more CSS in order to undo the other CSS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Poor source order coupled with inherited/inheriting styles can lead to a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lot of waste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and/or redundancy (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code bloat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  <a:endParaRPr lang="en-US" sz="32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 things tidy. Use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thematic chunks.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Break out like-styles and @import them into a main file. Think of the main file as purely a table of contents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</a:t>
            </a:r>
            <a:b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 Adaptation: Our main file is </a:t>
            </a:r>
            <a:r>
              <a:rPr lang="en-US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all.scss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 anchorCtr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ONE FILE TO </a:t>
            </a:r>
            <a:r>
              <a:rPr lang="en-US" sz="3200" b="1" spc="600" dirty="0" smtClean="0">
                <a:solidFill>
                  <a:schemeClr val="accent4"/>
                </a:solidFill>
                <a:latin typeface="Proxima Nova" charset="0"/>
                <a:ea typeface="Proxima Nova" charset="0"/>
                <a:cs typeface="Proxima Nova" charset="0"/>
              </a:rPr>
              <a:t>RULE</a:t>
            </a:r>
            <a:r>
              <a:rPr lang="en-US" sz="3200" spc="600" dirty="0" smtClean="0">
                <a:solidFill>
                  <a:schemeClr val="accent4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 </a:t>
            </a: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THEM ALL,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ONE FILE TO </a:t>
            </a:r>
            <a:r>
              <a:rPr lang="en-US" sz="3200" b="1" spc="600" dirty="0" smtClean="0">
                <a:solidFill>
                  <a:schemeClr val="accent4"/>
                </a:solidFill>
                <a:latin typeface="Proxima Nova" charset="0"/>
                <a:ea typeface="Proxima Nova" charset="0"/>
                <a:cs typeface="Proxima Nova" charset="0"/>
              </a:rPr>
              <a:t>FIND</a:t>
            </a: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 THEM,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ONE FILE TO </a:t>
            </a:r>
            <a:r>
              <a:rPr lang="en-US" sz="3200" b="1" spc="600" dirty="0" smtClean="0">
                <a:solidFill>
                  <a:schemeClr val="accent4"/>
                </a:solidFill>
                <a:latin typeface="Proxima Nova" charset="0"/>
                <a:ea typeface="Proxima Nova" charset="0"/>
                <a:cs typeface="Proxima Nova" charset="0"/>
              </a:rPr>
              <a:t>BRING</a:t>
            </a: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 THEM ALL,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AND IN THE SASS WAY </a:t>
            </a:r>
            <a:r>
              <a:rPr lang="en-US" sz="3200" b="1" spc="600" dirty="0" smtClean="0">
                <a:solidFill>
                  <a:schemeClr val="accent4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MERGE</a:t>
            </a:r>
            <a:r>
              <a:rPr lang="en-US" sz="3200" b="1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 </a:t>
            </a: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THEM.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1400" spc="600" dirty="0" smtClean="0">
                <a:solidFill>
                  <a:schemeClr val="bg1">
                    <a:lumMod val="75000"/>
                  </a:schemeClr>
                </a:solidFill>
                <a:latin typeface="Proxima Nova Medium" charset="0"/>
                <a:ea typeface="Proxima Nova Medium" charset="0"/>
                <a:cs typeface="Proxima Nova Medium" charset="0"/>
              </a:rPr>
              <a:t>- J.R.R. TOLKIEN (PARAPHRASED)</a:t>
            </a:r>
            <a:endParaRPr lang="en-US" sz="1400" spc="600" dirty="0">
              <a:solidFill>
                <a:schemeClr val="bg1">
                  <a:lumMod val="75000"/>
                </a:schemeClr>
              </a:solidFill>
              <a:latin typeface="Proxima Nova Medium" charset="0"/>
              <a:ea typeface="Proxima Nova Medium" charset="0"/>
              <a:cs typeface="Proxima Nov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1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File Structure: 7-1 Pattern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9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State of the CSS Address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0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File Structure: 7-1 Pattern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7 Folders, 1 File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All partials stuffed into 7 different folders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Single file at root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level (i.e., </a:t>
            </a:r>
            <a:r>
              <a:rPr lang="en-US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all.scss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Documentation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http://sass-guidelin.es/#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the-7-1-pattern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7-1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Pattern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base/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components/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layout/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pages/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themes/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abstracts/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vendors/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1" y="365765"/>
            <a:ext cx="4229669" cy="58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 Adaption: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We don’t use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pages/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and the US Style Guide is located in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themes/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Class Naming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7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Be descriptive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– not prescriptive – to keep the focus on </a:t>
            </a:r>
            <a:r>
              <a:rPr lang="en-US" b="1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130643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Prescriptive:</a:t>
            </a:r>
            <a:b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.list-no-styles</a:t>
            </a:r>
            <a:b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.box-with-shadow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7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Descriptive:</a:t>
            </a:r>
            <a:b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.main-menu</a:t>
            </a:r>
            <a:b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.callout-box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1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Descriptive class names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and thoughtful comments go hand-in-hand. More on this later</a:t>
            </a:r>
            <a:r>
              <a:rPr lang="is-I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…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9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Context-dependent children should inherit the parent’s naming as a prefix to </a:t>
            </a:r>
            <a:r>
              <a:rPr lang="en-US" b="1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contextualize context-specific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classes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1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Contextualize Content-Specific Classes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 Medium" charset="0"/>
                <a:ea typeface="Input Mono Condensed Medium" charset="0"/>
                <a:cs typeface="Input Mono Condensed Medium" charset="0"/>
              </a:rPr>
              <a:t>.thing {  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 Medium" charset="0"/>
                <a:ea typeface="Input Mono Condensed Medium" charset="0"/>
                <a:cs typeface="Input Mono Condensed Medium" charset="0"/>
              </a:rPr>
              <a:t>.thing-heading {  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 Medium" charset="0"/>
                <a:ea typeface="Input Mono Condensed Medium" charset="0"/>
                <a:cs typeface="Input Mono Condensed Medium" charset="0"/>
              </a:rPr>
              <a:t>.thing-heading-button {   }</a:t>
            </a:r>
          </a:p>
        </p:txBody>
      </p:sp>
    </p:spTree>
    <p:extLst>
      <p:ext uri="{BB962C8B-B14F-4D97-AF65-F5344CB8AC3E}">
        <p14:creationId xmlns:p14="http://schemas.microsoft.com/office/powerpoint/2010/main" val="112243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Current State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3 Style Guides/Themes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myUSCIS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Style Guide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US Style Guide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 Style Guide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Selectors with same purpose (i.e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., .float-right and .to-right)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Selectors that are too specific (i.e., .p-no-margin-top)</a:t>
            </a:r>
          </a:p>
        </p:txBody>
      </p:sp>
    </p:spTree>
    <p:extLst>
      <p:ext uri="{BB962C8B-B14F-4D97-AF65-F5344CB8AC3E}">
        <p14:creationId xmlns:p14="http://schemas.microsoft.com/office/powerpoint/2010/main" val="79644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Think Modularly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: Think about what aspects 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of a thing might be (or become) variable, and style them as such</a:t>
            </a:r>
          </a:p>
        </p:txBody>
      </p:sp>
    </p:spTree>
    <p:extLst>
      <p:ext uri="{BB962C8B-B14F-4D97-AF65-F5344CB8AC3E}">
        <p14:creationId xmlns:p14="http://schemas.microsoft.com/office/powerpoint/2010/main" val="151480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Recognize Variations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It's always padded nicely, and bold... */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.button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display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inline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-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block;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padding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0.5em 1em;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font-weight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bold;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0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Recognize Variations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...but sometimes it's red... */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.button-red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background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red;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white;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21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Recognize Variations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...and sometimes blue. */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.button-blue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background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lightblue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color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darkblue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95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 Basic Elements First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: CSS provides exceptions to rules, not the rule itself 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 Basic Elements First: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list-style</a:t>
            </a:r>
            <a:r>
              <a:rPr lang="en-US" b="1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none;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margin</a:t>
            </a:r>
            <a:r>
              <a:rPr lang="en-US" b="1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padding</a:t>
            </a:r>
            <a:r>
              <a:rPr lang="en-US" b="1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Yay, now my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nav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menu doesn't need this!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5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 Basic Elements First: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.main-section </a:t>
            </a:r>
            <a:r>
              <a:rPr lang="en-US" dirty="0" err="1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list-style</a:t>
            </a:r>
            <a:r>
              <a:rPr lang="en-US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disc;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margin</a:t>
            </a:r>
            <a:r>
              <a:rPr lang="en-US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1em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padding</a:t>
            </a:r>
            <a:r>
              <a:rPr lang="en-US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 0 0 1em;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Oh. Now I'll undo that initial reset so these lists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actually look like lists. And remember to put a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.main-section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div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on every page where I want lists to look like lists. 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35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Style Basic Elements First: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list-style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disc;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margin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1em 0;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padding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 0 0 1em;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/* Lists are lists */</a:t>
            </a:r>
            <a:endParaRPr lang="en-US" dirty="0">
              <a:solidFill>
                <a:schemeClr val="bg1">
                  <a:lumMod val="50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82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Style Basic Elements First: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</a:t>
            </a:r>
            <a:r>
              <a:rPr lang="en-US" dirty="0" err="1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nav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-menu 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list-style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none;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margin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padding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The thing that’s not really a list gets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special reset styling */</a:t>
            </a:r>
            <a:endParaRPr lang="en-US" dirty="0">
              <a:solidFill>
                <a:schemeClr val="bg1">
                  <a:lumMod val="50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437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Keeping key selectors specific.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7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Current State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Confusing file structure,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resulting in uncertainty 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over what’s already been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written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Things work, but it’s at the expense of repeated code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Lots of unused code pulling from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myUSCIS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0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 more general your key selector, the more likely it is that future code changes will be erroneously affected.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Specific Selectors: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span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</a:t>
            </a:r>
            <a:r>
              <a:rPr lang="en-US" b="1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orange;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Is it orange because it’s in a span?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16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Specific Selectors: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.thing-accent {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color: orange;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/*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Or is it orange because it’s an accent 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.thing?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*/</a:t>
            </a:r>
            <a:endParaRPr lang="en-US" dirty="0">
              <a:solidFill>
                <a:schemeClr val="bg1">
                  <a:lumMod val="50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53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Nesting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8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Avoid unnecessary nesting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 The more specific your key selector, the more likely it is that it can stand on its own.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Nesting: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.thing-heading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.thing-heading-accent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 . . 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Nesting: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 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thing-heading </a:t>
            </a: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{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thing-accent </a:t>
            </a: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{   }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Mind the depth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 Try to keep things no more than 4 levels deep, including pseudo-selectors (:before, :hover, etc.)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8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nav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-menu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&gt; li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&gt; a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&amp;:hover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}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li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li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Where am I? Who are you? */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Syntax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3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We Need</a:t>
            </a:r>
            <a:r>
              <a:rPr lang="is-I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…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sane environment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that is accessible to lots of people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To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tame and manage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source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To create a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place for everything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to live (new and old)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To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reduce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waste and redundancy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(code bloat)</a:t>
            </a:r>
            <a:endParaRPr lang="en-US" sz="32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8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Use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new lines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to keep code readable.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0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New Lines: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.thing, .other-thing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background: blue; color: red;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2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New Lines: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.other-thing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background: blue;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color: red;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67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 all element rules before nested children to keep properties close to their selector.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0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Ordering: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position: absolute;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top: 7px;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left: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.thing-child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 . . 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background: red;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Ordering: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position: absolute;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top: 7px;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left: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background: red;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endParaRPr lang="en-US" dirty="0" smtClean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.thing-child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 . . */</a:t>
            </a:r>
            <a:endParaRPr lang="en-US" dirty="0" smtClean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1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Make sure your future self knows what the heck your current self was thinking when you made that z-index: 743.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But, future-you knows how to read code too.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8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Comments: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color: blue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;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// Make it blue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font-weight: bold;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//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Bold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z-index: 743;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9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Comments: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color: blue;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font-weight: bold;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z-index: 743;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// Tuck between sticky header at 740 and overlay at 745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71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Our Focus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Who’s Fault: CSS or Us?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Keeping Things Tidy with the 7-1 Pattern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Class Naming: Specificity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Nesting: Keeping Things Readable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Syntax, Commenting, and the Death of !important</a:t>
            </a:r>
            <a:endParaRPr lang="en-US" sz="32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1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 code should tell you how, the comments should tell you why.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Never use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!important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8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Think long and hard before using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!important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 It can easily wreak havoc on a codebase, and make debugging CSS issues a nightmare.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5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Once there’s one !important, you’ll inevitably have to add more.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3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Going Beyond ‘It Works’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5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Beyond ‘It Works’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 things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DRY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Check to see if a style has already been written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Utilize the power of SASS (specifically variables and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mixins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Think twice about the importance of using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!important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Code tells you how,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comments tell you why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7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Beyond ‘It Works’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Name Things for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Reuse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Consistency: Naming Selectors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Choose either .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camelCase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, .hyphened-selectors, or .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underscored_selectors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(limit a mixture of more than two)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For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, we’ll stick to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.hyphened-selectors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as much as possible (use discretion when using underscores, but don’t use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camelCases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Reason: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US Style Guide primarily hyphenates their selectors.</a:t>
            </a:r>
          </a:p>
        </p:txBody>
      </p:sp>
    </p:spTree>
    <p:extLst>
      <p:ext uri="{BB962C8B-B14F-4D97-AF65-F5344CB8AC3E}">
        <p14:creationId xmlns:p14="http://schemas.microsoft.com/office/powerpoint/2010/main" val="73606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Resources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 Tricks (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3"/>
              </a:rPr>
              <a:t>https://css-tricks.com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3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Sass Guidelines (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4"/>
              </a:rPr>
              <a:t>http://sass-guidelin.es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4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Can I Use? (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5"/>
              </a:rPr>
              <a:t>http://caniuse.com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5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SitePoint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6"/>
              </a:rPr>
              <a:t>http://www.sitepoint.com/html-css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6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Questions?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1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Problems with </a:t>
            </a:r>
            <a:r>
              <a:rPr lang="en-US" sz="54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CSS:</a:t>
            </a:r>
            <a:br>
              <a:rPr lang="en-US" sz="54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CSS’ Fault vs. Our Fault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9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CSS’ Fault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 cascade and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inheritance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Highly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dependent on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source order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Lots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gotchas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Specificity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44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Our Fault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Lack of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documentation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Mixture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abilities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Different styles, preferences,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ways of working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Not looking to see/being aware of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what already exists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Adding new styles to the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end of </a:t>
            </a:r>
            <a:r>
              <a:rPr lang="en-US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stylesheets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47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1099</Words>
  <Application>Microsoft Macintosh PowerPoint</Application>
  <PresentationFormat>Widescreen</PresentationFormat>
  <Paragraphs>251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Calibri</vt:lpstr>
      <vt:lpstr>Calibri Light</vt:lpstr>
      <vt:lpstr>Input Mono Condensed</vt:lpstr>
      <vt:lpstr>Input Mono Condensed Medium</vt:lpstr>
      <vt:lpstr>LFT Etica</vt:lpstr>
      <vt:lpstr>Proxima Nova</vt:lpstr>
      <vt:lpstr>Proxima Nova Medium</vt:lpstr>
      <vt:lpstr>Arial</vt:lpstr>
      <vt:lpstr>Office Theme</vt:lpstr>
      <vt:lpstr>CSS: Venturing Beyond ‘It Works’</vt:lpstr>
      <vt:lpstr>State of the CSS Address</vt:lpstr>
      <vt:lpstr>Current State</vt:lpstr>
      <vt:lpstr>Current State</vt:lpstr>
      <vt:lpstr>We Need…</vt:lpstr>
      <vt:lpstr>Our Focus</vt:lpstr>
      <vt:lpstr>Problems with CSS: CSS’ Fault vs. Our Fault</vt:lpstr>
      <vt:lpstr>CSS’ Fault</vt:lpstr>
      <vt:lpstr>Our Fault</vt:lpstr>
      <vt:lpstr>Inheritance and source order</vt:lpstr>
      <vt:lpstr>Each piece of CSS needs a knowledge of what came before it and what might come after it – a.k.a dependencies</vt:lpstr>
      <vt:lpstr>PowerPoint Presentation</vt:lpstr>
      <vt:lpstr>CSS is one giant dependency tree. We need a way to manage this dependency at a very low level.</vt:lpstr>
      <vt:lpstr>Ways of ordering stylesheets</vt:lpstr>
      <vt:lpstr>Ordering Stylesheets (Gone Bad)</vt:lpstr>
      <vt:lpstr>Keep things tidy. Use thematic chunks.</vt:lpstr>
      <vt:lpstr>Break out like-styles and @import them into a main file. Think of the main file as purely a table of contents.  SVS Adaptation: Our main file is all.scss</vt:lpstr>
      <vt:lpstr>PowerPoint Presentation</vt:lpstr>
      <vt:lpstr>File Structure: 7-1 Pattern</vt:lpstr>
      <vt:lpstr>File Structure: 7-1 Pattern</vt:lpstr>
      <vt:lpstr>7-1 Pattern</vt:lpstr>
      <vt:lpstr>SVS Adaption: We don’t use pages/ and the US Style Guide is located in themes/</vt:lpstr>
      <vt:lpstr>Class Naming</vt:lpstr>
      <vt:lpstr>Be descriptive – not prescriptive – to keep the focus on modularization</vt:lpstr>
      <vt:lpstr>Prescriptive: .list-no-styles .box-with-shadow</vt:lpstr>
      <vt:lpstr>Descriptive: .main-menu .callout-box</vt:lpstr>
      <vt:lpstr>Descriptive class names and thoughtful comments go hand-in-hand. More on this later…</vt:lpstr>
      <vt:lpstr>Context-dependent children should inherit the parent’s naming as a prefix to contextualize context-specific classes</vt:lpstr>
      <vt:lpstr>Contextualize Content-Specific Classes</vt:lpstr>
      <vt:lpstr>Think Modularly: Think about what aspects of a thing might be (or become) variable, and style them as such</vt:lpstr>
      <vt:lpstr>Recognize Variations</vt:lpstr>
      <vt:lpstr>Recognize Variations</vt:lpstr>
      <vt:lpstr>Recognize Variations</vt:lpstr>
      <vt:lpstr>Style Basic Elements First: CSS provides exceptions to rules, not the rule itself </vt:lpstr>
      <vt:lpstr>Style Basic Elements First: Bad Example</vt:lpstr>
      <vt:lpstr>Style Basic Elements First: Bad Example</vt:lpstr>
      <vt:lpstr>Style Basic Elements First: Good Example</vt:lpstr>
      <vt:lpstr>Style Basic Elements First: Good Example</vt:lpstr>
      <vt:lpstr>Keeping key selectors specific.</vt:lpstr>
      <vt:lpstr>The more general your key selector, the more likely it is that future code changes will be erroneously affected.</vt:lpstr>
      <vt:lpstr>Specific Selectors: Bad Example</vt:lpstr>
      <vt:lpstr>Specific Selectors: Good Example</vt:lpstr>
      <vt:lpstr>Nesting</vt:lpstr>
      <vt:lpstr>Avoid unnecessary nesting. The more specific your key selector, the more likely it is that it can stand on its own.</vt:lpstr>
      <vt:lpstr>Nesting: Bad Example</vt:lpstr>
      <vt:lpstr>Nesting: Good Example</vt:lpstr>
      <vt:lpstr>Mind the depth. Try to keep things no more than 4 levels deep, including pseudo-selectors (:before, :hover, etc.)</vt:lpstr>
      <vt:lpstr>PowerPoint Presentation</vt:lpstr>
      <vt:lpstr>Syntax</vt:lpstr>
      <vt:lpstr>Use new lines to keep code readable.</vt:lpstr>
      <vt:lpstr>New Lines: Bad Example</vt:lpstr>
      <vt:lpstr>New Lines: Good Example</vt:lpstr>
      <vt:lpstr>Keep all element rules before nested children to keep properties close to their selector.</vt:lpstr>
      <vt:lpstr>Ordering: Bad Example</vt:lpstr>
      <vt:lpstr>Ordering: Good Example</vt:lpstr>
      <vt:lpstr>Make sure your future self knows what the heck your current self was thinking when you made that z-index: 743.</vt:lpstr>
      <vt:lpstr>But, future-you knows how to read code too.</vt:lpstr>
      <vt:lpstr>Comments: Bad Example</vt:lpstr>
      <vt:lpstr>Comments: Good Example</vt:lpstr>
      <vt:lpstr>The code should tell you how, the comments should tell you why.</vt:lpstr>
      <vt:lpstr>Never use !important</vt:lpstr>
      <vt:lpstr>Think long and hard before using !important. It can easily wreak havoc on a codebase, and make debugging CSS issues a nightmare.</vt:lpstr>
      <vt:lpstr>Once there’s one !important, you’ll inevitably have to add more.</vt:lpstr>
      <vt:lpstr>Going Beyond ‘It Works’</vt:lpstr>
      <vt:lpstr>Beyond ‘It Works’</vt:lpstr>
      <vt:lpstr>Beyond ‘It Works’</vt:lpstr>
      <vt:lpstr>Resources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Zachary Ayers</dc:creator>
  <cp:lastModifiedBy>Zachary Ayers</cp:lastModifiedBy>
  <cp:revision>29</cp:revision>
  <cp:lastPrinted>2016-04-04T18:31:57Z</cp:lastPrinted>
  <dcterms:created xsi:type="dcterms:W3CDTF">2016-04-04T13:27:06Z</dcterms:created>
  <dcterms:modified xsi:type="dcterms:W3CDTF">2016-04-04T19:14:48Z</dcterms:modified>
</cp:coreProperties>
</file>