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2.xml" ContentType="application/vnd.openxmlformats-officedocument.themeOverr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65" r:id="rId5"/>
    <p:sldId id="266" r:id="rId6"/>
    <p:sldId id="267" r:id="rId7"/>
    <p:sldId id="268" r:id="rId8"/>
    <p:sldId id="269" r:id="rId9"/>
    <p:sldId id="270" r:id="rId10"/>
    <p:sldId id="271" r:id="rId11"/>
    <p:sldId id="273" r:id="rId12"/>
    <p:sldId id="272" r:id="rId13"/>
    <p:sldId id="277" r:id="rId14"/>
    <p:sldId id="278" r:id="rId15"/>
    <p:sldId id="279" r:id="rId16"/>
    <p:sldId id="280" r:id="rId17"/>
    <p:sldId id="281" r:id="rId18"/>
    <p:sldId id="282" r:id="rId19"/>
    <p:sldId id="283" r:id="rId20"/>
    <p:sldId id="284" r:id="rId21"/>
    <p:sldId id="285" r:id="rId22"/>
    <p:sldId id="286" r:id="rId23"/>
    <p:sldId id="287" r:id="rId24"/>
    <p:sldId id="289" r:id="rId25"/>
    <p:sldId id="292" r:id="rId26"/>
    <p:sldId id="290" r:id="rId27"/>
    <p:sldId id="291" r:id="rId28"/>
    <p:sldId id="275"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E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027" autoAdjust="0"/>
  </p:normalViewPr>
  <p:slideViewPr>
    <p:cSldViewPr snapToGrid="0">
      <p:cViewPr varScale="1">
        <p:scale>
          <a:sx n="51" d="100"/>
          <a:sy n="51" d="100"/>
        </p:scale>
        <p:origin x="12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AEFB3-4011-44E8-8F5D-40C79B501B6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43993DE2-746E-405E-8D48-E186FB33631B}">
      <dgm:prSet phldrT="[Text]"/>
      <dgm:spPr/>
      <dgm:t>
        <a:bodyPr/>
        <a:lstStyle/>
        <a:p>
          <a:r>
            <a:rPr lang="en-US" dirty="0"/>
            <a:t>HEALTH</a:t>
          </a:r>
        </a:p>
      </dgm:t>
    </dgm:pt>
    <dgm:pt modelId="{4A5C10AC-9B61-41CA-B83E-60479DA6B74E}" type="parTrans" cxnId="{96909D48-7B84-49EC-A8C2-7CC184D23941}">
      <dgm:prSet/>
      <dgm:spPr/>
      <dgm:t>
        <a:bodyPr/>
        <a:lstStyle/>
        <a:p>
          <a:endParaRPr lang="en-US"/>
        </a:p>
      </dgm:t>
    </dgm:pt>
    <dgm:pt modelId="{D4183BB8-945D-48B6-902C-D9C953D32DC7}" type="sibTrans" cxnId="{96909D48-7B84-49EC-A8C2-7CC184D23941}">
      <dgm:prSet/>
      <dgm:spPr/>
      <dgm:t>
        <a:bodyPr/>
        <a:lstStyle/>
        <a:p>
          <a:endParaRPr lang="en-US"/>
        </a:p>
      </dgm:t>
    </dgm:pt>
    <dgm:pt modelId="{534BECF9-60E7-4B1B-B1F1-0C87EEB2AF51}">
      <dgm:prSet phldrT="[Text]"/>
      <dgm:spPr>
        <a:solidFill>
          <a:schemeClr val="accent3"/>
        </a:solidFill>
      </dgm:spPr>
      <dgm:t>
        <a:bodyPr/>
        <a:lstStyle/>
        <a:p>
          <a:r>
            <a:rPr lang="en-US" dirty="0"/>
            <a:t>Life Expectancy</a:t>
          </a:r>
        </a:p>
      </dgm:t>
    </dgm:pt>
    <dgm:pt modelId="{4E680438-E700-4FF2-9FA0-D68FCB799F4D}" type="parTrans" cxnId="{BDC7A9E9-AD17-4451-A003-10CE85FE0F0A}">
      <dgm:prSet/>
      <dgm:spPr/>
      <dgm:t>
        <a:bodyPr/>
        <a:lstStyle/>
        <a:p>
          <a:endParaRPr lang="en-US"/>
        </a:p>
      </dgm:t>
    </dgm:pt>
    <dgm:pt modelId="{BCEA393E-49B8-48CF-A4BA-59F709BE8C4A}" type="sibTrans" cxnId="{BDC7A9E9-AD17-4451-A003-10CE85FE0F0A}">
      <dgm:prSet/>
      <dgm:spPr/>
      <dgm:t>
        <a:bodyPr/>
        <a:lstStyle/>
        <a:p>
          <a:endParaRPr lang="en-US"/>
        </a:p>
      </dgm:t>
    </dgm:pt>
    <dgm:pt modelId="{453BC33A-9588-48A4-B747-0B56FFFC8610}">
      <dgm:prSet phldrT="[Text]"/>
      <dgm:spPr/>
      <dgm:t>
        <a:bodyPr/>
        <a:lstStyle/>
        <a:p>
          <a:r>
            <a:rPr lang="en-US" dirty="0"/>
            <a:t>Life Expectancy</a:t>
          </a:r>
        </a:p>
      </dgm:t>
    </dgm:pt>
    <dgm:pt modelId="{7239DF08-E8E7-4299-87A1-FAB476DE2C49}" type="parTrans" cxnId="{CC4B53D8-F693-44F7-AC22-227B5074944D}">
      <dgm:prSet/>
      <dgm:spPr/>
      <dgm:t>
        <a:bodyPr/>
        <a:lstStyle/>
        <a:p>
          <a:endParaRPr lang="en-US"/>
        </a:p>
      </dgm:t>
    </dgm:pt>
    <dgm:pt modelId="{7EEDCD13-A035-4788-8503-F327CA489CEA}" type="sibTrans" cxnId="{CC4B53D8-F693-44F7-AC22-227B5074944D}">
      <dgm:prSet/>
      <dgm:spPr/>
      <dgm:t>
        <a:bodyPr/>
        <a:lstStyle/>
        <a:p>
          <a:endParaRPr lang="en-US"/>
        </a:p>
      </dgm:t>
    </dgm:pt>
    <dgm:pt modelId="{D627F73C-BE46-4BAF-AC42-381010663D3B}">
      <dgm:prSet phldrT="[Text]"/>
      <dgm:spPr/>
      <dgm:t>
        <a:bodyPr/>
        <a:lstStyle/>
        <a:p>
          <a:r>
            <a:rPr lang="en-US" dirty="0"/>
            <a:t>STANDARD OF LIVING</a:t>
          </a:r>
        </a:p>
      </dgm:t>
    </dgm:pt>
    <dgm:pt modelId="{F360C99D-67D8-4C46-805A-FB62EFBED2A0}" type="parTrans" cxnId="{3D6CA9FB-EC43-42E4-9CDA-FB778353B47C}">
      <dgm:prSet/>
      <dgm:spPr/>
      <dgm:t>
        <a:bodyPr/>
        <a:lstStyle/>
        <a:p>
          <a:endParaRPr lang="en-US"/>
        </a:p>
      </dgm:t>
    </dgm:pt>
    <dgm:pt modelId="{8430B1F5-C0A9-48D6-8BCA-86050D7F429D}" type="sibTrans" cxnId="{3D6CA9FB-EC43-42E4-9CDA-FB778353B47C}">
      <dgm:prSet/>
      <dgm:spPr/>
      <dgm:t>
        <a:bodyPr/>
        <a:lstStyle/>
        <a:p>
          <a:endParaRPr lang="en-US"/>
        </a:p>
      </dgm:t>
    </dgm:pt>
    <dgm:pt modelId="{1869010E-8C93-4007-BEBC-01531E5D6501}">
      <dgm:prSet phldrT="[Text]"/>
      <dgm:spPr>
        <a:solidFill>
          <a:schemeClr val="accent3"/>
        </a:solidFill>
      </dgm:spPr>
      <dgm:t>
        <a:bodyPr/>
        <a:lstStyle/>
        <a:p>
          <a:r>
            <a:rPr lang="en-US" dirty="0"/>
            <a:t>GNI per capita</a:t>
          </a:r>
        </a:p>
      </dgm:t>
    </dgm:pt>
    <dgm:pt modelId="{5F5F9C6F-58D1-4708-B779-10577E73E811}" type="parTrans" cxnId="{81E4D617-7837-4FA2-BDC2-A9DE01A32423}">
      <dgm:prSet/>
      <dgm:spPr/>
      <dgm:t>
        <a:bodyPr/>
        <a:lstStyle/>
        <a:p>
          <a:endParaRPr lang="en-US"/>
        </a:p>
      </dgm:t>
    </dgm:pt>
    <dgm:pt modelId="{02AEEE5E-E1C0-40E1-8968-4B5803EC6156}" type="sibTrans" cxnId="{81E4D617-7837-4FA2-BDC2-A9DE01A32423}">
      <dgm:prSet/>
      <dgm:spPr/>
      <dgm:t>
        <a:bodyPr/>
        <a:lstStyle/>
        <a:p>
          <a:endParaRPr lang="en-US"/>
        </a:p>
      </dgm:t>
    </dgm:pt>
    <dgm:pt modelId="{D4B64A09-FED1-4846-AFC4-93CC0ED14A4B}">
      <dgm:prSet phldrT="[Text]"/>
      <dgm:spPr/>
      <dgm:t>
        <a:bodyPr/>
        <a:lstStyle/>
        <a:p>
          <a:r>
            <a:rPr lang="en-US" dirty="0"/>
            <a:t>GNI per capita</a:t>
          </a:r>
        </a:p>
      </dgm:t>
    </dgm:pt>
    <dgm:pt modelId="{B4864DDE-EF5E-4E22-AE54-4496EED22033}" type="parTrans" cxnId="{4CE9122B-E6F2-47AD-81D7-E52AF0050CFA}">
      <dgm:prSet/>
      <dgm:spPr/>
      <dgm:t>
        <a:bodyPr/>
        <a:lstStyle/>
        <a:p>
          <a:endParaRPr lang="en-US"/>
        </a:p>
      </dgm:t>
    </dgm:pt>
    <dgm:pt modelId="{308EE872-7C80-4F20-B7E9-E480F2465207}" type="sibTrans" cxnId="{4CE9122B-E6F2-47AD-81D7-E52AF0050CFA}">
      <dgm:prSet/>
      <dgm:spPr/>
      <dgm:t>
        <a:bodyPr/>
        <a:lstStyle/>
        <a:p>
          <a:endParaRPr lang="en-US"/>
        </a:p>
      </dgm:t>
    </dgm:pt>
    <dgm:pt modelId="{2C90F8B6-40C1-4CC0-AE0A-5F090DABC4F3}">
      <dgm:prSet phldrT="[Text]"/>
      <dgm:spPr/>
      <dgm:t>
        <a:bodyPr/>
        <a:lstStyle/>
        <a:p>
          <a:r>
            <a:rPr lang="en-US" dirty="0"/>
            <a:t>EDUCATION</a:t>
          </a:r>
        </a:p>
      </dgm:t>
    </dgm:pt>
    <dgm:pt modelId="{657739FB-28FC-4101-86AD-2849EF7CE9C5}" type="parTrans" cxnId="{4A78588A-D0EB-4D27-8D4E-A60CD874B8A5}">
      <dgm:prSet/>
      <dgm:spPr/>
      <dgm:t>
        <a:bodyPr/>
        <a:lstStyle/>
        <a:p>
          <a:endParaRPr lang="en-US"/>
        </a:p>
      </dgm:t>
    </dgm:pt>
    <dgm:pt modelId="{DC65B8FC-6055-4EDE-A28B-3006426752BE}" type="sibTrans" cxnId="{4A78588A-D0EB-4D27-8D4E-A60CD874B8A5}">
      <dgm:prSet/>
      <dgm:spPr/>
      <dgm:t>
        <a:bodyPr/>
        <a:lstStyle/>
        <a:p>
          <a:endParaRPr lang="en-US"/>
        </a:p>
      </dgm:t>
    </dgm:pt>
    <dgm:pt modelId="{FA54843D-43B3-405B-9057-06AFFBCF658F}">
      <dgm:prSet phldrT="[Text]"/>
      <dgm:spPr>
        <a:solidFill>
          <a:schemeClr val="accent3"/>
        </a:solidFill>
      </dgm:spPr>
      <dgm:t>
        <a:bodyPr/>
        <a:lstStyle/>
        <a:p>
          <a:r>
            <a:rPr lang="en-US" dirty="0"/>
            <a:t>Govt. Spending on Edu</a:t>
          </a:r>
        </a:p>
      </dgm:t>
    </dgm:pt>
    <dgm:pt modelId="{9E29E959-6BD5-4A7E-9B4F-40E9E85CD30E}" type="parTrans" cxnId="{A4D0A14D-F72E-42F7-A86C-7B0B4CA035BE}">
      <dgm:prSet/>
      <dgm:spPr/>
      <dgm:t>
        <a:bodyPr/>
        <a:lstStyle/>
        <a:p>
          <a:endParaRPr lang="en-US"/>
        </a:p>
      </dgm:t>
    </dgm:pt>
    <dgm:pt modelId="{8F716BDF-A631-4290-BAAD-CF28B4F4BB42}" type="sibTrans" cxnId="{A4D0A14D-F72E-42F7-A86C-7B0B4CA035BE}">
      <dgm:prSet/>
      <dgm:spPr/>
      <dgm:t>
        <a:bodyPr/>
        <a:lstStyle/>
        <a:p>
          <a:endParaRPr lang="en-US"/>
        </a:p>
      </dgm:t>
    </dgm:pt>
    <dgm:pt modelId="{9D729753-25E0-4861-B62E-D82F4FE1C4DF}">
      <dgm:prSet phldrT="[Text]"/>
      <dgm:spPr/>
      <dgm:t>
        <a:bodyPr/>
        <a:lstStyle/>
        <a:p>
          <a:r>
            <a:rPr lang="en-US" dirty="0"/>
            <a:t>Expected Years of Schooling</a:t>
          </a:r>
        </a:p>
      </dgm:t>
    </dgm:pt>
    <dgm:pt modelId="{D6CCF02E-6CD3-49D1-8D9B-45B335F9308B}" type="parTrans" cxnId="{D7FC1509-B3B9-4774-98E3-80285D14922E}">
      <dgm:prSet/>
      <dgm:spPr/>
      <dgm:t>
        <a:bodyPr/>
        <a:lstStyle/>
        <a:p>
          <a:endParaRPr lang="en-US"/>
        </a:p>
      </dgm:t>
    </dgm:pt>
    <dgm:pt modelId="{E59743BB-BC8B-4A1A-90AD-B43DB91D21E7}" type="sibTrans" cxnId="{D7FC1509-B3B9-4774-98E3-80285D14922E}">
      <dgm:prSet/>
      <dgm:spPr/>
      <dgm:t>
        <a:bodyPr/>
        <a:lstStyle/>
        <a:p>
          <a:endParaRPr lang="en-US"/>
        </a:p>
      </dgm:t>
    </dgm:pt>
    <dgm:pt modelId="{6DC39E00-5DB4-4848-B376-6D976203A51D}">
      <dgm:prSet phldrT="[Text]"/>
      <dgm:spPr/>
      <dgm:t>
        <a:bodyPr/>
        <a:lstStyle/>
        <a:p>
          <a:r>
            <a:rPr lang="en-US" dirty="0"/>
            <a:t>POPULATION</a:t>
          </a:r>
        </a:p>
      </dgm:t>
    </dgm:pt>
    <dgm:pt modelId="{CF9F9D5F-D0F7-4604-A1CB-BE2427883771}" type="parTrans" cxnId="{6C1F0913-39A4-44A1-B78B-3D3FE8D104DA}">
      <dgm:prSet/>
      <dgm:spPr/>
      <dgm:t>
        <a:bodyPr/>
        <a:lstStyle/>
        <a:p>
          <a:endParaRPr lang="en-US"/>
        </a:p>
      </dgm:t>
    </dgm:pt>
    <dgm:pt modelId="{E4B12041-E694-454A-A5DA-8107CEB06885}" type="sibTrans" cxnId="{6C1F0913-39A4-44A1-B78B-3D3FE8D104DA}">
      <dgm:prSet/>
      <dgm:spPr/>
      <dgm:t>
        <a:bodyPr/>
        <a:lstStyle/>
        <a:p>
          <a:endParaRPr lang="en-US"/>
        </a:p>
      </dgm:t>
    </dgm:pt>
    <dgm:pt modelId="{8379DB8D-D55C-483A-8C28-77046B00F384}">
      <dgm:prSet phldrT="[Text]"/>
      <dgm:spPr/>
      <dgm:t>
        <a:bodyPr/>
        <a:lstStyle/>
        <a:p>
          <a:r>
            <a:rPr lang="en-US" dirty="0"/>
            <a:t>Mean Years of Schooling</a:t>
          </a:r>
        </a:p>
      </dgm:t>
    </dgm:pt>
    <dgm:pt modelId="{0EB816E4-99DB-4F0D-B46D-508E4B5C1E2E}" type="parTrans" cxnId="{6B6A514B-D07D-49CA-AE20-D80354263746}">
      <dgm:prSet/>
      <dgm:spPr/>
      <dgm:t>
        <a:bodyPr/>
        <a:lstStyle/>
        <a:p>
          <a:endParaRPr lang="en-US"/>
        </a:p>
      </dgm:t>
    </dgm:pt>
    <dgm:pt modelId="{36192DED-3954-4D40-ABF8-B207D9FA6742}" type="sibTrans" cxnId="{6B6A514B-D07D-49CA-AE20-D80354263746}">
      <dgm:prSet/>
      <dgm:spPr/>
      <dgm:t>
        <a:bodyPr/>
        <a:lstStyle/>
        <a:p>
          <a:endParaRPr lang="en-US"/>
        </a:p>
      </dgm:t>
    </dgm:pt>
    <dgm:pt modelId="{BD239ED4-6206-4B9D-B6E7-370D0DF676E0}">
      <dgm:prSet phldrT="[Text]"/>
      <dgm:spPr>
        <a:solidFill>
          <a:schemeClr val="accent3"/>
        </a:solidFill>
      </dgm:spPr>
      <dgm:t>
        <a:bodyPr/>
        <a:lstStyle/>
        <a:p>
          <a:r>
            <a:rPr lang="en-US" dirty="0"/>
            <a:t>Population Growth</a:t>
          </a:r>
        </a:p>
      </dgm:t>
    </dgm:pt>
    <dgm:pt modelId="{4152F9A4-03AF-429C-BF95-73F70EDB5562}" type="parTrans" cxnId="{7B26F3AA-25F7-40AD-A547-DCE666D654A5}">
      <dgm:prSet/>
      <dgm:spPr/>
      <dgm:t>
        <a:bodyPr/>
        <a:lstStyle/>
        <a:p>
          <a:endParaRPr lang="en-US"/>
        </a:p>
      </dgm:t>
    </dgm:pt>
    <dgm:pt modelId="{1382FB63-8B62-4B0C-BF75-18179F58D891}" type="sibTrans" cxnId="{7B26F3AA-25F7-40AD-A547-DCE666D654A5}">
      <dgm:prSet/>
      <dgm:spPr/>
      <dgm:t>
        <a:bodyPr/>
        <a:lstStyle/>
        <a:p>
          <a:endParaRPr lang="en-US"/>
        </a:p>
      </dgm:t>
    </dgm:pt>
    <dgm:pt modelId="{C6E56BBF-4AED-42E2-B502-D2CC4A7A944C}">
      <dgm:prSet phldrT="[Text]"/>
      <dgm:spPr>
        <a:solidFill>
          <a:schemeClr val="accent3"/>
        </a:solidFill>
      </dgm:spPr>
      <dgm:t>
        <a:bodyPr/>
        <a:lstStyle/>
        <a:p>
          <a:r>
            <a:rPr lang="en-US" dirty="0"/>
            <a:t>Percent Urban Population</a:t>
          </a:r>
        </a:p>
      </dgm:t>
    </dgm:pt>
    <dgm:pt modelId="{2FCD7726-D13C-4CFF-936B-535E7F2086F9}" type="parTrans" cxnId="{11ED8BC0-0E54-491B-BEEC-C8DD09DCA683}">
      <dgm:prSet/>
      <dgm:spPr/>
      <dgm:t>
        <a:bodyPr/>
        <a:lstStyle/>
        <a:p>
          <a:endParaRPr lang="en-US"/>
        </a:p>
      </dgm:t>
    </dgm:pt>
    <dgm:pt modelId="{CBFCCA52-EBE1-4345-AF0D-AEF7444F2939}" type="sibTrans" cxnId="{11ED8BC0-0E54-491B-BEEC-C8DD09DCA683}">
      <dgm:prSet/>
      <dgm:spPr/>
      <dgm:t>
        <a:bodyPr/>
        <a:lstStyle/>
        <a:p>
          <a:endParaRPr lang="en-US"/>
        </a:p>
      </dgm:t>
    </dgm:pt>
    <dgm:pt modelId="{019091A0-01A3-4D14-B625-985A74418A38}" type="pres">
      <dgm:prSet presAssocID="{365AEFB3-4011-44E8-8F5D-40C79B501B6E}" presName="theList" presStyleCnt="0">
        <dgm:presLayoutVars>
          <dgm:dir/>
          <dgm:animLvl val="lvl"/>
          <dgm:resizeHandles val="exact"/>
        </dgm:presLayoutVars>
      </dgm:prSet>
      <dgm:spPr/>
    </dgm:pt>
    <dgm:pt modelId="{390DF571-AACE-460E-B3FA-4B1A5CD0BE3D}" type="pres">
      <dgm:prSet presAssocID="{43993DE2-746E-405E-8D48-E186FB33631B}" presName="compNode" presStyleCnt="0"/>
      <dgm:spPr/>
    </dgm:pt>
    <dgm:pt modelId="{F5F8DFEB-7100-40EE-B8D4-89D7802089CE}" type="pres">
      <dgm:prSet presAssocID="{43993DE2-746E-405E-8D48-E186FB33631B}" presName="aNode" presStyleLbl="bgShp" presStyleIdx="0" presStyleCnt="4"/>
      <dgm:spPr/>
    </dgm:pt>
    <dgm:pt modelId="{28B6155C-9732-43BD-8F0B-E16658C0E791}" type="pres">
      <dgm:prSet presAssocID="{43993DE2-746E-405E-8D48-E186FB33631B}" presName="textNode" presStyleLbl="bgShp" presStyleIdx="0" presStyleCnt="4"/>
      <dgm:spPr/>
    </dgm:pt>
    <dgm:pt modelId="{0E887487-ED9F-4666-9C92-513B027320D6}" type="pres">
      <dgm:prSet presAssocID="{43993DE2-746E-405E-8D48-E186FB33631B}" presName="compChildNode" presStyleCnt="0"/>
      <dgm:spPr/>
    </dgm:pt>
    <dgm:pt modelId="{94CD4DB5-9D48-44B2-B684-A233188CD216}" type="pres">
      <dgm:prSet presAssocID="{43993DE2-746E-405E-8D48-E186FB33631B}" presName="theInnerList" presStyleCnt="0"/>
      <dgm:spPr/>
    </dgm:pt>
    <dgm:pt modelId="{32A2CBAE-8582-48B1-B050-D8C66EECAFFB}" type="pres">
      <dgm:prSet presAssocID="{534BECF9-60E7-4B1B-B1F1-0C87EEB2AF51}" presName="childNode" presStyleLbl="node1" presStyleIdx="0" presStyleCnt="9">
        <dgm:presLayoutVars>
          <dgm:bulletEnabled val="1"/>
        </dgm:presLayoutVars>
      </dgm:prSet>
      <dgm:spPr/>
    </dgm:pt>
    <dgm:pt modelId="{A48A70E9-A553-4C33-B004-BCA374F105C9}" type="pres">
      <dgm:prSet presAssocID="{534BECF9-60E7-4B1B-B1F1-0C87EEB2AF51}" presName="aSpace2" presStyleCnt="0"/>
      <dgm:spPr/>
    </dgm:pt>
    <dgm:pt modelId="{85755693-D02A-4361-8633-AFA8F9A647AE}" type="pres">
      <dgm:prSet presAssocID="{453BC33A-9588-48A4-B747-0B56FFFC8610}" presName="childNode" presStyleLbl="node1" presStyleIdx="1" presStyleCnt="9">
        <dgm:presLayoutVars>
          <dgm:bulletEnabled val="1"/>
        </dgm:presLayoutVars>
      </dgm:prSet>
      <dgm:spPr/>
    </dgm:pt>
    <dgm:pt modelId="{3619DA0C-F3B0-4491-9D83-EC79C5276EF8}" type="pres">
      <dgm:prSet presAssocID="{43993DE2-746E-405E-8D48-E186FB33631B}" presName="aSpace" presStyleCnt="0"/>
      <dgm:spPr/>
    </dgm:pt>
    <dgm:pt modelId="{9663B5CA-0D86-4EFB-BA5F-036AAA826F03}" type="pres">
      <dgm:prSet presAssocID="{D627F73C-BE46-4BAF-AC42-381010663D3B}" presName="compNode" presStyleCnt="0"/>
      <dgm:spPr/>
    </dgm:pt>
    <dgm:pt modelId="{74AD6E38-1075-42CC-BD89-CAED1804E457}" type="pres">
      <dgm:prSet presAssocID="{D627F73C-BE46-4BAF-AC42-381010663D3B}" presName="aNode" presStyleLbl="bgShp" presStyleIdx="1" presStyleCnt="4"/>
      <dgm:spPr/>
    </dgm:pt>
    <dgm:pt modelId="{558847C5-AFC2-4651-B69D-81E8B41DB049}" type="pres">
      <dgm:prSet presAssocID="{D627F73C-BE46-4BAF-AC42-381010663D3B}" presName="textNode" presStyleLbl="bgShp" presStyleIdx="1" presStyleCnt="4"/>
      <dgm:spPr/>
    </dgm:pt>
    <dgm:pt modelId="{4D378AFF-5984-44EE-A571-BFD681D78869}" type="pres">
      <dgm:prSet presAssocID="{D627F73C-BE46-4BAF-AC42-381010663D3B}" presName="compChildNode" presStyleCnt="0"/>
      <dgm:spPr/>
    </dgm:pt>
    <dgm:pt modelId="{44EC4962-80A1-4D0A-AB15-F10665F1C54C}" type="pres">
      <dgm:prSet presAssocID="{D627F73C-BE46-4BAF-AC42-381010663D3B}" presName="theInnerList" presStyleCnt="0"/>
      <dgm:spPr/>
    </dgm:pt>
    <dgm:pt modelId="{7172AC64-91A6-4643-9096-4A9708855991}" type="pres">
      <dgm:prSet presAssocID="{1869010E-8C93-4007-BEBC-01531E5D6501}" presName="childNode" presStyleLbl="node1" presStyleIdx="2" presStyleCnt="9">
        <dgm:presLayoutVars>
          <dgm:bulletEnabled val="1"/>
        </dgm:presLayoutVars>
      </dgm:prSet>
      <dgm:spPr/>
    </dgm:pt>
    <dgm:pt modelId="{49A3C86B-42DD-4BAA-8747-CA087B4A9472}" type="pres">
      <dgm:prSet presAssocID="{1869010E-8C93-4007-BEBC-01531E5D6501}" presName="aSpace2" presStyleCnt="0"/>
      <dgm:spPr/>
    </dgm:pt>
    <dgm:pt modelId="{7F7AB781-0FE8-419F-BB7D-09983D744281}" type="pres">
      <dgm:prSet presAssocID="{D4B64A09-FED1-4846-AFC4-93CC0ED14A4B}" presName="childNode" presStyleLbl="node1" presStyleIdx="3" presStyleCnt="9">
        <dgm:presLayoutVars>
          <dgm:bulletEnabled val="1"/>
        </dgm:presLayoutVars>
      </dgm:prSet>
      <dgm:spPr/>
    </dgm:pt>
    <dgm:pt modelId="{10559929-5AA6-4A47-AD14-D339BE2C56A4}" type="pres">
      <dgm:prSet presAssocID="{D627F73C-BE46-4BAF-AC42-381010663D3B}" presName="aSpace" presStyleCnt="0"/>
      <dgm:spPr/>
    </dgm:pt>
    <dgm:pt modelId="{84949403-D488-415F-9012-9F4E2AC80EEB}" type="pres">
      <dgm:prSet presAssocID="{2C90F8B6-40C1-4CC0-AE0A-5F090DABC4F3}" presName="compNode" presStyleCnt="0"/>
      <dgm:spPr/>
    </dgm:pt>
    <dgm:pt modelId="{AFD1E92E-591A-4686-AF64-1F9683BEE89B}" type="pres">
      <dgm:prSet presAssocID="{2C90F8B6-40C1-4CC0-AE0A-5F090DABC4F3}" presName="aNode" presStyleLbl="bgShp" presStyleIdx="2" presStyleCnt="4"/>
      <dgm:spPr/>
    </dgm:pt>
    <dgm:pt modelId="{84FCCD93-C5BE-49E6-AD94-A91A15B7BA20}" type="pres">
      <dgm:prSet presAssocID="{2C90F8B6-40C1-4CC0-AE0A-5F090DABC4F3}" presName="textNode" presStyleLbl="bgShp" presStyleIdx="2" presStyleCnt="4"/>
      <dgm:spPr/>
    </dgm:pt>
    <dgm:pt modelId="{D16C3059-9A21-4BB3-B762-634C87A6C15A}" type="pres">
      <dgm:prSet presAssocID="{2C90F8B6-40C1-4CC0-AE0A-5F090DABC4F3}" presName="compChildNode" presStyleCnt="0"/>
      <dgm:spPr/>
    </dgm:pt>
    <dgm:pt modelId="{A80238DE-5820-4910-81E0-098FC8D66EB9}" type="pres">
      <dgm:prSet presAssocID="{2C90F8B6-40C1-4CC0-AE0A-5F090DABC4F3}" presName="theInnerList" presStyleCnt="0"/>
      <dgm:spPr/>
    </dgm:pt>
    <dgm:pt modelId="{BA10638F-C315-4928-8A94-358B94B09BFB}" type="pres">
      <dgm:prSet presAssocID="{FA54843D-43B3-405B-9057-06AFFBCF658F}" presName="childNode" presStyleLbl="node1" presStyleIdx="4" presStyleCnt="9">
        <dgm:presLayoutVars>
          <dgm:bulletEnabled val="1"/>
        </dgm:presLayoutVars>
      </dgm:prSet>
      <dgm:spPr/>
    </dgm:pt>
    <dgm:pt modelId="{73AAC8D9-5F7E-478E-8CFF-2D0901C06F01}" type="pres">
      <dgm:prSet presAssocID="{FA54843D-43B3-405B-9057-06AFFBCF658F}" presName="aSpace2" presStyleCnt="0"/>
      <dgm:spPr/>
    </dgm:pt>
    <dgm:pt modelId="{C46512D2-E31D-4F7E-8E9D-EDAA09D3B6E8}" type="pres">
      <dgm:prSet presAssocID="{8379DB8D-D55C-483A-8C28-77046B00F384}" presName="childNode" presStyleLbl="node1" presStyleIdx="5" presStyleCnt="9">
        <dgm:presLayoutVars>
          <dgm:bulletEnabled val="1"/>
        </dgm:presLayoutVars>
      </dgm:prSet>
      <dgm:spPr/>
    </dgm:pt>
    <dgm:pt modelId="{AD4132E9-82EB-46A4-9720-D38A18DBEEB5}" type="pres">
      <dgm:prSet presAssocID="{8379DB8D-D55C-483A-8C28-77046B00F384}" presName="aSpace2" presStyleCnt="0"/>
      <dgm:spPr/>
    </dgm:pt>
    <dgm:pt modelId="{AD1C4410-4CDC-4FEA-B8E4-12E7E32AB651}" type="pres">
      <dgm:prSet presAssocID="{9D729753-25E0-4861-B62E-D82F4FE1C4DF}" presName="childNode" presStyleLbl="node1" presStyleIdx="6" presStyleCnt="9">
        <dgm:presLayoutVars>
          <dgm:bulletEnabled val="1"/>
        </dgm:presLayoutVars>
      </dgm:prSet>
      <dgm:spPr/>
    </dgm:pt>
    <dgm:pt modelId="{7395D06B-5A14-4DE5-92EA-BD365F02736E}" type="pres">
      <dgm:prSet presAssocID="{2C90F8B6-40C1-4CC0-AE0A-5F090DABC4F3}" presName="aSpace" presStyleCnt="0"/>
      <dgm:spPr/>
    </dgm:pt>
    <dgm:pt modelId="{536C2E30-BB42-4EB9-98E1-6C47705C3874}" type="pres">
      <dgm:prSet presAssocID="{6DC39E00-5DB4-4848-B376-6D976203A51D}" presName="compNode" presStyleCnt="0"/>
      <dgm:spPr/>
    </dgm:pt>
    <dgm:pt modelId="{3A6302F5-1E6E-4415-8C5B-FEB399006DBC}" type="pres">
      <dgm:prSet presAssocID="{6DC39E00-5DB4-4848-B376-6D976203A51D}" presName="aNode" presStyleLbl="bgShp" presStyleIdx="3" presStyleCnt="4"/>
      <dgm:spPr/>
    </dgm:pt>
    <dgm:pt modelId="{1AF90D21-6CBE-44C8-8A9A-E2AB2888353F}" type="pres">
      <dgm:prSet presAssocID="{6DC39E00-5DB4-4848-B376-6D976203A51D}" presName="textNode" presStyleLbl="bgShp" presStyleIdx="3" presStyleCnt="4"/>
      <dgm:spPr/>
    </dgm:pt>
    <dgm:pt modelId="{D1E1A40B-6A8D-4626-834C-98BC10FF618C}" type="pres">
      <dgm:prSet presAssocID="{6DC39E00-5DB4-4848-B376-6D976203A51D}" presName="compChildNode" presStyleCnt="0"/>
      <dgm:spPr/>
    </dgm:pt>
    <dgm:pt modelId="{66ECAB39-C0D6-449E-9A8F-A58ECCC24222}" type="pres">
      <dgm:prSet presAssocID="{6DC39E00-5DB4-4848-B376-6D976203A51D}" presName="theInnerList" presStyleCnt="0"/>
      <dgm:spPr/>
    </dgm:pt>
    <dgm:pt modelId="{871AA241-903D-49A9-A6FB-AE0E16F05415}" type="pres">
      <dgm:prSet presAssocID="{BD239ED4-6206-4B9D-B6E7-370D0DF676E0}" presName="childNode" presStyleLbl="node1" presStyleIdx="7" presStyleCnt="9">
        <dgm:presLayoutVars>
          <dgm:bulletEnabled val="1"/>
        </dgm:presLayoutVars>
      </dgm:prSet>
      <dgm:spPr/>
    </dgm:pt>
    <dgm:pt modelId="{4650BCEB-BCB7-4F79-A533-9F3DDDC12E4F}" type="pres">
      <dgm:prSet presAssocID="{BD239ED4-6206-4B9D-B6E7-370D0DF676E0}" presName="aSpace2" presStyleCnt="0"/>
      <dgm:spPr/>
    </dgm:pt>
    <dgm:pt modelId="{2B03090A-4DCF-45A0-BB79-BEA5F85B732E}" type="pres">
      <dgm:prSet presAssocID="{C6E56BBF-4AED-42E2-B502-D2CC4A7A944C}" presName="childNode" presStyleLbl="node1" presStyleIdx="8" presStyleCnt="9">
        <dgm:presLayoutVars>
          <dgm:bulletEnabled val="1"/>
        </dgm:presLayoutVars>
      </dgm:prSet>
      <dgm:spPr/>
    </dgm:pt>
  </dgm:ptLst>
  <dgm:cxnLst>
    <dgm:cxn modelId="{34AA8001-D3A7-45FB-A8FB-A3938EA47246}" type="presOf" srcId="{C6E56BBF-4AED-42E2-B502-D2CC4A7A944C}" destId="{2B03090A-4DCF-45A0-BB79-BEA5F85B732E}" srcOrd="0" destOrd="0" presId="urn:microsoft.com/office/officeart/2005/8/layout/lProcess2"/>
    <dgm:cxn modelId="{3CE71E07-B123-43D2-A866-70B8D528AD11}" type="presOf" srcId="{D4B64A09-FED1-4846-AFC4-93CC0ED14A4B}" destId="{7F7AB781-0FE8-419F-BB7D-09983D744281}" srcOrd="0" destOrd="0" presId="urn:microsoft.com/office/officeart/2005/8/layout/lProcess2"/>
    <dgm:cxn modelId="{B13FE008-5D9E-4131-8AC9-E25D18DBB744}" type="presOf" srcId="{9D729753-25E0-4861-B62E-D82F4FE1C4DF}" destId="{AD1C4410-4CDC-4FEA-B8E4-12E7E32AB651}" srcOrd="0" destOrd="0" presId="urn:microsoft.com/office/officeart/2005/8/layout/lProcess2"/>
    <dgm:cxn modelId="{D7FC1509-B3B9-4774-98E3-80285D14922E}" srcId="{2C90F8B6-40C1-4CC0-AE0A-5F090DABC4F3}" destId="{9D729753-25E0-4861-B62E-D82F4FE1C4DF}" srcOrd="2" destOrd="0" parTransId="{D6CCF02E-6CD3-49D1-8D9B-45B335F9308B}" sibTransId="{E59743BB-BC8B-4A1A-90AD-B43DB91D21E7}"/>
    <dgm:cxn modelId="{6C1F0913-39A4-44A1-B78B-3D3FE8D104DA}" srcId="{365AEFB3-4011-44E8-8F5D-40C79B501B6E}" destId="{6DC39E00-5DB4-4848-B376-6D976203A51D}" srcOrd="3" destOrd="0" parTransId="{CF9F9D5F-D0F7-4604-A1CB-BE2427883771}" sibTransId="{E4B12041-E694-454A-A5DA-8107CEB06885}"/>
    <dgm:cxn modelId="{81E4D617-7837-4FA2-BDC2-A9DE01A32423}" srcId="{D627F73C-BE46-4BAF-AC42-381010663D3B}" destId="{1869010E-8C93-4007-BEBC-01531E5D6501}" srcOrd="0" destOrd="0" parTransId="{5F5F9C6F-58D1-4708-B779-10577E73E811}" sibTransId="{02AEEE5E-E1C0-40E1-8968-4B5803EC6156}"/>
    <dgm:cxn modelId="{6561C51A-7BC4-427F-A87A-259467BF73CF}" type="presOf" srcId="{D627F73C-BE46-4BAF-AC42-381010663D3B}" destId="{74AD6E38-1075-42CC-BD89-CAED1804E457}" srcOrd="0" destOrd="0" presId="urn:microsoft.com/office/officeart/2005/8/layout/lProcess2"/>
    <dgm:cxn modelId="{0247BE26-978B-401C-865E-A8AB5ED2C622}" type="presOf" srcId="{6DC39E00-5DB4-4848-B376-6D976203A51D}" destId="{3A6302F5-1E6E-4415-8C5B-FEB399006DBC}" srcOrd="0" destOrd="0" presId="urn:microsoft.com/office/officeart/2005/8/layout/lProcess2"/>
    <dgm:cxn modelId="{4CE9122B-E6F2-47AD-81D7-E52AF0050CFA}" srcId="{D627F73C-BE46-4BAF-AC42-381010663D3B}" destId="{D4B64A09-FED1-4846-AFC4-93CC0ED14A4B}" srcOrd="1" destOrd="0" parTransId="{B4864DDE-EF5E-4E22-AE54-4496EED22033}" sibTransId="{308EE872-7C80-4F20-B7E9-E480F2465207}"/>
    <dgm:cxn modelId="{97D87A33-6B6E-4B4D-A1C1-9C7D99A03800}" type="presOf" srcId="{BD239ED4-6206-4B9D-B6E7-370D0DF676E0}" destId="{871AA241-903D-49A9-A6FB-AE0E16F05415}" srcOrd="0" destOrd="0" presId="urn:microsoft.com/office/officeart/2005/8/layout/lProcess2"/>
    <dgm:cxn modelId="{29D58F35-F77E-4F3F-9926-807E1D223C31}" type="presOf" srcId="{43993DE2-746E-405E-8D48-E186FB33631B}" destId="{F5F8DFEB-7100-40EE-B8D4-89D7802089CE}" srcOrd="0" destOrd="0" presId="urn:microsoft.com/office/officeart/2005/8/layout/lProcess2"/>
    <dgm:cxn modelId="{66C0265D-B319-4225-ADA9-8C6AA170DF35}" type="presOf" srcId="{453BC33A-9588-48A4-B747-0B56FFFC8610}" destId="{85755693-D02A-4361-8633-AFA8F9A647AE}" srcOrd="0" destOrd="0" presId="urn:microsoft.com/office/officeart/2005/8/layout/lProcess2"/>
    <dgm:cxn modelId="{96909D48-7B84-49EC-A8C2-7CC184D23941}" srcId="{365AEFB3-4011-44E8-8F5D-40C79B501B6E}" destId="{43993DE2-746E-405E-8D48-E186FB33631B}" srcOrd="0" destOrd="0" parTransId="{4A5C10AC-9B61-41CA-B83E-60479DA6B74E}" sibTransId="{D4183BB8-945D-48B6-902C-D9C953D32DC7}"/>
    <dgm:cxn modelId="{6B6A514B-D07D-49CA-AE20-D80354263746}" srcId="{2C90F8B6-40C1-4CC0-AE0A-5F090DABC4F3}" destId="{8379DB8D-D55C-483A-8C28-77046B00F384}" srcOrd="1" destOrd="0" parTransId="{0EB816E4-99DB-4F0D-B46D-508E4B5C1E2E}" sibTransId="{36192DED-3954-4D40-ABF8-B207D9FA6742}"/>
    <dgm:cxn modelId="{A4D0A14D-F72E-42F7-A86C-7B0B4CA035BE}" srcId="{2C90F8B6-40C1-4CC0-AE0A-5F090DABC4F3}" destId="{FA54843D-43B3-405B-9057-06AFFBCF658F}" srcOrd="0" destOrd="0" parTransId="{9E29E959-6BD5-4A7E-9B4F-40E9E85CD30E}" sibTransId="{8F716BDF-A631-4290-BAAD-CF28B4F4BB42}"/>
    <dgm:cxn modelId="{95C0654F-0D4F-4C37-AB30-FFA1B9E3FE40}" type="presOf" srcId="{2C90F8B6-40C1-4CC0-AE0A-5F090DABC4F3}" destId="{84FCCD93-C5BE-49E6-AD94-A91A15B7BA20}" srcOrd="1" destOrd="0" presId="urn:microsoft.com/office/officeart/2005/8/layout/lProcess2"/>
    <dgm:cxn modelId="{E9CEDB77-175F-4000-958F-3340F2115688}" type="presOf" srcId="{6DC39E00-5DB4-4848-B376-6D976203A51D}" destId="{1AF90D21-6CBE-44C8-8A9A-E2AB2888353F}" srcOrd="1" destOrd="0" presId="urn:microsoft.com/office/officeart/2005/8/layout/lProcess2"/>
    <dgm:cxn modelId="{3F2F1A80-AE9E-45EE-9239-150E02C7D5B4}" type="presOf" srcId="{FA54843D-43B3-405B-9057-06AFFBCF658F}" destId="{BA10638F-C315-4928-8A94-358B94B09BFB}" srcOrd="0" destOrd="0" presId="urn:microsoft.com/office/officeart/2005/8/layout/lProcess2"/>
    <dgm:cxn modelId="{4A78588A-D0EB-4D27-8D4E-A60CD874B8A5}" srcId="{365AEFB3-4011-44E8-8F5D-40C79B501B6E}" destId="{2C90F8B6-40C1-4CC0-AE0A-5F090DABC4F3}" srcOrd="2" destOrd="0" parTransId="{657739FB-28FC-4101-86AD-2849EF7CE9C5}" sibTransId="{DC65B8FC-6055-4EDE-A28B-3006426752BE}"/>
    <dgm:cxn modelId="{03536591-4473-4E48-9DEF-3934E8CC322C}" type="presOf" srcId="{534BECF9-60E7-4B1B-B1F1-0C87EEB2AF51}" destId="{32A2CBAE-8582-48B1-B050-D8C66EECAFFB}" srcOrd="0" destOrd="0" presId="urn:microsoft.com/office/officeart/2005/8/layout/lProcess2"/>
    <dgm:cxn modelId="{51A7F994-4149-446A-B7B6-6C7480688B3E}" type="presOf" srcId="{43993DE2-746E-405E-8D48-E186FB33631B}" destId="{28B6155C-9732-43BD-8F0B-E16658C0E791}" srcOrd="1" destOrd="0" presId="urn:microsoft.com/office/officeart/2005/8/layout/lProcess2"/>
    <dgm:cxn modelId="{E76CCB9C-5194-42D7-A36D-2585BDA1851B}" type="presOf" srcId="{D627F73C-BE46-4BAF-AC42-381010663D3B}" destId="{558847C5-AFC2-4651-B69D-81E8B41DB049}" srcOrd="1" destOrd="0" presId="urn:microsoft.com/office/officeart/2005/8/layout/lProcess2"/>
    <dgm:cxn modelId="{7B26F3AA-25F7-40AD-A547-DCE666D654A5}" srcId="{6DC39E00-5DB4-4848-B376-6D976203A51D}" destId="{BD239ED4-6206-4B9D-B6E7-370D0DF676E0}" srcOrd="0" destOrd="0" parTransId="{4152F9A4-03AF-429C-BF95-73F70EDB5562}" sibTransId="{1382FB63-8B62-4B0C-BF75-18179F58D891}"/>
    <dgm:cxn modelId="{C2275EB3-069C-42D2-9213-B167C6CE8610}" type="presOf" srcId="{365AEFB3-4011-44E8-8F5D-40C79B501B6E}" destId="{019091A0-01A3-4D14-B625-985A74418A38}" srcOrd="0" destOrd="0" presId="urn:microsoft.com/office/officeart/2005/8/layout/lProcess2"/>
    <dgm:cxn modelId="{11ED8BC0-0E54-491B-BEEC-C8DD09DCA683}" srcId="{6DC39E00-5DB4-4848-B376-6D976203A51D}" destId="{C6E56BBF-4AED-42E2-B502-D2CC4A7A944C}" srcOrd="1" destOrd="0" parTransId="{2FCD7726-D13C-4CFF-936B-535E7F2086F9}" sibTransId="{CBFCCA52-EBE1-4345-AF0D-AEF7444F2939}"/>
    <dgm:cxn modelId="{F3C8E2C2-E5B4-4FBF-9F78-47E9923D3723}" type="presOf" srcId="{8379DB8D-D55C-483A-8C28-77046B00F384}" destId="{C46512D2-E31D-4F7E-8E9D-EDAA09D3B6E8}" srcOrd="0" destOrd="0" presId="urn:microsoft.com/office/officeart/2005/8/layout/lProcess2"/>
    <dgm:cxn modelId="{AE316DC5-B765-41FD-9B3B-BCC546578F24}" type="presOf" srcId="{2C90F8B6-40C1-4CC0-AE0A-5F090DABC4F3}" destId="{AFD1E92E-591A-4686-AF64-1F9683BEE89B}" srcOrd="0" destOrd="0" presId="urn:microsoft.com/office/officeart/2005/8/layout/lProcess2"/>
    <dgm:cxn modelId="{4C3D9DD3-BB54-400A-B253-BEFDE13664C0}" type="presOf" srcId="{1869010E-8C93-4007-BEBC-01531E5D6501}" destId="{7172AC64-91A6-4643-9096-4A9708855991}" srcOrd="0" destOrd="0" presId="urn:microsoft.com/office/officeart/2005/8/layout/lProcess2"/>
    <dgm:cxn modelId="{CC4B53D8-F693-44F7-AC22-227B5074944D}" srcId="{43993DE2-746E-405E-8D48-E186FB33631B}" destId="{453BC33A-9588-48A4-B747-0B56FFFC8610}" srcOrd="1" destOrd="0" parTransId="{7239DF08-E8E7-4299-87A1-FAB476DE2C49}" sibTransId="{7EEDCD13-A035-4788-8503-F327CA489CEA}"/>
    <dgm:cxn modelId="{BDC7A9E9-AD17-4451-A003-10CE85FE0F0A}" srcId="{43993DE2-746E-405E-8D48-E186FB33631B}" destId="{534BECF9-60E7-4B1B-B1F1-0C87EEB2AF51}" srcOrd="0" destOrd="0" parTransId="{4E680438-E700-4FF2-9FA0-D68FCB799F4D}" sibTransId="{BCEA393E-49B8-48CF-A4BA-59F709BE8C4A}"/>
    <dgm:cxn modelId="{3D6CA9FB-EC43-42E4-9CDA-FB778353B47C}" srcId="{365AEFB3-4011-44E8-8F5D-40C79B501B6E}" destId="{D627F73C-BE46-4BAF-AC42-381010663D3B}" srcOrd="1" destOrd="0" parTransId="{F360C99D-67D8-4C46-805A-FB62EFBED2A0}" sibTransId="{8430B1F5-C0A9-48D6-8BCA-86050D7F429D}"/>
    <dgm:cxn modelId="{E2767F0E-93B2-43B9-ABF7-105E1087806C}" type="presParOf" srcId="{019091A0-01A3-4D14-B625-985A74418A38}" destId="{390DF571-AACE-460E-B3FA-4B1A5CD0BE3D}" srcOrd="0" destOrd="0" presId="urn:microsoft.com/office/officeart/2005/8/layout/lProcess2"/>
    <dgm:cxn modelId="{8BB61063-2EE0-4553-BF0B-07B7BA652A99}" type="presParOf" srcId="{390DF571-AACE-460E-B3FA-4B1A5CD0BE3D}" destId="{F5F8DFEB-7100-40EE-B8D4-89D7802089CE}" srcOrd="0" destOrd="0" presId="urn:microsoft.com/office/officeart/2005/8/layout/lProcess2"/>
    <dgm:cxn modelId="{604D0FB1-82CD-4CAF-87C7-B45F196FE943}" type="presParOf" srcId="{390DF571-AACE-460E-B3FA-4B1A5CD0BE3D}" destId="{28B6155C-9732-43BD-8F0B-E16658C0E791}" srcOrd="1" destOrd="0" presId="urn:microsoft.com/office/officeart/2005/8/layout/lProcess2"/>
    <dgm:cxn modelId="{D7F16183-40A0-4BD9-86CE-C7A2035F1973}" type="presParOf" srcId="{390DF571-AACE-460E-B3FA-4B1A5CD0BE3D}" destId="{0E887487-ED9F-4666-9C92-513B027320D6}" srcOrd="2" destOrd="0" presId="urn:microsoft.com/office/officeart/2005/8/layout/lProcess2"/>
    <dgm:cxn modelId="{9BB6C7D5-3EEA-4732-B8AC-5027B8478D32}" type="presParOf" srcId="{0E887487-ED9F-4666-9C92-513B027320D6}" destId="{94CD4DB5-9D48-44B2-B684-A233188CD216}" srcOrd="0" destOrd="0" presId="urn:microsoft.com/office/officeart/2005/8/layout/lProcess2"/>
    <dgm:cxn modelId="{C28E4BAE-F7A7-4862-87CA-15A66C16DB52}" type="presParOf" srcId="{94CD4DB5-9D48-44B2-B684-A233188CD216}" destId="{32A2CBAE-8582-48B1-B050-D8C66EECAFFB}" srcOrd="0" destOrd="0" presId="urn:microsoft.com/office/officeart/2005/8/layout/lProcess2"/>
    <dgm:cxn modelId="{C0C4F712-A9D6-4787-B896-2521501329D3}" type="presParOf" srcId="{94CD4DB5-9D48-44B2-B684-A233188CD216}" destId="{A48A70E9-A553-4C33-B004-BCA374F105C9}" srcOrd="1" destOrd="0" presId="urn:microsoft.com/office/officeart/2005/8/layout/lProcess2"/>
    <dgm:cxn modelId="{FE335B67-91B1-43D0-BFA8-F938D34CECDB}" type="presParOf" srcId="{94CD4DB5-9D48-44B2-B684-A233188CD216}" destId="{85755693-D02A-4361-8633-AFA8F9A647AE}" srcOrd="2" destOrd="0" presId="urn:microsoft.com/office/officeart/2005/8/layout/lProcess2"/>
    <dgm:cxn modelId="{4744DDEB-5A8D-4D0A-83CB-61C4B0507EFB}" type="presParOf" srcId="{019091A0-01A3-4D14-B625-985A74418A38}" destId="{3619DA0C-F3B0-4491-9D83-EC79C5276EF8}" srcOrd="1" destOrd="0" presId="urn:microsoft.com/office/officeart/2005/8/layout/lProcess2"/>
    <dgm:cxn modelId="{1AAF7C59-A358-45DE-A978-CD1D4F711BEA}" type="presParOf" srcId="{019091A0-01A3-4D14-B625-985A74418A38}" destId="{9663B5CA-0D86-4EFB-BA5F-036AAA826F03}" srcOrd="2" destOrd="0" presId="urn:microsoft.com/office/officeart/2005/8/layout/lProcess2"/>
    <dgm:cxn modelId="{4C72203F-FAE3-44F3-826C-F1811B8162E4}" type="presParOf" srcId="{9663B5CA-0D86-4EFB-BA5F-036AAA826F03}" destId="{74AD6E38-1075-42CC-BD89-CAED1804E457}" srcOrd="0" destOrd="0" presId="urn:microsoft.com/office/officeart/2005/8/layout/lProcess2"/>
    <dgm:cxn modelId="{F3355F89-AA11-40D8-A236-3086BA118978}" type="presParOf" srcId="{9663B5CA-0D86-4EFB-BA5F-036AAA826F03}" destId="{558847C5-AFC2-4651-B69D-81E8B41DB049}" srcOrd="1" destOrd="0" presId="urn:microsoft.com/office/officeart/2005/8/layout/lProcess2"/>
    <dgm:cxn modelId="{664B1AF7-58B8-4816-A0C7-852468F822BF}" type="presParOf" srcId="{9663B5CA-0D86-4EFB-BA5F-036AAA826F03}" destId="{4D378AFF-5984-44EE-A571-BFD681D78869}" srcOrd="2" destOrd="0" presId="urn:microsoft.com/office/officeart/2005/8/layout/lProcess2"/>
    <dgm:cxn modelId="{A180C70C-0828-47C1-9A6D-877D6ACDBE6F}" type="presParOf" srcId="{4D378AFF-5984-44EE-A571-BFD681D78869}" destId="{44EC4962-80A1-4D0A-AB15-F10665F1C54C}" srcOrd="0" destOrd="0" presId="urn:microsoft.com/office/officeart/2005/8/layout/lProcess2"/>
    <dgm:cxn modelId="{3BDC70DD-1778-4490-B7FC-0C4FF2DC64A4}" type="presParOf" srcId="{44EC4962-80A1-4D0A-AB15-F10665F1C54C}" destId="{7172AC64-91A6-4643-9096-4A9708855991}" srcOrd="0" destOrd="0" presId="urn:microsoft.com/office/officeart/2005/8/layout/lProcess2"/>
    <dgm:cxn modelId="{53363464-7507-432D-8205-EC099FE08830}" type="presParOf" srcId="{44EC4962-80A1-4D0A-AB15-F10665F1C54C}" destId="{49A3C86B-42DD-4BAA-8747-CA087B4A9472}" srcOrd="1" destOrd="0" presId="urn:microsoft.com/office/officeart/2005/8/layout/lProcess2"/>
    <dgm:cxn modelId="{AC76F094-79E7-49EC-981C-F4AAE6937C26}" type="presParOf" srcId="{44EC4962-80A1-4D0A-AB15-F10665F1C54C}" destId="{7F7AB781-0FE8-419F-BB7D-09983D744281}" srcOrd="2" destOrd="0" presId="urn:microsoft.com/office/officeart/2005/8/layout/lProcess2"/>
    <dgm:cxn modelId="{4E0BD5FD-785F-400E-9829-8DC55DA6A224}" type="presParOf" srcId="{019091A0-01A3-4D14-B625-985A74418A38}" destId="{10559929-5AA6-4A47-AD14-D339BE2C56A4}" srcOrd="3" destOrd="0" presId="urn:microsoft.com/office/officeart/2005/8/layout/lProcess2"/>
    <dgm:cxn modelId="{F8CA85AB-ED21-4AE1-8567-30D488CB44D2}" type="presParOf" srcId="{019091A0-01A3-4D14-B625-985A74418A38}" destId="{84949403-D488-415F-9012-9F4E2AC80EEB}" srcOrd="4" destOrd="0" presId="urn:microsoft.com/office/officeart/2005/8/layout/lProcess2"/>
    <dgm:cxn modelId="{029C7E90-9A9F-4B8B-84F6-BEBE8F7BCE9E}" type="presParOf" srcId="{84949403-D488-415F-9012-9F4E2AC80EEB}" destId="{AFD1E92E-591A-4686-AF64-1F9683BEE89B}" srcOrd="0" destOrd="0" presId="urn:microsoft.com/office/officeart/2005/8/layout/lProcess2"/>
    <dgm:cxn modelId="{C9F706F9-6077-46C4-9FAB-99A4580FE288}" type="presParOf" srcId="{84949403-D488-415F-9012-9F4E2AC80EEB}" destId="{84FCCD93-C5BE-49E6-AD94-A91A15B7BA20}" srcOrd="1" destOrd="0" presId="urn:microsoft.com/office/officeart/2005/8/layout/lProcess2"/>
    <dgm:cxn modelId="{4CC46AF7-16E0-4635-8C06-0A9CD9167256}" type="presParOf" srcId="{84949403-D488-415F-9012-9F4E2AC80EEB}" destId="{D16C3059-9A21-4BB3-B762-634C87A6C15A}" srcOrd="2" destOrd="0" presId="urn:microsoft.com/office/officeart/2005/8/layout/lProcess2"/>
    <dgm:cxn modelId="{95F43227-E80B-4D75-B83F-F4C48A656F11}" type="presParOf" srcId="{D16C3059-9A21-4BB3-B762-634C87A6C15A}" destId="{A80238DE-5820-4910-81E0-098FC8D66EB9}" srcOrd="0" destOrd="0" presId="urn:microsoft.com/office/officeart/2005/8/layout/lProcess2"/>
    <dgm:cxn modelId="{BC3A542B-254D-43EA-AC49-FE5B0011C454}" type="presParOf" srcId="{A80238DE-5820-4910-81E0-098FC8D66EB9}" destId="{BA10638F-C315-4928-8A94-358B94B09BFB}" srcOrd="0" destOrd="0" presId="urn:microsoft.com/office/officeart/2005/8/layout/lProcess2"/>
    <dgm:cxn modelId="{B3B99F2A-B45A-4DA2-BF7B-7D09EAD87283}" type="presParOf" srcId="{A80238DE-5820-4910-81E0-098FC8D66EB9}" destId="{73AAC8D9-5F7E-478E-8CFF-2D0901C06F01}" srcOrd="1" destOrd="0" presId="urn:microsoft.com/office/officeart/2005/8/layout/lProcess2"/>
    <dgm:cxn modelId="{9CC0CFFF-2D27-4F4B-8BE1-CE4FBBEAF2FA}" type="presParOf" srcId="{A80238DE-5820-4910-81E0-098FC8D66EB9}" destId="{C46512D2-E31D-4F7E-8E9D-EDAA09D3B6E8}" srcOrd="2" destOrd="0" presId="urn:microsoft.com/office/officeart/2005/8/layout/lProcess2"/>
    <dgm:cxn modelId="{59CC8B91-A5C3-4489-9A09-0B43AB2EAFE5}" type="presParOf" srcId="{A80238DE-5820-4910-81E0-098FC8D66EB9}" destId="{AD4132E9-82EB-46A4-9720-D38A18DBEEB5}" srcOrd="3" destOrd="0" presId="urn:microsoft.com/office/officeart/2005/8/layout/lProcess2"/>
    <dgm:cxn modelId="{5D543D48-E5A3-4860-86E1-88C498412D00}" type="presParOf" srcId="{A80238DE-5820-4910-81E0-098FC8D66EB9}" destId="{AD1C4410-4CDC-4FEA-B8E4-12E7E32AB651}" srcOrd="4" destOrd="0" presId="urn:microsoft.com/office/officeart/2005/8/layout/lProcess2"/>
    <dgm:cxn modelId="{EEE5043D-AA32-4322-A490-A7A194D9F12C}" type="presParOf" srcId="{019091A0-01A3-4D14-B625-985A74418A38}" destId="{7395D06B-5A14-4DE5-92EA-BD365F02736E}" srcOrd="5" destOrd="0" presId="urn:microsoft.com/office/officeart/2005/8/layout/lProcess2"/>
    <dgm:cxn modelId="{A6A99F93-876E-445A-9196-F58AC60BAD40}" type="presParOf" srcId="{019091A0-01A3-4D14-B625-985A74418A38}" destId="{536C2E30-BB42-4EB9-98E1-6C47705C3874}" srcOrd="6" destOrd="0" presId="urn:microsoft.com/office/officeart/2005/8/layout/lProcess2"/>
    <dgm:cxn modelId="{EF21669B-BCE3-4FBC-8B35-84F6B891A653}" type="presParOf" srcId="{536C2E30-BB42-4EB9-98E1-6C47705C3874}" destId="{3A6302F5-1E6E-4415-8C5B-FEB399006DBC}" srcOrd="0" destOrd="0" presId="urn:microsoft.com/office/officeart/2005/8/layout/lProcess2"/>
    <dgm:cxn modelId="{E9EC79D8-9A97-430F-94BC-C8567CDDAE22}" type="presParOf" srcId="{536C2E30-BB42-4EB9-98E1-6C47705C3874}" destId="{1AF90D21-6CBE-44C8-8A9A-E2AB2888353F}" srcOrd="1" destOrd="0" presId="urn:microsoft.com/office/officeart/2005/8/layout/lProcess2"/>
    <dgm:cxn modelId="{EE70F590-EDD8-4C37-A29E-6F41055D8701}" type="presParOf" srcId="{536C2E30-BB42-4EB9-98E1-6C47705C3874}" destId="{D1E1A40B-6A8D-4626-834C-98BC10FF618C}" srcOrd="2" destOrd="0" presId="urn:microsoft.com/office/officeart/2005/8/layout/lProcess2"/>
    <dgm:cxn modelId="{720E6152-8C74-4982-8CE1-98F718A70ACC}" type="presParOf" srcId="{D1E1A40B-6A8D-4626-834C-98BC10FF618C}" destId="{66ECAB39-C0D6-449E-9A8F-A58ECCC24222}" srcOrd="0" destOrd="0" presId="urn:microsoft.com/office/officeart/2005/8/layout/lProcess2"/>
    <dgm:cxn modelId="{1488E54D-3237-48F2-B957-525F1EC2B7A7}" type="presParOf" srcId="{66ECAB39-C0D6-449E-9A8F-A58ECCC24222}" destId="{871AA241-903D-49A9-A6FB-AE0E16F05415}" srcOrd="0" destOrd="0" presId="urn:microsoft.com/office/officeart/2005/8/layout/lProcess2"/>
    <dgm:cxn modelId="{0C3D1255-51F0-49C3-B3EB-FD8675861EEA}" type="presParOf" srcId="{66ECAB39-C0D6-449E-9A8F-A58ECCC24222}" destId="{4650BCEB-BCB7-4F79-A533-9F3DDDC12E4F}" srcOrd="1" destOrd="0" presId="urn:microsoft.com/office/officeart/2005/8/layout/lProcess2"/>
    <dgm:cxn modelId="{40F8F627-CEA0-4856-BA22-E98DDE774E80}" type="presParOf" srcId="{66ECAB39-C0D6-449E-9A8F-A58ECCC24222}" destId="{2B03090A-4DCF-45A0-BB79-BEA5F85B732E}"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8DFEB-7100-40EE-B8D4-89D7802089CE}">
      <dsp:nvSpPr>
        <dsp:cNvPr id="0" name=""/>
        <dsp:cNvSpPr/>
      </dsp:nvSpPr>
      <dsp:spPr>
        <a:xfrm>
          <a:off x="2452" y="0"/>
          <a:ext cx="2406704" cy="39745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HEALTH</a:t>
          </a:r>
        </a:p>
      </dsp:txBody>
      <dsp:txXfrm>
        <a:off x="2452" y="0"/>
        <a:ext cx="2406704" cy="1192358"/>
      </dsp:txXfrm>
    </dsp:sp>
    <dsp:sp modelId="{32A2CBAE-8582-48B1-B050-D8C66EECAFFB}">
      <dsp:nvSpPr>
        <dsp:cNvPr id="0" name=""/>
        <dsp:cNvSpPr/>
      </dsp:nvSpPr>
      <dsp:spPr>
        <a:xfrm>
          <a:off x="243123" y="1193522"/>
          <a:ext cx="1925363" cy="1198374"/>
        </a:xfrm>
        <a:prstGeom prst="roundRect">
          <a:avLst>
            <a:gd name="adj" fmla="val 10000"/>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Life Expectancy</a:t>
          </a:r>
        </a:p>
      </dsp:txBody>
      <dsp:txXfrm>
        <a:off x="278222" y="1228621"/>
        <a:ext cx="1855165" cy="1128176"/>
      </dsp:txXfrm>
    </dsp:sp>
    <dsp:sp modelId="{85755693-D02A-4361-8633-AFA8F9A647AE}">
      <dsp:nvSpPr>
        <dsp:cNvPr id="0" name=""/>
        <dsp:cNvSpPr/>
      </dsp:nvSpPr>
      <dsp:spPr>
        <a:xfrm>
          <a:off x="243123" y="2576262"/>
          <a:ext cx="1925363" cy="11983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Life Expectancy</a:t>
          </a:r>
        </a:p>
      </dsp:txBody>
      <dsp:txXfrm>
        <a:off x="278222" y="2611361"/>
        <a:ext cx="1855165" cy="1128176"/>
      </dsp:txXfrm>
    </dsp:sp>
    <dsp:sp modelId="{74AD6E38-1075-42CC-BD89-CAED1804E457}">
      <dsp:nvSpPr>
        <dsp:cNvPr id="0" name=""/>
        <dsp:cNvSpPr/>
      </dsp:nvSpPr>
      <dsp:spPr>
        <a:xfrm>
          <a:off x="2589660" y="0"/>
          <a:ext cx="2406704" cy="39745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STANDARD OF LIVING</a:t>
          </a:r>
        </a:p>
      </dsp:txBody>
      <dsp:txXfrm>
        <a:off x="2589660" y="0"/>
        <a:ext cx="2406704" cy="1192358"/>
      </dsp:txXfrm>
    </dsp:sp>
    <dsp:sp modelId="{7172AC64-91A6-4643-9096-4A9708855991}">
      <dsp:nvSpPr>
        <dsp:cNvPr id="0" name=""/>
        <dsp:cNvSpPr/>
      </dsp:nvSpPr>
      <dsp:spPr>
        <a:xfrm>
          <a:off x="2830330" y="1193522"/>
          <a:ext cx="1925363" cy="1198374"/>
        </a:xfrm>
        <a:prstGeom prst="roundRect">
          <a:avLst>
            <a:gd name="adj" fmla="val 10000"/>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GNI per capita</a:t>
          </a:r>
        </a:p>
      </dsp:txBody>
      <dsp:txXfrm>
        <a:off x="2865429" y="1228621"/>
        <a:ext cx="1855165" cy="1128176"/>
      </dsp:txXfrm>
    </dsp:sp>
    <dsp:sp modelId="{7F7AB781-0FE8-419F-BB7D-09983D744281}">
      <dsp:nvSpPr>
        <dsp:cNvPr id="0" name=""/>
        <dsp:cNvSpPr/>
      </dsp:nvSpPr>
      <dsp:spPr>
        <a:xfrm>
          <a:off x="2830330" y="2576262"/>
          <a:ext cx="1925363" cy="11983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GNI per capita</a:t>
          </a:r>
        </a:p>
      </dsp:txBody>
      <dsp:txXfrm>
        <a:off x="2865429" y="2611361"/>
        <a:ext cx="1855165" cy="1128176"/>
      </dsp:txXfrm>
    </dsp:sp>
    <dsp:sp modelId="{AFD1E92E-591A-4686-AF64-1F9683BEE89B}">
      <dsp:nvSpPr>
        <dsp:cNvPr id="0" name=""/>
        <dsp:cNvSpPr/>
      </dsp:nvSpPr>
      <dsp:spPr>
        <a:xfrm>
          <a:off x="5176867" y="0"/>
          <a:ext cx="2406704" cy="39745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EDUCATION</a:t>
          </a:r>
        </a:p>
      </dsp:txBody>
      <dsp:txXfrm>
        <a:off x="5176867" y="0"/>
        <a:ext cx="2406704" cy="1192358"/>
      </dsp:txXfrm>
    </dsp:sp>
    <dsp:sp modelId="{BA10638F-C315-4928-8A94-358B94B09BFB}">
      <dsp:nvSpPr>
        <dsp:cNvPr id="0" name=""/>
        <dsp:cNvSpPr/>
      </dsp:nvSpPr>
      <dsp:spPr>
        <a:xfrm>
          <a:off x="5417537" y="1192697"/>
          <a:ext cx="1925363" cy="780835"/>
        </a:xfrm>
        <a:prstGeom prst="roundRect">
          <a:avLst>
            <a:gd name="adj" fmla="val 10000"/>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Govt. Spending on Edu</a:t>
          </a:r>
        </a:p>
      </dsp:txBody>
      <dsp:txXfrm>
        <a:off x="5440407" y="1215567"/>
        <a:ext cx="1879623" cy="735095"/>
      </dsp:txXfrm>
    </dsp:sp>
    <dsp:sp modelId="{C46512D2-E31D-4F7E-8E9D-EDAA09D3B6E8}">
      <dsp:nvSpPr>
        <dsp:cNvPr id="0" name=""/>
        <dsp:cNvSpPr/>
      </dsp:nvSpPr>
      <dsp:spPr>
        <a:xfrm>
          <a:off x="5417537" y="2093661"/>
          <a:ext cx="1925363" cy="7808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Mean Years of Schooling</a:t>
          </a:r>
        </a:p>
      </dsp:txBody>
      <dsp:txXfrm>
        <a:off x="5440407" y="2116531"/>
        <a:ext cx="1879623" cy="735095"/>
      </dsp:txXfrm>
    </dsp:sp>
    <dsp:sp modelId="{AD1C4410-4CDC-4FEA-B8E4-12E7E32AB651}">
      <dsp:nvSpPr>
        <dsp:cNvPr id="0" name=""/>
        <dsp:cNvSpPr/>
      </dsp:nvSpPr>
      <dsp:spPr>
        <a:xfrm>
          <a:off x="5417537" y="2994625"/>
          <a:ext cx="1925363" cy="7808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Expected Years of Schooling</a:t>
          </a:r>
        </a:p>
      </dsp:txBody>
      <dsp:txXfrm>
        <a:off x="5440407" y="3017495"/>
        <a:ext cx="1879623" cy="735095"/>
      </dsp:txXfrm>
    </dsp:sp>
    <dsp:sp modelId="{3A6302F5-1E6E-4415-8C5B-FEB399006DBC}">
      <dsp:nvSpPr>
        <dsp:cNvPr id="0" name=""/>
        <dsp:cNvSpPr/>
      </dsp:nvSpPr>
      <dsp:spPr>
        <a:xfrm>
          <a:off x="7764074" y="0"/>
          <a:ext cx="2406704" cy="39745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POPULATION</a:t>
          </a:r>
        </a:p>
      </dsp:txBody>
      <dsp:txXfrm>
        <a:off x="7764074" y="0"/>
        <a:ext cx="2406704" cy="1192358"/>
      </dsp:txXfrm>
    </dsp:sp>
    <dsp:sp modelId="{871AA241-903D-49A9-A6FB-AE0E16F05415}">
      <dsp:nvSpPr>
        <dsp:cNvPr id="0" name=""/>
        <dsp:cNvSpPr/>
      </dsp:nvSpPr>
      <dsp:spPr>
        <a:xfrm>
          <a:off x="8004745" y="1193522"/>
          <a:ext cx="1925363" cy="1198374"/>
        </a:xfrm>
        <a:prstGeom prst="roundRect">
          <a:avLst>
            <a:gd name="adj" fmla="val 10000"/>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Population Growth</a:t>
          </a:r>
        </a:p>
      </dsp:txBody>
      <dsp:txXfrm>
        <a:off x="8039844" y="1228621"/>
        <a:ext cx="1855165" cy="1128176"/>
      </dsp:txXfrm>
    </dsp:sp>
    <dsp:sp modelId="{2B03090A-4DCF-45A0-BB79-BEA5F85B732E}">
      <dsp:nvSpPr>
        <dsp:cNvPr id="0" name=""/>
        <dsp:cNvSpPr/>
      </dsp:nvSpPr>
      <dsp:spPr>
        <a:xfrm>
          <a:off x="8004745" y="2576262"/>
          <a:ext cx="1925363" cy="1198374"/>
        </a:xfrm>
        <a:prstGeom prst="roundRect">
          <a:avLst>
            <a:gd name="adj" fmla="val 10000"/>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t>Percent Urban Population</a:t>
          </a:r>
        </a:p>
      </dsp:txBody>
      <dsp:txXfrm>
        <a:off x="8039844" y="2611361"/>
        <a:ext cx="1855165" cy="112817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20CAE-E3F2-4328-8AD8-022BDA7738D8}"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F50EF-0170-4197-9A3A-52464812F0EC}" type="slidenum">
              <a:rPr lang="en-US" smtClean="0"/>
              <a:t>‹#›</a:t>
            </a:fld>
            <a:endParaRPr lang="en-US"/>
          </a:p>
        </p:txBody>
      </p:sp>
    </p:spTree>
    <p:extLst>
      <p:ext uri="{BB962C8B-B14F-4D97-AF65-F5344CB8AC3E}">
        <p14:creationId xmlns:p14="http://schemas.microsoft.com/office/powerpoint/2010/main" val="3443542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Zack Baker and my course project is on Economic Growth and Subjective Well-Being. </a:t>
            </a:r>
          </a:p>
        </p:txBody>
      </p:sp>
      <p:sp>
        <p:nvSpPr>
          <p:cNvPr id="4" name="Slide Number Placeholder 3"/>
          <p:cNvSpPr>
            <a:spLocks noGrp="1"/>
          </p:cNvSpPr>
          <p:nvPr>
            <p:ph type="sldNum" sz="quarter" idx="5"/>
          </p:nvPr>
        </p:nvSpPr>
        <p:spPr/>
        <p:txBody>
          <a:bodyPr/>
          <a:lstStyle/>
          <a:p>
            <a:fld id="{87EF50EF-0170-4197-9A3A-52464812F0EC}" type="slidenum">
              <a:rPr lang="en-US" smtClean="0"/>
              <a:t>1</a:t>
            </a:fld>
            <a:endParaRPr lang="en-US"/>
          </a:p>
        </p:txBody>
      </p:sp>
    </p:spTree>
    <p:extLst>
      <p:ext uri="{BB962C8B-B14F-4D97-AF65-F5344CB8AC3E}">
        <p14:creationId xmlns:p14="http://schemas.microsoft.com/office/powerpoint/2010/main" val="3911911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into modeling the data, I did a little bit of exploratory analysis.</a:t>
            </a:r>
          </a:p>
          <a:p>
            <a:endParaRPr lang="en-US" dirty="0"/>
          </a:p>
          <a:p>
            <a:r>
              <a:rPr lang="en-US" dirty="0"/>
              <a:t>Here, I separated the countries in the data by their income classification: low income, lower middle income, upper middle income, and high income. Here, each boxplot corresponds to an income category and happiness scores are on the y-axis. </a:t>
            </a:r>
          </a:p>
          <a:p>
            <a:endParaRPr lang="en-US" dirty="0"/>
          </a:p>
          <a:p>
            <a:r>
              <a:rPr lang="en-US" dirty="0"/>
              <a:t>The trend here is pretty clear: residents of high-income countries are happier on average than residents of low-income countries. This is probably not all that surprising.</a:t>
            </a:r>
          </a:p>
        </p:txBody>
      </p:sp>
      <p:sp>
        <p:nvSpPr>
          <p:cNvPr id="4" name="Slide Number Placeholder 3"/>
          <p:cNvSpPr>
            <a:spLocks noGrp="1"/>
          </p:cNvSpPr>
          <p:nvPr>
            <p:ph type="sldNum" sz="quarter" idx="5"/>
          </p:nvPr>
        </p:nvSpPr>
        <p:spPr/>
        <p:txBody>
          <a:bodyPr/>
          <a:lstStyle/>
          <a:p>
            <a:fld id="{87EF50EF-0170-4197-9A3A-52464812F0EC}" type="slidenum">
              <a:rPr lang="en-US" smtClean="0"/>
              <a:t>10</a:t>
            </a:fld>
            <a:endParaRPr lang="en-US"/>
          </a:p>
        </p:txBody>
      </p:sp>
    </p:spTree>
    <p:extLst>
      <p:ext uri="{BB962C8B-B14F-4D97-AF65-F5344CB8AC3E}">
        <p14:creationId xmlns:p14="http://schemas.microsoft.com/office/powerpoint/2010/main" val="1923660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a similar trend when we look at the most and least happy countries. The happiest countries are Switzerland, Iceland, Denmark, Norway, and Canada, which are all high-income countries with GNI per capita values greater than $40,000 per year. </a:t>
            </a:r>
          </a:p>
          <a:p>
            <a:endParaRPr lang="en-US" dirty="0"/>
          </a:p>
          <a:p>
            <a:r>
              <a:rPr lang="en-US" dirty="0"/>
              <a:t>**CLICK** The least happy countries are Rwanda, Benin, Syria, Burundi, and Togo. They are all low- or lower middle-income countries, and some of those GNI per capita values are pretty startling, with Burundi’s in particular being below a dollar a day. </a:t>
            </a:r>
          </a:p>
          <a:p>
            <a:endParaRPr lang="en-US" dirty="0"/>
          </a:p>
          <a:p>
            <a:r>
              <a:rPr lang="en-US" dirty="0"/>
              <a:t>Other interesting findings here were than the US was ranked 16</a:t>
            </a:r>
            <a:r>
              <a:rPr lang="en-US" baseline="30000" dirty="0"/>
              <a:t>th</a:t>
            </a:r>
            <a:r>
              <a:rPr lang="en-US" dirty="0"/>
              <a:t>, and Bhutan, who started the Gross National Happiness measure I mentioned earlier, was ranked 80</a:t>
            </a:r>
            <a:r>
              <a:rPr lang="en-US" baseline="30000" dirty="0"/>
              <a:t>th</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clearly, **CLICK** we see an association between GNI values and happiness. </a:t>
            </a:r>
          </a:p>
          <a:p>
            <a:endParaRPr lang="en-US" dirty="0"/>
          </a:p>
        </p:txBody>
      </p:sp>
      <p:sp>
        <p:nvSpPr>
          <p:cNvPr id="4" name="Slide Number Placeholder 3"/>
          <p:cNvSpPr>
            <a:spLocks noGrp="1"/>
          </p:cNvSpPr>
          <p:nvPr>
            <p:ph type="sldNum" sz="quarter" idx="5"/>
          </p:nvPr>
        </p:nvSpPr>
        <p:spPr/>
        <p:txBody>
          <a:bodyPr/>
          <a:lstStyle/>
          <a:p>
            <a:fld id="{87EF50EF-0170-4197-9A3A-52464812F0EC}" type="slidenum">
              <a:rPr lang="en-US" smtClean="0"/>
              <a:t>11</a:t>
            </a:fld>
            <a:endParaRPr lang="en-US"/>
          </a:p>
        </p:txBody>
      </p:sp>
    </p:spTree>
    <p:extLst>
      <p:ext uri="{BB962C8B-B14F-4D97-AF65-F5344CB8AC3E}">
        <p14:creationId xmlns:p14="http://schemas.microsoft.com/office/powerpoint/2010/main" val="330413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doing a little bit of exploration, I ran the lasso regression model with all 88 indicators as predictors to narrow down the list of candidate variables for the final model. I ended up with 8 candidate variables.</a:t>
            </a:r>
          </a:p>
          <a:p>
            <a:endParaRPr lang="en-US" dirty="0"/>
          </a:p>
          <a:p>
            <a:r>
              <a:rPr lang="en-US" dirty="0"/>
              <a:t>My initial predictors are GNI per capita, government expenditure on education, the percentage of population using the internet, life expectancy, the number of nurses and midwives per 1,000 people, the amount of air pollution, the population growth rate, and the percentage of the population living in urban areas. All of the other variables dropped out of the model. </a:t>
            </a:r>
          </a:p>
        </p:txBody>
      </p:sp>
      <p:sp>
        <p:nvSpPr>
          <p:cNvPr id="4" name="Slide Number Placeholder 3"/>
          <p:cNvSpPr>
            <a:spLocks noGrp="1"/>
          </p:cNvSpPr>
          <p:nvPr>
            <p:ph type="sldNum" sz="quarter" idx="5"/>
          </p:nvPr>
        </p:nvSpPr>
        <p:spPr/>
        <p:txBody>
          <a:bodyPr/>
          <a:lstStyle/>
          <a:p>
            <a:fld id="{87EF50EF-0170-4197-9A3A-52464812F0EC}" type="slidenum">
              <a:rPr lang="en-US" smtClean="0"/>
              <a:t>12</a:t>
            </a:fld>
            <a:endParaRPr lang="en-US"/>
          </a:p>
        </p:txBody>
      </p:sp>
    </p:spTree>
    <p:extLst>
      <p:ext uri="{BB962C8B-B14F-4D97-AF65-F5344CB8AC3E}">
        <p14:creationId xmlns:p14="http://schemas.microsoft.com/office/powerpoint/2010/main" val="336260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took a look at the scatterplot matrix to see if any of the variables clearly needed transformation before moving forward. The one that clearly jumps out at me here </a:t>
            </a:r>
            <a:r>
              <a:rPr lang="en-US" dirty="0">
                <a:solidFill>
                  <a:srgbClr val="FF0000"/>
                </a:solidFill>
              </a:rPr>
              <a:t>is GNI per capita. **CLICK**</a:t>
            </a:r>
            <a:r>
              <a:rPr lang="en-US" dirty="0"/>
              <a:t> It doesn’t look like it has a linear relationship with the happiness score.</a:t>
            </a:r>
          </a:p>
        </p:txBody>
      </p:sp>
      <p:sp>
        <p:nvSpPr>
          <p:cNvPr id="4" name="Slide Number Placeholder 3"/>
          <p:cNvSpPr>
            <a:spLocks noGrp="1"/>
          </p:cNvSpPr>
          <p:nvPr>
            <p:ph type="sldNum" sz="quarter" idx="5"/>
          </p:nvPr>
        </p:nvSpPr>
        <p:spPr/>
        <p:txBody>
          <a:bodyPr/>
          <a:lstStyle/>
          <a:p>
            <a:fld id="{87EF50EF-0170-4197-9A3A-52464812F0EC}" type="slidenum">
              <a:rPr lang="en-US" smtClean="0"/>
              <a:t>13</a:t>
            </a:fld>
            <a:endParaRPr lang="en-US"/>
          </a:p>
        </p:txBody>
      </p:sp>
    </p:spTree>
    <p:extLst>
      <p:ext uri="{BB962C8B-B14F-4D97-AF65-F5344CB8AC3E}">
        <p14:creationId xmlns:p14="http://schemas.microsoft.com/office/powerpoint/2010/main" val="112029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Sure enough, this looks problematic as we take a closer look. The power transformation function recommended a square root transformation, so I did that and obtained the scatterplot on the next slide. </a:t>
            </a:r>
          </a:p>
        </p:txBody>
      </p:sp>
      <p:sp>
        <p:nvSpPr>
          <p:cNvPr id="4" name="Slide Number Placeholder 3"/>
          <p:cNvSpPr>
            <a:spLocks noGrp="1"/>
          </p:cNvSpPr>
          <p:nvPr>
            <p:ph type="sldNum" sz="quarter" idx="5"/>
          </p:nvPr>
        </p:nvSpPr>
        <p:spPr/>
        <p:txBody>
          <a:bodyPr/>
          <a:lstStyle/>
          <a:p>
            <a:fld id="{87EF50EF-0170-4197-9A3A-52464812F0EC}" type="slidenum">
              <a:rPr lang="en-US" smtClean="0"/>
              <a:t>14</a:t>
            </a:fld>
            <a:endParaRPr lang="en-US"/>
          </a:p>
        </p:txBody>
      </p:sp>
    </p:spTree>
    <p:extLst>
      <p:ext uri="{BB962C8B-B14F-4D97-AF65-F5344CB8AC3E}">
        <p14:creationId xmlns:p14="http://schemas.microsoft.com/office/powerpoint/2010/main" val="4148413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see here that the relationship looks much more linear, so I proceed with the square root transformation.</a:t>
            </a:r>
          </a:p>
        </p:txBody>
      </p:sp>
      <p:sp>
        <p:nvSpPr>
          <p:cNvPr id="4" name="Slide Number Placeholder 3"/>
          <p:cNvSpPr>
            <a:spLocks noGrp="1"/>
          </p:cNvSpPr>
          <p:nvPr>
            <p:ph type="sldNum" sz="quarter" idx="5"/>
          </p:nvPr>
        </p:nvSpPr>
        <p:spPr/>
        <p:txBody>
          <a:bodyPr/>
          <a:lstStyle/>
          <a:p>
            <a:fld id="{87EF50EF-0170-4197-9A3A-52464812F0EC}" type="slidenum">
              <a:rPr lang="en-US" smtClean="0"/>
              <a:t>15</a:t>
            </a:fld>
            <a:endParaRPr lang="en-US"/>
          </a:p>
        </p:txBody>
      </p:sp>
    </p:spTree>
    <p:extLst>
      <p:ext uri="{BB962C8B-B14F-4D97-AF65-F5344CB8AC3E}">
        <p14:creationId xmlns:p14="http://schemas.microsoft.com/office/powerpoint/2010/main" val="3569144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my research questions is whether the impact of different economic indicators on happiness varies between developed and developing countries. So before fitting my initial model, I created an indicator variable called “High Income” that equals 1 if the country’s GNI per capita is greater than $12,375 per year, which is how the World Bank classifies a high-income country, and 0 otherwise. </a:t>
            </a:r>
          </a:p>
          <a:p>
            <a:endParaRPr lang="en-US" dirty="0"/>
          </a:p>
          <a:p>
            <a:r>
              <a:rPr lang="en-US" dirty="0"/>
              <a:t>I’m interested in two possible interactions here. First, we might think that the impact of GNI per capita on happiness may depend on income level. When a country has a high GNI per capita, adding a dollar or two to that may not have much impact on happiness, while at lower levels of GNI, a few dollars might make a pretty substantial difference. </a:t>
            </a:r>
          </a:p>
          <a:p>
            <a:endParaRPr lang="en-US" dirty="0"/>
          </a:p>
          <a:p>
            <a:r>
              <a:rPr lang="en-US" dirty="0"/>
              <a:t>Secondly, we may think that the impact of population growth on happiness may also depend on income level. Richer countries likely have the resources to handle a growing population without much issue, whereas population growth in poorer countries might put a lot of strain on the available resources of the country. </a:t>
            </a:r>
          </a:p>
          <a:p>
            <a:endParaRPr lang="en-US" dirty="0"/>
          </a:p>
          <a:p>
            <a:r>
              <a:rPr lang="en-US" dirty="0"/>
              <a:t>So my initial model includes these interactions.</a:t>
            </a:r>
          </a:p>
        </p:txBody>
      </p:sp>
      <p:sp>
        <p:nvSpPr>
          <p:cNvPr id="4" name="Slide Number Placeholder 3"/>
          <p:cNvSpPr>
            <a:spLocks noGrp="1"/>
          </p:cNvSpPr>
          <p:nvPr>
            <p:ph type="sldNum" sz="quarter" idx="5"/>
          </p:nvPr>
        </p:nvSpPr>
        <p:spPr/>
        <p:txBody>
          <a:bodyPr/>
          <a:lstStyle/>
          <a:p>
            <a:fld id="{87EF50EF-0170-4197-9A3A-52464812F0EC}" type="slidenum">
              <a:rPr lang="en-US" smtClean="0"/>
              <a:t>16</a:t>
            </a:fld>
            <a:endParaRPr lang="en-US"/>
          </a:p>
        </p:txBody>
      </p:sp>
    </p:spTree>
    <p:extLst>
      <p:ext uri="{BB962C8B-B14F-4D97-AF65-F5344CB8AC3E}">
        <p14:creationId xmlns:p14="http://schemas.microsoft.com/office/powerpoint/2010/main" val="2252140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initial model has happiness score as the response and uses all of the predictors specified by the lasso regression model plus the interaction terms just mentioned. This will be my baseline model. We can see here that there are 10 predictors in this first model. </a:t>
            </a:r>
          </a:p>
          <a:p>
            <a:endParaRPr lang="en-US" dirty="0"/>
          </a:p>
        </p:txBody>
      </p:sp>
      <p:sp>
        <p:nvSpPr>
          <p:cNvPr id="4" name="Slide Number Placeholder 3"/>
          <p:cNvSpPr>
            <a:spLocks noGrp="1"/>
          </p:cNvSpPr>
          <p:nvPr>
            <p:ph type="sldNum" sz="quarter" idx="5"/>
          </p:nvPr>
        </p:nvSpPr>
        <p:spPr/>
        <p:txBody>
          <a:bodyPr/>
          <a:lstStyle/>
          <a:p>
            <a:fld id="{87EF50EF-0170-4197-9A3A-52464812F0EC}" type="slidenum">
              <a:rPr lang="en-US" smtClean="0"/>
              <a:t>17</a:t>
            </a:fld>
            <a:endParaRPr lang="en-US"/>
          </a:p>
        </p:txBody>
      </p:sp>
    </p:spTree>
    <p:extLst>
      <p:ext uri="{BB962C8B-B14F-4D97-AF65-F5344CB8AC3E}">
        <p14:creationId xmlns:p14="http://schemas.microsoft.com/office/powerpoint/2010/main" val="2752832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turn to the results from the initial model. We see that the majority of the coefficient estimates are not significant, but **CLICK** government spending on education, life expectancy, population growth, and the percentage of people living in urban areas are all statistically significant. These variables all have their expected signs, as we expect that **CLICK** greater spending on education, longer life expectancies, and higher levels of urbanization **CLICK** should be associated with higher happiness scores, while **CLICK** population growth might decrease happiness. </a:t>
            </a:r>
          </a:p>
          <a:p>
            <a:endParaRPr lang="en-US" dirty="0"/>
          </a:p>
          <a:p>
            <a:r>
              <a:rPr lang="en-US" dirty="0"/>
              <a:t>The fact that many of these coefficients are insignificant **CLICK** makes me wonder if some of these variables are correlated. Generally we think of a variance inflation factor above about 5 as being problematic, and we see **CLICK** 3 estimates with VIF values above 5 here. Also **CLICK** the R-squared value is about 0.55. All of this makes me think that we might be able to remove some of the variables here to reduce the multicollinearity and end up with a better model.</a:t>
            </a:r>
          </a:p>
          <a:p>
            <a:endParaRPr lang="en-US" dirty="0"/>
          </a:p>
          <a:p>
            <a:r>
              <a:rPr lang="en-US" dirty="0"/>
              <a:t>So next **CLICK** I turn to backward stepwise variable selection to choose a new, final model using the predictors from this initial model fit. **CLICK**</a:t>
            </a:r>
          </a:p>
        </p:txBody>
      </p:sp>
      <p:sp>
        <p:nvSpPr>
          <p:cNvPr id="4" name="Slide Number Placeholder 3"/>
          <p:cNvSpPr>
            <a:spLocks noGrp="1"/>
          </p:cNvSpPr>
          <p:nvPr>
            <p:ph type="sldNum" sz="quarter" idx="5"/>
          </p:nvPr>
        </p:nvSpPr>
        <p:spPr/>
        <p:txBody>
          <a:bodyPr/>
          <a:lstStyle/>
          <a:p>
            <a:fld id="{87EF50EF-0170-4197-9A3A-52464812F0EC}" type="slidenum">
              <a:rPr lang="en-US" smtClean="0"/>
              <a:t>18</a:t>
            </a:fld>
            <a:endParaRPr lang="en-US"/>
          </a:p>
        </p:txBody>
      </p:sp>
    </p:spTree>
    <p:extLst>
      <p:ext uri="{BB962C8B-B14F-4D97-AF65-F5344CB8AC3E}">
        <p14:creationId xmlns:p14="http://schemas.microsoft.com/office/powerpoint/2010/main" val="2911660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using backward stepwise elimination, the model goes from 10 predictors to only 5! Those are the square root of GNI per capita, government educational spending, life expectancy, population growth, and urban population. Interestingly, both of the two interaction terms I specified had very high p-values and were removed from the final model.</a:t>
            </a:r>
          </a:p>
        </p:txBody>
      </p:sp>
      <p:sp>
        <p:nvSpPr>
          <p:cNvPr id="4" name="Slide Number Placeholder 3"/>
          <p:cNvSpPr>
            <a:spLocks noGrp="1"/>
          </p:cNvSpPr>
          <p:nvPr>
            <p:ph type="sldNum" sz="quarter" idx="5"/>
          </p:nvPr>
        </p:nvSpPr>
        <p:spPr/>
        <p:txBody>
          <a:bodyPr/>
          <a:lstStyle/>
          <a:p>
            <a:fld id="{87EF50EF-0170-4197-9A3A-52464812F0EC}" type="slidenum">
              <a:rPr lang="en-US" smtClean="0"/>
              <a:t>19</a:t>
            </a:fld>
            <a:endParaRPr lang="en-US"/>
          </a:p>
        </p:txBody>
      </p:sp>
    </p:spTree>
    <p:extLst>
      <p:ext uri="{BB962C8B-B14F-4D97-AF65-F5344CB8AC3E}">
        <p14:creationId xmlns:p14="http://schemas.microsoft.com/office/powerpoint/2010/main" val="1370619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I’ll start by defining a few terms I’ll use throughout this presentation. Some of you may be familiar with these, as they’re mostly the same as from my midterm presentation, but I just want to make sure we’re all on level ground before we get started.</a:t>
            </a:r>
          </a:p>
          <a:p>
            <a:endParaRPr lang="en-US" dirty="0"/>
          </a:p>
          <a:p>
            <a:r>
              <a:rPr lang="en-US" dirty="0"/>
              <a:t>Gross Domestic Product, or GDP, is defined as the total monetary or market value of all finished goods and services produced within a country’s borders in a specific time period. Typically this is measured annually. Economists use GDP as a comprehensive “scorecard” of a country’s overall economic health. As you might guess, if a country has a high level of GDP, we assume it’s doing fairly well, while a low level means it’s doing poorly.</a:t>
            </a:r>
          </a:p>
          <a:p>
            <a:endParaRPr lang="en-US" dirty="0"/>
          </a:p>
          <a:p>
            <a:r>
              <a:rPr lang="en-US" dirty="0"/>
              <a:t>Gross National Income, or GNI, is the total income received by a country from its residents and businesses, regardless of the geographic location of the income. So unlike GDP, income doesn’t have to be produced within the country’s borders to be counted in the GNI figure. GNI is the preferred measure of a country’s wealth in the field of international development, so I ended up using that measure in my project. However, GDP and GNI are approximately equal for most countries, so I may use them interchangeably in this presentation.</a:t>
            </a:r>
          </a:p>
          <a:p>
            <a:endParaRPr lang="en-US" dirty="0"/>
          </a:p>
          <a:p>
            <a:r>
              <a:rPr lang="en-US" dirty="0"/>
              <a:t>And lastly, GNI per capita is of course GNI divided by a country’s population, so we can see it as a rough measure of the average standard of living in a country.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I’ll move into some of the background behind this project.</a:t>
            </a:r>
          </a:p>
          <a:p>
            <a:endParaRPr lang="en-US" dirty="0"/>
          </a:p>
        </p:txBody>
      </p:sp>
      <p:sp>
        <p:nvSpPr>
          <p:cNvPr id="4" name="Slide Number Placeholder 3"/>
          <p:cNvSpPr>
            <a:spLocks noGrp="1"/>
          </p:cNvSpPr>
          <p:nvPr>
            <p:ph type="sldNum" sz="quarter" idx="5"/>
          </p:nvPr>
        </p:nvSpPr>
        <p:spPr/>
        <p:txBody>
          <a:bodyPr/>
          <a:lstStyle/>
          <a:p>
            <a:fld id="{87EF50EF-0170-4197-9A3A-52464812F0EC}" type="slidenum">
              <a:rPr lang="en-US" smtClean="0"/>
              <a:t>2</a:t>
            </a:fld>
            <a:endParaRPr lang="en-US"/>
          </a:p>
        </p:txBody>
      </p:sp>
    </p:spTree>
    <p:extLst>
      <p:ext uri="{BB962C8B-B14F-4D97-AF65-F5344CB8AC3E}">
        <p14:creationId xmlns:p14="http://schemas.microsoft.com/office/powerpoint/2010/main" val="169355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final model results. All of the variables are statistically significant at the 10% level, and population growth is the only one that isn’t significant at 5%. Again, the variables in the model have exactly the signs we expect. **CLICK** Increasing GNI per capita, government educational spending, life expectancy, and urban population should all be **CLICK** associated with higher happiness scores, while **CLICK** population growth should lead to a decrease in overall happiness because of the added strain on resources and infrastructure. **CLICK x 2** We see that the variance inflation factors here are much smaller than those from the initial model, so removing some of the predictors seems to have reduced the correlation between variables in the model. And sure enough, **CLICK** R-squared only fell by about 1% (to about 0.54) from the initial model despite us removing 5 variables! </a:t>
            </a:r>
          </a:p>
        </p:txBody>
      </p:sp>
      <p:sp>
        <p:nvSpPr>
          <p:cNvPr id="4" name="Slide Number Placeholder 3"/>
          <p:cNvSpPr>
            <a:spLocks noGrp="1"/>
          </p:cNvSpPr>
          <p:nvPr>
            <p:ph type="sldNum" sz="quarter" idx="5"/>
          </p:nvPr>
        </p:nvSpPr>
        <p:spPr/>
        <p:txBody>
          <a:bodyPr/>
          <a:lstStyle/>
          <a:p>
            <a:fld id="{87EF50EF-0170-4197-9A3A-52464812F0EC}" type="slidenum">
              <a:rPr lang="en-US" smtClean="0"/>
              <a:t>20</a:t>
            </a:fld>
            <a:endParaRPr lang="en-US"/>
          </a:p>
        </p:txBody>
      </p:sp>
    </p:spTree>
    <p:extLst>
      <p:ext uri="{BB962C8B-B14F-4D97-AF65-F5344CB8AC3E}">
        <p14:creationId xmlns:p14="http://schemas.microsoft.com/office/powerpoint/2010/main" val="2696763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take a quick look at a few of the diagnostic plots reported by SAS for the final model. *CLICK* Looking at both the residual vs. fitted and the standardized residual vs. fitted plots in the upper left, it looks like the residuals are fairly evenly scattered around the plot which is a good sign. *CLICK* Going down the left hand side here, the </a:t>
            </a:r>
            <a:r>
              <a:rPr lang="en-US" dirty="0" err="1"/>
              <a:t>qqplot</a:t>
            </a:r>
            <a:r>
              <a:rPr lang="en-US" dirty="0"/>
              <a:t> of the residuals looks like it tracks the normal line pretty well. And then the residual histogram in the bottom left looks pretty even, so no worries there. </a:t>
            </a:r>
          </a:p>
          <a:p>
            <a:endParaRPr lang="en-US" dirty="0"/>
          </a:p>
          <a:p>
            <a:r>
              <a:rPr lang="en-US" dirty="0"/>
              <a:t>*CLICK* The only thing that concerned me was the Cook’s distance plot here on the right hand side. It looks like there is one point that has a much larger Cook’s distance than the rest *CLICK*. I looked into this further and it turns out this is Switzerland, which happens to be the happiest country in the world according to the data. It has a happiness score that’s much larger than predicted by the model. Though I won’t show it here, I removed Switzerland and re-ran the stepwise model and not much changed. The same variables were still selected and each of the p-values changed only slightly. So in the end I opted to keep it in the data set.</a:t>
            </a:r>
          </a:p>
          <a:p>
            <a:endParaRPr lang="en-US" dirty="0"/>
          </a:p>
          <a:p>
            <a:r>
              <a:rPr lang="en-US" dirty="0"/>
              <a:t>But overall, things look pretty good and I’m pretty happy with these diagnostics.</a:t>
            </a:r>
          </a:p>
        </p:txBody>
      </p:sp>
      <p:sp>
        <p:nvSpPr>
          <p:cNvPr id="4" name="Slide Number Placeholder 3"/>
          <p:cNvSpPr>
            <a:spLocks noGrp="1"/>
          </p:cNvSpPr>
          <p:nvPr>
            <p:ph type="sldNum" sz="quarter" idx="5"/>
          </p:nvPr>
        </p:nvSpPr>
        <p:spPr/>
        <p:txBody>
          <a:bodyPr/>
          <a:lstStyle/>
          <a:p>
            <a:fld id="{87EF50EF-0170-4197-9A3A-52464812F0EC}" type="slidenum">
              <a:rPr lang="en-US" smtClean="0"/>
              <a:t>21</a:t>
            </a:fld>
            <a:endParaRPr lang="en-US"/>
          </a:p>
        </p:txBody>
      </p:sp>
    </p:spTree>
    <p:extLst>
      <p:ext uri="{BB962C8B-B14F-4D97-AF65-F5344CB8AC3E}">
        <p14:creationId xmlns:p14="http://schemas.microsoft.com/office/powerpoint/2010/main" val="1059776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my final model, I wanted to compare it to the development model that’s most similar to mine, which is the Human Development Index (HDI). The HDI quantifies each country’s development by computing a score from 3 dimensions, which are health, standard of living, and education. </a:t>
            </a:r>
          </a:p>
          <a:p>
            <a:endParaRPr lang="en-US" dirty="0"/>
          </a:p>
          <a:p>
            <a:r>
              <a:rPr lang="en-US" dirty="0"/>
              <a:t>The indicators for the HDI model are shown here in orange**CLICK**, while the indicators from my model are shown in brown **CLICK**. </a:t>
            </a:r>
          </a:p>
          <a:p>
            <a:endParaRPr lang="en-US" dirty="0"/>
          </a:p>
          <a:p>
            <a:r>
              <a:rPr lang="en-US" dirty="0"/>
              <a:t>Honestly, I was pretty surprised when I realized how similar my model was to the HDI. Both my model and the HDI use life expectancy to quantify health and GNI per capita to capture standard of living. Both my model and the HDI model capture the impact of education, though through different measures. The HDI factors in the mean and expected years of schooling for people in a country, whereas I capture the education effect by the amount of government spending on education.</a:t>
            </a:r>
          </a:p>
          <a:p>
            <a:endParaRPr lang="en-US" dirty="0"/>
          </a:p>
          <a:p>
            <a:r>
              <a:rPr lang="en-US" dirty="0"/>
              <a:t>One difference is that my model captures the impact of overall population trends on happiness while the HDI does not. This makes sense, as the HDI really seeks to capture the experience of an individual within a culture or country, whereas my model takes some demographic trends into account that are outside of the individual and capture the population as a whole. </a:t>
            </a:r>
          </a:p>
          <a:p>
            <a:endParaRPr lang="en-US" dirty="0"/>
          </a:p>
          <a:p>
            <a:r>
              <a:rPr lang="en-US" dirty="0"/>
              <a:t>It’s also important to note that my model and the HDI model don’t necessarily claim to capture the same thing. The HDI scores are meant to model human development, whereas my model seeks to understand human happiness. I think the similarities between these two measures show us that these two things are very tightly interwoven.</a:t>
            </a:r>
          </a:p>
        </p:txBody>
      </p:sp>
      <p:sp>
        <p:nvSpPr>
          <p:cNvPr id="4" name="Slide Number Placeholder 3"/>
          <p:cNvSpPr>
            <a:spLocks noGrp="1"/>
          </p:cNvSpPr>
          <p:nvPr>
            <p:ph type="sldNum" sz="quarter" idx="5"/>
          </p:nvPr>
        </p:nvSpPr>
        <p:spPr/>
        <p:txBody>
          <a:bodyPr/>
          <a:lstStyle/>
          <a:p>
            <a:fld id="{87EF50EF-0170-4197-9A3A-52464812F0EC}" type="slidenum">
              <a:rPr lang="en-US" smtClean="0"/>
              <a:t>22</a:t>
            </a:fld>
            <a:endParaRPr lang="en-US"/>
          </a:p>
        </p:txBody>
      </p:sp>
    </p:spTree>
    <p:extLst>
      <p:ext uri="{BB962C8B-B14F-4D97-AF65-F5344CB8AC3E}">
        <p14:creationId xmlns:p14="http://schemas.microsoft.com/office/powerpoint/2010/main" val="406643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can take a look at some of the outliers and influential points from the final model, as this can often help us to see the weaknesses or drawbacks of the model.</a:t>
            </a:r>
          </a:p>
          <a:p>
            <a:endParaRPr lang="en-US" dirty="0"/>
          </a:p>
          <a:p>
            <a:r>
              <a:rPr lang="en-US" dirty="0"/>
              <a:t>Observation 132, the one with the large Cook’s distance here, is Switzerland (as I showed a few slides ago). Switzerland is much happier than predicted! It has a predicted happiness score of 5.66, and an actual score of 7.59, making it the happiest country in the data set. Switzerland does a lot of things well: They have a large GDP per capita, long life expectancy, they work only about 35 hours per week on average, have a beautiful natural environment, great healthcare system, good government, and more. They really are an outlier in the world when it comes to a lot of these things. But as far as my model goes, Switzerland points out a drawback to having such a simple model with only a handful of predictors. It isn’t able to really capture the intricacies of things like good governance and natural beauty, for instance.</a:t>
            </a:r>
          </a:p>
          <a:p>
            <a:endParaRPr lang="en-US" dirty="0"/>
          </a:p>
          <a:p>
            <a:r>
              <a:rPr lang="en-US" dirty="0"/>
              <a:t>Next we have Syria, which is observation 133 and has the second-highest Cook’s distance. Syria is much less happy than predicted by the model, and is one of the most unhappy countries overall. As some of you may have guessed, this can likely be attributed to the civil war the country has been engaged in since 2011. Huge numbers of people have been displaced through that conflict, including more than 4 million refugees that have fled to neighboring countries. So I’m not at all surprised that Syria is an outlier here, as the model doesn’t take this kind of domestic conflict into account.</a:t>
            </a:r>
          </a:p>
          <a:p>
            <a:endParaRPr lang="en-US" dirty="0"/>
          </a:p>
          <a:p>
            <a:r>
              <a:rPr lang="en-US" dirty="0"/>
              <a:t>Lastly we have Venezuela, which is observation 149 in the data. Venezuela is an interesting case. It’s known for having a deeply-ingrained culture of happiness, and its people are known for being pretty cheerful and upbeat. They even have a national office for happiness. However, Venezuela has been facing a number of problems for a few years now, from incredible inflation and unemployment to a president that’s basically a dictator at this point. So I was a little surprised to see that Venezuelans were a bit happier than predicted. So I took a look at some more recent editions of the World Happiness Report, and it turns out Venezuela fell from ranked 5</a:t>
            </a:r>
            <a:r>
              <a:rPr lang="en-US" baseline="30000" dirty="0"/>
              <a:t>th</a:t>
            </a:r>
            <a:r>
              <a:rPr lang="en-US" dirty="0"/>
              <a:t> in the world in 2012 to 102</a:t>
            </a:r>
            <a:r>
              <a:rPr lang="en-US" baseline="30000" dirty="0"/>
              <a:t>nd</a:t>
            </a:r>
            <a:r>
              <a:rPr lang="en-US" dirty="0"/>
              <a:t> by 2018. So probably shortly after my data was collected (in 2015) some of the problems they’ve been facing finally caught up to them. So clearly a lot of this happiness research depends on timing!</a:t>
            </a:r>
          </a:p>
        </p:txBody>
      </p:sp>
      <p:sp>
        <p:nvSpPr>
          <p:cNvPr id="4" name="Slide Number Placeholder 3"/>
          <p:cNvSpPr>
            <a:spLocks noGrp="1"/>
          </p:cNvSpPr>
          <p:nvPr>
            <p:ph type="sldNum" sz="quarter" idx="5"/>
          </p:nvPr>
        </p:nvSpPr>
        <p:spPr/>
        <p:txBody>
          <a:bodyPr/>
          <a:lstStyle/>
          <a:p>
            <a:fld id="{87EF50EF-0170-4197-9A3A-52464812F0EC}" type="slidenum">
              <a:rPr lang="en-US" smtClean="0"/>
              <a:t>23</a:t>
            </a:fld>
            <a:endParaRPr lang="en-US"/>
          </a:p>
        </p:txBody>
      </p:sp>
    </p:spTree>
    <p:extLst>
      <p:ext uri="{BB962C8B-B14F-4D97-AF65-F5344CB8AC3E}">
        <p14:creationId xmlns:p14="http://schemas.microsoft.com/office/powerpoint/2010/main" val="2237853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I’ll provide a few takeaways from this analysis, mostly relating to my initial research questions.</a:t>
            </a:r>
          </a:p>
          <a:p>
            <a:endParaRPr lang="en-US" dirty="0"/>
          </a:p>
          <a:p>
            <a:r>
              <a:rPr lang="en-US" dirty="0"/>
              <a:t>First, **CLICK x2** we can model human happiness across countries using just a handful of economic development indicators. This is exciting! As we’ve seen, health, income, education, and overall population trends seem to be the best predictors of happiness. As we saw, these are the same predictors used to model human development, so clearly there’s a relationship between human happiness and the level of economic development in a country.</a:t>
            </a:r>
          </a:p>
          <a:p>
            <a:endParaRPr lang="en-US" dirty="0"/>
          </a:p>
          <a:p>
            <a:r>
              <a:rPr lang="en-US" dirty="0"/>
              <a:t>Secondly, **CLICK** the contributions of these different factors to happiness levels do not seem to vary much between developed and developing countries. I tried to use an interaction term to see if the contributions of both GNI per capita and population growth to happiness varied between high and low-income countries, and neither seemed to be significant. Further study might be done to see if there are other variables that might have a significant interaction with income.</a:t>
            </a:r>
          </a:p>
          <a:p>
            <a:endParaRPr lang="en-US" dirty="0"/>
          </a:p>
          <a:p>
            <a:r>
              <a:rPr lang="en-US" dirty="0"/>
              <a:t>Finally, **CLICK** my last research question focused on policy options to increase the happiness of citizens. Certainly we see that devoting more resources to health and education, as well as increasing economic opportunities for residents are fruitful policy options, probably unsurprisingly to most of us. But perhaps more importantly, this analysis shows us that many of these economic variables are highly correlated and the relationships between them can be fairly complex. So leaders should be cautious and think about these relationships rather than just try to improve the value of a single indicator. For instance, we see that increasing the percentage of people living in urban areas seems to increase happiness. But in some low-income countries, there aren’t enough resources to sustain large urban populations, so a policy designed to increase urbanization should take this into account. So just because I happened to come up with a simple model doesn’t mean that happiness is a simple problem with an easy solution.</a:t>
            </a:r>
          </a:p>
        </p:txBody>
      </p:sp>
      <p:sp>
        <p:nvSpPr>
          <p:cNvPr id="4" name="Slide Number Placeholder 3"/>
          <p:cNvSpPr>
            <a:spLocks noGrp="1"/>
          </p:cNvSpPr>
          <p:nvPr>
            <p:ph type="sldNum" sz="quarter" idx="5"/>
          </p:nvPr>
        </p:nvSpPr>
        <p:spPr/>
        <p:txBody>
          <a:bodyPr/>
          <a:lstStyle/>
          <a:p>
            <a:fld id="{87EF50EF-0170-4197-9A3A-52464812F0EC}" type="slidenum">
              <a:rPr lang="en-US" smtClean="0"/>
              <a:t>24</a:t>
            </a:fld>
            <a:endParaRPr lang="en-US"/>
          </a:p>
        </p:txBody>
      </p:sp>
    </p:spTree>
    <p:extLst>
      <p:ext uri="{BB962C8B-B14F-4D97-AF65-F5344CB8AC3E}">
        <p14:creationId xmlns:p14="http://schemas.microsoft.com/office/powerpoint/2010/main" val="500949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87EF50EF-0170-4197-9A3A-52464812F0EC}" type="slidenum">
              <a:rPr lang="en-US" smtClean="0"/>
              <a:t>26</a:t>
            </a:fld>
            <a:endParaRPr lang="en-US"/>
          </a:p>
        </p:txBody>
      </p:sp>
    </p:spTree>
    <p:extLst>
      <p:ext uri="{BB962C8B-B14F-4D97-AF65-F5344CB8AC3E}">
        <p14:creationId xmlns:p14="http://schemas.microsoft.com/office/powerpoint/2010/main" val="128045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lot to like about GDP or GNI when we consider the context of economic development of countries around the world. </a:t>
            </a:r>
          </a:p>
          <a:p>
            <a:endParaRPr lang="en-US" dirty="0"/>
          </a:p>
          <a:p>
            <a:r>
              <a:rPr lang="en-US" dirty="0"/>
              <a:t>First, GDP is a single number that is pretty easy to measure. It’s an objective number that we can compute and then easily compare across countries.</a:t>
            </a:r>
          </a:p>
          <a:p>
            <a:endParaRPr lang="en-US" dirty="0"/>
          </a:p>
          <a:p>
            <a:r>
              <a:rPr lang="en-US" dirty="0"/>
              <a:t>Secondly, GDP is an indicator of the growth of jobs and income, which are obviously important in determining quality of life.</a:t>
            </a:r>
          </a:p>
          <a:p>
            <a:endParaRPr lang="en-US" dirty="0"/>
          </a:p>
          <a:p>
            <a:r>
              <a:rPr lang="en-US" dirty="0"/>
              <a:t>Then finally, GDP is highly correlated with other factors that are important to human welfare. In most countries, higher levels of GDP per capita occur hand-in-hand with other improvements to quality of life, such as higher levels of life expectancy, and lower levels of infant mortality and inequality.</a:t>
            </a:r>
          </a:p>
          <a:p>
            <a:endParaRPr lang="en-US" dirty="0"/>
          </a:p>
          <a:p>
            <a:r>
              <a:rPr lang="en-US" dirty="0"/>
              <a:t>Considering these factors, it’s not surprising that growing a country’s GDP is often seen as the best way to improve the quality of life of its citizens.</a:t>
            </a:r>
          </a:p>
        </p:txBody>
      </p:sp>
      <p:sp>
        <p:nvSpPr>
          <p:cNvPr id="4" name="Slide Number Placeholder 3"/>
          <p:cNvSpPr>
            <a:spLocks noGrp="1"/>
          </p:cNvSpPr>
          <p:nvPr>
            <p:ph type="sldNum" sz="quarter" idx="5"/>
          </p:nvPr>
        </p:nvSpPr>
        <p:spPr/>
        <p:txBody>
          <a:bodyPr/>
          <a:lstStyle/>
          <a:p>
            <a:fld id="{87EF50EF-0170-4197-9A3A-52464812F0EC}" type="slidenum">
              <a:rPr lang="en-US" smtClean="0"/>
              <a:t>3</a:t>
            </a:fld>
            <a:endParaRPr lang="en-US"/>
          </a:p>
        </p:txBody>
      </p:sp>
    </p:spTree>
    <p:extLst>
      <p:ext uri="{BB962C8B-B14F-4D97-AF65-F5344CB8AC3E}">
        <p14:creationId xmlns:p14="http://schemas.microsoft.com/office/powerpoint/2010/main" val="390445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all that GDP can measure, there are a number of things that it cannot measure.</a:t>
            </a:r>
          </a:p>
          <a:p>
            <a:endParaRPr lang="en-US" dirty="0"/>
          </a:p>
          <a:p>
            <a:r>
              <a:rPr lang="en-US" dirty="0"/>
              <a:t>First, consider leisure time. The per capita GDP in the US is larger, say, than that of Germany, but this doesn’t mean that the US has a higher standard of living because the average American works many more hours per year than the average German.</a:t>
            </a:r>
          </a:p>
          <a:p>
            <a:endParaRPr lang="en-US" dirty="0"/>
          </a:p>
          <a:p>
            <a:r>
              <a:rPr lang="en-US" dirty="0"/>
              <a:t>Secondly, GDP can tell us how much was spent in a year on different factors, such as health, learning, and environmental cleanliness, for example, but it doesn’t tell us anything about the actual levels of health, learning, or environmental cleanliness within a country.</a:t>
            </a:r>
          </a:p>
          <a:p>
            <a:endParaRPr lang="en-US" dirty="0"/>
          </a:p>
          <a:p>
            <a:r>
              <a:rPr lang="en-US" dirty="0"/>
              <a:t>Next, with regard to inequality, GDP per capita can’t tell us anything, because it’s only an average. </a:t>
            </a:r>
            <a:r>
              <a:rPr lang="en-US" b="0" i="0" dirty="0">
                <a:solidFill>
                  <a:srgbClr val="21242C"/>
                </a:solidFill>
                <a:effectLst/>
                <a:latin typeface="Lato"/>
              </a:rPr>
              <a:t>When GDP per capita rises by 5%, for example, it could mean that GDP for everyone in the country has risen by 5% or that the GDP of some groups has risen by more while that of others has risen by less—or even fallen.</a:t>
            </a:r>
          </a:p>
          <a:p>
            <a:endParaRPr lang="en-US" b="0" i="0" dirty="0">
              <a:solidFill>
                <a:srgbClr val="21242C"/>
              </a:solidFill>
              <a:effectLst/>
              <a:latin typeface="Lato"/>
            </a:endParaRPr>
          </a:p>
          <a:p>
            <a:r>
              <a:rPr lang="en-US" b="0" i="0" dirty="0">
                <a:solidFill>
                  <a:srgbClr val="21242C"/>
                </a:solidFill>
                <a:effectLst/>
                <a:latin typeface="Lato"/>
              </a:rPr>
              <a:t>Finally, we can’t necessarily be sure that economic growth makes people any happier at all. The famous economist Richard </a:t>
            </a:r>
            <a:r>
              <a:rPr lang="en-US" b="0" i="0" dirty="0" err="1">
                <a:solidFill>
                  <a:srgbClr val="21242C"/>
                </a:solidFill>
                <a:effectLst/>
                <a:latin typeface="Lato"/>
              </a:rPr>
              <a:t>Easterlin</a:t>
            </a:r>
            <a:r>
              <a:rPr lang="en-US" b="0" i="0" dirty="0">
                <a:solidFill>
                  <a:srgbClr val="21242C"/>
                </a:solidFill>
                <a:effectLst/>
                <a:latin typeface="Lato"/>
              </a:rPr>
              <a:t> did a number of studies looking at economic growth and happiness after the post-WWII economic boom in the US, and found that the rampant growth had very little effect on the overall happiness of US citizens.</a:t>
            </a:r>
            <a:endParaRPr lang="en-US" dirty="0"/>
          </a:p>
        </p:txBody>
      </p:sp>
      <p:sp>
        <p:nvSpPr>
          <p:cNvPr id="4" name="Slide Number Placeholder 3"/>
          <p:cNvSpPr>
            <a:spLocks noGrp="1"/>
          </p:cNvSpPr>
          <p:nvPr>
            <p:ph type="sldNum" sz="quarter" idx="5"/>
          </p:nvPr>
        </p:nvSpPr>
        <p:spPr/>
        <p:txBody>
          <a:bodyPr/>
          <a:lstStyle/>
          <a:p>
            <a:fld id="{87EF50EF-0170-4197-9A3A-52464812F0EC}" type="slidenum">
              <a:rPr lang="en-US" smtClean="0"/>
              <a:t>4</a:t>
            </a:fld>
            <a:endParaRPr lang="en-US"/>
          </a:p>
        </p:txBody>
      </p:sp>
    </p:spTree>
    <p:extLst>
      <p:ext uri="{BB962C8B-B14F-4D97-AF65-F5344CB8AC3E}">
        <p14:creationId xmlns:p14="http://schemas.microsoft.com/office/powerpoint/2010/main" val="146351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weaknesses of the GDP measure have led to the creation of a variety of alternative development measures that focus on increasing quality of life in a holistic way, taking a variety of factors into account.</a:t>
            </a:r>
          </a:p>
          <a:p>
            <a:endParaRPr lang="en-US" dirty="0"/>
          </a:p>
          <a:p>
            <a:r>
              <a:rPr lang="en-US" dirty="0"/>
              <a:t>One of the most popular alternative development measures is the Human Development Index, which was created by the United Nations in 1990. Like GDP, it is a single number meant to quantify the quality of life in a country. It is calculated using GNI per capita, life expectancy, and average years of schooling in a country. </a:t>
            </a:r>
          </a:p>
          <a:p>
            <a:endParaRPr lang="en-US" dirty="0"/>
          </a:p>
          <a:p>
            <a:r>
              <a:rPr lang="en-US" dirty="0"/>
              <a:t>The Social Progress Index, which was developed by a non-profit called the Social Progress Imperative, takes a different approach. They use 54 different quality of life indicators, including access to water and sanitation, education, health, housing, and communication. This is fairly complex, so it hasn’t been seen as being all that practical for informing policy decisions.</a:t>
            </a:r>
          </a:p>
          <a:p>
            <a:endParaRPr lang="en-US" dirty="0"/>
          </a:p>
          <a:p>
            <a:r>
              <a:rPr lang="en-US" dirty="0"/>
              <a:t>Lastly, Gross National Happiness, or GNH, is a framework developed by the country of Bhutan to better understand the well-being of its residents. Every 5 years, 8,000 residents of Bhutan are chosen to fill out a 300-question survey that includes questions from domains including psychological well-being, health, time use, education, and culture. The country’s leaders track this very closely and try to align policy decisions with increasing GNH. </a:t>
            </a:r>
          </a:p>
          <a:p>
            <a:endParaRPr lang="en-US" dirty="0"/>
          </a:p>
          <a:p>
            <a:r>
              <a:rPr lang="en-US" dirty="0"/>
              <a:t>In my project, which I see as sort of “being in conversation” with some of these alternative measures, I explore the relationships between country development indicators, including GNI and some of the other factors mentioned here, and “happiness scores” around the world (which I will get to in just a minute).</a:t>
            </a:r>
          </a:p>
          <a:p>
            <a:endParaRPr lang="en-US" dirty="0"/>
          </a:p>
          <a:p>
            <a:endParaRPr lang="en-US" dirty="0"/>
          </a:p>
        </p:txBody>
      </p:sp>
      <p:sp>
        <p:nvSpPr>
          <p:cNvPr id="4" name="Slide Number Placeholder 3"/>
          <p:cNvSpPr>
            <a:spLocks noGrp="1"/>
          </p:cNvSpPr>
          <p:nvPr>
            <p:ph type="sldNum" sz="quarter" idx="5"/>
          </p:nvPr>
        </p:nvSpPr>
        <p:spPr/>
        <p:txBody>
          <a:bodyPr/>
          <a:lstStyle/>
          <a:p>
            <a:fld id="{87EF50EF-0170-4197-9A3A-52464812F0EC}" type="slidenum">
              <a:rPr lang="en-US" smtClean="0"/>
              <a:t>5</a:t>
            </a:fld>
            <a:endParaRPr lang="en-US"/>
          </a:p>
        </p:txBody>
      </p:sp>
    </p:spTree>
    <p:extLst>
      <p:ext uri="{BB962C8B-B14F-4D97-AF65-F5344CB8AC3E}">
        <p14:creationId xmlns:p14="http://schemas.microsoft.com/office/powerpoint/2010/main" val="1997344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I’ll move into the data I used in my project.</a:t>
            </a:r>
          </a:p>
          <a:p>
            <a:endParaRPr lang="en-US" dirty="0"/>
          </a:p>
          <a:p>
            <a:r>
              <a:rPr lang="en-US" dirty="0"/>
              <a:t>I used two different data sets for my analysis, the first of which is the World Development Indicators which I found on Kaggle. This is a dataset published annually by the World Bank and includes over 1,400 annual indicators of economic development from every country in the world.</a:t>
            </a:r>
          </a:p>
          <a:p>
            <a:endParaRPr lang="en-US" dirty="0"/>
          </a:p>
          <a:p>
            <a:r>
              <a:rPr lang="en-US" dirty="0"/>
              <a:t>The indicators include demographic variables, such as population growth and fertility rates; economic variables, such as GDP, household consumption, and trade amounts; health variables, like life expectancy and mortality rates; and education variables such as literacy rates. These variables serve as predictors in my model.</a:t>
            </a:r>
          </a:p>
          <a:p>
            <a:endParaRPr lang="en-US" dirty="0"/>
          </a:p>
          <a:p>
            <a:r>
              <a:rPr lang="en-US" dirty="0"/>
              <a:t>There were quite a few missing values in this dataset, because not all countries report on all of these measures. Also many of the variables were just different ways of measuring the same thing. So for instance, one variable was GNI per capita in US dollars, while another was GNI per capita for each country expressed in terms of its own currency. After removing the missing values and deleting the extra variables, I was left with 88 total indicators.</a:t>
            </a:r>
          </a:p>
        </p:txBody>
      </p:sp>
      <p:sp>
        <p:nvSpPr>
          <p:cNvPr id="4" name="Slide Number Placeholder 3"/>
          <p:cNvSpPr>
            <a:spLocks noGrp="1"/>
          </p:cNvSpPr>
          <p:nvPr>
            <p:ph type="sldNum" sz="quarter" idx="5"/>
          </p:nvPr>
        </p:nvSpPr>
        <p:spPr/>
        <p:txBody>
          <a:bodyPr/>
          <a:lstStyle/>
          <a:p>
            <a:fld id="{87EF50EF-0170-4197-9A3A-52464812F0EC}" type="slidenum">
              <a:rPr lang="en-US" smtClean="0"/>
              <a:t>6</a:t>
            </a:fld>
            <a:endParaRPr lang="en-US"/>
          </a:p>
        </p:txBody>
      </p:sp>
    </p:spTree>
    <p:extLst>
      <p:ext uri="{BB962C8B-B14F-4D97-AF65-F5344CB8AC3E}">
        <p14:creationId xmlns:p14="http://schemas.microsoft.com/office/powerpoint/2010/main" val="346671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second data set is the World Happiness Report, which I also found on Kaggle. This dataset has been published annually by the United Nations since 2012. </a:t>
            </a:r>
          </a:p>
          <a:p>
            <a:endParaRPr lang="en-US" dirty="0"/>
          </a:p>
          <a:p>
            <a:r>
              <a:rPr lang="en-US" dirty="0"/>
              <a:t>The report ranks 158 countries around the world by their happiness levels and includes a “happiness score” from 0 to 10 for each country. </a:t>
            </a:r>
          </a:p>
          <a:p>
            <a:endParaRPr lang="en-US" dirty="0"/>
          </a:p>
          <a:p>
            <a:r>
              <a:rPr lang="en-US" dirty="0"/>
              <a:t>The happiness scores are derived from the “</a:t>
            </a:r>
            <a:r>
              <a:rPr lang="en-US" dirty="0" err="1"/>
              <a:t>Cantril</a:t>
            </a:r>
            <a:r>
              <a:rPr lang="en-US" dirty="0"/>
              <a:t> ladder” question on the Gallup World Poll, which asks respondents to think of a ladder with the best possible life for them being a 10 and the worst possible life being a 0 and to rate their current lives on that scale.</a:t>
            </a:r>
          </a:p>
          <a:p>
            <a:endParaRPr lang="en-US" dirty="0"/>
          </a:p>
          <a:p>
            <a:r>
              <a:rPr lang="en-US" dirty="0"/>
              <a:t>My interest in this analysis was on the 0 to 10 happiness scores and not so much on the overall rank of countries by happiness levels.</a:t>
            </a:r>
          </a:p>
          <a:p>
            <a:endParaRPr lang="en-US" dirty="0"/>
          </a:p>
        </p:txBody>
      </p:sp>
      <p:sp>
        <p:nvSpPr>
          <p:cNvPr id="4" name="Slide Number Placeholder 3"/>
          <p:cNvSpPr>
            <a:spLocks noGrp="1"/>
          </p:cNvSpPr>
          <p:nvPr>
            <p:ph type="sldNum" sz="quarter" idx="5"/>
          </p:nvPr>
        </p:nvSpPr>
        <p:spPr/>
        <p:txBody>
          <a:bodyPr/>
          <a:lstStyle/>
          <a:p>
            <a:fld id="{87EF50EF-0170-4197-9A3A-52464812F0EC}" type="slidenum">
              <a:rPr lang="en-US" smtClean="0"/>
              <a:t>7</a:t>
            </a:fld>
            <a:endParaRPr lang="en-US"/>
          </a:p>
        </p:txBody>
      </p:sp>
    </p:spTree>
    <p:extLst>
      <p:ext uri="{BB962C8B-B14F-4D97-AF65-F5344CB8AC3E}">
        <p14:creationId xmlns:p14="http://schemas.microsoft.com/office/powerpoint/2010/main" val="409556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research questions were as follows: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sz="1200" dirty="0"/>
              <a:t>Which development indicators are most predictive of country happiness scores?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spcBef>
                <a:spcPts val="0"/>
              </a:spcBef>
              <a:spcAft>
                <a:spcPts val="0"/>
              </a:spcAft>
            </a:pPr>
            <a:r>
              <a:rPr lang="en-US" dirty="0"/>
              <a:t>2.) </a:t>
            </a:r>
            <a:r>
              <a:rPr lang="en-US" sz="1200" dirty="0"/>
              <a:t>Do the contributions of different development indicators to happiness scores vary between developed and developing countries?</a:t>
            </a:r>
          </a:p>
          <a:p>
            <a:pPr>
              <a:spcBef>
                <a:spcPts val="0"/>
              </a:spcBef>
              <a:spcAft>
                <a:spcPts val="0"/>
              </a:spcAft>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 Which observations are not fit well by the model, and why might this be?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spcBef>
                <a:spcPts val="0"/>
              </a:spcBef>
              <a:spcAft>
                <a:spcPts val="0"/>
              </a:spcAft>
            </a:pPr>
            <a:r>
              <a:rPr lang="en-US" sz="1200" dirty="0"/>
              <a:t>4.) Do the results point to potential policy measures that could enhance citizens’ well-being?</a:t>
            </a:r>
          </a:p>
          <a:p>
            <a:pPr>
              <a:spcBef>
                <a:spcPts val="0"/>
              </a:spcBef>
              <a:spcAft>
                <a:spcPts val="0"/>
              </a:spcAft>
            </a:pPr>
            <a:endParaRPr lang="en-US" sz="1200" dirty="0"/>
          </a:p>
          <a:p>
            <a:endParaRPr lang="en-US" dirty="0"/>
          </a:p>
        </p:txBody>
      </p:sp>
      <p:sp>
        <p:nvSpPr>
          <p:cNvPr id="4" name="Slide Number Placeholder 3"/>
          <p:cNvSpPr>
            <a:spLocks noGrp="1"/>
          </p:cNvSpPr>
          <p:nvPr>
            <p:ph type="sldNum" sz="quarter" idx="5"/>
          </p:nvPr>
        </p:nvSpPr>
        <p:spPr/>
        <p:txBody>
          <a:bodyPr/>
          <a:lstStyle/>
          <a:p>
            <a:fld id="{87EF50EF-0170-4197-9A3A-52464812F0EC}" type="slidenum">
              <a:rPr lang="en-US" smtClean="0"/>
              <a:t>8</a:t>
            </a:fld>
            <a:endParaRPr lang="en-US"/>
          </a:p>
        </p:txBody>
      </p:sp>
    </p:spTree>
    <p:extLst>
      <p:ext uri="{BB962C8B-B14F-4D97-AF65-F5344CB8AC3E}">
        <p14:creationId xmlns:p14="http://schemas.microsoft.com/office/powerpoint/2010/main" val="52053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overall approach to the analysis was to use the happiness scores as the response variable in my model, and then try to predict them using the variables from the World Development Indicators.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was really important for me to use variable selection and form an interpretable model. As I showed, even after removing a number of variables there were still almost 90 potential predictors, and it wasn’t very clear to me from the outset which would be important in predicting happiness levels. So having a way to reduce the number of variables was essential.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interpretability, I wanted to know which factors are most useful in determining happiness, so a black box model would not have been be very helpful to 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give a bit of a roadmap of the analysis: I began by using lasso regression to reduce the number of potential predictors. Lasso regression uses the sparsity-inducing L1 penalty, meaning some coefficients are set to zero and removed from the model. Lasso regression is known to perform well with correlated predictors, so it was helpful in determining which variables would be most important to include in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the potential predictors were chosen by the lasso model, I used backward stepwise variable selection to make the final model selection. But we’ll get to more of that in a minute.</a:t>
            </a:r>
          </a:p>
        </p:txBody>
      </p:sp>
      <p:sp>
        <p:nvSpPr>
          <p:cNvPr id="4" name="Slide Number Placeholder 3"/>
          <p:cNvSpPr>
            <a:spLocks noGrp="1"/>
          </p:cNvSpPr>
          <p:nvPr>
            <p:ph type="sldNum" sz="quarter" idx="5"/>
          </p:nvPr>
        </p:nvSpPr>
        <p:spPr/>
        <p:txBody>
          <a:bodyPr/>
          <a:lstStyle/>
          <a:p>
            <a:fld id="{87EF50EF-0170-4197-9A3A-52464812F0EC}" type="slidenum">
              <a:rPr lang="en-US" smtClean="0"/>
              <a:t>9</a:t>
            </a:fld>
            <a:endParaRPr lang="en-US"/>
          </a:p>
        </p:txBody>
      </p:sp>
    </p:spTree>
    <p:extLst>
      <p:ext uri="{BB962C8B-B14F-4D97-AF65-F5344CB8AC3E}">
        <p14:creationId xmlns:p14="http://schemas.microsoft.com/office/powerpoint/2010/main" val="26093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5.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6.svg"/><Relationship Id="rId3" Type="http://schemas.openxmlformats.org/officeDocument/2006/relationships/image" Target="../media/image19.png"/><Relationship Id="rId7" Type="http://schemas.openxmlformats.org/officeDocument/2006/relationships/image" Target="../media/image13.png"/><Relationship Id="rId12"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5.png"/><Relationship Id="rId5" Type="http://schemas.openxmlformats.org/officeDocument/2006/relationships/image" Target="../media/image11.png"/><Relationship Id="rId10" Type="http://schemas.openxmlformats.org/officeDocument/2006/relationships/image" Target="../media/image18.svg"/><Relationship Id="rId4" Type="http://schemas.openxmlformats.org/officeDocument/2006/relationships/image" Target="../media/image20.sv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businessinsider.com/the-unhappiest-country-in-the-world-is-syria-2015-11" TargetMode="External"/><Relationship Id="rId3" Type="http://schemas.openxmlformats.org/officeDocument/2006/relationships/hyperlink" Target="https://www.khanacademy.org/economics-finance-domain/macroeconomics/macro-economic-indicators-and-the-business-cycle/macro-limitations-of-gdp/a/how-well-gdp-measures-the-well-being-of-society-cnx" TargetMode="External"/><Relationship Id="rId7" Type="http://schemas.openxmlformats.org/officeDocument/2006/relationships/hyperlink" Target="https://www.telegraph.co.uk/travel/destinations/europe/switzerland/articles/Why-is-Switzerland-so-happy/" TargetMode="External"/><Relationship Id="rId2" Type="http://schemas.openxmlformats.org/officeDocument/2006/relationships/hyperlink" Target="https://www.npr.org/sections/parallels/2018/02/12/584481047/the-birthplace-of-gross-national-happiness-is-growing-a-bit-cynical" TargetMode="External"/><Relationship Id="rId1" Type="http://schemas.openxmlformats.org/officeDocument/2006/relationships/slideLayout" Target="../slideLayouts/slideLayout2.xml"/><Relationship Id="rId6" Type="http://schemas.openxmlformats.org/officeDocument/2006/relationships/hyperlink" Target="https://qz.com/1267005/venezuelas-crisis-has-made-it-one-of-the-unhappiest-countries-in-the-world/" TargetMode="External"/><Relationship Id="rId5" Type="http://schemas.openxmlformats.org/officeDocument/2006/relationships/hyperlink" Target="https://hbr.org/2016/04/when-economic-growth-doesnt-make-countries-happier" TargetMode="External"/><Relationship Id="rId4" Type="http://schemas.openxmlformats.org/officeDocument/2006/relationships/hyperlink" Target="https://www.theigc.org/blog/is-gdp-an-adequate-measure-of-development/"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Economic Growth and Subjective Well-Being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Zack baker</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40C3-AC45-45CD-82BA-8967B8B10591}"/>
              </a:ext>
            </a:extLst>
          </p:cNvPr>
          <p:cNvSpPr>
            <a:spLocks noGrp="1"/>
          </p:cNvSpPr>
          <p:nvPr>
            <p:ph type="title"/>
          </p:nvPr>
        </p:nvSpPr>
        <p:spPr>
          <a:xfrm>
            <a:off x="643466" y="786383"/>
            <a:ext cx="2950339" cy="2093975"/>
          </a:xfrm>
        </p:spPr>
        <p:txBody>
          <a:bodyPr/>
          <a:lstStyle/>
          <a:p>
            <a:r>
              <a:rPr lang="en-US" dirty="0"/>
              <a:t>Exploratory Analysis</a:t>
            </a:r>
          </a:p>
        </p:txBody>
      </p:sp>
      <p:sp>
        <p:nvSpPr>
          <p:cNvPr id="4" name="Text Placeholder 3">
            <a:extLst>
              <a:ext uri="{FF2B5EF4-FFF2-40B4-BE49-F238E27FC236}">
                <a16:creationId xmlns:a16="http://schemas.microsoft.com/office/drawing/2014/main" id="{13E34997-77B3-49D4-8AA6-F9115E4072FB}"/>
              </a:ext>
            </a:extLst>
          </p:cNvPr>
          <p:cNvSpPr>
            <a:spLocks noGrp="1"/>
          </p:cNvSpPr>
          <p:nvPr>
            <p:ph type="body" sz="half" idx="2"/>
          </p:nvPr>
        </p:nvSpPr>
        <p:spPr>
          <a:xfrm>
            <a:off x="643465" y="3043050"/>
            <a:ext cx="2822749" cy="3064505"/>
          </a:xfrm>
        </p:spPr>
        <p:txBody>
          <a:bodyPr/>
          <a:lstStyle/>
          <a:p>
            <a:endParaRPr lang="en-US" dirty="0"/>
          </a:p>
        </p:txBody>
      </p:sp>
      <p:sp>
        <p:nvSpPr>
          <p:cNvPr id="6" name="Rectangle 5">
            <a:extLst>
              <a:ext uri="{FF2B5EF4-FFF2-40B4-BE49-F238E27FC236}">
                <a16:creationId xmlns:a16="http://schemas.microsoft.com/office/drawing/2014/main" id="{C21A53FA-A74E-44A0-B97E-585B1322A877}"/>
              </a:ext>
            </a:extLst>
          </p:cNvPr>
          <p:cNvSpPr/>
          <p:nvPr/>
        </p:nvSpPr>
        <p:spPr>
          <a:xfrm>
            <a:off x="3773347" y="0"/>
            <a:ext cx="159730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20">
            <a:extLst>
              <a:ext uri="{FF2B5EF4-FFF2-40B4-BE49-F238E27FC236}">
                <a16:creationId xmlns:a16="http://schemas.microsoft.com/office/drawing/2014/main" id="{B79CD05D-051F-4072-B717-210FDD21AC8F}"/>
              </a:ext>
            </a:extLst>
          </p:cNvPr>
          <p:cNvPicPr>
            <a:picLocks noGrp="1" noChangeAspect="1"/>
          </p:cNvPicPr>
          <p:nvPr>
            <p:ph idx="1"/>
          </p:nvPr>
        </p:nvPicPr>
        <p:blipFill>
          <a:blip r:embed="rId3"/>
          <a:stretch>
            <a:fillRect/>
          </a:stretch>
        </p:blipFill>
        <p:spPr>
          <a:xfrm>
            <a:off x="3773347" y="426764"/>
            <a:ext cx="8330368" cy="5553578"/>
          </a:xfrm>
          <a:prstGeom prst="rect">
            <a:avLst/>
          </a:prstGeom>
        </p:spPr>
      </p:pic>
    </p:spTree>
    <p:extLst>
      <p:ext uri="{BB962C8B-B14F-4D97-AF65-F5344CB8AC3E}">
        <p14:creationId xmlns:p14="http://schemas.microsoft.com/office/powerpoint/2010/main" val="276578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40C3-AC45-45CD-82BA-8967B8B10591}"/>
              </a:ext>
            </a:extLst>
          </p:cNvPr>
          <p:cNvSpPr>
            <a:spLocks noGrp="1"/>
          </p:cNvSpPr>
          <p:nvPr>
            <p:ph type="title"/>
          </p:nvPr>
        </p:nvSpPr>
        <p:spPr>
          <a:xfrm>
            <a:off x="643466" y="786383"/>
            <a:ext cx="2950339" cy="2093975"/>
          </a:xfrm>
        </p:spPr>
        <p:txBody>
          <a:bodyPr/>
          <a:lstStyle/>
          <a:p>
            <a:r>
              <a:rPr lang="en-US" dirty="0"/>
              <a:t>Exploratory Analysis</a:t>
            </a:r>
          </a:p>
        </p:txBody>
      </p:sp>
      <p:sp>
        <p:nvSpPr>
          <p:cNvPr id="6" name="Rectangle 5">
            <a:extLst>
              <a:ext uri="{FF2B5EF4-FFF2-40B4-BE49-F238E27FC236}">
                <a16:creationId xmlns:a16="http://schemas.microsoft.com/office/drawing/2014/main" id="{C21A53FA-A74E-44A0-B97E-585B1322A877}"/>
              </a:ext>
            </a:extLst>
          </p:cNvPr>
          <p:cNvSpPr/>
          <p:nvPr/>
        </p:nvSpPr>
        <p:spPr>
          <a:xfrm>
            <a:off x="3773347" y="0"/>
            <a:ext cx="159730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9">
            <a:extLst>
              <a:ext uri="{FF2B5EF4-FFF2-40B4-BE49-F238E27FC236}">
                <a16:creationId xmlns:a16="http://schemas.microsoft.com/office/drawing/2014/main" id="{76A361DD-938A-4499-BE39-3E738D384267}"/>
              </a:ext>
            </a:extLst>
          </p:cNvPr>
          <p:cNvGraphicFramePr>
            <a:graphicFrameLocks noGrp="1"/>
          </p:cNvGraphicFramePr>
          <p:nvPr>
            <p:ph idx="1"/>
            <p:extLst>
              <p:ext uri="{D42A27DB-BD31-4B8C-83A1-F6EECF244321}">
                <p14:modId xmlns:p14="http://schemas.microsoft.com/office/powerpoint/2010/main" val="3060805667"/>
              </p:ext>
            </p:extLst>
          </p:nvPr>
        </p:nvGraphicFramePr>
        <p:xfrm>
          <a:off x="4710747" y="783548"/>
          <a:ext cx="6834505" cy="2494280"/>
        </p:xfrm>
        <a:graphic>
          <a:graphicData uri="http://schemas.openxmlformats.org/drawingml/2006/table">
            <a:tbl>
              <a:tblPr firstRow="1" bandRow="1">
                <a:tableStyleId>{EB344D84-9AFB-497E-A393-DC336BA19D2E}</a:tableStyleId>
              </a:tblPr>
              <a:tblGrid>
                <a:gridCol w="738505">
                  <a:extLst>
                    <a:ext uri="{9D8B030D-6E8A-4147-A177-3AD203B41FA5}">
                      <a16:colId xmlns:a16="http://schemas.microsoft.com/office/drawing/2014/main" val="618420993"/>
                    </a:ext>
                  </a:extLst>
                </a:gridCol>
                <a:gridCol w="2032000">
                  <a:extLst>
                    <a:ext uri="{9D8B030D-6E8A-4147-A177-3AD203B41FA5}">
                      <a16:colId xmlns:a16="http://schemas.microsoft.com/office/drawing/2014/main" val="1334678104"/>
                    </a:ext>
                  </a:extLst>
                </a:gridCol>
                <a:gridCol w="2032000">
                  <a:extLst>
                    <a:ext uri="{9D8B030D-6E8A-4147-A177-3AD203B41FA5}">
                      <a16:colId xmlns:a16="http://schemas.microsoft.com/office/drawing/2014/main" val="207218270"/>
                    </a:ext>
                  </a:extLst>
                </a:gridCol>
                <a:gridCol w="2032000">
                  <a:extLst>
                    <a:ext uri="{9D8B030D-6E8A-4147-A177-3AD203B41FA5}">
                      <a16:colId xmlns:a16="http://schemas.microsoft.com/office/drawing/2014/main" val="2577792118"/>
                    </a:ext>
                  </a:extLst>
                </a:gridCol>
              </a:tblGrid>
              <a:tr h="370840">
                <a:tc>
                  <a:txBody>
                    <a:bodyPr/>
                    <a:lstStyle/>
                    <a:p>
                      <a:pPr algn="ctr"/>
                      <a:r>
                        <a:rPr lang="en-US" dirty="0"/>
                        <a:t>Rank</a:t>
                      </a:r>
                    </a:p>
                  </a:txBody>
                  <a:tcPr/>
                </a:tc>
                <a:tc>
                  <a:txBody>
                    <a:bodyPr/>
                    <a:lstStyle/>
                    <a:p>
                      <a:pPr algn="ctr"/>
                      <a:r>
                        <a:rPr lang="en-US" dirty="0"/>
                        <a:t>Country</a:t>
                      </a:r>
                    </a:p>
                  </a:txBody>
                  <a:tcPr/>
                </a:tc>
                <a:tc>
                  <a:txBody>
                    <a:bodyPr/>
                    <a:lstStyle/>
                    <a:p>
                      <a:pPr algn="ctr"/>
                      <a:r>
                        <a:rPr lang="en-US" dirty="0"/>
                        <a:t>Classification</a:t>
                      </a:r>
                    </a:p>
                  </a:txBody>
                  <a:tcPr/>
                </a:tc>
                <a:tc>
                  <a:txBody>
                    <a:bodyPr/>
                    <a:lstStyle/>
                    <a:p>
                      <a:pPr algn="ctr"/>
                      <a:r>
                        <a:rPr lang="en-US" dirty="0"/>
                        <a:t>GNI Per Capita (2015)</a:t>
                      </a:r>
                    </a:p>
                  </a:txBody>
                  <a:tcPr/>
                </a:tc>
                <a:extLst>
                  <a:ext uri="{0D108BD9-81ED-4DB2-BD59-A6C34878D82A}">
                    <a16:rowId xmlns:a16="http://schemas.microsoft.com/office/drawing/2014/main" val="327008746"/>
                  </a:ext>
                </a:extLst>
              </a:tr>
              <a:tr h="370840">
                <a:tc>
                  <a:txBody>
                    <a:bodyPr/>
                    <a:lstStyle/>
                    <a:p>
                      <a:pPr algn="ctr"/>
                      <a:r>
                        <a:rPr lang="en-US" dirty="0"/>
                        <a:t>1</a:t>
                      </a:r>
                    </a:p>
                  </a:txBody>
                  <a:tcPr/>
                </a:tc>
                <a:tc>
                  <a:txBody>
                    <a:bodyPr/>
                    <a:lstStyle/>
                    <a:p>
                      <a:pPr algn="ctr"/>
                      <a:r>
                        <a:rPr lang="en-US" dirty="0"/>
                        <a:t>Switzerland</a:t>
                      </a:r>
                    </a:p>
                  </a:txBody>
                  <a:tcPr/>
                </a:tc>
                <a:tc>
                  <a:txBody>
                    <a:bodyPr/>
                    <a:lstStyle/>
                    <a:p>
                      <a:pPr algn="ctr"/>
                      <a:r>
                        <a:rPr lang="en-US" dirty="0"/>
                        <a:t>High Income</a:t>
                      </a:r>
                    </a:p>
                  </a:txBody>
                  <a:tcPr/>
                </a:tc>
                <a:tc>
                  <a:txBody>
                    <a:bodyPr/>
                    <a:lstStyle/>
                    <a:p>
                      <a:pPr algn="ctr"/>
                      <a:r>
                        <a:rPr lang="en-US" dirty="0"/>
                        <a:t>$85,800</a:t>
                      </a:r>
                    </a:p>
                  </a:txBody>
                  <a:tcPr/>
                </a:tc>
                <a:extLst>
                  <a:ext uri="{0D108BD9-81ED-4DB2-BD59-A6C34878D82A}">
                    <a16:rowId xmlns:a16="http://schemas.microsoft.com/office/drawing/2014/main" val="2870923393"/>
                  </a:ext>
                </a:extLst>
              </a:tr>
              <a:tr h="370840">
                <a:tc>
                  <a:txBody>
                    <a:bodyPr/>
                    <a:lstStyle/>
                    <a:p>
                      <a:pPr algn="ctr"/>
                      <a:r>
                        <a:rPr lang="en-US" dirty="0"/>
                        <a:t>2</a:t>
                      </a:r>
                    </a:p>
                  </a:txBody>
                  <a:tcPr/>
                </a:tc>
                <a:tc>
                  <a:txBody>
                    <a:bodyPr/>
                    <a:lstStyle/>
                    <a:p>
                      <a:pPr algn="ctr"/>
                      <a:r>
                        <a:rPr lang="en-US" dirty="0"/>
                        <a:t>Iceland</a:t>
                      </a:r>
                    </a:p>
                  </a:txBody>
                  <a:tcPr/>
                </a:tc>
                <a:tc>
                  <a:txBody>
                    <a:bodyPr/>
                    <a:lstStyle/>
                    <a:p>
                      <a:pPr algn="ctr"/>
                      <a:r>
                        <a:rPr lang="en-US" dirty="0"/>
                        <a:t>High Income</a:t>
                      </a:r>
                    </a:p>
                  </a:txBody>
                  <a:tcPr/>
                </a:tc>
                <a:tc>
                  <a:txBody>
                    <a:bodyPr/>
                    <a:lstStyle/>
                    <a:p>
                      <a:pPr algn="ctr"/>
                      <a:r>
                        <a:rPr lang="en-US" dirty="0"/>
                        <a:t>$50,160</a:t>
                      </a:r>
                    </a:p>
                  </a:txBody>
                  <a:tcPr/>
                </a:tc>
                <a:extLst>
                  <a:ext uri="{0D108BD9-81ED-4DB2-BD59-A6C34878D82A}">
                    <a16:rowId xmlns:a16="http://schemas.microsoft.com/office/drawing/2014/main" val="3565034810"/>
                  </a:ext>
                </a:extLst>
              </a:tr>
              <a:tr h="370840">
                <a:tc>
                  <a:txBody>
                    <a:bodyPr/>
                    <a:lstStyle/>
                    <a:p>
                      <a:pPr algn="ctr"/>
                      <a:r>
                        <a:rPr lang="en-US" dirty="0"/>
                        <a:t>3</a:t>
                      </a:r>
                    </a:p>
                  </a:txBody>
                  <a:tcPr/>
                </a:tc>
                <a:tc>
                  <a:txBody>
                    <a:bodyPr/>
                    <a:lstStyle/>
                    <a:p>
                      <a:pPr algn="ctr"/>
                      <a:r>
                        <a:rPr lang="en-US" dirty="0"/>
                        <a:t>Denmark</a:t>
                      </a:r>
                    </a:p>
                  </a:txBody>
                  <a:tcPr/>
                </a:tc>
                <a:tc>
                  <a:txBody>
                    <a:bodyPr/>
                    <a:lstStyle/>
                    <a:p>
                      <a:pPr algn="ctr"/>
                      <a:r>
                        <a:rPr lang="en-US" dirty="0"/>
                        <a:t>High Income</a:t>
                      </a:r>
                    </a:p>
                  </a:txBody>
                  <a:tcPr/>
                </a:tc>
                <a:tc>
                  <a:txBody>
                    <a:bodyPr/>
                    <a:lstStyle/>
                    <a:p>
                      <a:pPr algn="ctr"/>
                      <a:r>
                        <a:rPr lang="en-US" dirty="0"/>
                        <a:t>$60,510</a:t>
                      </a:r>
                    </a:p>
                  </a:txBody>
                  <a:tcPr/>
                </a:tc>
                <a:extLst>
                  <a:ext uri="{0D108BD9-81ED-4DB2-BD59-A6C34878D82A}">
                    <a16:rowId xmlns:a16="http://schemas.microsoft.com/office/drawing/2014/main" val="2060214719"/>
                  </a:ext>
                </a:extLst>
              </a:tr>
              <a:tr h="370840">
                <a:tc>
                  <a:txBody>
                    <a:bodyPr/>
                    <a:lstStyle/>
                    <a:p>
                      <a:pPr algn="ctr"/>
                      <a:r>
                        <a:rPr lang="en-US" dirty="0"/>
                        <a:t>4</a:t>
                      </a:r>
                    </a:p>
                  </a:txBody>
                  <a:tcPr/>
                </a:tc>
                <a:tc>
                  <a:txBody>
                    <a:bodyPr/>
                    <a:lstStyle/>
                    <a:p>
                      <a:pPr algn="ctr"/>
                      <a:r>
                        <a:rPr lang="en-US" dirty="0"/>
                        <a:t>Norway</a:t>
                      </a:r>
                    </a:p>
                  </a:txBody>
                  <a:tcPr/>
                </a:tc>
                <a:tc>
                  <a:txBody>
                    <a:bodyPr/>
                    <a:lstStyle/>
                    <a:p>
                      <a:pPr algn="ctr"/>
                      <a:r>
                        <a:rPr lang="en-US" dirty="0"/>
                        <a:t>High Income</a:t>
                      </a:r>
                    </a:p>
                  </a:txBody>
                  <a:tcPr/>
                </a:tc>
                <a:tc>
                  <a:txBody>
                    <a:bodyPr/>
                    <a:lstStyle/>
                    <a:p>
                      <a:pPr algn="ctr"/>
                      <a:r>
                        <a:rPr lang="en-US" dirty="0"/>
                        <a:t>$93,110</a:t>
                      </a:r>
                    </a:p>
                  </a:txBody>
                  <a:tcPr/>
                </a:tc>
                <a:extLst>
                  <a:ext uri="{0D108BD9-81ED-4DB2-BD59-A6C34878D82A}">
                    <a16:rowId xmlns:a16="http://schemas.microsoft.com/office/drawing/2014/main" val="342378713"/>
                  </a:ext>
                </a:extLst>
              </a:tr>
              <a:tr h="370840">
                <a:tc>
                  <a:txBody>
                    <a:bodyPr/>
                    <a:lstStyle/>
                    <a:p>
                      <a:pPr algn="ctr"/>
                      <a:r>
                        <a:rPr lang="en-US" dirty="0"/>
                        <a:t>5</a:t>
                      </a:r>
                    </a:p>
                  </a:txBody>
                  <a:tcPr/>
                </a:tc>
                <a:tc>
                  <a:txBody>
                    <a:bodyPr/>
                    <a:lstStyle/>
                    <a:p>
                      <a:pPr algn="ctr"/>
                      <a:r>
                        <a:rPr lang="en-US" dirty="0"/>
                        <a:t>Canada</a:t>
                      </a:r>
                    </a:p>
                  </a:txBody>
                  <a:tcPr/>
                </a:tc>
                <a:tc>
                  <a:txBody>
                    <a:bodyPr/>
                    <a:lstStyle/>
                    <a:p>
                      <a:pPr algn="ctr"/>
                      <a:r>
                        <a:rPr lang="en-US" dirty="0"/>
                        <a:t>High Income</a:t>
                      </a:r>
                    </a:p>
                  </a:txBody>
                  <a:tcPr/>
                </a:tc>
                <a:tc>
                  <a:txBody>
                    <a:bodyPr/>
                    <a:lstStyle/>
                    <a:p>
                      <a:pPr algn="ctr"/>
                      <a:r>
                        <a:rPr lang="en-US" dirty="0"/>
                        <a:t>$47,570</a:t>
                      </a:r>
                    </a:p>
                  </a:txBody>
                  <a:tcPr/>
                </a:tc>
                <a:extLst>
                  <a:ext uri="{0D108BD9-81ED-4DB2-BD59-A6C34878D82A}">
                    <a16:rowId xmlns:a16="http://schemas.microsoft.com/office/drawing/2014/main" val="2499793645"/>
                  </a:ext>
                </a:extLst>
              </a:tr>
            </a:tbl>
          </a:graphicData>
        </a:graphic>
      </p:graphicFrame>
      <p:sp>
        <p:nvSpPr>
          <p:cNvPr id="10" name="TextBox 9">
            <a:extLst>
              <a:ext uri="{FF2B5EF4-FFF2-40B4-BE49-F238E27FC236}">
                <a16:creationId xmlns:a16="http://schemas.microsoft.com/office/drawing/2014/main" id="{912F3663-88A0-4FD6-9E3F-2D006EFBCFE0}"/>
              </a:ext>
            </a:extLst>
          </p:cNvPr>
          <p:cNvSpPr txBox="1"/>
          <p:nvPr/>
        </p:nvSpPr>
        <p:spPr>
          <a:xfrm>
            <a:off x="5164137" y="254692"/>
            <a:ext cx="5927724" cy="492443"/>
          </a:xfrm>
          <a:prstGeom prst="rect">
            <a:avLst/>
          </a:prstGeom>
          <a:noFill/>
        </p:spPr>
        <p:txBody>
          <a:bodyPr wrap="square" rtlCol="0">
            <a:spAutoFit/>
          </a:bodyPr>
          <a:lstStyle/>
          <a:p>
            <a:pPr algn="ctr"/>
            <a:r>
              <a:rPr lang="en-US" sz="2600" b="1" dirty="0"/>
              <a:t>Most Happy Countries</a:t>
            </a:r>
          </a:p>
        </p:txBody>
      </p:sp>
      <p:graphicFrame>
        <p:nvGraphicFramePr>
          <p:cNvPr id="11" name="Table 11">
            <a:extLst>
              <a:ext uri="{FF2B5EF4-FFF2-40B4-BE49-F238E27FC236}">
                <a16:creationId xmlns:a16="http://schemas.microsoft.com/office/drawing/2014/main" id="{A15FDFBF-4ECD-4FD4-B5DE-E576B8DB155C}"/>
              </a:ext>
            </a:extLst>
          </p:cNvPr>
          <p:cNvGraphicFramePr>
            <a:graphicFrameLocks noGrp="1"/>
          </p:cNvGraphicFramePr>
          <p:nvPr>
            <p:extLst>
              <p:ext uri="{D42A27DB-BD31-4B8C-83A1-F6EECF244321}">
                <p14:modId xmlns:p14="http://schemas.microsoft.com/office/powerpoint/2010/main" val="133864201"/>
              </p:ext>
            </p:extLst>
          </p:nvPr>
        </p:nvGraphicFramePr>
        <p:xfrm>
          <a:off x="4710745" y="3932609"/>
          <a:ext cx="6834505" cy="2743200"/>
        </p:xfrm>
        <a:graphic>
          <a:graphicData uri="http://schemas.openxmlformats.org/drawingml/2006/table">
            <a:tbl>
              <a:tblPr firstRow="1" bandRow="1">
                <a:tableStyleId>{EB344D84-9AFB-497E-A393-DC336BA19D2E}</a:tableStyleId>
              </a:tblPr>
              <a:tblGrid>
                <a:gridCol w="1482237">
                  <a:extLst>
                    <a:ext uri="{9D8B030D-6E8A-4147-A177-3AD203B41FA5}">
                      <a16:colId xmlns:a16="http://schemas.microsoft.com/office/drawing/2014/main" val="4080220091"/>
                    </a:ext>
                  </a:extLst>
                </a:gridCol>
                <a:gridCol w="1392382">
                  <a:extLst>
                    <a:ext uri="{9D8B030D-6E8A-4147-A177-3AD203B41FA5}">
                      <a16:colId xmlns:a16="http://schemas.microsoft.com/office/drawing/2014/main" val="4091783827"/>
                    </a:ext>
                  </a:extLst>
                </a:gridCol>
                <a:gridCol w="2161309">
                  <a:extLst>
                    <a:ext uri="{9D8B030D-6E8A-4147-A177-3AD203B41FA5}">
                      <a16:colId xmlns:a16="http://schemas.microsoft.com/office/drawing/2014/main" val="2228521808"/>
                    </a:ext>
                  </a:extLst>
                </a:gridCol>
                <a:gridCol w="1798577">
                  <a:extLst>
                    <a:ext uri="{9D8B030D-6E8A-4147-A177-3AD203B41FA5}">
                      <a16:colId xmlns:a16="http://schemas.microsoft.com/office/drawing/2014/main" val="1511546749"/>
                    </a:ext>
                  </a:extLst>
                </a:gridCol>
              </a:tblGrid>
              <a:tr h="577719">
                <a:tc>
                  <a:txBody>
                    <a:bodyPr/>
                    <a:lstStyle/>
                    <a:p>
                      <a:pPr algn="ctr"/>
                      <a:r>
                        <a:rPr lang="en-US" dirty="0"/>
                        <a:t>Rank</a:t>
                      </a:r>
                    </a:p>
                  </a:txBody>
                  <a:tcPr/>
                </a:tc>
                <a:tc>
                  <a:txBody>
                    <a:bodyPr/>
                    <a:lstStyle/>
                    <a:p>
                      <a:pPr algn="ctr"/>
                      <a:r>
                        <a:rPr lang="en-US" dirty="0"/>
                        <a:t>Country</a:t>
                      </a:r>
                    </a:p>
                  </a:txBody>
                  <a:tcPr/>
                </a:tc>
                <a:tc>
                  <a:txBody>
                    <a:bodyPr/>
                    <a:lstStyle/>
                    <a:p>
                      <a:pPr algn="ctr"/>
                      <a:r>
                        <a:rPr lang="en-US" dirty="0"/>
                        <a:t>Classification</a:t>
                      </a:r>
                    </a:p>
                  </a:txBody>
                  <a:tcPr/>
                </a:tc>
                <a:tc>
                  <a:txBody>
                    <a:bodyPr/>
                    <a:lstStyle/>
                    <a:p>
                      <a:pPr algn="ctr"/>
                      <a:r>
                        <a:rPr lang="en-US" dirty="0"/>
                        <a:t>GNI Per Capita (2015)</a:t>
                      </a:r>
                    </a:p>
                  </a:txBody>
                  <a:tcPr/>
                </a:tc>
                <a:extLst>
                  <a:ext uri="{0D108BD9-81ED-4DB2-BD59-A6C34878D82A}">
                    <a16:rowId xmlns:a16="http://schemas.microsoft.com/office/drawing/2014/main" val="950093582"/>
                  </a:ext>
                </a:extLst>
              </a:tr>
              <a:tr h="334710">
                <a:tc>
                  <a:txBody>
                    <a:bodyPr/>
                    <a:lstStyle/>
                    <a:p>
                      <a:pPr algn="ctr"/>
                      <a:r>
                        <a:rPr lang="en-US" dirty="0"/>
                        <a:t>154</a:t>
                      </a:r>
                    </a:p>
                  </a:txBody>
                  <a:tcPr/>
                </a:tc>
                <a:tc>
                  <a:txBody>
                    <a:bodyPr/>
                    <a:lstStyle/>
                    <a:p>
                      <a:pPr algn="ctr"/>
                      <a:r>
                        <a:rPr lang="en-US" dirty="0"/>
                        <a:t>Rwanda</a:t>
                      </a:r>
                    </a:p>
                  </a:txBody>
                  <a:tcPr/>
                </a:tc>
                <a:tc>
                  <a:txBody>
                    <a:bodyPr/>
                    <a:lstStyle/>
                    <a:p>
                      <a:pPr algn="ctr"/>
                      <a:r>
                        <a:rPr lang="en-US" dirty="0"/>
                        <a:t>Low Income</a:t>
                      </a:r>
                    </a:p>
                  </a:txBody>
                  <a:tcPr/>
                </a:tc>
                <a:tc>
                  <a:txBody>
                    <a:bodyPr/>
                    <a:lstStyle/>
                    <a:p>
                      <a:pPr algn="ctr"/>
                      <a:r>
                        <a:rPr lang="en-US" dirty="0"/>
                        <a:t>$750</a:t>
                      </a:r>
                    </a:p>
                  </a:txBody>
                  <a:tcPr/>
                </a:tc>
                <a:extLst>
                  <a:ext uri="{0D108BD9-81ED-4DB2-BD59-A6C34878D82A}">
                    <a16:rowId xmlns:a16="http://schemas.microsoft.com/office/drawing/2014/main" val="1470363590"/>
                  </a:ext>
                </a:extLst>
              </a:tr>
              <a:tr h="577719">
                <a:tc>
                  <a:txBody>
                    <a:bodyPr/>
                    <a:lstStyle/>
                    <a:p>
                      <a:pPr algn="ctr"/>
                      <a:r>
                        <a:rPr lang="en-US" dirty="0"/>
                        <a:t>155</a:t>
                      </a:r>
                    </a:p>
                  </a:txBody>
                  <a:tcPr/>
                </a:tc>
                <a:tc>
                  <a:txBody>
                    <a:bodyPr/>
                    <a:lstStyle/>
                    <a:p>
                      <a:pPr algn="ctr"/>
                      <a:r>
                        <a:rPr lang="en-US" dirty="0"/>
                        <a:t>Benin</a:t>
                      </a:r>
                    </a:p>
                  </a:txBody>
                  <a:tcPr/>
                </a:tc>
                <a:tc>
                  <a:txBody>
                    <a:bodyPr/>
                    <a:lstStyle/>
                    <a:p>
                      <a:pPr algn="ctr"/>
                      <a:r>
                        <a:rPr lang="en-US" dirty="0"/>
                        <a:t>Lower Middle Income</a:t>
                      </a:r>
                    </a:p>
                  </a:txBody>
                  <a:tcPr/>
                </a:tc>
                <a:tc>
                  <a:txBody>
                    <a:bodyPr/>
                    <a:lstStyle/>
                    <a:p>
                      <a:pPr algn="ctr"/>
                      <a:r>
                        <a:rPr lang="en-US" dirty="0"/>
                        <a:t>$1,180</a:t>
                      </a:r>
                    </a:p>
                  </a:txBody>
                  <a:tcPr/>
                </a:tc>
                <a:extLst>
                  <a:ext uri="{0D108BD9-81ED-4DB2-BD59-A6C34878D82A}">
                    <a16:rowId xmlns:a16="http://schemas.microsoft.com/office/drawing/2014/main" val="2356945598"/>
                  </a:ext>
                </a:extLst>
              </a:tr>
              <a:tr h="334710">
                <a:tc>
                  <a:txBody>
                    <a:bodyPr/>
                    <a:lstStyle/>
                    <a:p>
                      <a:pPr algn="ctr"/>
                      <a:r>
                        <a:rPr lang="en-US" dirty="0"/>
                        <a:t>156</a:t>
                      </a:r>
                    </a:p>
                  </a:txBody>
                  <a:tcPr/>
                </a:tc>
                <a:tc>
                  <a:txBody>
                    <a:bodyPr/>
                    <a:lstStyle/>
                    <a:p>
                      <a:pPr algn="ctr"/>
                      <a:r>
                        <a:rPr lang="en-US" dirty="0"/>
                        <a:t>Syria</a:t>
                      </a:r>
                    </a:p>
                  </a:txBody>
                  <a:tcPr/>
                </a:tc>
                <a:tc>
                  <a:txBody>
                    <a:bodyPr/>
                    <a:lstStyle/>
                    <a:p>
                      <a:pPr algn="ctr"/>
                      <a:r>
                        <a:rPr lang="en-US" dirty="0"/>
                        <a:t>Low Income</a:t>
                      </a:r>
                    </a:p>
                  </a:txBody>
                  <a:tcPr/>
                </a:tc>
                <a:tc>
                  <a:txBody>
                    <a:bodyPr/>
                    <a:lstStyle/>
                    <a:p>
                      <a:pPr algn="ctr"/>
                      <a:r>
                        <a:rPr lang="en-US" dirty="0"/>
                        <a:t>$681</a:t>
                      </a:r>
                    </a:p>
                  </a:txBody>
                  <a:tcPr/>
                </a:tc>
                <a:extLst>
                  <a:ext uri="{0D108BD9-81ED-4DB2-BD59-A6C34878D82A}">
                    <a16:rowId xmlns:a16="http://schemas.microsoft.com/office/drawing/2014/main" val="3698219661"/>
                  </a:ext>
                </a:extLst>
              </a:tr>
              <a:tr h="334710">
                <a:tc>
                  <a:txBody>
                    <a:bodyPr/>
                    <a:lstStyle/>
                    <a:p>
                      <a:pPr algn="ctr"/>
                      <a:r>
                        <a:rPr lang="en-US" dirty="0"/>
                        <a:t>157</a:t>
                      </a:r>
                    </a:p>
                  </a:txBody>
                  <a:tcPr/>
                </a:tc>
                <a:tc>
                  <a:txBody>
                    <a:bodyPr/>
                    <a:lstStyle/>
                    <a:p>
                      <a:pPr algn="ctr"/>
                      <a:r>
                        <a:rPr lang="en-US" dirty="0"/>
                        <a:t>Burundi</a:t>
                      </a:r>
                    </a:p>
                  </a:txBody>
                  <a:tcPr/>
                </a:tc>
                <a:tc>
                  <a:txBody>
                    <a:bodyPr/>
                    <a:lstStyle/>
                    <a:p>
                      <a:pPr algn="ctr"/>
                      <a:r>
                        <a:rPr lang="en-US" dirty="0"/>
                        <a:t>Low Income</a:t>
                      </a:r>
                    </a:p>
                  </a:txBody>
                  <a:tcPr/>
                </a:tc>
                <a:tc>
                  <a:txBody>
                    <a:bodyPr/>
                    <a:lstStyle/>
                    <a:p>
                      <a:pPr algn="ctr"/>
                      <a:r>
                        <a:rPr lang="en-US" dirty="0"/>
                        <a:t>$260</a:t>
                      </a:r>
                    </a:p>
                  </a:txBody>
                  <a:tcPr/>
                </a:tc>
                <a:extLst>
                  <a:ext uri="{0D108BD9-81ED-4DB2-BD59-A6C34878D82A}">
                    <a16:rowId xmlns:a16="http://schemas.microsoft.com/office/drawing/2014/main" val="3536853156"/>
                  </a:ext>
                </a:extLst>
              </a:tr>
              <a:tr h="334710">
                <a:tc>
                  <a:txBody>
                    <a:bodyPr/>
                    <a:lstStyle/>
                    <a:p>
                      <a:pPr algn="ctr"/>
                      <a:r>
                        <a:rPr lang="en-US" dirty="0"/>
                        <a:t>158</a:t>
                      </a:r>
                    </a:p>
                  </a:txBody>
                  <a:tcPr/>
                </a:tc>
                <a:tc>
                  <a:txBody>
                    <a:bodyPr/>
                    <a:lstStyle/>
                    <a:p>
                      <a:pPr algn="ctr"/>
                      <a:r>
                        <a:rPr lang="en-US" dirty="0"/>
                        <a:t>Togo</a:t>
                      </a:r>
                    </a:p>
                  </a:txBody>
                  <a:tcPr/>
                </a:tc>
                <a:tc>
                  <a:txBody>
                    <a:bodyPr/>
                    <a:lstStyle/>
                    <a:p>
                      <a:pPr algn="ctr"/>
                      <a:r>
                        <a:rPr lang="en-US" dirty="0"/>
                        <a:t>Low Income</a:t>
                      </a:r>
                    </a:p>
                  </a:txBody>
                  <a:tcPr/>
                </a:tc>
                <a:tc>
                  <a:txBody>
                    <a:bodyPr/>
                    <a:lstStyle/>
                    <a:p>
                      <a:pPr algn="ctr"/>
                      <a:r>
                        <a:rPr lang="en-US" dirty="0"/>
                        <a:t>$640</a:t>
                      </a:r>
                    </a:p>
                  </a:txBody>
                  <a:tcPr/>
                </a:tc>
                <a:extLst>
                  <a:ext uri="{0D108BD9-81ED-4DB2-BD59-A6C34878D82A}">
                    <a16:rowId xmlns:a16="http://schemas.microsoft.com/office/drawing/2014/main" val="1023414925"/>
                  </a:ext>
                </a:extLst>
              </a:tr>
            </a:tbl>
          </a:graphicData>
        </a:graphic>
      </p:graphicFrame>
      <p:sp>
        <p:nvSpPr>
          <p:cNvPr id="13" name="TextBox 12">
            <a:extLst>
              <a:ext uri="{FF2B5EF4-FFF2-40B4-BE49-F238E27FC236}">
                <a16:creationId xmlns:a16="http://schemas.microsoft.com/office/drawing/2014/main" id="{C3565AE4-3625-420C-B3B7-2726E4C66F95}"/>
              </a:ext>
            </a:extLst>
          </p:cNvPr>
          <p:cNvSpPr txBox="1"/>
          <p:nvPr/>
        </p:nvSpPr>
        <p:spPr>
          <a:xfrm>
            <a:off x="4814005" y="3405966"/>
            <a:ext cx="6834505" cy="492443"/>
          </a:xfrm>
          <a:prstGeom prst="rect">
            <a:avLst/>
          </a:prstGeom>
          <a:noFill/>
        </p:spPr>
        <p:txBody>
          <a:bodyPr wrap="square" rtlCol="0">
            <a:spAutoFit/>
          </a:bodyPr>
          <a:lstStyle/>
          <a:p>
            <a:pPr algn="ctr"/>
            <a:r>
              <a:rPr lang="en-US" sz="2600" b="1" dirty="0"/>
              <a:t>Least Happy Countries</a:t>
            </a:r>
          </a:p>
        </p:txBody>
      </p:sp>
      <p:grpSp>
        <p:nvGrpSpPr>
          <p:cNvPr id="5" name="Group 4">
            <a:extLst>
              <a:ext uri="{FF2B5EF4-FFF2-40B4-BE49-F238E27FC236}">
                <a16:creationId xmlns:a16="http://schemas.microsoft.com/office/drawing/2014/main" id="{FEA2DE13-2F0B-4BD5-ABED-5463B4700D3C}"/>
              </a:ext>
            </a:extLst>
          </p:cNvPr>
          <p:cNvGrpSpPr/>
          <p:nvPr/>
        </p:nvGrpSpPr>
        <p:grpSpPr>
          <a:xfrm>
            <a:off x="4710745" y="722395"/>
            <a:ext cx="6834505" cy="2635830"/>
            <a:chOff x="4710745" y="722395"/>
            <a:chExt cx="6834505" cy="2635830"/>
          </a:xfrm>
        </p:grpSpPr>
        <p:sp>
          <p:nvSpPr>
            <p:cNvPr id="3" name="Rectangle 2">
              <a:extLst>
                <a:ext uri="{FF2B5EF4-FFF2-40B4-BE49-F238E27FC236}">
                  <a16:creationId xmlns:a16="http://schemas.microsoft.com/office/drawing/2014/main" id="{CA176D43-8258-47FF-9E03-B3D3A15594AD}"/>
                </a:ext>
              </a:extLst>
            </p:cNvPr>
            <p:cNvSpPr/>
            <p:nvPr/>
          </p:nvSpPr>
          <p:spPr>
            <a:xfrm>
              <a:off x="4710745" y="722395"/>
              <a:ext cx="6834505" cy="2635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llar Eyes Emoji Images, Stock Photos &amp; Vectors | Shutterstock">
              <a:extLst>
                <a:ext uri="{FF2B5EF4-FFF2-40B4-BE49-F238E27FC236}">
                  <a16:creationId xmlns:a16="http://schemas.microsoft.com/office/drawing/2014/main" id="{485881DD-2843-411B-B219-F77D15AB21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183"/>
            <a:stretch/>
          </p:blipFill>
          <p:spPr bwMode="auto">
            <a:xfrm>
              <a:off x="7099297" y="874611"/>
              <a:ext cx="2057400" cy="1793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9" name="Group 1028">
            <a:extLst>
              <a:ext uri="{FF2B5EF4-FFF2-40B4-BE49-F238E27FC236}">
                <a16:creationId xmlns:a16="http://schemas.microsoft.com/office/drawing/2014/main" id="{1B4A368D-1997-407C-B4DA-752624DD5772}"/>
              </a:ext>
            </a:extLst>
          </p:cNvPr>
          <p:cNvGrpSpPr/>
          <p:nvPr/>
        </p:nvGrpSpPr>
        <p:grpSpPr>
          <a:xfrm>
            <a:off x="4710744" y="3915736"/>
            <a:ext cx="7041025" cy="2971741"/>
            <a:chOff x="4710744" y="3915736"/>
            <a:chExt cx="7041025" cy="2971741"/>
          </a:xfrm>
        </p:grpSpPr>
        <p:grpSp>
          <p:nvGrpSpPr>
            <p:cNvPr id="1025" name="Group 1024">
              <a:extLst>
                <a:ext uri="{FF2B5EF4-FFF2-40B4-BE49-F238E27FC236}">
                  <a16:creationId xmlns:a16="http://schemas.microsoft.com/office/drawing/2014/main" id="{EBB9E396-7D18-47A3-94FC-E01A2962EF7E}"/>
                </a:ext>
              </a:extLst>
            </p:cNvPr>
            <p:cNvGrpSpPr/>
            <p:nvPr/>
          </p:nvGrpSpPr>
          <p:grpSpPr>
            <a:xfrm>
              <a:off x="4710744" y="3915736"/>
              <a:ext cx="7041025" cy="2971741"/>
              <a:chOff x="4710744" y="3866750"/>
              <a:chExt cx="7041025" cy="2971741"/>
            </a:xfrm>
          </p:grpSpPr>
          <p:grpSp>
            <p:nvGrpSpPr>
              <p:cNvPr id="19" name="Group 18">
                <a:extLst>
                  <a:ext uri="{FF2B5EF4-FFF2-40B4-BE49-F238E27FC236}">
                    <a16:creationId xmlns:a16="http://schemas.microsoft.com/office/drawing/2014/main" id="{A6AE5133-3689-4CF6-B92C-E8819BE6813F}"/>
                  </a:ext>
                </a:extLst>
              </p:cNvPr>
              <p:cNvGrpSpPr/>
              <p:nvPr/>
            </p:nvGrpSpPr>
            <p:grpSpPr>
              <a:xfrm>
                <a:off x="4710744" y="3866750"/>
                <a:ext cx="7041025" cy="2971741"/>
                <a:chOff x="4814003" y="4091858"/>
                <a:chExt cx="7041025" cy="2874661"/>
              </a:xfrm>
            </p:grpSpPr>
            <p:sp>
              <p:nvSpPr>
                <p:cNvPr id="8" name="Rectangle 7">
                  <a:extLst>
                    <a:ext uri="{FF2B5EF4-FFF2-40B4-BE49-F238E27FC236}">
                      <a16:creationId xmlns:a16="http://schemas.microsoft.com/office/drawing/2014/main" id="{9A8204FA-9569-4A66-A35C-F62D773826BA}"/>
                    </a:ext>
                  </a:extLst>
                </p:cNvPr>
                <p:cNvSpPr/>
                <p:nvPr/>
              </p:nvSpPr>
              <p:spPr>
                <a:xfrm>
                  <a:off x="4814003" y="4091858"/>
                  <a:ext cx="7041025" cy="2874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Dollar Eyes Emoji Images, Stock Photos &amp; Vectors | Shutterstock">
                  <a:extLst>
                    <a:ext uri="{FF2B5EF4-FFF2-40B4-BE49-F238E27FC236}">
                      <a16:creationId xmlns:a16="http://schemas.microsoft.com/office/drawing/2014/main" id="{39DB83E8-ACA4-48F7-AFD5-16C81159FE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141"/>
                <a:stretch/>
              </p:blipFill>
              <p:spPr bwMode="auto">
                <a:xfrm>
                  <a:off x="7099296" y="4091859"/>
                  <a:ext cx="2132167" cy="2043746"/>
                </a:xfrm>
                <a:prstGeom prst="rect">
                  <a:avLst/>
                </a:prstGeom>
                <a:noFill/>
                <a:extLst>
                  <a:ext uri="{909E8E84-426E-40DD-AFC4-6F175D3DCCD1}">
                    <a14:hiddenFill xmlns:a14="http://schemas.microsoft.com/office/drawing/2010/main">
                      <a:solidFill>
                        <a:srgbClr val="FFFFFF"/>
                      </a:solidFill>
                    </a14:hiddenFill>
                  </a:ext>
                </a:extLst>
              </p:spPr>
            </p:pic>
          </p:grpSp>
          <p:sp>
            <p:nvSpPr>
              <p:cNvPr id="1024" name="Oval 1023">
                <a:extLst>
                  <a:ext uri="{FF2B5EF4-FFF2-40B4-BE49-F238E27FC236}">
                    <a16:creationId xmlns:a16="http://schemas.microsoft.com/office/drawing/2014/main" id="{9BBD7816-A698-4079-B46D-DFCA6FF87D38}"/>
                  </a:ext>
                </a:extLst>
              </p:cNvPr>
              <p:cNvSpPr/>
              <p:nvPr/>
            </p:nvSpPr>
            <p:spPr>
              <a:xfrm>
                <a:off x="7588591" y="5013476"/>
                <a:ext cx="947057" cy="48169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7" name="Block Arc 1026">
              <a:extLst>
                <a:ext uri="{FF2B5EF4-FFF2-40B4-BE49-F238E27FC236}">
                  <a16:creationId xmlns:a16="http://schemas.microsoft.com/office/drawing/2014/main" id="{558384F4-2B79-4C68-AFAE-37B168C07F0B}"/>
                </a:ext>
              </a:extLst>
            </p:cNvPr>
            <p:cNvSpPr/>
            <p:nvPr/>
          </p:nvSpPr>
          <p:spPr>
            <a:xfrm>
              <a:off x="7666039" y="5062462"/>
              <a:ext cx="783997" cy="481693"/>
            </a:xfrm>
            <a:prstGeom prst="blockArc">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77862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wipe(down)">
                                      <p:cBhvr>
                                        <p:cTn id="18"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03FB-9494-4E8D-8C5B-5ABF318E0D07}"/>
              </a:ext>
            </a:extLst>
          </p:cNvPr>
          <p:cNvSpPr>
            <a:spLocks noGrp="1"/>
          </p:cNvSpPr>
          <p:nvPr>
            <p:ph type="title"/>
          </p:nvPr>
        </p:nvSpPr>
        <p:spPr>
          <a:xfrm>
            <a:off x="875607" y="263529"/>
            <a:ext cx="11482648" cy="1450757"/>
          </a:xfrm>
        </p:spPr>
        <p:txBody>
          <a:bodyPr/>
          <a:lstStyle/>
          <a:p>
            <a:r>
              <a:rPr lang="en-US" dirty="0"/>
              <a:t>Lasso Regression – Initial Predictors</a:t>
            </a:r>
          </a:p>
        </p:txBody>
      </p:sp>
      <p:graphicFrame>
        <p:nvGraphicFramePr>
          <p:cNvPr id="5" name="Table 5">
            <a:extLst>
              <a:ext uri="{FF2B5EF4-FFF2-40B4-BE49-F238E27FC236}">
                <a16:creationId xmlns:a16="http://schemas.microsoft.com/office/drawing/2014/main" id="{96BC29A6-E8D1-433B-9BA1-7F16A0F2F964}"/>
              </a:ext>
            </a:extLst>
          </p:cNvPr>
          <p:cNvGraphicFramePr>
            <a:graphicFrameLocks noGrp="1"/>
          </p:cNvGraphicFramePr>
          <p:nvPr>
            <p:ph idx="1"/>
            <p:extLst>
              <p:ext uri="{D42A27DB-BD31-4B8C-83A1-F6EECF244321}">
                <p14:modId xmlns:p14="http://schemas.microsoft.com/office/powerpoint/2010/main" val="2913098248"/>
              </p:ext>
            </p:extLst>
          </p:nvPr>
        </p:nvGraphicFramePr>
        <p:xfrm>
          <a:off x="1096963" y="2108200"/>
          <a:ext cx="10058400" cy="3337560"/>
        </p:xfrm>
        <a:graphic>
          <a:graphicData uri="http://schemas.openxmlformats.org/drawingml/2006/table">
            <a:tbl>
              <a:tblPr firstRow="1" bandRow="1">
                <a:tableStyleId>{F5AB1C69-6EDB-4FF4-983F-18BD219EF322}</a:tableStyleId>
              </a:tblPr>
              <a:tblGrid>
                <a:gridCol w="2394382">
                  <a:extLst>
                    <a:ext uri="{9D8B030D-6E8A-4147-A177-3AD203B41FA5}">
                      <a16:colId xmlns:a16="http://schemas.microsoft.com/office/drawing/2014/main" val="3288311989"/>
                    </a:ext>
                  </a:extLst>
                </a:gridCol>
                <a:gridCol w="7664018">
                  <a:extLst>
                    <a:ext uri="{9D8B030D-6E8A-4147-A177-3AD203B41FA5}">
                      <a16:colId xmlns:a16="http://schemas.microsoft.com/office/drawing/2014/main" val="112931303"/>
                    </a:ext>
                  </a:extLst>
                </a:gridCol>
              </a:tblGrid>
              <a:tr h="370840">
                <a:tc>
                  <a:txBody>
                    <a:bodyPr/>
                    <a:lstStyle/>
                    <a:p>
                      <a:r>
                        <a:rPr lang="en-US" dirty="0"/>
                        <a:t>Variable Name</a:t>
                      </a:r>
                    </a:p>
                  </a:txBody>
                  <a:tcPr/>
                </a:tc>
                <a:tc>
                  <a:txBody>
                    <a:bodyPr/>
                    <a:lstStyle/>
                    <a:p>
                      <a:r>
                        <a:rPr lang="en-US" dirty="0"/>
                        <a:t>Definition</a:t>
                      </a:r>
                    </a:p>
                  </a:txBody>
                  <a:tcPr/>
                </a:tc>
                <a:extLst>
                  <a:ext uri="{0D108BD9-81ED-4DB2-BD59-A6C34878D82A}">
                    <a16:rowId xmlns:a16="http://schemas.microsoft.com/office/drawing/2014/main" val="1964878794"/>
                  </a:ext>
                </a:extLst>
              </a:tr>
              <a:tr h="370840">
                <a:tc>
                  <a:txBody>
                    <a:bodyPr/>
                    <a:lstStyle/>
                    <a:p>
                      <a:r>
                        <a:rPr lang="en-US" dirty="0" err="1"/>
                        <a:t>GNI_Per_Capita</a:t>
                      </a:r>
                      <a:endParaRPr lang="en-US" dirty="0"/>
                    </a:p>
                  </a:txBody>
                  <a:tcPr/>
                </a:tc>
                <a:tc>
                  <a:txBody>
                    <a:bodyPr/>
                    <a:lstStyle/>
                    <a:p>
                      <a:r>
                        <a:rPr lang="en-US" dirty="0"/>
                        <a:t>GNI per capita (current US$)</a:t>
                      </a:r>
                    </a:p>
                  </a:txBody>
                  <a:tcPr/>
                </a:tc>
                <a:extLst>
                  <a:ext uri="{0D108BD9-81ED-4DB2-BD59-A6C34878D82A}">
                    <a16:rowId xmlns:a16="http://schemas.microsoft.com/office/drawing/2014/main" val="1554434504"/>
                  </a:ext>
                </a:extLst>
              </a:tr>
              <a:tr h="370840">
                <a:tc>
                  <a:txBody>
                    <a:bodyPr/>
                    <a:lstStyle/>
                    <a:p>
                      <a:r>
                        <a:rPr lang="en-US" dirty="0" err="1"/>
                        <a:t>Gov_Ed_Spending</a:t>
                      </a:r>
                      <a:endParaRPr lang="en-US" dirty="0"/>
                    </a:p>
                  </a:txBody>
                  <a:tcPr/>
                </a:tc>
                <a:tc>
                  <a:txBody>
                    <a:bodyPr/>
                    <a:lstStyle/>
                    <a:p>
                      <a:r>
                        <a:rPr lang="en-US" dirty="0"/>
                        <a:t>Total government expenditure on education (% of GDP)</a:t>
                      </a:r>
                    </a:p>
                  </a:txBody>
                  <a:tcPr/>
                </a:tc>
                <a:extLst>
                  <a:ext uri="{0D108BD9-81ED-4DB2-BD59-A6C34878D82A}">
                    <a16:rowId xmlns:a16="http://schemas.microsoft.com/office/drawing/2014/main" val="2262310978"/>
                  </a:ext>
                </a:extLst>
              </a:tr>
              <a:tr h="370840">
                <a:tc>
                  <a:txBody>
                    <a:bodyPr/>
                    <a:lstStyle/>
                    <a:p>
                      <a:r>
                        <a:rPr lang="en-US" dirty="0" err="1"/>
                        <a:t>Internet_Use</a:t>
                      </a:r>
                      <a:endParaRPr lang="en-US" dirty="0"/>
                    </a:p>
                  </a:txBody>
                  <a:tcPr/>
                </a:tc>
                <a:tc>
                  <a:txBody>
                    <a:bodyPr/>
                    <a:lstStyle/>
                    <a:p>
                      <a:r>
                        <a:rPr lang="en-US" dirty="0"/>
                        <a:t>Individuals using the Internet (% of population)</a:t>
                      </a:r>
                    </a:p>
                  </a:txBody>
                  <a:tcPr/>
                </a:tc>
                <a:extLst>
                  <a:ext uri="{0D108BD9-81ED-4DB2-BD59-A6C34878D82A}">
                    <a16:rowId xmlns:a16="http://schemas.microsoft.com/office/drawing/2014/main" val="870799192"/>
                  </a:ext>
                </a:extLst>
              </a:tr>
              <a:tr h="370840">
                <a:tc>
                  <a:txBody>
                    <a:bodyPr/>
                    <a:lstStyle/>
                    <a:p>
                      <a:r>
                        <a:rPr lang="en-US" dirty="0" err="1"/>
                        <a:t>Life_Exp</a:t>
                      </a:r>
                      <a:endParaRPr lang="en-US" dirty="0"/>
                    </a:p>
                  </a:txBody>
                  <a:tcPr/>
                </a:tc>
                <a:tc>
                  <a:txBody>
                    <a:bodyPr/>
                    <a:lstStyle/>
                    <a:p>
                      <a:r>
                        <a:rPr lang="en-US" dirty="0"/>
                        <a:t>Life expectancy at birth (years)</a:t>
                      </a:r>
                    </a:p>
                  </a:txBody>
                  <a:tcPr/>
                </a:tc>
                <a:extLst>
                  <a:ext uri="{0D108BD9-81ED-4DB2-BD59-A6C34878D82A}">
                    <a16:rowId xmlns:a16="http://schemas.microsoft.com/office/drawing/2014/main" val="2360874734"/>
                  </a:ext>
                </a:extLst>
              </a:tr>
              <a:tr h="370840">
                <a:tc>
                  <a:txBody>
                    <a:bodyPr/>
                    <a:lstStyle/>
                    <a:p>
                      <a:r>
                        <a:rPr lang="en-US" dirty="0" err="1"/>
                        <a:t>Nurses_Midwives</a:t>
                      </a:r>
                      <a:endParaRPr lang="en-US" dirty="0"/>
                    </a:p>
                  </a:txBody>
                  <a:tcPr/>
                </a:tc>
                <a:tc>
                  <a:txBody>
                    <a:bodyPr/>
                    <a:lstStyle/>
                    <a:p>
                      <a:r>
                        <a:rPr lang="en-US" dirty="0"/>
                        <a:t>Nurses and midwives (per 1,000 people)</a:t>
                      </a:r>
                    </a:p>
                  </a:txBody>
                  <a:tcPr/>
                </a:tc>
                <a:extLst>
                  <a:ext uri="{0D108BD9-81ED-4DB2-BD59-A6C34878D82A}">
                    <a16:rowId xmlns:a16="http://schemas.microsoft.com/office/drawing/2014/main" val="275327976"/>
                  </a:ext>
                </a:extLst>
              </a:tr>
              <a:tr h="370840">
                <a:tc>
                  <a:txBody>
                    <a:bodyPr/>
                    <a:lstStyle/>
                    <a:p>
                      <a:r>
                        <a:rPr lang="en-US" dirty="0" err="1"/>
                        <a:t>Air_Pollution</a:t>
                      </a:r>
                      <a:endParaRPr lang="en-US" dirty="0"/>
                    </a:p>
                  </a:txBody>
                  <a:tcPr/>
                </a:tc>
                <a:tc>
                  <a:txBody>
                    <a:bodyPr/>
                    <a:lstStyle/>
                    <a:p>
                      <a:r>
                        <a:rPr lang="en-US" dirty="0"/>
                        <a:t>PM2.5 air pollution, mean annual exposure (micrograms per cubic meter)</a:t>
                      </a:r>
                    </a:p>
                  </a:txBody>
                  <a:tcPr/>
                </a:tc>
                <a:extLst>
                  <a:ext uri="{0D108BD9-81ED-4DB2-BD59-A6C34878D82A}">
                    <a16:rowId xmlns:a16="http://schemas.microsoft.com/office/drawing/2014/main" val="3968310811"/>
                  </a:ext>
                </a:extLst>
              </a:tr>
              <a:tr h="370840">
                <a:tc>
                  <a:txBody>
                    <a:bodyPr/>
                    <a:lstStyle/>
                    <a:p>
                      <a:r>
                        <a:rPr lang="en-US" dirty="0" err="1"/>
                        <a:t>Pop_Growth</a:t>
                      </a:r>
                      <a:endParaRPr lang="en-US" dirty="0"/>
                    </a:p>
                  </a:txBody>
                  <a:tcPr/>
                </a:tc>
                <a:tc>
                  <a:txBody>
                    <a:bodyPr/>
                    <a:lstStyle/>
                    <a:p>
                      <a:r>
                        <a:rPr lang="en-US" dirty="0"/>
                        <a:t>Population growth (annual %)</a:t>
                      </a:r>
                    </a:p>
                  </a:txBody>
                  <a:tcPr/>
                </a:tc>
                <a:extLst>
                  <a:ext uri="{0D108BD9-81ED-4DB2-BD59-A6C34878D82A}">
                    <a16:rowId xmlns:a16="http://schemas.microsoft.com/office/drawing/2014/main" val="1696101478"/>
                  </a:ext>
                </a:extLst>
              </a:tr>
              <a:tr h="370840">
                <a:tc>
                  <a:txBody>
                    <a:bodyPr/>
                    <a:lstStyle/>
                    <a:p>
                      <a:r>
                        <a:rPr lang="en-US" dirty="0" err="1"/>
                        <a:t>Urban_Pop</a:t>
                      </a:r>
                      <a:endParaRPr lang="en-US" dirty="0"/>
                    </a:p>
                  </a:txBody>
                  <a:tcPr/>
                </a:tc>
                <a:tc>
                  <a:txBody>
                    <a:bodyPr/>
                    <a:lstStyle/>
                    <a:p>
                      <a:r>
                        <a:rPr lang="en-US" dirty="0"/>
                        <a:t>Urban population (% of total population)</a:t>
                      </a:r>
                    </a:p>
                  </a:txBody>
                  <a:tcPr/>
                </a:tc>
                <a:extLst>
                  <a:ext uri="{0D108BD9-81ED-4DB2-BD59-A6C34878D82A}">
                    <a16:rowId xmlns:a16="http://schemas.microsoft.com/office/drawing/2014/main" val="3140340567"/>
                  </a:ext>
                </a:extLst>
              </a:tr>
            </a:tbl>
          </a:graphicData>
        </a:graphic>
      </p:graphicFrame>
    </p:spTree>
    <p:extLst>
      <p:ext uri="{BB962C8B-B14F-4D97-AF65-F5344CB8AC3E}">
        <p14:creationId xmlns:p14="http://schemas.microsoft.com/office/powerpoint/2010/main" val="386134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154BA4-9F2D-476E-A02C-42547C8E20DB}"/>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3700" dirty="0">
                <a:solidFill>
                  <a:srgbClr val="FFFFFF"/>
                </a:solidFill>
              </a:rPr>
              <a:t>Variable Transformation</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descr="The SGScatter Procedure">
            <a:extLst>
              <a:ext uri="{FF2B5EF4-FFF2-40B4-BE49-F238E27FC236}">
                <a16:creationId xmlns:a16="http://schemas.microsoft.com/office/drawing/2014/main" id="{47FA30FB-C5B6-47B8-A4B5-FD9740E2502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08946" y="217778"/>
            <a:ext cx="6409202" cy="640920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1E281A9D-17DB-4050-AC4D-B5513FE269CA}"/>
              </a:ext>
            </a:extLst>
          </p:cNvPr>
          <p:cNvSpPr/>
          <p:nvPr/>
        </p:nvSpPr>
        <p:spPr>
          <a:xfrm>
            <a:off x="5600700" y="640080"/>
            <a:ext cx="1426633" cy="1597291"/>
          </a:xfrm>
          <a:custGeom>
            <a:avLst/>
            <a:gdLst>
              <a:gd name="connsiteX0" fmla="*/ 0 w 1426633"/>
              <a:gd name="connsiteY0" fmla="*/ 798646 h 1597291"/>
              <a:gd name="connsiteX1" fmla="*/ 713317 w 1426633"/>
              <a:gd name="connsiteY1" fmla="*/ 0 h 1597291"/>
              <a:gd name="connsiteX2" fmla="*/ 1426634 w 1426633"/>
              <a:gd name="connsiteY2" fmla="*/ 798646 h 1597291"/>
              <a:gd name="connsiteX3" fmla="*/ 713317 w 1426633"/>
              <a:gd name="connsiteY3" fmla="*/ 1597292 h 1597291"/>
              <a:gd name="connsiteX4" fmla="*/ 0 w 1426633"/>
              <a:gd name="connsiteY4" fmla="*/ 798646 h 1597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633" h="1597291" extrusionOk="0">
                <a:moveTo>
                  <a:pt x="0" y="798646"/>
                </a:moveTo>
                <a:cubicBezTo>
                  <a:pt x="-10859" y="423280"/>
                  <a:pt x="321479" y="93685"/>
                  <a:pt x="713317" y="0"/>
                </a:cubicBezTo>
                <a:cubicBezTo>
                  <a:pt x="1200223" y="-49235"/>
                  <a:pt x="1468718" y="336994"/>
                  <a:pt x="1426634" y="798646"/>
                </a:cubicBezTo>
                <a:cubicBezTo>
                  <a:pt x="1468225" y="1230363"/>
                  <a:pt x="1105474" y="1638194"/>
                  <a:pt x="713317" y="1597292"/>
                </a:cubicBezTo>
                <a:cubicBezTo>
                  <a:pt x="354582" y="1653085"/>
                  <a:pt x="-64482" y="1173139"/>
                  <a:pt x="0" y="798646"/>
                </a:cubicBezTo>
                <a:close/>
              </a:path>
            </a:pathLst>
          </a:custGeom>
          <a:noFill/>
          <a:ln w="57150">
            <a:solidFill>
              <a:srgbClr val="FF0000"/>
            </a:solidFill>
            <a:extLst>
              <a:ext uri="{C807C97D-BFC1-408E-A445-0C87EB9F89A2}">
                <ask:lineSketchStyleProps xmlns:ask="http://schemas.microsoft.com/office/drawing/2018/sketchyshapes" sd="1634779923">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05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279B22-A97E-4E57-850E-4385B5E1ED4F}"/>
              </a:ext>
            </a:extLst>
          </p:cNvPr>
          <p:cNvSpPr>
            <a:spLocks noGrp="1"/>
          </p:cNvSpPr>
          <p:nvPr>
            <p:ph type="title"/>
          </p:nvPr>
        </p:nvSpPr>
        <p:spPr>
          <a:xfrm>
            <a:off x="435869" y="640080"/>
            <a:ext cx="4053004" cy="2862699"/>
          </a:xfrm>
        </p:spPr>
        <p:txBody>
          <a:bodyPr vert="horz" lIns="91440" tIns="45720" rIns="91440" bIns="45720" rtlCol="0" anchor="b">
            <a:normAutofit/>
          </a:bodyPr>
          <a:lstStyle/>
          <a:p>
            <a:r>
              <a:rPr lang="en-US" sz="3700" dirty="0">
                <a:solidFill>
                  <a:srgbClr val="FFFFFF"/>
                </a:solidFill>
              </a:rPr>
              <a:t>Variable Transformation:</a:t>
            </a:r>
            <a:br>
              <a:rPr lang="en-US" sz="3700" dirty="0">
                <a:solidFill>
                  <a:srgbClr val="FFFFFF"/>
                </a:solidFill>
              </a:rPr>
            </a:br>
            <a:r>
              <a:rPr lang="en-US" sz="3700" dirty="0">
                <a:solidFill>
                  <a:srgbClr val="FFFFFF"/>
                </a:solidFill>
              </a:rPr>
              <a:t>Before</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descr="The SGScatter Procedure">
            <a:extLst>
              <a:ext uri="{FF2B5EF4-FFF2-40B4-BE49-F238E27FC236}">
                <a16:creationId xmlns:a16="http://schemas.microsoft.com/office/drawing/2014/main" id="{6AA8727B-C9BC-43D8-A591-A26DAE199A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08946" y="217778"/>
            <a:ext cx="6183022" cy="6183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42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91BACCC-2507-4D3B-BC15-9F47ABEFB24E}"/>
              </a:ext>
            </a:extLst>
          </p:cNvPr>
          <p:cNvSpPr>
            <a:spLocks noGrp="1"/>
          </p:cNvSpPr>
          <p:nvPr>
            <p:ph type="title"/>
          </p:nvPr>
        </p:nvSpPr>
        <p:spPr>
          <a:xfrm>
            <a:off x="435869" y="640080"/>
            <a:ext cx="3900604" cy="2862699"/>
          </a:xfrm>
        </p:spPr>
        <p:txBody>
          <a:bodyPr vert="horz" lIns="91440" tIns="45720" rIns="91440" bIns="45720" rtlCol="0" anchor="b">
            <a:normAutofit/>
          </a:bodyPr>
          <a:lstStyle/>
          <a:p>
            <a:r>
              <a:rPr lang="en-US" sz="3700" dirty="0">
                <a:solidFill>
                  <a:srgbClr val="FFFFFF"/>
                </a:solidFill>
              </a:rPr>
              <a:t>Variable Transformation:</a:t>
            </a:r>
            <a:br>
              <a:rPr lang="en-US" sz="3700" dirty="0">
                <a:solidFill>
                  <a:srgbClr val="FFFFFF"/>
                </a:solidFill>
              </a:rPr>
            </a:br>
            <a:r>
              <a:rPr lang="en-US" sz="3700" dirty="0">
                <a:solidFill>
                  <a:srgbClr val="FFFFFF"/>
                </a:solidFill>
              </a:rPr>
              <a:t>After</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74" name="Picture 2" descr="The SGScatter Procedure">
            <a:extLst>
              <a:ext uri="{FF2B5EF4-FFF2-40B4-BE49-F238E27FC236}">
                <a16:creationId xmlns:a16="http://schemas.microsoft.com/office/drawing/2014/main" id="{A2CC0D55-14B6-44A9-B39F-9E821A5E66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476077" y="484909"/>
            <a:ext cx="5915891" cy="591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183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D33B-5675-4F0D-B0DE-E1F837FE9E3C}"/>
              </a:ext>
            </a:extLst>
          </p:cNvPr>
          <p:cNvSpPr>
            <a:spLocks noGrp="1"/>
          </p:cNvSpPr>
          <p:nvPr>
            <p:ph type="title"/>
          </p:nvPr>
        </p:nvSpPr>
        <p:spPr>
          <a:xfrm>
            <a:off x="1097279" y="286603"/>
            <a:ext cx="10568247" cy="1450757"/>
          </a:xfrm>
        </p:spPr>
        <p:txBody>
          <a:bodyPr/>
          <a:lstStyle/>
          <a:p>
            <a:r>
              <a:rPr lang="en-US" dirty="0"/>
              <a:t>Interaction Terms</a:t>
            </a:r>
          </a:p>
        </p:txBody>
      </p:sp>
      <p:sp>
        <p:nvSpPr>
          <p:cNvPr id="3" name="Content Placeholder 2">
            <a:extLst>
              <a:ext uri="{FF2B5EF4-FFF2-40B4-BE49-F238E27FC236}">
                <a16:creationId xmlns:a16="http://schemas.microsoft.com/office/drawing/2014/main" id="{BAAC8AC9-94F5-4639-9EFB-D8F20CC33348}"/>
              </a:ext>
            </a:extLst>
          </p:cNvPr>
          <p:cNvSpPr>
            <a:spLocks noGrp="1"/>
          </p:cNvSpPr>
          <p:nvPr>
            <p:ph idx="1"/>
          </p:nvPr>
        </p:nvSpPr>
        <p:spPr/>
        <p:txBody>
          <a:bodyPr/>
          <a:lstStyle/>
          <a:p>
            <a:r>
              <a:rPr lang="en-US" sz="2200" dirty="0">
                <a:solidFill>
                  <a:schemeClr val="tx1"/>
                </a:solidFill>
              </a:rPr>
              <a:t>• Might the impact of economic variables on happiness depend on income? </a:t>
            </a:r>
          </a:p>
          <a:p>
            <a:pPr lvl="3"/>
            <a:r>
              <a:rPr lang="en-US" sz="2200" dirty="0">
                <a:solidFill>
                  <a:schemeClr val="tx1"/>
                </a:solidFill>
              </a:rPr>
              <a:t>Indicator variable: </a:t>
            </a:r>
            <a:r>
              <a:rPr lang="en-US" sz="2200" dirty="0" err="1">
                <a:solidFill>
                  <a:schemeClr val="tx1"/>
                </a:solidFill>
              </a:rPr>
              <a:t>High_Income</a:t>
            </a:r>
            <a:r>
              <a:rPr lang="en-US" sz="2200" dirty="0">
                <a:solidFill>
                  <a:schemeClr val="tx1"/>
                </a:solidFill>
              </a:rPr>
              <a:t> = 1 if </a:t>
            </a:r>
            <a:r>
              <a:rPr lang="en-US" sz="2200" dirty="0" err="1">
                <a:solidFill>
                  <a:schemeClr val="tx1"/>
                </a:solidFill>
              </a:rPr>
              <a:t>GNI_Per_Capita</a:t>
            </a:r>
            <a:r>
              <a:rPr lang="en-US" sz="2200" dirty="0">
                <a:solidFill>
                  <a:schemeClr val="tx1"/>
                </a:solidFill>
              </a:rPr>
              <a:t> &gt; $12,375 </a:t>
            </a:r>
          </a:p>
          <a:p>
            <a:pPr marL="201168" lvl="1" indent="0">
              <a:buNone/>
            </a:pPr>
            <a:r>
              <a:rPr lang="en-US" sz="2200" dirty="0">
                <a:solidFill>
                  <a:schemeClr val="tx1"/>
                </a:solidFill>
              </a:rPr>
              <a:t>                                                              = 0 otherwise</a:t>
            </a:r>
          </a:p>
          <a:p>
            <a:pPr lvl="3"/>
            <a:r>
              <a:rPr lang="en-US" sz="2200" dirty="0">
                <a:solidFill>
                  <a:schemeClr val="tx1"/>
                </a:solidFill>
              </a:rPr>
              <a:t>Potential interactions:</a:t>
            </a:r>
          </a:p>
          <a:p>
            <a:pPr marL="384048" lvl="2" indent="0">
              <a:buNone/>
            </a:pPr>
            <a:r>
              <a:rPr lang="en-US" sz="2200" dirty="0">
                <a:solidFill>
                  <a:schemeClr val="tx1"/>
                </a:solidFill>
              </a:rPr>
              <a:t>	(1) </a:t>
            </a:r>
            <a:r>
              <a:rPr lang="en-US" sz="2200" dirty="0" err="1">
                <a:solidFill>
                  <a:schemeClr val="tx1"/>
                </a:solidFill>
              </a:rPr>
              <a:t>High_Income</a:t>
            </a:r>
            <a:r>
              <a:rPr lang="en-US" sz="2200" dirty="0">
                <a:solidFill>
                  <a:schemeClr val="tx1"/>
                </a:solidFill>
              </a:rPr>
              <a:t>*</a:t>
            </a:r>
            <a:r>
              <a:rPr lang="en-US" sz="2200" dirty="0" err="1">
                <a:solidFill>
                  <a:schemeClr val="tx1"/>
                </a:solidFill>
              </a:rPr>
              <a:t>GNI_Per_Capita</a:t>
            </a:r>
            <a:endParaRPr lang="en-US" sz="2200" dirty="0">
              <a:solidFill>
                <a:schemeClr val="tx1"/>
              </a:solidFill>
            </a:endParaRPr>
          </a:p>
          <a:p>
            <a:pPr marL="384048" lvl="2" indent="0">
              <a:buNone/>
            </a:pPr>
            <a:r>
              <a:rPr lang="en-US" sz="2200" dirty="0">
                <a:solidFill>
                  <a:schemeClr val="tx1"/>
                </a:solidFill>
              </a:rPr>
              <a:t>	(2) </a:t>
            </a:r>
            <a:r>
              <a:rPr lang="en-US" sz="2200" dirty="0" err="1">
                <a:solidFill>
                  <a:schemeClr val="tx1"/>
                </a:solidFill>
              </a:rPr>
              <a:t>High_Income</a:t>
            </a:r>
            <a:r>
              <a:rPr lang="en-US" sz="2200" dirty="0">
                <a:solidFill>
                  <a:schemeClr val="tx1"/>
                </a:solidFill>
              </a:rPr>
              <a:t>*</a:t>
            </a:r>
            <a:r>
              <a:rPr lang="en-US" sz="2200" dirty="0" err="1">
                <a:solidFill>
                  <a:schemeClr val="tx1"/>
                </a:solidFill>
              </a:rPr>
              <a:t>Pop_Growth</a:t>
            </a:r>
            <a:endParaRPr lang="en-US" sz="2200" dirty="0">
              <a:solidFill>
                <a:schemeClr val="tx1"/>
              </a:solidFill>
            </a:endParaRPr>
          </a:p>
          <a:p>
            <a:endParaRPr lang="en-US" sz="2200" dirty="0">
              <a:solidFill>
                <a:schemeClr val="tx1">
                  <a:lumMod val="85000"/>
                  <a:lumOff val="15000"/>
                </a:schemeClr>
              </a:solidFill>
            </a:endParaRPr>
          </a:p>
          <a:p>
            <a:endParaRPr lang="en-US" sz="2200" dirty="0">
              <a:solidFill>
                <a:schemeClr val="tx1">
                  <a:lumMod val="85000"/>
                  <a:lumOff val="15000"/>
                </a:schemeClr>
              </a:solidFill>
            </a:endParaRPr>
          </a:p>
          <a:p>
            <a:endParaRPr lang="en-US" dirty="0"/>
          </a:p>
        </p:txBody>
      </p:sp>
      <p:pic>
        <p:nvPicPr>
          <p:cNvPr id="5" name="Graphic 4" descr="Thought bubble">
            <a:extLst>
              <a:ext uri="{FF2B5EF4-FFF2-40B4-BE49-F238E27FC236}">
                <a16:creationId xmlns:a16="http://schemas.microsoft.com/office/drawing/2014/main" id="{4571E3AF-3741-4092-B97B-E8C9272A2E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6209" y="2980581"/>
            <a:ext cx="2888511" cy="2888511"/>
          </a:xfrm>
          <a:prstGeom prst="rect">
            <a:avLst/>
          </a:prstGeom>
        </p:spPr>
      </p:pic>
    </p:spTree>
    <p:extLst>
      <p:ext uri="{BB962C8B-B14F-4D97-AF65-F5344CB8AC3E}">
        <p14:creationId xmlns:p14="http://schemas.microsoft.com/office/powerpoint/2010/main" val="167907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F029-D05C-48C4-AC0F-31CF88B9CF61}"/>
              </a:ext>
            </a:extLst>
          </p:cNvPr>
          <p:cNvSpPr>
            <a:spLocks noGrp="1"/>
          </p:cNvSpPr>
          <p:nvPr>
            <p:ph type="title"/>
          </p:nvPr>
        </p:nvSpPr>
        <p:spPr/>
        <p:txBody>
          <a:bodyPr/>
          <a:lstStyle/>
          <a:p>
            <a:r>
              <a:rPr lang="en-US" dirty="0"/>
              <a:t>Initial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3FC3D3-D80E-4943-9EB2-766D0957FF0C}"/>
                  </a:ext>
                </a:extLst>
              </p:cNvPr>
              <p:cNvSpPr>
                <a:spLocks noGrp="1"/>
              </p:cNvSpPr>
              <p:nvPr>
                <p:ph idx="1"/>
              </p:nvPr>
            </p:nvSpPr>
            <p:spPr/>
            <p:txBody>
              <a:bodyPr>
                <a:normAutofit/>
              </a:bodyPr>
              <a:lstStyle/>
              <a:p>
                <a:pPr>
                  <a:lnSpc>
                    <a:spcPct val="100000"/>
                  </a:lnSpc>
                  <a:spcBef>
                    <a:spcPts val="600"/>
                  </a:spcBef>
                </a:pPr>
                <a:r>
                  <a:rPr lang="en-US" sz="2200" dirty="0">
                    <a:solidFill>
                      <a:schemeClr val="tx1"/>
                    </a:solidFill>
                  </a:rPr>
                  <a:t>•After transforming GNI per capita and adding the interaction terms to the initial </a:t>
                </a:r>
              </a:p>
              <a:p>
                <a:pPr>
                  <a:lnSpc>
                    <a:spcPct val="100000"/>
                  </a:lnSpc>
                  <a:spcBef>
                    <a:spcPts val="600"/>
                  </a:spcBef>
                </a:pPr>
                <a:r>
                  <a:rPr lang="en-US" sz="2200" dirty="0">
                    <a:solidFill>
                      <a:schemeClr val="tx1"/>
                    </a:solidFill>
                  </a:rPr>
                  <a:t>   model specified by lasso regression, the initial model is:</a:t>
                </a:r>
              </a:p>
              <a:p>
                <a:pPr>
                  <a:lnSpc>
                    <a:spcPct val="100000"/>
                  </a:lnSpc>
                  <a:spcBef>
                    <a:spcPts val="600"/>
                  </a:spcBef>
                </a:pPr>
                <a:endParaRPr lang="en-US" sz="2200" dirty="0">
                  <a:solidFill>
                    <a:schemeClr val="tx1"/>
                  </a:solidFill>
                </a:endParaRPr>
              </a:p>
              <a:p>
                <a:pPr>
                  <a:lnSpc>
                    <a:spcPct val="100000"/>
                  </a:lnSpc>
                  <a:spcBef>
                    <a:spcPts val="600"/>
                  </a:spcBef>
                </a:pPr>
                <a14:m>
                  <m:oMath xmlns:m="http://schemas.openxmlformats.org/officeDocument/2006/math">
                    <m:r>
                      <a:rPr lang="en-US" sz="2200" b="0" i="1" smtClean="0">
                        <a:solidFill>
                          <a:schemeClr val="tx1"/>
                        </a:solidFill>
                        <a:latin typeface="Cambria Math" panose="02040503050406030204" pitchFamily="18" charset="0"/>
                      </a:rPr>
                      <m:t>𝐻𝑎𝑝𝑝𝑖𝑛𝑒𝑠𝑠</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𝑆𝑐𝑜𝑟𝑒</m:t>
                    </m:r>
                    <m:r>
                      <a:rPr lang="en-US" sz="2200" b="0" i="1" smtClean="0">
                        <a:solidFill>
                          <a:schemeClr val="tx1"/>
                        </a:solidFill>
                        <a:latin typeface="Cambria Math" panose="02040503050406030204" pitchFamily="18" charset="0"/>
                      </a:rPr>
                      <m:t>=</m:t>
                    </m:r>
                    <m:sSub>
                      <m:sSubPr>
                        <m:ctrlPr>
                          <a:rPr lang="en-US" sz="2200" b="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b="0" i="1" smtClean="0">
                            <a:solidFill>
                              <a:schemeClr val="tx1"/>
                            </a:solidFill>
                            <a:latin typeface="Cambria Math" panose="02040503050406030204" pitchFamily="18" charset="0"/>
                          </a:rPr>
                          <m:t>0</m:t>
                        </m:r>
                      </m:sub>
                    </m:sSub>
                    <m:r>
                      <a:rPr lang="en-US" sz="2200" b="0" i="1" smtClean="0">
                        <a:solidFill>
                          <a:schemeClr val="tx1"/>
                        </a:solidFill>
                        <a:latin typeface="Cambria Math" panose="02040503050406030204" pitchFamily="18" charset="0"/>
                      </a:rPr>
                      <m:t>+</m:t>
                    </m:r>
                    <m:sSub>
                      <m:sSubPr>
                        <m:ctrlPr>
                          <a:rPr lang="en-US" sz="2200" b="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b="0" i="1" smtClean="0">
                            <a:solidFill>
                              <a:schemeClr val="tx1"/>
                            </a:solidFill>
                            <a:latin typeface="Cambria Math" panose="02040503050406030204" pitchFamily="18" charset="0"/>
                          </a:rPr>
                          <m:t>1</m:t>
                        </m:r>
                      </m:sub>
                    </m:sSub>
                    <m:rad>
                      <m:radPr>
                        <m:degHide m:val="on"/>
                        <m:ctrlPr>
                          <a:rPr lang="en-US" sz="2200" b="0" i="1" smtClean="0">
                            <a:solidFill>
                              <a:schemeClr val="tx1"/>
                            </a:solidFill>
                            <a:latin typeface="Cambria Math" panose="02040503050406030204" pitchFamily="18" charset="0"/>
                          </a:rPr>
                        </m:ctrlPr>
                      </m:radPr>
                      <m:deg/>
                      <m:e>
                        <m:r>
                          <a:rPr lang="en-US" sz="2200" i="1" dirty="0">
                            <a:solidFill>
                              <a:schemeClr val="tx1"/>
                            </a:solidFill>
                            <a:latin typeface="Cambria Math" panose="02040503050406030204" pitchFamily="18" charset="0"/>
                          </a:rPr>
                          <m:t>𝐺</m:t>
                        </m:r>
                        <m:r>
                          <a:rPr lang="en-US" sz="2200" b="0" i="1" dirty="0" smtClean="0">
                            <a:solidFill>
                              <a:schemeClr val="tx1"/>
                            </a:solidFill>
                            <a:latin typeface="Cambria Math" panose="02040503050406030204" pitchFamily="18" charset="0"/>
                          </a:rPr>
                          <m:t>𝑁𝐼</m:t>
                        </m:r>
                        <m:r>
                          <a:rPr lang="en-US" sz="2200" i="1" dirty="0">
                            <a:solidFill>
                              <a:schemeClr val="tx1"/>
                            </a:solidFill>
                            <a:latin typeface="Cambria Math" panose="02040503050406030204" pitchFamily="18" charset="0"/>
                          </a:rPr>
                          <m:t>_</m:t>
                        </m:r>
                        <m:r>
                          <a:rPr lang="en-US" sz="2200" i="1" dirty="0">
                            <a:solidFill>
                              <a:schemeClr val="tx1"/>
                            </a:solidFill>
                            <a:latin typeface="Cambria Math" panose="02040503050406030204" pitchFamily="18" charset="0"/>
                          </a:rPr>
                          <m:t>𝑃𝑒𝑟</m:t>
                        </m:r>
                        <m:r>
                          <a:rPr lang="en-US" sz="2200" i="1" dirty="0">
                            <a:solidFill>
                              <a:schemeClr val="tx1"/>
                            </a:solidFill>
                            <a:latin typeface="Cambria Math" panose="02040503050406030204" pitchFamily="18" charset="0"/>
                          </a:rPr>
                          <m:t>_</m:t>
                        </m:r>
                        <m:r>
                          <a:rPr lang="en-US" sz="2200" i="1" dirty="0">
                            <a:solidFill>
                              <a:schemeClr val="tx1"/>
                            </a:solidFill>
                            <a:latin typeface="Cambria Math" panose="02040503050406030204" pitchFamily="18" charset="0"/>
                          </a:rPr>
                          <m:t>𝐶𝑎𝑝𝑖𝑡𝑎</m:t>
                        </m:r>
                      </m:e>
                    </m:rad>
                    <m:r>
                      <a:rPr lang="en-US" sz="2200" b="0" i="1" smtClean="0">
                        <a:solidFill>
                          <a:schemeClr val="tx1"/>
                        </a:solidFill>
                        <a:latin typeface="Cambria Math" panose="02040503050406030204" pitchFamily="18" charset="0"/>
                      </a:rPr>
                      <m:t>+</m:t>
                    </m:r>
                    <m:sSub>
                      <m:sSubPr>
                        <m:ctrlPr>
                          <a:rPr lang="en-US" sz="2200" b="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b="0" i="1" smtClean="0">
                            <a:solidFill>
                              <a:schemeClr val="tx1"/>
                            </a:solidFill>
                            <a:latin typeface="Cambria Math" panose="02040503050406030204" pitchFamily="18" charset="0"/>
                          </a:rPr>
                          <m:t>2</m:t>
                        </m:r>
                      </m:sub>
                    </m:sSub>
                    <m:r>
                      <a:rPr lang="en-US" sz="2200" b="0" i="1" smtClean="0">
                        <a:solidFill>
                          <a:schemeClr val="tx1"/>
                        </a:solidFill>
                        <a:latin typeface="Cambria Math" panose="02040503050406030204" pitchFamily="18" charset="0"/>
                      </a:rPr>
                      <m:t>𝐻𝑖𝑔h</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𝐼𝑛𝑐𝑜𝑚𝑒</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𝐺𝐷𝑃</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𝑃𝑒𝑟</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𝐶𝑎𝑝𝑖𝑡𝑎</m:t>
                    </m:r>
                  </m:oMath>
                </a14:m>
                <a:r>
                  <a:rPr lang="en-US" sz="2200" dirty="0">
                    <a:solidFill>
                      <a:schemeClr val="tx1"/>
                    </a:solidFill>
                  </a:rPr>
                  <a:t> </a:t>
                </a:r>
                <a14:m>
                  <m:oMath xmlns:m="http://schemas.openxmlformats.org/officeDocument/2006/math">
                    <m:r>
                      <a:rPr lang="en-US" sz="2200" b="0" i="1" dirty="0" smtClean="0">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b="0" i="1" smtClean="0">
                            <a:solidFill>
                              <a:schemeClr val="tx1"/>
                            </a:solidFill>
                            <a:latin typeface="Cambria Math" panose="02040503050406030204" pitchFamily="18" charset="0"/>
                            <a:ea typeface="Cambria Math" panose="02040503050406030204" pitchFamily="18" charset="0"/>
                          </a:rPr>
                          <m:t>3</m:t>
                        </m:r>
                      </m:sub>
                    </m:sSub>
                    <m:r>
                      <a:rPr lang="en-US" sz="2200" b="0" i="1" dirty="0" smtClean="0">
                        <a:solidFill>
                          <a:schemeClr val="tx1"/>
                        </a:solidFill>
                        <a:latin typeface="Cambria Math" panose="02040503050406030204" pitchFamily="18" charset="0"/>
                      </a:rPr>
                      <m:t>𝐺𝑜𝑣</m:t>
                    </m:r>
                    <m:r>
                      <a:rPr lang="en-US" sz="2200" b="0" i="1" dirty="0" smtClean="0">
                        <a:solidFill>
                          <a:schemeClr val="tx1"/>
                        </a:solidFill>
                        <a:latin typeface="Cambria Math" panose="02040503050406030204" pitchFamily="18" charset="0"/>
                      </a:rPr>
                      <m:t>_</m:t>
                    </m:r>
                    <m:r>
                      <a:rPr lang="en-US" sz="2200" b="0" i="1" dirty="0" smtClean="0">
                        <a:solidFill>
                          <a:schemeClr val="tx1"/>
                        </a:solidFill>
                        <a:latin typeface="Cambria Math" panose="02040503050406030204" pitchFamily="18" charset="0"/>
                      </a:rPr>
                      <m:t>𝐸𝑑</m:t>
                    </m:r>
                    <m:r>
                      <a:rPr lang="en-US" sz="2200" b="0" i="1" dirty="0" smtClean="0">
                        <a:solidFill>
                          <a:schemeClr val="tx1"/>
                        </a:solidFill>
                        <a:latin typeface="Cambria Math" panose="02040503050406030204" pitchFamily="18" charset="0"/>
                      </a:rPr>
                      <m:t>_</m:t>
                    </m:r>
                    <m:r>
                      <a:rPr lang="en-US" sz="2200" b="0" i="1" dirty="0" smtClean="0">
                        <a:solidFill>
                          <a:schemeClr val="tx1"/>
                        </a:solidFill>
                        <a:latin typeface="Cambria Math" panose="02040503050406030204" pitchFamily="18" charset="0"/>
                      </a:rPr>
                      <m:t>𝑆𝑝𝑒𝑛𝑑𝑖𝑛𝑔</m:t>
                    </m:r>
                  </m:oMath>
                </a14:m>
                <a:r>
                  <a:rPr lang="en-US" sz="2200" dirty="0">
                    <a:solidFill>
                      <a:schemeClr val="tx1"/>
                    </a:solidFill>
                  </a:rPr>
                  <a:t>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b="0" i="1" smtClean="0">
                            <a:solidFill>
                              <a:schemeClr val="tx1"/>
                            </a:solidFill>
                            <a:latin typeface="Cambria Math" panose="02040503050406030204" pitchFamily="18" charset="0"/>
                            <a:ea typeface="Cambria Math" panose="02040503050406030204" pitchFamily="18" charset="0"/>
                          </a:rPr>
                          <m:t>4</m:t>
                        </m:r>
                      </m:sub>
                    </m:sSub>
                    <m:r>
                      <a:rPr lang="en-US" sz="2200" b="0" i="1" dirty="0" smtClean="0">
                        <a:solidFill>
                          <a:schemeClr val="tx1"/>
                        </a:solidFill>
                        <a:latin typeface="Cambria Math" panose="02040503050406030204" pitchFamily="18" charset="0"/>
                      </a:rPr>
                      <m:t>𝐼𝑛𝑡𝑒𝑟𝑛𝑒𝑡</m:t>
                    </m:r>
                    <m:r>
                      <a:rPr lang="en-US" sz="2200" b="0" i="1" dirty="0" smtClean="0">
                        <a:solidFill>
                          <a:schemeClr val="tx1"/>
                        </a:solidFill>
                        <a:latin typeface="Cambria Math" panose="02040503050406030204" pitchFamily="18" charset="0"/>
                      </a:rPr>
                      <m:t>_</m:t>
                    </m:r>
                    <m:r>
                      <a:rPr lang="en-US" sz="2200" b="0" i="1" dirty="0" smtClean="0">
                        <a:solidFill>
                          <a:schemeClr val="tx1"/>
                        </a:solidFill>
                        <a:latin typeface="Cambria Math" panose="02040503050406030204" pitchFamily="18" charset="0"/>
                      </a:rPr>
                      <m:t>𝑈𝑠𝑒</m:t>
                    </m:r>
                  </m:oMath>
                </a14:m>
                <a:r>
                  <a:rPr lang="en-US" sz="2200" dirty="0">
                    <a:solidFill>
                      <a:schemeClr val="tx1"/>
                    </a:solidFill>
                  </a:rPr>
                  <a:t>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b="0" i="1" smtClean="0">
                            <a:solidFill>
                              <a:schemeClr val="tx1"/>
                            </a:solidFill>
                            <a:latin typeface="Cambria Math" panose="02040503050406030204" pitchFamily="18" charset="0"/>
                            <a:ea typeface="Cambria Math" panose="02040503050406030204" pitchFamily="18" charset="0"/>
                          </a:rPr>
                          <m:t>5</m:t>
                        </m:r>
                      </m:sub>
                    </m:sSub>
                    <m:r>
                      <a:rPr lang="en-US" sz="2200" b="0" i="1" smtClean="0">
                        <a:solidFill>
                          <a:schemeClr val="tx1"/>
                        </a:solidFill>
                        <a:latin typeface="Cambria Math" panose="02040503050406030204" pitchFamily="18" charset="0"/>
                      </a:rPr>
                      <m:t>𝐿𝑖𝑓𝑒</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𝐸𝑥𝑝</m:t>
                    </m:r>
                  </m:oMath>
                </a14:m>
                <a:r>
                  <a:rPr lang="en-US" sz="2200" dirty="0">
                    <a:solidFill>
                      <a:schemeClr val="tx1"/>
                    </a:solidFill>
                  </a:rPr>
                  <a:t>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b="0" i="1" smtClean="0">
                            <a:solidFill>
                              <a:schemeClr val="tx1"/>
                            </a:solidFill>
                            <a:latin typeface="Cambria Math" panose="02040503050406030204" pitchFamily="18" charset="0"/>
                            <a:ea typeface="Cambria Math" panose="02040503050406030204" pitchFamily="18" charset="0"/>
                          </a:rPr>
                          <m:t>6</m:t>
                        </m:r>
                      </m:sub>
                    </m:sSub>
                    <m:r>
                      <a:rPr lang="en-US" sz="2200" b="0" i="1" smtClean="0">
                        <a:solidFill>
                          <a:schemeClr val="tx1"/>
                        </a:solidFill>
                        <a:latin typeface="Cambria Math" panose="02040503050406030204" pitchFamily="18" charset="0"/>
                      </a:rPr>
                      <m:t>𝑁𝑢𝑟𝑠𝑒𝑠</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𝑀𝑖𝑑𝑤𝑖𝑣𝑒𝑠</m:t>
                    </m:r>
                  </m:oMath>
                </a14:m>
                <a:r>
                  <a:rPr lang="en-US" sz="2200" dirty="0">
                    <a:solidFill>
                      <a:schemeClr val="tx1"/>
                    </a:solidFill>
                  </a:rPr>
                  <a:t>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b="0" i="1" smtClean="0">
                            <a:solidFill>
                              <a:schemeClr val="tx1"/>
                            </a:solidFill>
                            <a:latin typeface="Cambria Math" panose="02040503050406030204" pitchFamily="18" charset="0"/>
                            <a:ea typeface="Cambria Math" panose="02040503050406030204" pitchFamily="18" charset="0"/>
                          </a:rPr>
                          <m:t>7</m:t>
                        </m:r>
                      </m:sub>
                    </m:sSub>
                    <m:r>
                      <a:rPr lang="en-US" sz="2200" b="0" i="1" smtClean="0">
                        <a:solidFill>
                          <a:schemeClr val="tx1"/>
                        </a:solidFill>
                        <a:latin typeface="Cambria Math" panose="02040503050406030204" pitchFamily="18" charset="0"/>
                      </a:rPr>
                      <m:t>𝐴𝑖𝑟</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𝑃𝑜𝑙𝑙𝑢𝑡𝑖𝑜𝑛</m:t>
                    </m:r>
                  </m:oMath>
                </a14:m>
                <a:r>
                  <a:rPr lang="en-US" sz="2200" dirty="0">
                    <a:solidFill>
                      <a:schemeClr val="tx1"/>
                    </a:solidFill>
                  </a:rPr>
                  <a:t>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b="0" i="1" smtClean="0">
                            <a:solidFill>
                              <a:schemeClr val="tx1"/>
                            </a:solidFill>
                            <a:latin typeface="Cambria Math" panose="02040503050406030204" pitchFamily="18" charset="0"/>
                            <a:ea typeface="Cambria Math" panose="02040503050406030204" pitchFamily="18" charset="0"/>
                          </a:rPr>
                          <m:t>8</m:t>
                        </m:r>
                      </m:sub>
                    </m:sSub>
                    <m:r>
                      <a:rPr lang="en-US" sz="2200" b="0" i="1" smtClean="0">
                        <a:solidFill>
                          <a:schemeClr val="tx1"/>
                        </a:solidFill>
                        <a:latin typeface="Cambria Math" panose="02040503050406030204" pitchFamily="18" charset="0"/>
                      </a:rPr>
                      <m:t>𝑃𝑜𝑝</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𝐺𝑟𝑜𝑤𝑡h</m:t>
                    </m:r>
                  </m:oMath>
                </a14:m>
                <a:r>
                  <a:rPr lang="en-US" sz="2200" dirty="0">
                    <a:solidFill>
                      <a:schemeClr val="tx1"/>
                    </a:solidFill>
                  </a:rPr>
                  <a:t>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b="0" i="1" smtClean="0">
                            <a:solidFill>
                              <a:schemeClr val="tx1"/>
                            </a:solidFill>
                            <a:latin typeface="Cambria Math" panose="02040503050406030204" pitchFamily="18" charset="0"/>
                            <a:ea typeface="Cambria Math" panose="02040503050406030204" pitchFamily="18" charset="0"/>
                          </a:rPr>
                          <m:t>9</m:t>
                        </m:r>
                      </m:sub>
                    </m:sSub>
                    <m:r>
                      <a:rPr lang="en-US" sz="2200" b="0" i="1" smtClean="0">
                        <a:solidFill>
                          <a:schemeClr val="tx1"/>
                        </a:solidFill>
                        <a:latin typeface="Cambria Math" panose="02040503050406030204" pitchFamily="18" charset="0"/>
                      </a:rPr>
                      <m:t>𝐻𝑖𝑔h</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𝐼𝑛𝑐𝑜𝑚𝑒</m:t>
                    </m:r>
                  </m:oMath>
                </a14:m>
                <a:r>
                  <a:rPr lang="en-US" sz="2200" dirty="0">
                    <a:solidFill>
                      <a:schemeClr val="tx1"/>
                    </a:solidFill>
                  </a:rPr>
                  <a:t> * </a:t>
                </a:r>
                <a14:m>
                  <m:oMath xmlns:m="http://schemas.openxmlformats.org/officeDocument/2006/math">
                    <m:r>
                      <a:rPr lang="en-US" sz="2200" b="0" i="1" smtClean="0">
                        <a:solidFill>
                          <a:schemeClr val="tx1"/>
                        </a:solidFill>
                        <a:latin typeface="Cambria Math" panose="02040503050406030204" pitchFamily="18" charset="0"/>
                      </a:rPr>
                      <m:t>𝑃𝑜𝑝</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𝐺𝑟𝑜𝑤𝑡h</m:t>
                    </m:r>
                    <m:r>
                      <a:rPr lang="en-US" sz="2200" i="1" dirty="0" smtClean="0">
                        <a:solidFill>
                          <a:schemeClr val="tx1"/>
                        </a:solidFill>
                        <a:latin typeface="Cambria Math" panose="02040503050406030204" pitchFamily="18" charset="0"/>
                      </a:rPr>
                      <m:t> </m:t>
                    </m:r>
                  </m:oMath>
                </a14:m>
                <a:r>
                  <a:rPr lang="en-US" sz="2200" dirty="0">
                    <a:solidFill>
                      <a:schemeClr val="tx1"/>
                    </a:solidFill>
                  </a:rPr>
                  <a:t>+</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𝛽</m:t>
                        </m:r>
                      </m:e>
                      <m:sub>
                        <m:r>
                          <a:rPr lang="en-US" sz="2200" i="1">
                            <a:solidFill>
                              <a:schemeClr val="tx1"/>
                            </a:solidFill>
                            <a:latin typeface="Cambria Math" panose="02040503050406030204" pitchFamily="18" charset="0"/>
                          </a:rPr>
                          <m:t>1</m:t>
                        </m:r>
                        <m:r>
                          <a:rPr lang="en-US" sz="2200" b="0" i="1" smtClean="0">
                            <a:solidFill>
                              <a:schemeClr val="tx1"/>
                            </a:solidFill>
                            <a:latin typeface="Cambria Math" panose="02040503050406030204" pitchFamily="18" charset="0"/>
                          </a:rPr>
                          <m:t>0</m:t>
                        </m:r>
                      </m:sub>
                    </m:sSub>
                    <m:r>
                      <a:rPr lang="en-US" sz="2200" b="0" i="1" smtClean="0">
                        <a:solidFill>
                          <a:schemeClr val="tx1"/>
                        </a:solidFill>
                        <a:latin typeface="Cambria Math" panose="02040503050406030204" pitchFamily="18" charset="0"/>
                      </a:rPr>
                      <m:t>𝑈𝑟𝑏𝑎𝑛</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𝑃𝑜𝑝</m:t>
                    </m:r>
                  </m:oMath>
                </a14:m>
                <a:r>
                  <a:rPr lang="en-US" sz="2200" dirty="0">
                    <a:solidFill>
                      <a:schemeClr val="tx1"/>
                    </a:solidFill>
                  </a:rPr>
                  <a:t> + </a:t>
                </a:r>
                <a:r>
                  <a:rPr lang="el-GR" sz="2200" dirty="0">
                    <a:solidFill>
                      <a:schemeClr val="tx1"/>
                    </a:solidFill>
                  </a:rPr>
                  <a:t>ε</a:t>
                </a:r>
                <a:r>
                  <a:rPr lang="en-US" sz="2200" dirty="0">
                    <a:solidFill>
                      <a:schemeClr val="tx1"/>
                    </a:solidFill>
                  </a:rPr>
                  <a:t> </a:t>
                </a:r>
              </a:p>
            </p:txBody>
          </p:sp>
        </mc:Choice>
        <mc:Fallback xmlns="">
          <p:sp>
            <p:nvSpPr>
              <p:cNvPr id="3" name="Content Placeholder 2">
                <a:extLst>
                  <a:ext uri="{FF2B5EF4-FFF2-40B4-BE49-F238E27FC236}">
                    <a16:creationId xmlns:a16="http://schemas.microsoft.com/office/drawing/2014/main" id="{203FC3D3-D80E-4943-9EB2-766D0957FF0C}"/>
                  </a:ext>
                </a:extLst>
              </p:cNvPr>
              <p:cNvSpPr>
                <a:spLocks noGrp="1" noRot="1" noChangeAspect="1" noMove="1" noResize="1" noEditPoints="1" noAdjustHandles="1" noChangeArrowheads="1" noChangeShapeType="1" noTextEdit="1"/>
              </p:cNvSpPr>
              <p:nvPr>
                <p:ph idx="1"/>
              </p:nvPr>
            </p:nvSpPr>
            <p:spPr>
              <a:blipFill>
                <a:blip r:embed="rId3"/>
                <a:stretch>
                  <a:fillRect l="-788" t="-1135"/>
                </a:stretch>
              </a:blipFill>
            </p:spPr>
            <p:txBody>
              <a:bodyPr/>
              <a:lstStyle/>
              <a:p>
                <a:r>
                  <a:rPr lang="en-US">
                    <a:noFill/>
                  </a:rPr>
                  <a:t> </a:t>
                </a:r>
              </a:p>
            </p:txBody>
          </p:sp>
        </mc:Fallback>
      </mc:AlternateContent>
    </p:spTree>
    <p:extLst>
      <p:ext uri="{BB962C8B-B14F-4D97-AF65-F5344CB8AC3E}">
        <p14:creationId xmlns:p14="http://schemas.microsoft.com/office/powerpoint/2010/main" val="272686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5142-7DF2-4593-A2A2-6E053D8D484F}"/>
              </a:ext>
            </a:extLst>
          </p:cNvPr>
          <p:cNvSpPr>
            <a:spLocks noGrp="1"/>
          </p:cNvSpPr>
          <p:nvPr>
            <p:ph type="title"/>
          </p:nvPr>
        </p:nvSpPr>
        <p:spPr>
          <a:xfrm>
            <a:off x="1096963" y="7065"/>
            <a:ext cx="10058400" cy="868867"/>
          </a:xfrm>
        </p:spPr>
        <p:txBody>
          <a:bodyPr/>
          <a:lstStyle/>
          <a:p>
            <a:r>
              <a:rPr lang="en-US" dirty="0"/>
              <a:t>Initial Model Results</a:t>
            </a:r>
          </a:p>
        </p:txBody>
      </p:sp>
      <p:graphicFrame>
        <p:nvGraphicFramePr>
          <p:cNvPr id="5" name="Table 5">
            <a:extLst>
              <a:ext uri="{FF2B5EF4-FFF2-40B4-BE49-F238E27FC236}">
                <a16:creationId xmlns:a16="http://schemas.microsoft.com/office/drawing/2014/main" id="{98B4C646-8920-4A6A-8289-439F93C0015D}"/>
              </a:ext>
            </a:extLst>
          </p:cNvPr>
          <p:cNvGraphicFramePr>
            <a:graphicFrameLocks noGrp="1"/>
          </p:cNvGraphicFramePr>
          <p:nvPr>
            <p:ph idx="1"/>
            <p:extLst>
              <p:ext uri="{D42A27DB-BD31-4B8C-83A1-F6EECF244321}">
                <p14:modId xmlns:p14="http://schemas.microsoft.com/office/powerpoint/2010/main" val="589500706"/>
              </p:ext>
            </p:extLst>
          </p:nvPr>
        </p:nvGraphicFramePr>
        <p:xfrm>
          <a:off x="1096963" y="823609"/>
          <a:ext cx="10042092" cy="5483308"/>
        </p:xfrm>
        <a:graphic>
          <a:graphicData uri="http://schemas.openxmlformats.org/drawingml/2006/table">
            <a:tbl>
              <a:tblPr firstRow="1" bandRow="1">
                <a:tableStyleId>{F5AB1C69-6EDB-4FF4-983F-18BD219EF322}</a:tableStyleId>
              </a:tblPr>
              <a:tblGrid>
                <a:gridCol w="3197946">
                  <a:extLst>
                    <a:ext uri="{9D8B030D-6E8A-4147-A177-3AD203B41FA5}">
                      <a16:colId xmlns:a16="http://schemas.microsoft.com/office/drawing/2014/main" val="2421594761"/>
                    </a:ext>
                  </a:extLst>
                </a:gridCol>
                <a:gridCol w="1399309">
                  <a:extLst>
                    <a:ext uri="{9D8B030D-6E8A-4147-A177-3AD203B41FA5}">
                      <a16:colId xmlns:a16="http://schemas.microsoft.com/office/drawing/2014/main" val="2135141619"/>
                    </a:ext>
                  </a:extLst>
                </a:gridCol>
                <a:gridCol w="1163782">
                  <a:extLst>
                    <a:ext uri="{9D8B030D-6E8A-4147-A177-3AD203B41FA5}">
                      <a16:colId xmlns:a16="http://schemas.microsoft.com/office/drawing/2014/main" val="2455286576"/>
                    </a:ext>
                  </a:extLst>
                </a:gridCol>
                <a:gridCol w="969818">
                  <a:extLst>
                    <a:ext uri="{9D8B030D-6E8A-4147-A177-3AD203B41FA5}">
                      <a16:colId xmlns:a16="http://schemas.microsoft.com/office/drawing/2014/main" val="1383420878"/>
                    </a:ext>
                  </a:extLst>
                </a:gridCol>
                <a:gridCol w="1385455">
                  <a:extLst>
                    <a:ext uri="{9D8B030D-6E8A-4147-A177-3AD203B41FA5}">
                      <a16:colId xmlns:a16="http://schemas.microsoft.com/office/drawing/2014/main" val="201486367"/>
                    </a:ext>
                  </a:extLst>
                </a:gridCol>
                <a:gridCol w="1925782">
                  <a:extLst>
                    <a:ext uri="{9D8B030D-6E8A-4147-A177-3AD203B41FA5}">
                      <a16:colId xmlns:a16="http://schemas.microsoft.com/office/drawing/2014/main" val="1580993525"/>
                    </a:ext>
                  </a:extLst>
                </a:gridCol>
              </a:tblGrid>
              <a:tr h="370401">
                <a:tc>
                  <a:txBody>
                    <a:bodyPr/>
                    <a:lstStyle/>
                    <a:p>
                      <a:pPr algn="ctr"/>
                      <a:r>
                        <a:rPr lang="en-US" dirty="0"/>
                        <a:t>Coefficients</a:t>
                      </a:r>
                    </a:p>
                  </a:txBody>
                  <a:tcPr/>
                </a:tc>
                <a:tc>
                  <a:txBody>
                    <a:bodyPr/>
                    <a:lstStyle/>
                    <a:p>
                      <a:pPr algn="ctr"/>
                      <a:r>
                        <a:rPr lang="en-US" dirty="0"/>
                        <a:t>Estimate</a:t>
                      </a:r>
                    </a:p>
                  </a:txBody>
                  <a:tcPr/>
                </a:tc>
                <a:tc>
                  <a:txBody>
                    <a:bodyPr/>
                    <a:lstStyle/>
                    <a:p>
                      <a:pPr algn="ctr"/>
                      <a:r>
                        <a:rPr lang="en-US" dirty="0"/>
                        <a:t>Std. Error</a:t>
                      </a:r>
                    </a:p>
                  </a:txBody>
                  <a:tcPr/>
                </a:tc>
                <a:tc>
                  <a:txBody>
                    <a:bodyPr/>
                    <a:lstStyle/>
                    <a:p>
                      <a:pPr algn="ctr"/>
                      <a:r>
                        <a:rPr lang="en-US" dirty="0"/>
                        <a:t>t-value</a:t>
                      </a:r>
                    </a:p>
                  </a:txBody>
                  <a:tcPr/>
                </a:tc>
                <a:tc>
                  <a:txBody>
                    <a:bodyPr/>
                    <a:lstStyle/>
                    <a:p>
                      <a:pPr algn="ctr"/>
                      <a:r>
                        <a:rPr lang="en-US" dirty="0" err="1"/>
                        <a:t>Pr</a:t>
                      </a:r>
                      <a:r>
                        <a:rPr lang="en-US" dirty="0"/>
                        <a:t>(&gt;|t|)</a:t>
                      </a:r>
                    </a:p>
                  </a:txBody>
                  <a:tcPr/>
                </a:tc>
                <a:tc>
                  <a:txBody>
                    <a:bodyPr/>
                    <a:lstStyle/>
                    <a:p>
                      <a:pPr algn="ctr"/>
                      <a:r>
                        <a:rPr lang="en-US" dirty="0"/>
                        <a:t>VIF</a:t>
                      </a:r>
                    </a:p>
                  </a:txBody>
                  <a:tcPr/>
                </a:tc>
                <a:extLst>
                  <a:ext uri="{0D108BD9-81ED-4DB2-BD59-A6C34878D82A}">
                    <a16:rowId xmlns:a16="http://schemas.microsoft.com/office/drawing/2014/main" val="2417063660"/>
                  </a:ext>
                </a:extLst>
              </a:tr>
              <a:tr h="370401">
                <a:tc>
                  <a:txBody>
                    <a:bodyPr/>
                    <a:lstStyle/>
                    <a:p>
                      <a:pPr algn="ctr"/>
                      <a:r>
                        <a:rPr lang="en-US" dirty="0"/>
                        <a:t>Intercept</a:t>
                      </a:r>
                    </a:p>
                  </a:txBody>
                  <a:tcPr/>
                </a:tc>
                <a:tc>
                  <a:txBody>
                    <a:bodyPr/>
                    <a:lstStyle/>
                    <a:p>
                      <a:pPr algn="ctr"/>
                      <a:r>
                        <a:rPr lang="en-US" dirty="0"/>
                        <a:t>1.51260</a:t>
                      </a:r>
                    </a:p>
                  </a:txBody>
                  <a:tcPr/>
                </a:tc>
                <a:tc>
                  <a:txBody>
                    <a:bodyPr/>
                    <a:lstStyle/>
                    <a:p>
                      <a:pPr algn="ctr"/>
                      <a:r>
                        <a:rPr lang="en-US" dirty="0"/>
                        <a:t>1.11814</a:t>
                      </a:r>
                    </a:p>
                  </a:txBody>
                  <a:tcPr/>
                </a:tc>
                <a:tc>
                  <a:txBody>
                    <a:bodyPr/>
                    <a:lstStyle/>
                    <a:p>
                      <a:pPr algn="ctr"/>
                      <a:r>
                        <a:rPr lang="en-US" dirty="0"/>
                        <a:t>1.35</a:t>
                      </a:r>
                    </a:p>
                  </a:txBody>
                  <a:tcPr/>
                </a:tc>
                <a:tc>
                  <a:txBody>
                    <a:bodyPr/>
                    <a:lstStyle/>
                    <a:p>
                      <a:pPr algn="ctr"/>
                      <a:r>
                        <a:rPr lang="en-US" dirty="0"/>
                        <a:t>0.1783</a:t>
                      </a:r>
                    </a:p>
                  </a:txBody>
                  <a:tcPr/>
                </a:tc>
                <a:tc>
                  <a:txBody>
                    <a:bodyPr/>
                    <a:lstStyle/>
                    <a:p>
                      <a:pPr algn="ctr"/>
                      <a:r>
                        <a:rPr lang="en-US" dirty="0"/>
                        <a:t>0</a:t>
                      </a:r>
                    </a:p>
                  </a:txBody>
                  <a:tcPr/>
                </a:tc>
                <a:extLst>
                  <a:ext uri="{0D108BD9-81ED-4DB2-BD59-A6C34878D82A}">
                    <a16:rowId xmlns:a16="http://schemas.microsoft.com/office/drawing/2014/main" val="4270735883"/>
                  </a:ext>
                </a:extLst>
              </a:tr>
              <a:tr h="370401">
                <a:tc>
                  <a:txBody>
                    <a:bodyPr/>
                    <a:lstStyle/>
                    <a:p>
                      <a:pPr algn="ctr"/>
                      <a:r>
                        <a:rPr lang="en-US" dirty="0"/>
                        <a:t>sqrt(</a:t>
                      </a:r>
                      <a:r>
                        <a:rPr lang="en-US" dirty="0" err="1"/>
                        <a:t>GNI_Per_Capita</a:t>
                      </a:r>
                      <a:r>
                        <a:rPr lang="en-US" dirty="0"/>
                        <a:t>)</a:t>
                      </a:r>
                    </a:p>
                  </a:txBody>
                  <a:tcPr/>
                </a:tc>
                <a:tc>
                  <a:txBody>
                    <a:bodyPr/>
                    <a:lstStyle/>
                    <a:p>
                      <a:pPr algn="ctr"/>
                      <a:r>
                        <a:rPr lang="en-US" dirty="0"/>
                        <a:t>0.00460</a:t>
                      </a:r>
                    </a:p>
                  </a:txBody>
                  <a:tcPr/>
                </a:tc>
                <a:tc>
                  <a:txBody>
                    <a:bodyPr/>
                    <a:lstStyle/>
                    <a:p>
                      <a:pPr algn="ctr"/>
                      <a:r>
                        <a:rPr lang="en-US" dirty="0"/>
                        <a:t>0.00441</a:t>
                      </a:r>
                    </a:p>
                  </a:txBody>
                  <a:tcPr/>
                </a:tc>
                <a:tc>
                  <a:txBody>
                    <a:bodyPr/>
                    <a:lstStyle/>
                    <a:p>
                      <a:pPr algn="ctr"/>
                      <a:r>
                        <a:rPr lang="en-US" dirty="0"/>
                        <a:t>1.04</a:t>
                      </a:r>
                    </a:p>
                  </a:txBody>
                  <a:tcPr/>
                </a:tc>
                <a:tc>
                  <a:txBody>
                    <a:bodyPr/>
                    <a:lstStyle/>
                    <a:p>
                      <a:pPr algn="ctr"/>
                      <a:r>
                        <a:rPr lang="en-US" dirty="0"/>
                        <a:t>0.2983</a:t>
                      </a:r>
                    </a:p>
                  </a:txBody>
                  <a:tcPr/>
                </a:tc>
                <a:tc>
                  <a:txBody>
                    <a:bodyPr/>
                    <a:lstStyle/>
                    <a:p>
                      <a:pPr algn="ctr"/>
                      <a:r>
                        <a:rPr lang="en-US" dirty="0"/>
                        <a:t>22.39125</a:t>
                      </a:r>
                    </a:p>
                  </a:txBody>
                  <a:tcPr/>
                </a:tc>
                <a:extLst>
                  <a:ext uri="{0D108BD9-81ED-4DB2-BD59-A6C34878D82A}">
                    <a16:rowId xmlns:a16="http://schemas.microsoft.com/office/drawing/2014/main" val="275226812"/>
                  </a:ext>
                </a:extLst>
              </a:tr>
              <a:tr h="519248">
                <a:tc>
                  <a:txBody>
                    <a:bodyPr/>
                    <a:lstStyle/>
                    <a:p>
                      <a:pPr algn="ctr"/>
                      <a:r>
                        <a:rPr lang="en-US" dirty="0" err="1"/>
                        <a:t>High_Income</a:t>
                      </a:r>
                      <a:r>
                        <a:rPr lang="en-US" dirty="0"/>
                        <a:t>*</a:t>
                      </a:r>
                      <a:r>
                        <a:rPr lang="en-US" dirty="0" err="1"/>
                        <a:t>GNI_Per_Capita</a:t>
                      </a:r>
                      <a:endParaRPr lang="en-US" dirty="0"/>
                    </a:p>
                  </a:txBody>
                  <a:tcPr/>
                </a:tc>
                <a:tc>
                  <a:txBody>
                    <a:bodyPr/>
                    <a:lstStyle/>
                    <a:p>
                      <a:pPr algn="ctr"/>
                      <a:r>
                        <a:rPr lang="en-US" dirty="0"/>
                        <a:t>-0.00186</a:t>
                      </a:r>
                    </a:p>
                  </a:txBody>
                  <a:tcPr/>
                </a:tc>
                <a:tc>
                  <a:txBody>
                    <a:bodyPr/>
                    <a:lstStyle/>
                    <a:p>
                      <a:pPr algn="ctr"/>
                      <a:r>
                        <a:rPr lang="en-US" dirty="0"/>
                        <a:t>0.00249</a:t>
                      </a:r>
                    </a:p>
                  </a:txBody>
                  <a:tcPr/>
                </a:tc>
                <a:tc>
                  <a:txBody>
                    <a:bodyPr/>
                    <a:lstStyle/>
                    <a:p>
                      <a:pPr algn="ctr"/>
                      <a:r>
                        <a:rPr lang="en-US" dirty="0"/>
                        <a:t>-0.75</a:t>
                      </a:r>
                    </a:p>
                  </a:txBody>
                  <a:tcPr/>
                </a:tc>
                <a:tc>
                  <a:txBody>
                    <a:bodyPr/>
                    <a:lstStyle/>
                    <a:p>
                      <a:pPr algn="ctr"/>
                      <a:r>
                        <a:rPr lang="en-US" dirty="0"/>
                        <a:t>0.4572</a:t>
                      </a:r>
                    </a:p>
                  </a:txBody>
                  <a:tcPr/>
                </a:tc>
                <a:tc>
                  <a:txBody>
                    <a:bodyPr/>
                    <a:lstStyle/>
                    <a:p>
                      <a:pPr algn="ctr"/>
                      <a:r>
                        <a:rPr lang="en-US" dirty="0"/>
                        <a:t>12.09988</a:t>
                      </a:r>
                    </a:p>
                  </a:txBody>
                  <a:tcPr/>
                </a:tc>
                <a:extLst>
                  <a:ext uri="{0D108BD9-81ED-4DB2-BD59-A6C34878D82A}">
                    <a16:rowId xmlns:a16="http://schemas.microsoft.com/office/drawing/2014/main" val="2385694429"/>
                  </a:ext>
                </a:extLst>
              </a:tr>
              <a:tr h="370401">
                <a:tc>
                  <a:txBody>
                    <a:bodyPr/>
                    <a:lstStyle/>
                    <a:p>
                      <a:pPr algn="ctr"/>
                      <a:r>
                        <a:rPr lang="en-US" dirty="0" err="1"/>
                        <a:t>Gov_Ed_Spending</a:t>
                      </a:r>
                      <a:endParaRPr lang="en-US" dirty="0"/>
                    </a:p>
                  </a:txBody>
                  <a:tcPr/>
                </a:tc>
                <a:tc>
                  <a:txBody>
                    <a:bodyPr/>
                    <a:lstStyle/>
                    <a:p>
                      <a:pPr algn="ctr"/>
                      <a:r>
                        <a:rPr lang="en-US" dirty="0"/>
                        <a:t>0.15036</a:t>
                      </a:r>
                    </a:p>
                  </a:txBody>
                  <a:tcPr/>
                </a:tc>
                <a:tc>
                  <a:txBody>
                    <a:bodyPr/>
                    <a:lstStyle/>
                    <a:p>
                      <a:pPr algn="ctr"/>
                      <a:r>
                        <a:rPr lang="en-US" dirty="0"/>
                        <a:t>0.05009</a:t>
                      </a:r>
                    </a:p>
                  </a:txBody>
                  <a:tcPr/>
                </a:tc>
                <a:tc>
                  <a:txBody>
                    <a:bodyPr/>
                    <a:lstStyle/>
                    <a:p>
                      <a:pPr algn="ctr"/>
                      <a:r>
                        <a:rPr lang="en-US" dirty="0"/>
                        <a:t>3.00</a:t>
                      </a:r>
                    </a:p>
                  </a:txBody>
                  <a:tcPr/>
                </a:tc>
                <a:tc>
                  <a:txBody>
                    <a:bodyPr/>
                    <a:lstStyle/>
                    <a:p>
                      <a:pPr algn="ctr"/>
                      <a:r>
                        <a:rPr lang="en-US" dirty="0"/>
                        <a:t>0.0032 ***</a:t>
                      </a:r>
                    </a:p>
                  </a:txBody>
                  <a:tcPr/>
                </a:tc>
                <a:tc>
                  <a:txBody>
                    <a:bodyPr/>
                    <a:lstStyle/>
                    <a:p>
                      <a:pPr algn="ctr"/>
                      <a:r>
                        <a:rPr lang="en-US" dirty="0"/>
                        <a:t>1.27552</a:t>
                      </a:r>
                    </a:p>
                  </a:txBody>
                  <a:tcPr/>
                </a:tc>
                <a:extLst>
                  <a:ext uri="{0D108BD9-81ED-4DB2-BD59-A6C34878D82A}">
                    <a16:rowId xmlns:a16="http://schemas.microsoft.com/office/drawing/2014/main" val="1626706447"/>
                  </a:ext>
                </a:extLst>
              </a:tr>
              <a:tr h="370401">
                <a:tc>
                  <a:txBody>
                    <a:bodyPr/>
                    <a:lstStyle/>
                    <a:p>
                      <a:pPr algn="ctr"/>
                      <a:r>
                        <a:rPr lang="en-US" dirty="0" err="1"/>
                        <a:t>Internet_Use</a:t>
                      </a:r>
                      <a:endParaRPr lang="en-US" dirty="0"/>
                    </a:p>
                  </a:txBody>
                  <a:tcPr/>
                </a:tc>
                <a:tc>
                  <a:txBody>
                    <a:bodyPr/>
                    <a:lstStyle/>
                    <a:p>
                      <a:pPr algn="ctr"/>
                      <a:r>
                        <a:rPr lang="en-US" dirty="0"/>
                        <a:t>-0.00322</a:t>
                      </a:r>
                    </a:p>
                  </a:txBody>
                  <a:tcPr/>
                </a:tc>
                <a:tc>
                  <a:txBody>
                    <a:bodyPr/>
                    <a:lstStyle/>
                    <a:p>
                      <a:pPr algn="ctr"/>
                      <a:r>
                        <a:rPr lang="en-US" dirty="0"/>
                        <a:t>0.00596</a:t>
                      </a:r>
                    </a:p>
                  </a:txBody>
                  <a:tcPr/>
                </a:tc>
                <a:tc>
                  <a:txBody>
                    <a:bodyPr/>
                    <a:lstStyle/>
                    <a:p>
                      <a:pPr algn="ctr"/>
                      <a:r>
                        <a:rPr lang="en-US" dirty="0"/>
                        <a:t>-0.54</a:t>
                      </a:r>
                    </a:p>
                  </a:txBody>
                  <a:tcPr/>
                </a:tc>
                <a:tc>
                  <a:txBody>
                    <a:bodyPr/>
                    <a:lstStyle/>
                    <a:p>
                      <a:pPr algn="ctr"/>
                      <a:r>
                        <a:rPr lang="en-US" dirty="0"/>
                        <a:t>0.5894</a:t>
                      </a:r>
                    </a:p>
                  </a:txBody>
                  <a:tcPr/>
                </a:tc>
                <a:tc>
                  <a:txBody>
                    <a:bodyPr/>
                    <a:lstStyle/>
                    <a:p>
                      <a:pPr algn="ctr"/>
                      <a:r>
                        <a:rPr lang="en-US" dirty="0"/>
                        <a:t>6.73304</a:t>
                      </a:r>
                    </a:p>
                  </a:txBody>
                  <a:tcPr/>
                </a:tc>
                <a:extLst>
                  <a:ext uri="{0D108BD9-81ED-4DB2-BD59-A6C34878D82A}">
                    <a16:rowId xmlns:a16="http://schemas.microsoft.com/office/drawing/2014/main" val="3189982734"/>
                  </a:ext>
                </a:extLst>
              </a:tr>
              <a:tr h="370401">
                <a:tc>
                  <a:txBody>
                    <a:bodyPr/>
                    <a:lstStyle/>
                    <a:p>
                      <a:pPr algn="ctr"/>
                      <a:r>
                        <a:rPr lang="en-US" dirty="0" err="1"/>
                        <a:t>Life_Exp</a:t>
                      </a:r>
                      <a:endParaRPr lang="en-US" dirty="0"/>
                    </a:p>
                  </a:txBody>
                  <a:tcPr/>
                </a:tc>
                <a:tc>
                  <a:txBody>
                    <a:bodyPr/>
                    <a:lstStyle/>
                    <a:p>
                      <a:pPr algn="ctr"/>
                      <a:r>
                        <a:rPr lang="en-US" dirty="0"/>
                        <a:t>0.03721</a:t>
                      </a:r>
                    </a:p>
                  </a:txBody>
                  <a:tcPr/>
                </a:tc>
                <a:tc>
                  <a:txBody>
                    <a:bodyPr/>
                    <a:lstStyle/>
                    <a:p>
                      <a:pPr algn="ctr"/>
                      <a:r>
                        <a:rPr lang="en-US" dirty="0"/>
                        <a:t>0.01633</a:t>
                      </a:r>
                    </a:p>
                  </a:txBody>
                  <a:tcPr/>
                </a:tc>
                <a:tc>
                  <a:txBody>
                    <a:bodyPr/>
                    <a:lstStyle/>
                    <a:p>
                      <a:pPr algn="ctr"/>
                      <a:r>
                        <a:rPr lang="en-US" dirty="0"/>
                        <a:t>2.28</a:t>
                      </a:r>
                    </a:p>
                  </a:txBody>
                  <a:tcPr/>
                </a:tc>
                <a:tc>
                  <a:txBody>
                    <a:bodyPr/>
                    <a:lstStyle/>
                    <a:p>
                      <a:pPr algn="ctr"/>
                      <a:r>
                        <a:rPr lang="en-US" dirty="0"/>
                        <a:t>0.0241 **</a:t>
                      </a:r>
                    </a:p>
                  </a:txBody>
                  <a:tcPr/>
                </a:tc>
                <a:tc>
                  <a:txBody>
                    <a:bodyPr/>
                    <a:lstStyle/>
                    <a:p>
                      <a:pPr algn="ctr"/>
                      <a:r>
                        <a:rPr lang="en-US" dirty="0"/>
                        <a:t>3.99273</a:t>
                      </a:r>
                    </a:p>
                  </a:txBody>
                  <a:tcPr/>
                </a:tc>
                <a:extLst>
                  <a:ext uri="{0D108BD9-81ED-4DB2-BD59-A6C34878D82A}">
                    <a16:rowId xmlns:a16="http://schemas.microsoft.com/office/drawing/2014/main" val="3392191625"/>
                  </a:ext>
                </a:extLst>
              </a:tr>
              <a:tr h="370401">
                <a:tc>
                  <a:txBody>
                    <a:bodyPr/>
                    <a:lstStyle/>
                    <a:p>
                      <a:pPr algn="ctr"/>
                      <a:r>
                        <a:rPr lang="en-US" dirty="0" err="1"/>
                        <a:t>Nurses_Midwives</a:t>
                      </a:r>
                      <a:endParaRPr lang="en-US" dirty="0"/>
                    </a:p>
                  </a:txBody>
                  <a:tcPr/>
                </a:tc>
                <a:tc>
                  <a:txBody>
                    <a:bodyPr/>
                    <a:lstStyle/>
                    <a:p>
                      <a:pPr algn="ctr"/>
                      <a:r>
                        <a:rPr lang="en-US" dirty="0"/>
                        <a:t>0.02071</a:t>
                      </a:r>
                    </a:p>
                  </a:txBody>
                  <a:tcPr/>
                </a:tc>
                <a:tc>
                  <a:txBody>
                    <a:bodyPr/>
                    <a:lstStyle/>
                    <a:p>
                      <a:pPr algn="ctr"/>
                      <a:r>
                        <a:rPr lang="en-US" dirty="0"/>
                        <a:t>0.03021</a:t>
                      </a:r>
                    </a:p>
                  </a:txBody>
                  <a:tcPr/>
                </a:tc>
                <a:tc>
                  <a:txBody>
                    <a:bodyPr/>
                    <a:lstStyle/>
                    <a:p>
                      <a:pPr algn="ctr"/>
                      <a:r>
                        <a:rPr lang="en-US" dirty="0"/>
                        <a:t>0.69</a:t>
                      </a:r>
                    </a:p>
                  </a:txBody>
                  <a:tcPr/>
                </a:tc>
                <a:tc>
                  <a:txBody>
                    <a:bodyPr/>
                    <a:lstStyle/>
                    <a:p>
                      <a:pPr algn="ctr"/>
                      <a:r>
                        <a:rPr lang="en-US" dirty="0"/>
                        <a:t>0.4942</a:t>
                      </a:r>
                    </a:p>
                  </a:txBody>
                  <a:tcPr/>
                </a:tc>
                <a:tc>
                  <a:txBody>
                    <a:bodyPr/>
                    <a:lstStyle/>
                    <a:p>
                      <a:pPr algn="ctr"/>
                      <a:r>
                        <a:rPr lang="en-US" dirty="0"/>
                        <a:t>3.62234</a:t>
                      </a:r>
                    </a:p>
                  </a:txBody>
                  <a:tcPr/>
                </a:tc>
                <a:extLst>
                  <a:ext uri="{0D108BD9-81ED-4DB2-BD59-A6C34878D82A}">
                    <a16:rowId xmlns:a16="http://schemas.microsoft.com/office/drawing/2014/main" val="3773429131"/>
                  </a:ext>
                </a:extLst>
              </a:tr>
              <a:tr h="370401">
                <a:tc>
                  <a:txBody>
                    <a:bodyPr/>
                    <a:lstStyle/>
                    <a:p>
                      <a:pPr algn="ctr"/>
                      <a:r>
                        <a:rPr lang="en-US" dirty="0" err="1"/>
                        <a:t>Air_Pollution</a:t>
                      </a:r>
                      <a:endParaRPr lang="en-US" dirty="0"/>
                    </a:p>
                  </a:txBody>
                  <a:tcPr/>
                </a:tc>
                <a:tc>
                  <a:txBody>
                    <a:bodyPr/>
                    <a:lstStyle/>
                    <a:p>
                      <a:pPr algn="ctr"/>
                      <a:r>
                        <a:rPr lang="en-US" dirty="0"/>
                        <a:t>-0.00437</a:t>
                      </a:r>
                    </a:p>
                  </a:txBody>
                  <a:tcPr/>
                </a:tc>
                <a:tc>
                  <a:txBody>
                    <a:bodyPr/>
                    <a:lstStyle/>
                    <a:p>
                      <a:pPr algn="ctr"/>
                      <a:r>
                        <a:rPr lang="en-US" dirty="0"/>
                        <a:t>0.00419</a:t>
                      </a:r>
                    </a:p>
                  </a:txBody>
                  <a:tcPr/>
                </a:tc>
                <a:tc>
                  <a:txBody>
                    <a:bodyPr/>
                    <a:lstStyle/>
                    <a:p>
                      <a:pPr algn="ctr"/>
                      <a:r>
                        <a:rPr lang="en-US" dirty="0"/>
                        <a:t>-1.04</a:t>
                      </a:r>
                    </a:p>
                  </a:txBody>
                  <a:tcPr/>
                </a:tc>
                <a:tc>
                  <a:txBody>
                    <a:bodyPr/>
                    <a:lstStyle/>
                    <a:p>
                      <a:pPr algn="ctr"/>
                      <a:r>
                        <a:rPr lang="en-US" dirty="0"/>
                        <a:t>0.2989</a:t>
                      </a:r>
                    </a:p>
                  </a:txBody>
                  <a:tcPr/>
                </a:tc>
                <a:tc>
                  <a:txBody>
                    <a:bodyPr/>
                    <a:lstStyle/>
                    <a:p>
                      <a:pPr algn="ctr"/>
                      <a:r>
                        <a:rPr lang="en-US" dirty="0"/>
                        <a:t>1.68676</a:t>
                      </a:r>
                    </a:p>
                  </a:txBody>
                  <a:tcPr/>
                </a:tc>
                <a:extLst>
                  <a:ext uri="{0D108BD9-81ED-4DB2-BD59-A6C34878D82A}">
                    <a16:rowId xmlns:a16="http://schemas.microsoft.com/office/drawing/2014/main" val="1271806659"/>
                  </a:ext>
                </a:extLst>
              </a:tr>
              <a:tr h="370401">
                <a:tc>
                  <a:txBody>
                    <a:bodyPr/>
                    <a:lstStyle/>
                    <a:p>
                      <a:pPr algn="ctr"/>
                      <a:r>
                        <a:rPr lang="en-US" dirty="0" err="1"/>
                        <a:t>Pop_Growth</a:t>
                      </a:r>
                      <a:endParaRPr lang="en-US" dirty="0"/>
                    </a:p>
                  </a:txBody>
                  <a:tcPr/>
                </a:tc>
                <a:tc>
                  <a:txBody>
                    <a:bodyPr/>
                    <a:lstStyle/>
                    <a:p>
                      <a:pPr algn="ctr"/>
                      <a:r>
                        <a:rPr lang="en-US" dirty="0"/>
                        <a:t>-0.13639</a:t>
                      </a:r>
                    </a:p>
                  </a:txBody>
                  <a:tcPr/>
                </a:tc>
                <a:tc>
                  <a:txBody>
                    <a:bodyPr/>
                    <a:lstStyle/>
                    <a:p>
                      <a:pPr algn="ctr"/>
                      <a:r>
                        <a:rPr lang="en-US" dirty="0"/>
                        <a:t>0.07323</a:t>
                      </a:r>
                    </a:p>
                  </a:txBody>
                  <a:tcPr/>
                </a:tc>
                <a:tc>
                  <a:txBody>
                    <a:bodyPr/>
                    <a:lstStyle/>
                    <a:p>
                      <a:pPr algn="ctr"/>
                      <a:r>
                        <a:rPr lang="en-US" dirty="0"/>
                        <a:t>-1.86</a:t>
                      </a:r>
                    </a:p>
                  </a:txBody>
                  <a:tcPr/>
                </a:tc>
                <a:tc>
                  <a:txBody>
                    <a:bodyPr/>
                    <a:lstStyle/>
                    <a:p>
                      <a:pPr algn="ctr"/>
                      <a:r>
                        <a:rPr lang="en-US" dirty="0"/>
                        <a:t>0.0646 *</a:t>
                      </a:r>
                    </a:p>
                  </a:txBody>
                  <a:tcPr/>
                </a:tc>
                <a:tc>
                  <a:txBody>
                    <a:bodyPr/>
                    <a:lstStyle/>
                    <a:p>
                      <a:pPr algn="ctr"/>
                      <a:r>
                        <a:rPr lang="en-US" dirty="0"/>
                        <a:t>2.18355</a:t>
                      </a:r>
                    </a:p>
                  </a:txBody>
                  <a:tcPr/>
                </a:tc>
                <a:extLst>
                  <a:ext uri="{0D108BD9-81ED-4DB2-BD59-A6C34878D82A}">
                    <a16:rowId xmlns:a16="http://schemas.microsoft.com/office/drawing/2014/main" val="1637991397"/>
                  </a:ext>
                </a:extLst>
              </a:tr>
              <a:tr h="370401">
                <a:tc>
                  <a:txBody>
                    <a:bodyPr/>
                    <a:lstStyle/>
                    <a:p>
                      <a:pPr algn="ctr"/>
                      <a:r>
                        <a:rPr lang="en-US" dirty="0" err="1"/>
                        <a:t>High_Income</a:t>
                      </a:r>
                      <a:r>
                        <a:rPr lang="en-US" dirty="0"/>
                        <a:t>*</a:t>
                      </a:r>
                      <a:r>
                        <a:rPr lang="en-US" dirty="0" err="1"/>
                        <a:t>Pop_Growth</a:t>
                      </a:r>
                      <a:endParaRPr lang="en-US" dirty="0"/>
                    </a:p>
                  </a:txBody>
                  <a:tcPr/>
                </a:tc>
                <a:tc>
                  <a:txBody>
                    <a:bodyPr/>
                    <a:lstStyle/>
                    <a:p>
                      <a:pPr algn="ctr"/>
                      <a:r>
                        <a:rPr lang="en-US" dirty="0"/>
                        <a:t>0.15786</a:t>
                      </a:r>
                    </a:p>
                  </a:txBody>
                  <a:tcPr/>
                </a:tc>
                <a:tc>
                  <a:txBody>
                    <a:bodyPr/>
                    <a:lstStyle/>
                    <a:p>
                      <a:pPr algn="ctr"/>
                      <a:r>
                        <a:rPr lang="en-US" dirty="0"/>
                        <a:t>0.12368</a:t>
                      </a:r>
                    </a:p>
                  </a:txBody>
                  <a:tcPr/>
                </a:tc>
                <a:tc>
                  <a:txBody>
                    <a:bodyPr/>
                    <a:lstStyle/>
                    <a:p>
                      <a:pPr algn="ctr"/>
                      <a:r>
                        <a:rPr lang="en-US" dirty="0"/>
                        <a:t>1.28</a:t>
                      </a:r>
                    </a:p>
                  </a:txBody>
                  <a:tcPr/>
                </a:tc>
                <a:tc>
                  <a:txBody>
                    <a:bodyPr/>
                    <a:lstStyle/>
                    <a:p>
                      <a:pPr algn="ctr"/>
                      <a:r>
                        <a:rPr lang="en-US" dirty="0"/>
                        <a:t>0.2039</a:t>
                      </a:r>
                    </a:p>
                  </a:txBody>
                  <a:tcPr/>
                </a:tc>
                <a:tc>
                  <a:txBody>
                    <a:bodyPr/>
                    <a:lstStyle/>
                    <a:p>
                      <a:pPr algn="ctr"/>
                      <a:r>
                        <a:rPr lang="en-US" dirty="0"/>
                        <a:t>2.54585</a:t>
                      </a:r>
                    </a:p>
                  </a:txBody>
                  <a:tcPr/>
                </a:tc>
                <a:extLst>
                  <a:ext uri="{0D108BD9-81ED-4DB2-BD59-A6C34878D82A}">
                    <a16:rowId xmlns:a16="http://schemas.microsoft.com/office/drawing/2014/main" val="2037496965"/>
                  </a:ext>
                </a:extLst>
              </a:tr>
              <a:tr h="370401">
                <a:tc>
                  <a:txBody>
                    <a:bodyPr/>
                    <a:lstStyle/>
                    <a:p>
                      <a:pPr algn="ctr"/>
                      <a:r>
                        <a:rPr lang="en-US" dirty="0" err="1"/>
                        <a:t>Urban_Pop</a:t>
                      </a:r>
                      <a:endParaRPr lang="en-US" dirty="0"/>
                    </a:p>
                  </a:txBody>
                  <a:tcPr/>
                </a:tc>
                <a:tc>
                  <a:txBody>
                    <a:bodyPr/>
                    <a:lstStyle/>
                    <a:p>
                      <a:pPr algn="ctr"/>
                      <a:r>
                        <a:rPr lang="en-US" dirty="0"/>
                        <a:t>0.00872</a:t>
                      </a:r>
                    </a:p>
                  </a:txBody>
                  <a:tcPr/>
                </a:tc>
                <a:tc>
                  <a:txBody>
                    <a:bodyPr/>
                    <a:lstStyle/>
                    <a:p>
                      <a:pPr algn="ctr"/>
                      <a:r>
                        <a:rPr lang="en-US" dirty="0"/>
                        <a:t>0.00519</a:t>
                      </a:r>
                    </a:p>
                  </a:txBody>
                  <a:tcPr/>
                </a:tc>
                <a:tc>
                  <a:txBody>
                    <a:bodyPr/>
                    <a:lstStyle/>
                    <a:p>
                      <a:pPr algn="ctr"/>
                      <a:r>
                        <a:rPr lang="en-US" dirty="0"/>
                        <a:t>1.68</a:t>
                      </a:r>
                    </a:p>
                  </a:txBody>
                  <a:tcPr/>
                </a:tc>
                <a:tc>
                  <a:txBody>
                    <a:bodyPr/>
                    <a:lstStyle/>
                    <a:p>
                      <a:pPr algn="ctr"/>
                      <a:r>
                        <a:rPr lang="en-US" dirty="0"/>
                        <a:t>0.0956 *</a:t>
                      </a:r>
                    </a:p>
                  </a:txBody>
                  <a:tcPr/>
                </a:tc>
                <a:tc>
                  <a:txBody>
                    <a:bodyPr/>
                    <a:lstStyle/>
                    <a:p>
                      <a:pPr algn="ctr"/>
                      <a:r>
                        <a:rPr lang="en-US" dirty="0"/>
                        <a:t>3.15581</a:t>
                      </a:r>
                    </a:p>
                  </a:txBody>
                  <a:tcPr/>
                </a:tc>
                <a:extLst>
                  <a:ext uri="{0D108BD9-81ED-4DB2-BD59-A6C34878D82A}">
                    <a16:rowId xmlns:a16="http://schemas.microsoft.com/office/drawing/2014/main" val="261636841"/>
                  </a:ext>
                </a:extLst>
              </a:tr>
              <a:tr h="370401">
                <a:tc>
                  <a:txBody>
                    <a:bodyPr/>
                    <a:lstStyle/>
                    <a:p>
                      <a:endParaRPr lang="en-US" dirty="0"/>
                    </a:p>
                  </a:txBody>
                  <a:tcPr/>
                </a:tc>
                <a:tc>
                  <a:txBody>
                    <a:bodyPr/>
                    <a:lstStyle/>
                    <a:p>
                      <a:pPr algn="ctr"/>
                      <a:r>
                        <a:rPr lang="en-US" b="1" dirty="0"/>
                        <a:t>RSE</a:t>
                      </a:r>
                    </a:p>
                  </a:txBody>
                  <a:tcPr/>
                </a:tc>
                <a:tc>
                  <a:txBody>
                    <a:bodyPr/>
                    <a:lstStyle/>
                    <a:p>
                      <a:pPr algn="ctr"/>
                      <a:r>
                        <a:rPr lang="en-US" b="1" dirty="0"/>
                        <a:t>0.80347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072133874"/>
                  </a:ext>
                </a:extLst>
              </a:tr>
              <a:tr h="519248">
                <a:tc>
                  <a:txBody>
                    <a:bodyPr/>
                    <a:lstStyle/>
                    <a:p>
                      <a:endParaRPr lang="en-US" dirty="0"/>
                    </a:p>
                  </a:txBody>
                  <a:tcPr/>
                </a:tc>
                <a:tc>
                  <a:txBody>
                    <a:bodyPr/>
                    <a:lstStyle/>
                    <a:p>
                      <a:pPr algn="ctr"/>
                      <a:r>
                        <a:rPr lang="en-US" b="1" dirty="0"/>
                        <a:t>R-Squared</a:t>
                      </a:r>
                    </a:p>
                  </a:txBody>
                  <a:tcPr/>
                </a:tc>
                <a:tc>
                  <a:txBody>
                    <a:bodyPr/>
                    <a:lstStyle/>
                    <a:p>
                      <a:pPr algn="ctr"/>
                      <a:r>
                        <a:rPr lang="en-US" b="1" dirty="0"/>
                        <a:t>0.5499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13134335"/>
                  </a:ext>
                </a:extLst>
              </a:tr>
            </a:tbl>
          </a:graphicData>
        </a:graphic>
      </p:graphicFrame>
      <p:graphicFrame>
        <p:nvGraphicFramePr>
          <p:cNvPr id="6" name="Table 5">
            <a:extLst>
              <a:ext uri="{FF2B5EF4-FFF2-40B4-BE49-F238E27FC236}">
                <a16:creationId xmlns:a16="http://schemas.microsoft.com/office/drawing/2014/main" id="{8EF4D995-73C1-4E54-A752-31FA2F813835}"/>
              </a:ext>
            </a:extLst>
          </p:cNvPr>
          <p:cNvGraphicFramePr>
            <a:graphicFrameLocks/>
          </p:cNvGraphicFramePr>
          <p:nvPr>
            <p:extLst>
              <p:ext uri="{D42A27DB-BD31-4B8C-83A1-F6EECF244321}">
                <p14:modId xmlns:p14="http://schemas.microsoft.com/office/powerpoint/2010/main" val="3965619722"/>
              </p:ext>
            </p:extLst>
          </p:nvPr>
        </p:nvGraphicFramePr>
        <p:xfrm>
          <a:off x="1096963" y="839832"/>
          <a:ext cx="10042092" cy="5483308"/>
        </p:xfrm>
        <a:graphic>
          <a:graphicData uri="http://schemas.openxmlformats.org/drawingml/2006/table">
            <a:tbl>
              <a:tblPr firstRow="1" bandRow="1">
                <a:tableStyleId>{F5AB1C69-6EDB-4FF4-983F-18BD219EF322}</a:tableStyleId>
              </a:tblPr>
              <a:tblGrid>
                <a:gridCol w="3197946">
                  <a:extLst>
                    <a:ext uri="{9D8B030D-6E8A-4147-A177-3AD203B41FA5}">
                      <a16:colId xmlns:a16="http://schemas.microsoft.com/office/drawing/2014/main" val="2421594761"/>
                    </a:ext>
                  </a:extLst>
                </a:gridCol>
                <a:gridCol w="1399309">
                  <a:extLst>
                    <a:ext uri="{9D8B030D-6E8A-4147-A177-3AD203B41FA5}">
                      <a16:colId xmlns:a16="http://schemas.microsoft.com/office/drawing/2014/main" val="2135141619"/>
                    </a:ext>
                  </a:extLst>
                </a:gridCol>
                <a:gridCol w="1163782">
                  <a:extLst>
                    <a:ext uri="{9D8B030D-6E8A-4147-A177-3AD203B41FA5}">
                      <a16:colId xmlns:a16="http://schemas.microsoft.com/office/drawing/2014/main" val="2455286576"/>
                    </a:ext>
                  </a:extLst>
                </a:gridCol>
                <a:gridCol w="969818">
                  <a:extLst>
                    <a:ext uri="{9D8B030D-6E8A-4147-A177-3AD203B41FA5}">
                      <a16:colId xmlns:a16="http://schemas.microsoft.com/office/drawing/2014/main" val="1383420878"/>
                    </a:ext>
                  </a:extLst>
                </a:gridCol>
                <a:gridCol w="1385455">
                  <a:extLst>
                    <a:ext uri="{9D8B030D-6E8A-4147-A177-3AD203B41FA5}">
                      <a16:colId xmlns:a16="http://schemas.microsoft.com/office/drawing/2014/main" val="201486367"/>
                    </a:ext>
                  </a:extLst>
                </a:gridCol>
                <a:gridCol w="1925782">
                  <a:extLst>
                    <a:ext uri="{9D8B030D-6E8A-4147-A177-3AD203B41FA5}">
                      <a16:colId xmlns:a16="http://schemas.microsoft.com/office/drawing/2014/main" val="1580993525"/>
                    </a:ext>
                  </a:extLst>
                </a:gridCol>
              </a:tblGrid>
              <a:tr h="370401">
                <a:tc>
                  <a:txBody>
                    <a:bodyPr/>
                    <a:lstStyle/>
                    <a:p>
                      <a:pPr algn="ctr"/>
                      <a:r>
                        <a:rPr lang="en-US" dirty="0"/>
                        <a:t>Coefficients</a:t>
                      </a:r>
                    </a:p>
                  </a:txBody>
                  <a:tcPr/>
                </a:tc>
                <a:tc>
                  <a:txBody>
                    <a:bodyPr/>
                    <a:lstStyle/>
                    <a:p>
                      <a:pPr algn="ctr"/>
                      <a:r>
                        <a:rPr lang="en-US" dirty="0"/>
                        <a:t>Estimate</a:t>
                      </a:r>
                    </a:p>
                  </a:txBody>
                  <a:tcPr/>
                </a:tc>
                <a:tc>
                  <a:txBody>
                    <a:bodyPr/>
                    <a:lstStyle/>
                    <a:p>
                      <a:pPr algn="ctr"/>
                      <a:r>
                        <a:rPr lang="en-US" dirty="0"/>
                        <a:t>Std. Error</a:t>
                      </a:r>
                    </a:p>
                  </a:txBody>
                  <a:tcPr/>
                </a:tc>
                <a:tc>
                  <a:txBody>
                    <a:bodyPr/>
                    <a:lstStyle/>
                    <a:p>
                      <a:pPr algn="ctr"/>
                      <a:r>
                        <a:rPr lang="en-US" dirty="0"/>
                        <a:t>t-value</a:t>
                      </a:r>
                    </a:p>
                  </a:txBody>
                  <a:tcPr/>
                </a:tc>
                <a:tc>
                  <a:txBody>
                    <a:bodyPr/>
                    <a:lstStyle/>
                    <a:p>
                      <a:pPr algn="ctr"/>
                      <a:r>
                        <a:rPr lang="en-US" dirty="0" err="1"/>
                        <a:t>Pr</a:t>
                      </a:r>
                      <a:r>
                        <a:rPr lang="en-US" dirty="0"/>
                        <a:t>(&gt;|t|)</a:t>
                      </a:r>
                    </a:p>
                  </a:txBody>
                  <a:tcPr/>
                </a:tc>
                <a:tc>
                  <a:txBody>
                    <a:bodyPr/>
                    <a:lstStyle/>
                    <a:p>
                      <a:pPr algn="ctr"/>
                      <a:r>
                        <a:rPr lang="en-US" dirty="0"/>
                        <a:t>VIF</a:t>
                      </a:r>
                    </a:p>
                  </a:txBody>
                  <a:tcPr/>
                </a:tc>
                <a:extLst>
                  <a:ext uri="{0D108BD9-81ED-4DB2-BD59-A6C34878D82A}">
                    <a16:rowId xmlns:a16="http://schemas.microsoft.com/office/drawing/2014/main" val="2417063660"/>
                  </a:ext>
                </a:extLst>
              </a:tr>
              <a:tr h="370401">
                <a:tc>
                  <a:txBody>
                    <a:bodyPr/>
                    <a:lstStyle/>
                    <a:p>
                      <a:pPr algn="ctr"/>
                      <a:r>
                        <a:rPr lang="en-US" dirty="0"/>
                        <a:t>Intercept</a:t>
                      </a:r>
                    </a:p>
                  </a:txBody>
                  <a:tcPr/>
                </a:tc>
                <a:tc>
                  <a:txBody>
                    <a:bodyPr/>
                    <a:lstStyle/>
                    <a:p>
                      <a:pPr algn="ctr"/>
                      <a:r>
                        <a:rPr lang="en-US" dirty="0"/>
                        <a:t>1.51260</a:t>
                      </a:r>
                    </a:p>
                  </a:txBody>
                  <a:tcPr/>
                </a:tc>
                <a:tc>
                  <a:txBody>
                    <a:bodyPr/>
                    <a:lstStyle/>
                    <a:p>
                      <a:pPr algn="ctr"/>
                      <a:r>
                        <a:rPr lang="en-US" dirty="0"/>
                        <a:t>1.11814</a:t>
                      </a:r>
                    </a:p>
                  </a:txBody>
                  <a:tcPr/>
                </a:tc>
                <a:tc>
                  <a:txBody>
                    <a:bodyPr/>
                    <a:lstStyle/>
                    <a:p>
                      <a:pPr algn="ctr"/>
                      <a:r>
                        <a:rPr lang="en-US" dirty="0"/>
                        <a:t>1.35</a:t>
                      </a:r>
                    </a:p>
                  </a:txBody>
                  <a:tcPr/>
                </a:tc>
                <a:tc>
                  <a:txBody>
                    <a:bodyPr/>
                    <a:lstStyle/>
                    <a:p>
                      <a:pPr algn="ctr"/>
                      <a:r>
                        <a:rPr lang="en-US" dirty="0"/>
                        <a:t>0.1783</a:t>
                      </a:r>
                    </a:p>
                  </a:txBody>
                  <a:tcPr/>
                </a:tc>
                <a:tc>
                  <a:txBody>
                    <a:bodyPr/>
                    <a:lstStyle/>
                    <a:p>
                      <a:pPr algn="ctr"/>
                      <a:r>
                        <a:rPr lang="en-US" dirty="0"/>
                        <a:t>0</a:t>
                      </a:r>
                    </a:p>
                  </a:txBody>
                  <a:tcPr/>
                </a:tc>
                <a:extLst>
                  <a:ext uri="{0D108BD9-81ED-4DB2-BD59-A6C34878D82A}">
                    <a16:rowId xmlns:a16="http://schemas.microsoft.com/office/drawing/2014/main" val="4270735883"/>
                  </a:ext>
                </a:extLst>
              </a:tr>
              <a:tr h="370401">
                <a:tc>
                  <a:txBody>
                    <a:bodyPr/>
                    <a:lstStyle/>
                    <a:p>
                      <a:pPr algn="ctr"/>
                      <a:r>
                        <a:rPr lang="en-US" dirty="0"/>
                        <a:t>sqrt(</a:t>
                      </a:r>
                      <a:r>
                        <a:rPr lang="en-US" dirty="0" err="1"/>
                        <a:t>GNI_Per_Capita</a:t>
                      </a:r>
                      <a:r>
                        <a:rPr lang="en-US" dirty="0"/>
                        <a:t>)</a:t>
                      </a:r>
                    </a:p>
                  </a:txBody>
                  <a:tcPr/>
                </a:tc>
                <a:tc>
                  <a:txBody>
                    <a:bodyPr/>
                    <a:lstStyle/>
                    <a:p>
                      <a:pPr algn="ctr"/>
                      <a:r>
                        <a:rPr lang="en-US" dirty="0"/>
                        <a:t>0.00460</a:t>
                      </a:r>
                    </a:p>
                  </a:txBody>
                  <a:tcPr/>
                </a:tc>
                <a:tc>
                  <a:txBody>
                    <a:bodyPr/>
                    <a:lstStyle/>
                    <a:p>
                      <a:pPr algn="ctr"/>
                      <a:r>
                        <a:rPr lang="en-US" dirty="0"/>
                        <a:t>0.00441</a:t>
                      </a:r>
                    </a:p>
                  </a:txBody>
                  <a:tcPr/>
                </a:tc>
                <a:tc>
                  <a:txBody>
                    <a:bodyPr/>
                    <a:lstStyle/>
                    <a:p>
                      <a:pPr algn="ctr"/>
                      <a:r>
                        <a:rPr lang="en-US" dirty="0"/>
                        <a:t>1.04</a:t>
                      </a:r>
                    </a:p>
                  </a:txBody>
                  <a:tcPr/>
                </a:tc>
                <a:tc>
                  <a:txBody>
                    <a:bodyPr/>
                    <a:lstStyle/>
                    <a:p>
                      <a:pPr algn="ctr"/>
                      <a:r>
                        <a:rPr lang="en-US" dirty="0"/>
                        <a:t>0.2983</a:t>
                      </a:r>
                    </a:p>
                  </a:txBody>
                  <a:tcPr/>
                </a:tc>
                <a:tc>
                  <a:txBody>
                    <a:bodyPr/>
                    <a:lstStyle/>
                    <a:p>
                      <a:pPr algn="ctr"/>
                      <a:r>
                        <a:rPr lang="en-US" dirty="0"/>
                        <a:t>22.39125</a:t>
                      </a:r>
                    </a:p>
                  </a:txBody>
                  <a:tcPr/>
                </a:tc>
                <a:extLst>
                  <a:ext uri="{0D108BD9-81ED-4DB2-BD59-A6C34878D82A}">
                    <a16:rowId xmlns:a16="http://schemas.microsoft.com/office/drawing/2014/main" val="275226812"/>
                  </a:ext>
                </a:extLst>
              </a:tr>
              <a:tr h="519248">
                <a:tc>
                  <a:txBody>
                    <a:bodyPr/>
                    <a:lstStyle/>
                    <a:p>
                      <a:pPr algn="ctr"/>
                      <a:r>
                        <a:rPr lang="en-US" dirty="0" err="1"/>
                        <a:t>High_Income</a:t>
                      </a:r>
                      <a:r>
                        <a:rPr lang="en-US" dirty="0"/>
                        <a:t>*</a:t>
                      </a:r>
                      <a:r>
                        <a:rPr lang="en-US" dirty="0" err="1"/>
                        <a:t>GNI_Per_Capita</a:t>
                      </a:r>
                      <a:endParaRPr lang="en-US" dirty="0"/>
                    </a:p>
                  </a:txBody>
                  <a:tcPr/>
                </a:tc>
                <a:tc>
                  <a:txBody>
                    <a:bodyPr/>
                    <a:lstStyle/>
                    <a:p>
                      <a:pPr algn="ctr"/>
                      <a:r>
                        <a:rPr lang="en-US" dirty="0"/>
                        <a:t>-0.00186</a:t>
                      </a:r>
                    </a:p>
                  </a:txBody>
                  <a:tcPr/>
                </a:tc>
                <a:tc>
                  <a:txBody>
                    <a:bodyPr/>
                    <a:lstStyle/>
                    <a:p>
                      <a:pPr algn="ctr"/>
                      <a:r>
                        <a:rPr lang="en-US" dirty="0"/>
                        <a:t>0.00249</a:t>
                      </a:r>
                    </a:p>
                  </a:txBody>
                  <a:tcPr/>
                </a:tc>
                <a:tc>
                  <a:txBody>
                    <a:bodyPr/>
                    <a:lstStyle/>
                    <a:p>
                      <a:pPr algn="ctr"/>
                      <a:r>
                        <a:rPr lang="en-US" dirty="0"/>
                        <a:t>-0.75</a:t>
                      </a:r>
                    </a:p>
                  </a:txBody>
                  <a:tcPr/>
                </a:tc>
                <a:tc>
                  <a:txBody>
                    <a:bodyPr/>
                    <a:lstStyle/>
                    <a:p>
                      <a:pPr algn="ctr"/>
                      <a:r>
                        <a:rPr lang="en-US" dirty="0"/>
                        <a:t>0.4572</a:t>
                      </a:r>
                    </a:p>
                  </a:txBody>
                  <a:tcPr/>
                </a:tc>
                <a:tc>
                  <a:txBody>
                    <a:bodyPr/>
                    <a:lstStyle/>
                    <a:p>
                      <a:pPr algn="ctr"/>
                      <a:r>
                        <a:rPr lang="en-US" dirty="0"/>
                        <a:t>12.09988</a:t>
                      </a:r>
                    </a:p>
                  </a:txBody>
                  <a:tcPr/>
                </a:tc>
                <a:extLst>
                  <a:ext uri="{0D108BD9-81ED-4DB2-BD59-A6C34878D82A}">
                    <a16:rowId xmlns:a16="http://schemas.microsoft.com/office/drawing/2014/main" val="2385694429"/>
                  </a:ext>
                </a:extLst>
              </a:tr>
              <a:tr h="370401">
                <a:tc>
                  <a:txBody>
                    <a:bodyPr/>
                    <a:lstStyle/>
                    <a:p>
                      <a:pPr algn="ctr"/>
                      <a:r>
                        <a:rPr lang="en-US" b="1" dirty="0" err="1">
                          <a:solidFill>
                            <a:schemeClr val="bg1"/>
                          </a:solidFill>
                        </a:rPr>
                        <a:t>Gov_Ed_Spending</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0.15036</a:t>
                      </a:r>
                    </a:p>
                  </a:txBody>
                  <a:tcPr>
                    <a:solidFill>
                      <a:schemeClr val="tx1">
                        <a:lumMod val="65000"/>
                        <a:lumOff val="35000"/>
                      </a:schemeClr>
                    </a:solidFill>
                  </a:tcPr>
                </a:tc>
                <a:tc>
                  <a:txBody>
                    <a:bodyPr/>
                    <a:lstStyle/>
                    <a:p>
                      <a:pPr algn="ctr"/>
                      <a:r>
                        <a:rPr lang="en-US" b="1" dirty="0">
                          <a:solidFill>
                            <a:schemeClr val="bg1"/>
                          </a:solidFill>
                        </a:rPr>
                        <a:t>0.05009</a:t>
                      </a:r>
                    </a:p>
                  </a:txBody>
                  <a:tcPr>
                    <a:solidFill>
                      <a:schemeClr val="tx1">
                        <a:lumMod val="65000"/>
                        <a:lumOff val="35000"/>
                      </a:schemeClr>
                    </a:solidFill>
                  </a:tcPr>
                </a:tc>
                <a:tc>
                  <a:txBody>
                    <a:bodyPr/>
                    <a:lstStyle/>
                    <a:p>
                      <a:pPr algn="ctr"/>
                      <a:r>
                        <a:rPr lang="en-US" b="1" dirty="0">
                          <a:solidFill>
                            <a:schemeClr val="bg1"/>
                          </a:solidFill>
                        </a:rPr>
                        <a:t>3.00</a:t>
                      </a:r>
                    </a:p>
                  </a:txBody>
                  <a:tcPr>
                    <a:solidFill>
                      <a:schemeClr val="tx1">
                        <a:lumMod val="65000"/>
                        <a:lumOff val="35000"/>
                      </a:schemeClr>
                    </a:solidFill>
                  </a:tcPr>
                </a:tc>
                <a:tc>
                  <a:txBody>
                    <a:bodyPr/>
                    <a:lstStyle/>
                    <a:p>
                      <a:pPr algn="ctr"/>
                      <a:r>
                        <a:rPr lang="en-US" b="1" dirty="0">
                          <a:solidFill>
                            <a:schemeClr val="bg1"/>
                          </a:solidFill>
                        </a:rPr>
                        <a:t>0.0032 ***</a:t>
                      </a:r>
                    </a:p>
                  </a:txBody>
                  <a:tcPr>
                    <a:solidFill>
                      <a:schemeClr val="tx1">
                        <a:lumMod val="65000"/>
                        <a:lumOff val="35000"/>
                      </a:schemeClr>
                    </a:solidFill>
                  </a:tcPr>
                </a:tc>
                <a:tc>
                  <a:txBody>
                    <a:bodyPr/>
                    <a:lstStyle/>
                    <a:p>
                      <a:pPr algn="ctr"/>
                      <a:r>
                        <a:rPr lang="en-US" b="1" dirty="0">
                          <a:solidFill>
                            <a:schemeClr val="bg1"/>
                          </a:solidFill>
                        </a:rPr>
                        <a:t>1.27552</a:t>
                      </a:r>
                    </a:p>
                  </a:txBody>
                  <a:tcPr>
                    <a:solidFill>
                      <a:schemeClr val="tx1">
                        <a:lumMod val="65000"/>
                        <a:lumOff val="35000"/>
                      </a:schemeClr>
                    </a:solidFill>
                  </a:tcPr>
                </a:tc>
                <a:extLst>
                  <a:ext uri="{0D108BD9-81ED-4DB2-BD59-A6C34878D82A}">
                    <a16:rowId xmlns:a16="http://schemas.microsoft.com/office/drawing/2014/main" val="1626706447"/>
                  </a:ext>
                </a:extLst>
              </a:tr>
              <a:tr h="370401">
                <a:tc>
                  <a:txBody>
                    <a:bodyPr/>
                    <a:lstStyle/>
                    <a:p>
                      <a:pPr algn="ctr"/>
                      <a:r>
                        <a:rPr lang="en-US" dirty="0" err="1"/>
                        <a:t>Internet_Use</a:t>
                      </a:r>
                      <a:endParaRPr lang="en-US" dirty="0"/>
                    </a:p>
                  </a:txBody>
                  <a:tcPr/>
                </a:tc>
                <a:tc>
                  <a:txBody>
                    <a:bodyPr/>
                    <a:lstStyle/>
                    <a:p>
                      <a:pPr algn="ctr"/>
                      <a:r>
                        <a:rPr lang="en-US" dirty="0"/>
                        <a:t>-0.00322</a:t>
                      </a:r>
                    </a:p>
                  </a:txBody>
                  <a:tcPr/>
                </a:tc>
                <a:tc>
                  <a:txBody>
                    <a:bodyPr/>
                    <a:lstStyle/>
                    <a:p>
                      <a:pPr algn="ctr"/>
                      <a:r>
                        <a:rPr lang="en-US" dirty="0"/>
                        <a:t>0.00596</a:t>
                      </a:r>
                    </a:p>
                  </a:txBody>
                  <a:tcPr/>
                </a:tc>
                <a:tc>
                  <a:txBody>
                    <a:bodyPr/>
                    <a:lstStyle/>
                    <a:p>
                      <a:pPr algn="ctr"/>
                      <a:r>
                        <a:rPr lang="en-US" dirty="0"/>
                        <a:t>-0.54</a:t>
                      </a:r>
                    </a:p>
                  </a:txBody>
                  <a:tcPr/>
                </a:tc>
                <a:tc>
                  <a:txBody>
                    <a:bodyPr/>
                    <a:lstStyle/>
                    <a:p>
                      <a:pPr algn="ctr"/>
                      <a:r>
                        <a:rPr lang="en-US" dirty="0"/>
                        <a:t>0.5894</a:t>
                      </a:r>
                    </a:p>
                  </a:txBody>
                  <a:tcPr/>
                </a:tc>
                <a:tc>
                  <a:txBody>
                    <a:bodyPr/>
                    <a:lstStyle/>
                    <a:p>
                      <a:pPr algn="ctr"/>
                      <a:r>
                        <a:rPr lang="en-US" dirty="0"/>
                        <a:t>6.73304</a:t>
                      </a:r>
                    </a:p>
                  </a:txBody>
                  <a:tcPr/>
                </a:tc>
                <a:extLst>
                  <a:ext uri="{0D108BD9-81ED-4DB2-BD59-A6C34878D82A}">
                    <a16:rowId xmlns:a16="http://schemas.microsoft.com/office/drawing/2014/main" val="3189982734"/>
                  </a:ext>
                </a:extLst>
              </a:tr>
              <a:tr h="370401">
                <a:tc>
                  <a:txBody>
                    <a:bodyPr/>
                    <a:lstStyle/>
                    <a:p>
                      <a:pPr algn="ctr"/>
                      <a:r>
                        <a:rPr lang="en-US" b="1" dirty="0" err="1">
                          <a:solidFill>
                            <a:schemeClr val="bg1"/>
                          </a:solidFill>
                        </a:rPr>
                        <a:t>Life_Exp</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0.03721</a:t>
                      </a:r>
                    </a:p>
                  </a:txBody>
                  <a:tcPr>
                    <a:solidFill>
                      <a:schemeClr val="tx1">
                        <a:lumMod val="65000"/>
                        <a:lumOff val="35000"/>
                      </a:schemeClr>
                    </a:solidFill>
                  </a:tcPr>
                </a:tc>
                <a:tc>
                  <a:txBody>
                    <a:bodyPr/>
                    <a:lstStyle/>
                    <a:p>
                      <a:pPr algn="ctr"/>
                      <a:r>
                        <a:rPr lang="en-US" b="1" dirty="0">
                          <a:solidFill>
                            <a:schemeClr val="bg1"/>
                          </a:solidFill>
                        </a:rPr>
                        <a:t>0.01633</a:t>
                      </a:r>
                    </a:p>
                  </a:txBody>
                  <a:tcPr>
                    <a:solidFill>
                      <a:schemeClr val="tx1">
                        <a:lumMod val="65000"/>
                        <a:lumOff val="35000"/>
                      </a:schemeClr>
                    </a:solidFill>
                  </a:tcPr>
                </a:tc>
                <a:tc>
                  <a:txBody>
                    <a:bodyPr/>
                    <a:lstStyle/>
                    <a:p>
                      <a:pPr algn="ctr"/>
                      <a:r>
                        <a:rPr lang="en-US" b="1" dirty="0">
                          <a:solidFill>
                            <a:schemeClr val="bg1"/>
                          </a:solidFill>
                        </a:rPr>
                        <a:t>2.28</a:t>
                      </a:r>
                    </a:p>
                  </a:txBody>
                  <a:tcPr>
                    <a:solidFill>
                      <a:schemeClr val="tx1">
                        <a:lumMod val="65000"/>
                        <a:lumOff val="35000"/>
                      </a:schemeClr>
                    </a:solidFill>
                  </a:tcPr>
                </a:tc>
                <a:tc>
                  <a:txBody>
                    <a:bodyPr/>
                    <a:lstStyle/>
                    <a:p>
                      <a:pPr algn="ctr"/>
                      <a:r>
                        <a:rPr lang="en-US" b="1" dirty="0">
                          <a:solidFill>
                            <a:schemeClr val="bg1"/>
                          </a:solidFill>
                        </a:rPr>
                        <a:t>0.0241 **</a:t>
                      </a:r>
                    </a:p>
                  </a:txBody>
                  <a:tcPr>
                    <a:solidFill>
                      <a:schemeClr val="tx1">
                        <a:lumMod val="65000"/>
                        <a:lumOff val="35000"/>
                      </a:schemeClr>
                    </a:solidFill>
                  </a:tcPr>
                </a:tc>
                <a:tc>
                  <a:txBody>
                    <a:bodyPr/>
                    <a:lstStyle/>
                    <a:p>
                      <a:pPr algn="ctr"/>
                      <a:r>
                        <a:rPr lang="en-US" b="1" dirty="0">
                          <a:solidFill>
                            <a:schemeClr val="bg1"/>
                          </a:solidFill>
                        </a:rPr>
                        <a:t>3.99273</a:t>
                      </a:r>
                    </a:p>
                  </a:txBody>
                  <a:tcPr>
                    <a:solidFill>
                      <a:schemeClr val="tx1">
                        <a:lumMod val="65000"/>
                        <a:lumOff val="35000"/>
                      </a:schemeClr>
                    </a:solidFill>
                  </a:tcPr>
                </a:tc>
                <a:extLst>
                  <a:ext uri="{0D108BD9-81ED-4DB2-BD59-A6C34878D82A}">
                    <a16:rowId xmlns:a16="http://schemas.microsoft.com/office/drawing/2014/main" val="3392191625"/>
                  </a:ext>
                </a:extLst>
              </a:tr>
              <a:tr h="370401">
                <a:tc>
                  <a:txBody>
                    <a:bodyPr/>
                    <a:lstStyle/>
                    <a:p>
                      <a:pPr algn="ctr"/>
                      <a:r>
                        <a:rPr lang="en-US" dirty="0" err="1"/>
                        <a:t>Nurses_Midwives</a:t>
                      </a:r>
                      <a:endParaRPr lang="en-US" dirty="0"/>
                    </a:p>
                  </a:txBody>
                  <a:tcPr/>
                </a:tc>
                <a:tc>
                  <a:txBody>
                    <a:bodyPr/>
                    <a:lstStyle/>
                    <a:p>
                      <a:pPr algn="ctr"/>
                      <a:r>
                        <a:rPr lang="en-US" dirty="0"/>
                        <a:t>0.02071</a:t>
                      </a:r>
                    </a:p>
                  </a:txBody>
                  <a:tcPr/>
                </a:tc>
                <a:tc>
                  <a:txBody>
                    <a:bodyPr/>
                    <a:lstStyle/>
                    <a:p>
                      <a:pPr algn="ctr"/>
                      <a:r>
                        <a:rPr lang="en-US" dirty="0"/>
                        <a:t>0.03021</a:t>
                      </a:r>
                    </a:p>
                  </a:txBody>
                  <a:tcPr/>
                </a:tc>
                <a:tc>
                  <a:txBody>
                    <a:bodyPr/>
                    <a:lstStyle/>
                    <a:p>
                      <a:pPr algn="ctr"/>
                      <a:r>
                        <a:rPr lang="en-US" dirty="0"/>
                        <a:t>0.69</a:t>
                      </a:r>
                    </a:p>
                  </a:txBody>
                  <a:tcPr/>
                </a:tc>
                <a:tc>
                  <a:txBody>
                    <a:bodyPr/>
                    <a:lstStyle/>
                    <a:p>
                      <a:pPr algn="ctr"/>
                      <a:r>
                        <a:rPr lang="en-US" dirty="0"/>
                        <a:t>0.4942</a:t>
                      </a:r>
                    </a:p>
                  </a:txBody>
                  <a:tcPr/>
                </a:tc>
                <a:tc>
                  <a:txBody>
                    <a:bodyPr/>
                    <a:lstStyle/>
                    <a:p>
                      <a:pPr algn="ctr"/>
                      <a:r>
                        <a:rPr lang="en-US" dirty="0"/>
                        <a:t>3.62234</a:t>
                      </a:r>
                    </a:p>
                  </a:txBody>
                  <a:tcPr/>
                </a:tc>
                <a:extLst>
                  <a:ext uri="{0D108BD9-81ED-4DB2-BD59-A6C34878D82A}">
                    <a16:rowId xmlns:a16="http://schemas.microsoft.com/office/drawing/2014/main" val="3773429131"/>
                  </a:ext>
                </a:extLst>
              </a:tr>
              <a:tr h="370401">
                <a:tc>
                  <a:txBody>
                    <a:bodyPr/>
                    <a:lstStyle/>
                    <a:p>
                      <a:pPr algn="ctr"/>
                      <a:r>
                        <a:rPr lang="en-US" dirty="0" err="1"/>
                        <a:t>Air_Pollution</a:t>
                      </a:r>
                      <a:endParaRPr lang="en-US" dirty="0"/>
                    </a:p>
                  </a:txBody>
                  <a:tcPr/>
                </a:tc>
                <a:tc>
                  <a:txBody>
                    <a:bodyPr/>
                    <a:lstStyle/>
                    <a:p>
                      <a:pPr algn="ctr"/>
                      <a:r>
                        <a:rPr lang="en-US" dirty="0"/>
                        <a:t>-0.00437</a:t>
                      </a:r>
                    </a:p>
                  </a:txBody>
                  <a:tcPr/>
                </a:tc>
                <a:tc>
                  <a:txBody>
                    <a:bodyPr/>
                    <a:lstStyle/>
                    <a:p>
                      <a:pPr algn="ctr"/>
                      <a:r>
                        <a:rPr lang="en-US" dirty="0"/>
                        <a:t>0.00419</a:t>
                      </a:r>
                    </a:p>
                  </a:txBody>
                  <a:tcPr/>
                </a:tc>
                <a:tc>
                  <a:txBody>
                    <a:bodyPr/>
                    <a:lstStyle/>
                    <a:p>
                      <a:pPr algn="ctr"/>
                      <a:r>
                        <a:rPr lang="en-US" dirty="0"/>
                        <a:t>-1.04</a:t>
                      </a:r>
                    </a:p>
                  </a:txBody>
                  <a:tcPr/>
                </a:tc>
                <a:tc>
                  <a:txBody>
                    <a:bodyPr/>
                    <a:lstStyle/>
                    <a:p>
                      <a:pPr algn="ctr"/>
                      <a:r>
                        <a:rPr lang="en-US" dirty="0"/>
                        <a:t>0.2989</a:t>
                      </a:r>
                    </a:p>
                  </a:txBody>
                  <a:tcPr/>
                </a:tc>
                <a:tc>
                  <a:txBody>
                    <a:bodyPr/>
                    <a:lstStyle/>
                    <a:p>
                      <a:pPr algn="ctr"/>
                      <a:r>
                        <a:rPr lang="en-US" dirty="0"/>
                        <a:t>1.68676</a:t>
                      </a:r>
                    </a:p>
                  </a:txBody>
                  <a:tcPr/>
                </a:tc>
                <a:extLst>
                  <a:ext uri="{0D108BD9-81ED-4DB2-BD59-A6C34878D82A}">
                    <a16:rowId xmlns:a16="http://schemas.microsoft.com/office/drawing/2014/main" val="1271806659"/>
                  </a:ext>
                </a:extLst>
              </a:tr>
              <a:tr h="370401">
                <a:tc>
                  <a:txBody>
                    <a:bodyPr/>
                    <a:lstStyle/>
                    <a:p>
                      <a:pPr algn="ctr"/>
                      <a:r>
                        <a:rPr lang="en-US" b="1" dirty="0" err="1">
                          <a:solidFill>
                            <a:schemeClr val="bg1"/>
                          </a:solidFill>
                        </a:rPr>
                        <a:t>Pop_Growth</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-0.13639</a:t>
                      </a:r>
                    </a:p>
                  </a:txBody>
                  <a:tcPr>
                    <a:solidFill>
                      <a:schemeClr val="tx1">
                        <a:lumMod val="65000"/>
                        <a:lumOff val="35000"/>
                      </a:schemeClr>
                    </a:solidFill>
                  </a:tcPr>
                </a:tc>
                <a:tc>
                  <a:txBody>
                    <a:bodyPr/>
                    <a:lstStyle/>
                    <a:p>
                      <a:pPr algn="ctr"/>
                      <a:r>
                        <a:rPr lang="en-US" b="1" dirty="0">
                          <a:solidFill>
                            <a:schemeClr val="bg1"/>
                          </a:solidFill>
                        </a:rPr>
                        <a:t>0.07323</a:t>
                      </a:r>
                    </a:p>
                  </a:txBody>
                  <a:tcPr>
                    <a:solidFill>
                      <a:schemeClr val="tx1">
                        <a:lumMod val="65000"/>
                        <a:lumOff val="35000"/>
                      </a:schemeClr>
                    </a:solidFill>
                  </a:tcPr>
                </a:tc>
                <a:tc>
                  <a:txBody>
                    <a:bodyPr/>
                    <a:lstStyle/>
                    <a:p>
                      <a:pPr algn="ctr"/>
                      <a:r>
                        <a:rPr lang="en-US" b="1" dirty="0">
                          <a:solidFill>
                            <a:schemeClr val="bg1"/>
                          </a:solidFill>
                        </a:rPr>
                        <a:t>-1.86</a:t>
                      </a:r>
                    </a:p>
                  </a:txBody>
                  <a:tcPr>
                    <a:solidFill>
                      <a:schemeClr val="tx1">
                        <a:lumMod val="65000"/>
                        <a:lumOff val="35000"/>
                      </a:schemeClr>
                    </a:solidFill>
                  </a:tcPr>
                </a:tc>
                <a:tc>
                  <a:txBody>
                    <a:bodyPr/>
                    <a:lstStyle/>
                    <a:p>
                      <a:pPr algn="ctr"/>
                      <a:r>
                        <a:rPr lang="en-US" b="1" dirty="0">
                          <a:solidFill>
                            <a:schemeClr val="bg1"/>
                          </a:solidFill>
                        </a:rPr>
                        <a:t>0.0646 *</a:t>
                      </a:r>
                    </a:p>
                  </a:txBody>
                  <a:tcPr>
                    <a:solidFill>
                      <a:schemeClr val="tx1">
                        <a:lumMod val="65000"/>
                        <a:lumOff val="35000"/>
                      </a:schemeClr>
                    </a:solidFill>
                  </a:tcPr>
                </a:tc>
                <a:tc>
                  <a:txBody>
                    <a:bodyPr/>
                    <a:lstStyle/>
                    <a:p>
                      <a:pPr algn="ctr"/>
                      <a:r>
                        <a:rPr lang="en-US" b="1" dirty="0">
                          <a:solidFill>
                            <a:schemeClr val="bg1"/>
                          </a:solidFill>
                        </a:rPr>
                        <a:t>2.18355</a:t>
                      </a:r>
                    </a:p>
                  </a:txBody>
                  <a:tcPr>
                    <a:solidFill>
                      <a:schemeClr val="tx1">
                        <a:lumMod val="65000"/>
                        <a:lumOff val="35000"/>
                      </a:schemeClr>
                    </a:solidFill>
                  </a:tcPr>
                </a:tc>
                <a:extLst>
                  <a:ext uri="{0D108BD9-81ED-4DB2-BD59-A6C34878D82A}">
                    <a16:rowId xmlns:a16="http://schemas.microsoft.com/office/drawing/2014/main" val="1637991397"/>
                  </a:ext>
                </a:extLst>
              </a:tr>
              <a:tr h="370401">
                <a:tc>
                  <a:txBody>
                    <a:bodyPr/>
                    <a:lstStyle/>
                    <a:p>
                      <a:pPr algn="ctr"/>
                      <a:r>
                        <a:rPr lang="en-US" dirty="0" err="1"/>
                        <a:t>High_Income</a:t>
                      </a:r>
                      <a:r>
                        <a:rPr lang="en-US" dirty="0"/>
                        <a:t>*</a:t>
                      </a:r>
                      <a:r>
                        <a:rPr lang="en-US" dirty="0" err="1"/>
                        <a:t>Pop_Growth</a:t>
                      </a:r>
                      <a:endParaRPr lang="en-US" dirty="0"/>
                    </a:p>
                  </a:txBody>
                  <a:tcPr/>
                </a:tc>
                <a:tc>
                  <a:txBody>
                    <a:bodyPr/>
                    <a:lstStyle/>
                    <a:p>
                      <a:pPr algn="ctr"/>
                      <a:r>
                        <a:rPr lang="en-US" dirty="0"/>
                        <a:t>0.15786</a:t>
                      </a:r>
                    </a:p>
                  </a:txBody>
                  <a:tcPr/>
                </a:tc>
                <a:tc>
                  <a:txBody>
                    <a:bodyPr/>
                    <a:lstStyle/>
                    <a:p>
                      <a:pPr algn="ctr"/>
                      <a:r>
                        <a:rPr lang="en-US" dirty="0"/>
                        <a:t>0.12368</a:t>
                      </a:r>
                    </a:p>
                  </a:txBody>
                  <a:tcPr/>
                </a:tc>
                <a:tc>
                  <a:txBody>
                    <a:bodyPr/>
                    <a:lstStyle/>
                    <a:p>
                      <a:pPr algn="ctr"/>
                      <a:r>
                        <a:rPr lang="en-US" dirty="0"/>
                        <a:t>1.28</a:t>
                      </a:r>
                    </a:p>
                  </a:txBody>
                  <a:tcPr/>
                </a:tc>
                <a:tc>
                  <a:txBody>
                    <a:bodyPr/>
                    <a:lstStyle/>
                    <a:p>
                      <a:pPr algn="ctr"/>
                      <a:r>
                        <a:rPr lang="en-US" dirty="0"/>
                        <a:t>0.2039</a:t>
                      </a:r>
                    </a:p>
                  </a:txBody>
                  <a:tcPr/>
                </a:tc>
                <a:tc>
                  <a:txBody>
                    <a:bodyPr/>
                    <a:lstStyle/>
                    <a:p>
                      <a:pPr algn="ctr"/>
                      <a:r>
                        <a:rPr lang="en-US" dirty="0"/>
                        <a:t>2.54585</a:t>
                      </a:r>
                    </a:p>
                  </a:txBody>
                  <a:tcPr/>
                </a:tc>
                <a:extLst>
                  <a:ext uri="{0D108BD9-81ED-4DB2-BD59-A6C34878D82A}">
                    <a16:rowId xmlns:a16="http://schemas.microsoft.com/office/drawing/2014/main" val="2037496965"/>
                  </a:ext>
                </a:extLst>
              </a:tr>
              <a:tr h="370401">
                <a:tc>
                  <a:txBody>
                    <a:bodyPr/>
                    <a:lstStyle/>
                    <a:p>
                      <a:pPr algn="ctr"/>
                      <a:r>
                        <a:rPr lang="en-US" b="1" dirty="0" err="1">
                          <a:solidFill>
                            <a:schemeClr val="bg1"/>
                          </a:solidFill>
                        </a:rPr>
                        <a:t>Urban_Pop</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0.00872</a:t>
                      </a:r>
                    </a:p>
                  </a:txBody>
                  <a:tcPr>
                    <a:solidFill>
                      <a:schemeClr val="tx1">
                        <a:lumMod val="65000"/>
                        <a:lumOff val="35000"/>
                      </a:schemeClr>
                    </a:solidFill>
                  </a:tcPr>
                </a:tc>
                <a:tc>
                  <a:txBody>
                    <a:bodyPr/>
                    <a:lstStyle/>
                    <a:p>
                      <a:pPr algn="ctr"/>
                      <a:r>
                        <a:rPr lang="en-US" b="1" dirty="0">
                          <a:solidFill>
                            <a:schemeClr val="bg1"/>
                          </a:solidFill>
                        </a:rPr>
                        <a:t>0.00519</a:t>
                      </a:r>
                    </a:p>
                  </a:txBody>
                  <a:tcPr>
                    <a:solidFill>
                      <a:schemeClr val="tx1">
                        <a:lumMod val="65000"/>
                        <a:lumOff val="35000"/>
                      </a:schemeClr>
                    </a:solidFill>
                  </a:tcPr>
                </a:tc>
                <a:tc>
                  <a:txBody>
                    <a:bodyPr/>
                    <a:lstStyle/>
                    <a:p>
                      <a:pPr algn="ctr"/>
                      <a:r>
                        <a:rPr lang="en-US" b="1" dirty="0">
                          <a:solidFill>
                            <a:schemeClr val="bg1"/>
                          </a:solidFill>
                        </a:rPr>
                        <a:t>1.68</a:t>
                      </a:r>
                    </a:p>
                  </a:txBody>
                  <a:tcPr>
                    <a:solidFill>
                      <a:schemeClr val="tx1">
                        <a:lumMod val="65000"/>
                        <a:lumOff val="35000"/>
                      </a:schemeClr>
                    </a:solidFill>
                  </a:tcPr>
                </a:tc>
                <a:tc>
                  <a:txBody>
                    <a:bodyPr/>
                    <a:lstStyle/>
                    <a:p>
                      <a:pPr algn="ctr"/>
                      <a:r>
                        <a:rPr lang="en-US" b="1" dirty="0">
                          <a:solidFill>
                            <a:schemeClr val="bg1"/>
                          </a:solidFill>
                        </a:rPr>
                        <a:t>0.0956 *</a:t>
                      </a:r>
                    </a:p>
                  </a:txBody>
                  <a:tcPr>
                    <a:solidFill>
                      <a:schemeClr val="tx1">
                        <a:lumMod val="65000"/>
                        <a:lumOff val="35000"/>
                      </a:schemeClr>
                    </a:solidFill>
                  </a:tcPr>
                </a:tc>
                <a:tc>
                  <a:txBody>
                    <a:bodyPr/>
                    <a:lstStyle/>
                    <a:p>
                      <a:pPr algn="ctr"/>
                      <a:r>
                        <a:rPr lang="en-US" b="1" dirty="0">
                          <a:solidFill>
                            <a:schemeClr val="bg1"/>
                          </a:solidFill>
                        </a:rPr>
                        <a:t>3.15581</a:t>
                      </a:r>
                    </a:p>
                  </a:txBody>
                  <a:tcPr>
                    <a:solidFill>
                      <a:schemeClr val="tx1">
                        <a:lumMod val="65000"/>
                        <a:lumOff val="35000"/>
                      </a:schemeClr>
                    </a:solidFill>
                  </a:tcPr>
                </a:tc>
                <a:extLst>
                  <a:ext uri="{0D108BD9-81ED-4DB2-BD59-A6C34878D82A}">
                    <a16:rowId xmlns:a16="http://schemas.microsoft.com/office/drawing/2014/main" val="261636841"/>
                  </a:ext>
                </a:extLst>
              </a:tr>
              <a:tr h="370401">
                <a:tc>
                  <a:txBody>
                    <a:bodyPr/>
                    <a:lstStyle/>
                    <a:p>
                      <a:endParaRPr lang="en-US" dirty="0"/>
                    </a:p>
                  </a:txBody>
                  <a:tcPr/>
                </a:tc>
                <a:tc>
                  <a:txBody>
                    <a:bodyPr/>
                    <a:lstStyle/>
                    <a:p>
                      <a:pPr algn="ctr"/>
                      <a:r>
                        <a:rPr lang="en-US" b="1" dirty="0"/>
                        <a:t>RSE</a:t>
                      </a:r>
                    </a:p>
                  </a:txBody>
                  <a:tcPr/>
                </a:tc>
                <a:tc>
                  <a:txBody>
                    <a:bodyPr/>
                    <a:lstStyle/>
                    <a:p>
                      <a:pPr algn="ctr"/>
                      <a:r>
                        <a:rPr lang="en-US" b="1" dirty="0"/>
                        <a:t>0.80347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072133874"/>
                  </a:ext>
                </a:extLst>
              </a:tr>
              <a:tr h="519248">
                <a:tc>
                  <a:txBody>
                    <a:bodyPr/>
                    <a:lstStyle/>
                    <a:p>
                      <a:endParaRPr lang="en-US" dirty="0"/>
                    </a:p>
                  </a:txBody>
                  <a:tcPr/>
                </a:tc>
                <a:tc>
                  <a:txBody>
                    <a:bodyPr/>
                    <a:lstStyle/>
                    <a:p>
                      <a:pPr algn="ctr"/>
                      <a:r>
                        <a:rPr lang="en-US" b="1" dirty="0"/>
                        <a:t>R-Squared</a:t>
                      </a:r>
                    </a:p>
                  </a:txBody>
                  <a:tcPr/>
                </a:tc>
                <a:tc>
                  <a:txBody>
                    <a:bodyPr/>
                    <a:lstStyle/>
                    <a:p>
                      <a:pPr algn="ctr"/>
                      <a:r>
                        <a:rPr lang="en-US" b="1" dirty="0"/>
                        <a:t>0.5499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13134335"/>
                  </a:ext>
                </a:extLst>
              </a:tr>
            </a:tbl>
          </a:graphicData>
        </a:graphic>
      </p:graphicFrame>
      <p:sp>
        <p:nvSpPr>
          <p:cNvPr id="3" name="Rectangle 2">
            <a:extLst>
              <a:ext uri="{FF2B5EF4-FFF2-40B4-BE49-F238E27FC236}">
                <a16:creationId xmlns:a16="http://schemas.microsoft.com/office/drawing/2014/main" id="{6F005A17-A5AF-479E-9738-A87608AD401F}"/>
              </a:ext>
            </a:extLst>
          </p:cNvPr>
          <p:cNvSpPr/>
          <p:nvPr/>
        </p:nvSpPr>
        <p:spPr>
          <a:xfrm>
            <a:off x="1021279" y="807386"/>
            <a:ext cx="10257183" cy="54995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Classroom">
            <a:extLst>
              <a:ext uri="{FF2B5EF4-FFF2-40B4-BE49-F238E27FC236}">
                <a16:creationId xmlns:a16="http://schemas.microsoft.com/office/drawing/2014/main" id="{9758654B-BFC3-40C8-A999-E7E715DD80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9934" y="2514600"/>
            <a:ext cx="914400" cy="914400"/>
          </a:xfrm>
          <a:prstGeom prst="rect">
            <a:avLst/>
          </a:prstGeom>
        </p:spPr>
      </p:pic>
      <p:pic>
        <p:nvPicPr>
          <p:cNvPr id="10" name="Graphic 9" descr="Heart with pulse">
            <a:extLst>
              <a:ext uri="{FF2B5EF4-FFF2-40B4-BE49-F238E27FC236}">
                <a16:creationId xmlns:a16="http://schemas.microsoft.com/office/drawing/2014/main" id="{D94D2A20-B060-4313-99CE-E08CB1BB78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12613" y="2523751"/>
            <a:ext cx="914400" cy="914400"/>
          </a:xfrm>
          <a:prstGeom prst="rect">
            <a:avLst/>
          </a:prstGeom>
        </p:spPr>
      </p:pic>
      <p:pic>
        <p:nvPicPr>
          <p:cNvPr id="12" name="Graphic 11" descr="Business Growth">
            <a:extLst>
              <a:ext uri="{FF2B5EF4-FFF2-40B4-BE49-F238E27FC236}">
                <a16:creationId xmlns:a16="http://schemas.microsoft.com/office/drawing/2014/main" id="{253BFE7A-2D33-4724-9088-F47331C442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7525" y="2568094"/>
            <a:ext cx="914400" cy="914400"/>
          </a:xfrm>
          <a:prstGeom prst="rect">
            <a:avLst/>
          </a:prstGeom>
        </p:spPr>
      </p:pic>
      <p:pic>
        <p:nvPicPr>
          <p:cNvPr id="14" name="Graphic 13" descr="City">
            <a:extLst>
              <a:ext uri="{FF2B5EF4-FFF2-40B4-BE49-F238E27FC236}">
                <a16:creationId xmlns:a16="http://schemas.microsoft.com/office/drawing/2014/main" id="{B0B09E4F-2B25-48EA-A3B6-32271B182C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30063" y="2506232"/>
            <a:ext cx="914400" cy="914400"/>
          </a:xfrm>
          <a:prstGeom prst="rect">
            <a:avLst/>
          </a:prstGeom>
        </p:spPr>
      </p:pic>
      <p:sp>
        <p:nvSpPr>
          <p:cNvPr id="15" name="Freeform: Shape 14">
            <a:extLst>
              <a:ext uri="{FF2B5EF4-FFF2-40B4-BE49-F238E27FC236}">
                <a16:creationId xmlns:a16="http://schemas.microsoft.com/office/drawing/2014/main" id="{9EF2F1C1-7FB8-4C2F-8067-7590541295E3}"/>
              </a:ext>
            </a:extLst>
          </p:cNvPr>
          <p:cNvSpPr/>
          <p:nvPr/>
        </p:nvSpPr>
        <p:spPr>
          <a:xfrm>
            <a:off x="1111332" y="2818231"/>
            <a:ext cx="4500417" cy="2626292"/>
          </a:xfrm>
          <a:custGeom>
            <a:avLst/>
            <a:gdLst>
              <a:gd name="connsiteX0" fmla="*/ 0 w 4500417"/>
              <a:gd name="connsiteY0" fmla="*/ 2623930 h 2626292"/>
              <a:gd name="connsiteX1" fmla="*/ 384350 w 4500417"/>
              <a:gd name="connsiteY1" fmla="*/ 2622196 h 2626292"/>
              <a:gd name="connsiteX2" fmla="*/ 913080 w 4500417"/>
              <a:gd name="connsiteY2" fmla="*/ 2547514 h 2626292"/>
              <a:gd name="connsiteX3" fmla="*/ 1629209 w 4500417"/>
              <a:gd name="connsiteY3" fmla="*/ 2381552 h 2626292"/>
              <a:gd name="connsiteX4" fmla="*/ 2392187 w 4500417"/>
              <a:gd name="connsiteY4" fmla="*/ 2107715 h 2626292"/>
              <a:gd name="connsiteX5" fmla="*/ 2954382 w 4500417"/>
              <a:gd name="connsiteY5" fmla="*/ 1850474 h 2626292"/>
              <a:gd name="connsiteX6" fmla="*/ 3523269 w 4500417"/>
              <a:gd name="connsiteY6" fmla="*/ 1452165 h 2626292"/>
              <a:gd name="connsiteX7" fmla="*/ 3797673 w 4500417"/>
              <a:gd name="connsiteY7" fmla="*/ 1161732 h 2626292"/>
              <a:gd name="connsiteX8" fmla="*/ 4172470 w 4500417"/>
              <a:gd name="connsiteY8" fmla="*/ 688740 h 2626292"/>
              <a:gd name="connsiteX9" fmla="*/ 4420103 w 4500417"/>
              <a:gd name="connsiteY9" fmla="*/ 224048 h 2626292"/>
              <a:gd name="connsiteX10" fmla="*/ 4500417 w 4500417"/>
              <a:gd name="connsiteY10" fmla="*/ 0 h 262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00417" h="2626292" extrusionOk="0">
                <a:moveTo>
                  <a:pt x="0" y="2623930"/>
                </a:moveTo>
                <a:cubicBezTo>
                  <a:pt x="265227" y="2613082"/>
                  <a:pt x="236293" y="2635888"/>
                  <a:pt x="384350" y="2622196"/>
                </a:cubicBezTo>
                <a:cubicBezTo>
                  <a:pt x="550572" y="2625177"/>
                  <a:pt x="687880" y="2578006"/>
                  <a:pt x="913080" y="2547514"/>
                </a:cubicBezTo>
                <a:cubicBezTo>
                  <a:pt x="1141394" y="2512784"/>
                  <a:pt x="1388138" y="2451567"/>
                  <a:pt x="1629209" y="2381552"/>
                </a:cubicBezTo>
                <a:cubicBezTo>
                  <a:pt x="1895125" y="2302503"/>
                  <a:pt x="2128351" y="2189098"/>
                  <a:pt x="2392187" y="2107715"/>
                </a:cubicBezTo>
                <a:cubicBezTo>
                  <a:pt x="2586409" y="2025463"/>
                  <a:pt x="2764016" y="1961353"/>
                  <a:pt x="2954382" y="1850474"/>
                </a:cubicBezTo>
                <a:cubicBezTo>
                  <a:pt x="3112163" y="1734628"/>
                  <a:pt x="3371738" y="1543889"/>
                  <a:pt x="3523269" y="1452165"/>
                </a:cubicBezTo>
                <a:cubicBezTo>
                  <a:pt x="3665182" y="1337541"/>
                  <a:pt x="3685531" y="1294674"/>
                  <a:pt x="3797673" y="1161732"/>
                </a:cubicBezTo>
                <a:cubicBezTo>
                  <a:pt x="3911484" y="1049779"/>
                  <a:pt x="4073946" y="842632"/>
                  <a:pt x="4172470" y="688740"/>
                </a:cubicBezTo>
                <a:cubicBezTo>
                  <a:pt x="4286172" y="528247"/>
                  <a:pt x="4374506" y="358049"/>
                  <a:pt x="4420103" y="224048"/>
                </a:cubicBezTo>
                <a:cubicBezTo>
                  <a:pt x="4479332" y="106353"/>
                  <a:pt x="4490353" y="61891"/>
                  <a:pt x="4500417" y="0"/>
                </a:cubicBezTo>
              </a:path>
            </a:pathLst>
          </a:custGeom>
          <a:noFill/>
          <a:ln w="38100">
            <a:extLst>
              <a:ext uri="{C807C97D-BFC1-408E-A445-0C87EB9F89A2}">
                <ask:lineSketchStyleProps xmlns:ask="http://schemas.microsoft.com/office/drawing/2018/sketchyshapes" sd="1670402538">
                  <a:custGeom>
                    <a:avLst/>
                    <a:gdLst>
                      <a:gd name="connsiteX0" fmla="*/ 0 w 7235687"/>
                      <a:gd name="connsiteY0" fmla="*/ 3190460 h 3190460"/>
                      <a:gd name="connsiteX1" fmla="*/ 1123122 w 7235687"/>
                      <a:gd name="connsiteY1" fmla="*/ 3140765 h 3190460"/>
                      <a:gd name="connsiteX2" fmla="*/ 1908313 w 7235687"/>
                      <a:gd name="connsiteY2" fmla="*/ 3051313 h 3190460"/>
                      <a:gd name="connsiteX3" fmla="*/ 2971800 w 7235687"/>
                      <a:gd name="connsiteY3" fmla="*/ 2852530 h 3190460"/>
                      <a:gd name="connsiteX4" fmla="*/ 4104861 w 7235687"/>
                      <a:gd name="connsiteY4" fmla="*/ 2524539 h 3190460"/>
                      <a:gd name="connsiteX5" fmla="*/ 4939748 w 7235687"/>
                      <a:gd name="connsiteY5" fmla="*/ 2216426 h 3190460"/>
                      <a:gd name="connsiteX6" fmla="*/ 5784574 w 7235687"/>
                      <a:gd name="connsiteY6" fmla="*/ 1739347 h 3190460"/>
                      <a:gd name="connsiteX7" fmla="*/ 6192078 w 7235687"/>
                      <a:gd name="connsiteY7" fmla="*/ 1391478 h 3190460"/>
                      <a:gd name="connsiteX8" fmla="*/ 6748670 w 7235687"/>
                      <a:gd name="connsiteY8" fmla="*/ 824947 h 3190460"/>
                      <a:gd name="connsiteX9" fmla="*/ 7116418 w 7235687"/>
                      <a:gd name="connsiteY9" fmla="*/ 268356 h 3190460"/>
                      <a:gd name="connsiteX10" fmla="*/ 7235687 w 7235687"/>
                      <a:gd name="connsiteY10" fmla="*/ 0 h 3190460"/>
                      <a:gd name="connsiteX0" fmla="*/ 0 w 6683344"/>
                      <a:gd name="connsiteY0" fmla="*/ 3142841 h 3145670"/>
                      <a:gd name="connsiteX1" fmla="*/ 570779 w 6683344"/>
                      <a:gd name="connsiteY1" fmla="*/ 3140765 h 3145670"/>
                      <a:gd name="connsiteX2" fmla="*/ 1355970 w 6683344"/>
                      <a:gd name="connsiteY2" fmla="*/ 3051313 h 3145670"/>
                      <a:gd name="connsiteX3" fmla="*/ 2419457 w 6683344"/>
                      <a:gd name="connsiteY3" fmla="*/ 2852530 h 3145670"/>
                      <a:gd name="connsiteX4" fmla="*/ 3552518 w 6683344"/>
                      <a:gd name="connsiteY4" fmla="*/ 2524539 h 3145670"/>
                      <a:gd name="connsiteX5" fmla="*/ 4387405 w 6683344"/>
                      <a:gd name="connsiteY5" fmla="*/ 2216426 h 3145670"/>
                      <a:gd name="connsiteX6" fmla="*/ 5232231 w 6683344"/>
                      <a:gd name="connsiteY6" fmla="*/ 1739347 h 3145670"/>
                      <a:gd name="connsiteX7" fmla="*/ 5639735 w 6683344"/>
                      <a:gd name="connsiteY7" fmla="*/ 1391478 h 3145670"/>
                      <a:gd name="connsiteX8" fmla="*/ 6196327 w 6683344"/>
                      <a:gd name="connsiteY8" fmla="*/ 824947 h 3145670"/>
                      <a:gd name="connsiteX9" fmla="*/ 6564075 w 6683344"/>
                      <a:gd name="connsiteY9" fmla="*/ 268356 h 3145670"/>
                      <a:gd name="connsiteX10" fmla="*/ 6683344 w 6683344"/>
                      <a:gd name="connsiteY10" fmla="*/ 0 h 314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83344" h="3145670">
                        <a:moveTo>
                          <a:pt x="0" y="3142841"/>
                        </a:moveTo>
                        <a:cubicBezTo>
                          <a:pt x="402535" y="3129589"/>
                          <a:pt x="344784" y="3156020"/>
                          <a:pt x="570779" y="3140765"/>
                        </a:cubicBezTo>
                        <a:cubicBezTo>
                          <a:pt x="796774" y="3125510"/>
                          <a:pt x="1047857" y="3099352"/>
                          <a:pt x="1355970" y="3051313"/>
                        </a:cubicBezTo>
                        <a:cubicBezTo>
                          <a:pt x="1664083" y="3003274"/>
                          <a:pt x="2053366" y="2940326"/>
                          <a:pt x="2419457" y="2852530"/>
                        </a:cubicBezTo>
                        <a:cubicBezTo>
                          <a:pt x="2785548" y="2764734"/>
                          <a:pt x="3224527" y="2630556"/>
                          <a:pt x="3552518" y="2524539"/>
                        </a:cubicBezTo>
                        <a:cubicBezTo>
                          <a:pt x="3880509" y="2418522"/>
                          <a:pt x="4107453" y="2347291"/>
                          <a:pt x="4387405" y="2216426"/>
                        </a:cubicBezTo>
                        <a:cubicBezTo>
                          <a:pt x="4667357" y="2085561"/>
                          <a:pt x="5023509" y="1876838"/>
                          <a:pt x="5232231" y="1739347"/>
                        </a:cubicBezTo>
                        <a:cubicBezTo>
                          <a:pt x="5440953" y="1601856"/>
                          <a:pt x="5479052" y="1543878"/>
                          <a:pt x="5639735" y="1391478"/>
                        </a:cubicBezTo>
                        <a:cubicBezTo>
                          <a:pt x="5800418" y="1239078"/>
                          <a:pt x="6042270" y="1012134"/>
                          <a:pt x="6196327" y="824947"/>
                        </a:cubicBezTo>
                        <a:cubicBezTo>
                          <a:pt x="6350384" y="637760"/>
                          <a:pt x="6482906" y="405847"/>
                          <a:pt x="6564075" y="268356"/>
                        </a:cubicBezTo>
                        <a:cubicBezTo>
                          <a:pt x="6645245" y="130865"/>
                          <a:pt x="6664294" y="65432"/>
                          <a:pt x="6683344"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ollar Eyes Emoji Images, Stock Photos &amp; Vectors | Shutterstock">
            <a:extLst>
              <a:ext uri="{FF2B5EF4-FFF2-40B4-BE49-F238E27FC236}">
                <a16:creationId xmlns:a16="http://schemas.microsoft.com/office/drawing/2014/main" id="{D675E9AD-B303-4A0B-A8AB-2538B24FC207}"/>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8308" b="23577"/>
          <a:stretch/>
        </p:blipFill>
        <p:spPr bwMode="auto">
          <a:xfrm>
            <a:off x="4605659" y="1735523"/>
            <a:ext cx="2057400" cy="1289771"/>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Shape 21">
            <a:extLst>
              <a:ext uri="{FF2B5EF4-FFF2-40B4-BE49-F238E27FC236}">
                <a16:creationId xmlns:a16="http://schemas.microsoft.com/office/drawing/2014/main" id="{C95E8990-190A-4370-A52E-A40946D25482}"/>
              </a:ext>
            </a:extLst>
          </p:cNvPr>
          <p:cNvSpPr/>
          <p:nvPr/>
        </p:nvSpPr>
        <p:spPr>
          <a:xfrm rot="3440249">
            <a:off x="6784372" y="2742694"/>
            <a:ext cx="4500417" cy="2626292"/>
          </a:xfrm>
          <a:custGeom>
            <a:avLst/>
            <a:gdLst>
              <a:gd name="connsiteX0" fmla="*/ 0 w 4500417"/>
              <a:gd name="connsiteY0" fmla="*/ 2623930 h 2626292"/>
              <a:gd name="connsiteX1" fmla="*/ 384350 w 4500417"/>
              <a:gd name="connsiteY1" fmla="*/ 2622196 h 2626292"/>
              <a:gd name="connsiteX2" fmla="*/ 913080 w 4500417"/>
              <a:gd name="connsiteY2" fmla="*/ 2547514 h 2626292"/>
              <a:gd name="connsiteX3" fmla="*/ 1629209 w 4500417"/>
              <a:gd name="connsiteY3" fmla="*/ 2381552 h 2626292"/>
              <a:gd name="connsiteX4" fmla="*/ 2392187 w 4500417"/>
              <a:gd name="connsiteY4" fmla="*/ 2107715 h 2626292"/>
              <a:gd name="connsiteX5" fmla="*/ 2954382 w 4500417"/>
              <a:gd name="connsiteY5" fmla="*/ 1850474 h 2626292"/>
              <a:gd name="connsiteX6" fmla="*/ 3523269 w 4500417"/>
              <a:gd name="connsiteY6" fmla="*/ 1452165 h 2626292"/>
              <a:gd name="connsiteX7" fmla="*/ 3797673 w 4500417"/>
              <a:gd name="connsiteY7" fmla="*/ 1161732 h 2626292"/>
              <a:gd name="connsiteX8" fmla="*/ 4172470 w 4500417"/>
              <a:gd name="connsiteY8" fmla="*/ 688740 h 2626292"/>
              <a:gd name="connsiteX9" fmla="*/ 4420103 w 4500417"/>
              <a:gd name="connsiteY9" fmla="*/ 224048 h 2626292"/>
              <a:gd name="connsiteX10" fmla="*/ 4500417 w 4500417"/>
              <a:gd name="connsiteY10" fmla="*/ 0 h 262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00417" h="2626292" extrusionOk="0">
                <a:moveTo>
                  <a:pt x="0" y="2623930"/>
                </a:moveTo>
                <a:cubicBezTo>
                  <a:pt x="265227" y="2613082"/>
                  <a:pt x="236293" y="2635888"/>
                  <a:pt x="384350" y="2622196"/>
                </a:cubicBezTo>
                <a:cubicBezTo>
                  <a:pt x="550572" y="2625177"/>
                  <a:pt x="687880" y="2578006"/>
                  <a:pt x="913080" y="2547514"/>
                </a:cubicBezTo>
                <a:cubicBezTo>
                  <a:pt x="1141394" y="2512784"/>
                  <a:pt x="1388138" y="2451567"/>
                  <a:pt x="1629209" y="2381552"/>
                </a:cubicBezTo>
                <a:cubicBezTo>
                  <a:pt x="1895125" y="2302503"/>
                  <a:pt x="2128351" y="2189098"/>
                  <a:pt x="2392187" y="2107715"/>
                </a:cubicBezTo>
                <a:cubicBezTo>
                  <a:pt x="2586409" y="2025463"/>
                  <a:pt x="2764016" y="1961353"/>
                  <a:pt x="2954382" y="1850474"/>
                </a:cubicBezTo>
                <a:cubicBezTo>
                  <a:pt x="3112163" y="1734628"/>
                  <a:pt x="3371738" y="1543889"/>
                  <a:pt x="3523269" y="1452165"/>
                </a:cubicBezTo>
                <a:cubicBezTo>
                  <a:pt x="3665182" y="1337541"/>
                  <a:pt x="3685531" y="1294674"/>
                  <a:pt x="3797673" y="1161732"/>
                </a:cubicBezTo>
                <a:cubicBezTo>
                  <a:pt x="3911484" y="1049779"/>
                  <a:pt x="4073946" y="842632"/>
                  <a:pt x="4172470" y="688740"/>
                </a:cubicBezTo>
                <a:cubicBezTo>
                  <a:pt x="4286172" y="528247"/>
                  <a:pt x="4374506" y="358049"/>
                  <a:pt x="4420103" y="224048"/>
                </a:cubicBezTo>
                <a:cubicBezTo>
                  <a:pt x="4479332" y="106353"/>
                  <a:pt x="4490353" y="61891"/>
                  <a:pt x="4500417" y="0"/>
                </a:cubicBezTo>
              </a:path>
            </a:pathLst>
          </a:custGeom>
          <a:noFill/>
          <a:ln w="38100">
            <a:extLst>
              <a:ext uri="{C807C97D-BFC1-408E-A445-0C87EB9F89A2}">
                <ask:lineSketchStyleProps xmlns:ask="http://schemas.microsoft.com/office/drawing/2018/sketchyshapes" sd="1670402538">
                  <a:custGeom>
                    <a:avLst/>
                    <a:gdLst>
                      <a:gd name="connsiteX0" fmla="*/ 0 w 7235687"/>
                      <a:gd name="connsiteY0" fmla="*/ 3190460 h 3190460"/>
                      <a:gd name="connsiteX1" fmla="*/ 1123122 w 7235687"/>
                      <a:gd name="connsiteY1" fmla="*/ 3140765 h 3190460"/>
                      <a:gd name="connsiteX2" fmla="*/ 1908313 w 7235687"/>
                      <a:gd name="connsiteY2" fmla="*/ 3051313 h 3190460"/>
                      <a:gd name="connsiteX3" fmla="*/ 2971800 w 7235687"/>
                      <a:gd name="connsiteY3" fmla="*/ 2852530 h 3190460"/>
                      <a:gd name="connsiteX4" fmla="*/ 4104861 w 7235687"/>
                      <a:gd name="connsiteY4" fmla="*/ 2524539 h 3190460"/>
                      <a:gd name="connsiteX5" fmla="*/ 4939748 w 7235687"/>
                      <a:gd name="connsiteY5" fmla="*/ 2216426 h 3190460"/>
                      <a:gd name="connsiteX6" fmla="*/ 5784574 w 7235687"/>
                      <a:gd name="connsiteY6" fmla="*/ 1739347 h 3190460"/>
                      <a:gd name="connsiteX7" fmla="*/ 6192078 w 7235687"/>
                      <a:gd name="connsiteY7" fmla="*/ 1391478 h 3190460"/>
                      <a:gd name="connsiteX8" fmla="*/ 6748670 w 7235687"/>
                      <a:gd name="connsiteY8" fmla="*/ 824947 h 3190460"/>
                      <a:gd name="connsiteX9" fmla="*/ 7116418 w 7235687"/>
                      <a:gd name="connsiteY9" fmla="*/ 268356 h 3190460"/>
                      <a:gd name="connsiteX10" fmla="*/ 7235687 w 7235687"/>
                      <a:gd name="connsiteY10" fmla="*/ 0 h 3190460"/>
                      <a:gd name="connsiteX0" fmla="*/ 0 w 6683344"/>
                      <a:gd name="connsiteY0" fmla="*/ 3142841 h 3145670"/>
                      <a:gd name="connsiteX1" fmla="*/ 570779 w 6683344"/>
                      <a:gd name="connsiteY1" fmla="*/ 3140765 h 3145670"/>
                      <a:gd name="connsiteX2" fmla="*/ 1355970 w 6683344"/>
                      <a:gd name="connsiteY2" fmla="*/ 3051313 h 3145670"/>
                      <a:gd name="connsiteX3" fmla="*/ 2419457 w 6683344"/>
                      <a:gd name="connsiteY3" fmla="*/ 2852530 h 3145670"/>
                      <a:gd name="connsiteX4" fmla="*/ 3552518 w 6683344"/>
                      <a:gd name="connsiteY4" fmla="*/ 2524539 h 3145670"/>
                      <a:gd name="connsiteX5" fmla="*/ 4387405 w 6683344"/>
                      <a:gd name="connsiteY5" fmla="*/ 2216426 h 3145670"/>
                      <a:gd name="connsiteX6" fmla="*/ 5232231 w 6683344"/>
                      <a:gd name="connsiteY6" fmla="*/ 1739347 h 3145670"/>
                      <a:gd name="connsiteX7" fmla="*/ 5639735 w 6683344"/>
                      <a:gd name="connsiteY7" fmla="*/ 1391478 h 3145670"/>
                      <a:gd name="connsiteX8" fmla="*/ 6196327 w 6683344"/>
                      <a:gd name="connsiteY8" fmla="*/ 824947 h 3145670"/>
                      <a:gd name="connsiteX9" fmla="*/ 6564075 w 6683344"/>
                      <a:gd name="connsiteY9" fmla="*/ 268356 h 3145670"/>
                      <a:gd name="connsiteX10" fmla="*/ 6683344 w 6683344"/>
                      <a:gd name="connsiteY10" fmla="*/ 0 h 314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83344" h="3145670">
                        <a:moveTo>
                          <a:pt x="0" y="3142841"/>
                        </a:moveTo>
                        <a:cubicBezTo>
                          <a:pt x="402535" y="3129589"/>
                          <a:pt x="344784" y="3156020"/>
                          <a:pt x="570779" y="3140765"/>
                        </a:cubicBezTo>
                        <a:cubicBezTo>
                          <a:pt x="796774" y="3125510"/>
                          <a:pt x="1047857" y="3099352"/>
                          <a:pt x="1355970" y="3051313"/>
                        </a:cubicBezTo>
                        <a:cubicBezTo>
                          <a:pt x="1664083" y="3003274"/>
                          <a:pt x="2053366" y="2940326"/>
                          <a:pt x="2419457" y="2852530"/>
                        </a:cubicBezTo>
                        <a:cubicBezTo>
                          <a:pt x="2785548" y="2764734"/>
                          <a:pt x="3224527" y="2630556"/>
                          <a:pt x="3552518" y="2524539"/>
                        </a:cubicBezTo>
                        <a:cubicBezTo>
                          <a:pt x="3880509" y="2418522"/>
                          <a:pt x="4107453" y="2347291"/>
                          <a:pt x="4387405" y="2216426"/>
                        </a:cubicBezTo>
                        <a:cubicBezTo>
                          <a:pt x="4667357" y="2085561"/>
                          <a:pt x="5023509" y="1876838"/>
                          <a:pt x="5232231" y="1739347"/>
                        </a:cubicBezTo>
                        <a:cubicBezTo>
                          <a:pt x="5440953" y="1601856"/>
                          <a:pt x="5479052" y="1543878"/>
                          <a:pt x="5639735" y="1391478"/>
                        </a:cubicBezTo>
                        <a:cubicBezTo>
                          <a:pt x="5800418" y="1239078"/>
                          <a:pt x="6042270" y="1012134"/>
                          <a:pt x="6196327" y="824947"/>
                        </a:cubicBezTo>
                        <a:cubicBezTo>
                          <a:pt x="6350384" y="637760"/>
                          <a:pt x="6482906" y="405847"/>
                          <a:pt x="6564075" y="268356"/>
                        </a:cubicBezTo>
                        <a:cubicBezTo>
                          <a:pt x="6645245" y="130865"/>
                          <a:pt x="6664294" y="65432"/>
                          <a:pt x="6683344"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9" name="Group 2048">
            <a:extLst>
              <a:ext uri="{FF2B5EF4-FFF2-40B4-BE49-F238E27FC236}">
                <a16:creationId xmlns:a16="http://schemas.microsoft.com/office/drawing/2014/main" id="{A45B063C-3931-40E1-BF09-DB6CEE5F8412}"/>
              </a:ext>
            </a:extLst>
          </p:cNvPr>
          <p:cNvGrpSpPr/>
          <p:nvPr/>
        </p:nvGrpSpPr>
        <p:grpSpPr>
          <a:xfrm>
            <a:off x="6484431" y="1662891"/>
            <a:ext cx="1394483" cy="1435034"/>
            <a:chOff x="6484431" y="1662891"/>
            <a:chExt cx="1394483" cy="1435034"/>
          </a:xfrm>
        </p:grpSpPr>
        <p:grpSp>
          <p:nvGrpSpPr>
            <p:cNvPr id="2048" name="Group 2047">
              <a:extLst>
                <a:ext uri="{FF2B5EF4-FFF2-40B4-BE49-F238E27FC236}">
                  <a16:creationId xmlns:a16="http://schemas.microsoft.com/office/drawing/2014/main" id="{EE94706C-9816-4ACA-9728-DEEAF82CE7FC}"/>
                </a:ext>
              </a:extLst>
            </p:cNvPr>
            <p:cNvGrpSpPr/>
            <p:nvPr/>
          </p:nvGrpSpPr>
          <p:grpSpPr>
            <a:xfrm>
              <a:off x="6484431" y="1662891"/>
              <a:ext cx="1394483" cy="1435034"/>
              <a:chOff x="6477563" y="1590261"/>
              <a:chExt cx="1394483" cy="1435034"/>
            </a:xfrm>
          </p:grpSpPr>
          <p:pic>
            <p:nvPicPr>
              <p:cNvPr id="30" name="Picture 4" descr="Dollar Eyes Emoji Images, Stock Photos &amp; Vectors | Shutterstock">
                <a:extLst>
                  <a:ext uri="{FF2B5EF4-FFF2-40B4-BE49-F238E27FC236}">
                    <a16:creationId xmlns:a16="http://schemas.microsoft.com/office/drawing/2014/main" id="{CAC67E4F-9EAE-4B3F-A4E5-3C84C8DE38B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896" t="15434" r="16703" b="24211"/>
              <a:stretch/>
            </p:blipFill>
            <p:spPr bwMode="auto">
              <a:xfrm>
                <a:off x="6477563" y="1590261"/>
                <a:ext cx="1394483" cy="1435034"/>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a:extLst>
                  <a:ext uri="{FF2B5EF4-FFF2-40B4-BE49-F238E27FC236}">
                    <a16:creationId xmlns:a16="http://schemas.microsoft.com/office/drawing/2014/main" id="{83400925-5540-4E97-8BC7-5FD9BDD65A96}"/>
                  </a:ext>
                </a:extLst>
              </p:cNvPr>
              <p:cNvSpPr/>
              <p:nvPr/>
            </p:nvSpPr>
            <p:spPr>
              <a:xfrm>
                <a:off x="6767103" y="2337157"/>
                <a:ext cx="783997" cy="37318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Block Arc 30">
              <a:extLst>
                <a:ext uri="{FF2B5EF4-FFF2-40B4-BE49-F238E27FC236}">
                  <a16:creationId xmlns:a16="http://schemas.microsoft.com/office/drawing/2014/main" id="{66D585FC-6E6E-4915-AC17-BA8E33779371}"/>
                </a:ext>
              </a:extLst>
            </p:cNvPr>
            <p:cNvSpPr/>
            <p:nvPr/>
          </p:nvSpPr>
          <p:spPr>
            <a:xfrm>
              <a:off x="6789673" y="2458756"/>
              <a:ext cx="783997" cy="481693"/>
            </a:xfrm>
            <a:prstGeom prst="blockArc">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aphicFrame>
        <p:nvGraphicFramePr>
          <p:cNvPr id="35" name="Table 34">
            <a:extLst>
              <a:ext uri="{FF2B5EF4-FFF2-40B4-BE49-F238E27FC236}">
                <a16:creationId xmlns:a16="http://schemas.microsoft.com/office/drawing/2014/main" id="{87FAF7FB-2C35-4F1F-876E-6EC4DA452C46}"/>
              </a:ext>
            </a:extLst>
          </p:cNvPr>
          <p:cNvGraphicFramePr>
            <a:graphicFrameLocks/>
          </p:cNvGraphicFramePr>
          <p:nvPr>
            <p:extLst>
              <p:ext uri="{D42A27DB-BD31-4B8C-83A1-F6EECF244321}">
                <p14:modId xmlns:p14="http://schemas.microsoft.com/office/powerpoint/2010/main" val="3252406978"/>
              </p:ext>
            </p:extLst>
          </p:nvPr>
        </p:nvGraphicFramePr>
        <p:xfrm>
          <a:off x="1111332" y="856055"/>
          <a:ext cx="10242813" cy="5483308"/>
        </p:xfrm>
        <a:graphic>
          <a:graphicData uri="http://schemas.openxmlformats.org/drawingml/2006/table">
            <a:tbl>
              <a:tblPr firstRow="1" bandRow="1">
                <a:tableStyleId>{F5AB1C69-6EDB-4FF4-983F-18BD219EF322}</a:tableStyleId>
              </a:tblPr>
              <a:tblGrid>
                <a:gridCol w="3232594">
                  <a:extLst>
                    <a:ext uri="{9D8B030D-6E8A-4147-A177-3AD203B41FA5}">
                      <a16:colId xmlns:a16="http://schemas.microsoft.com/office/drawing/2014/main" val="2421594761"/>
                    </a:ext>
                  </a:extLst>
                </a:gridCol>
                <a:gridCol w="1433263">
                  <a:extLst>
                    <a:ext uri="{9D8B030D-6E8A-4147-A177-3AD203B41FA5}">
                      <a16:colId xmlns:a16="http://schemas.microsoft.com/office/drawing/2014/main" val="2135141619"/>
                    </a:ext>
                  </a:extLst>
                </a:gridCol>
                <a:gridCol w="1192021">
                  <a:extLst>
                    <a:ext uri="{9D8B030D-6E8A-4147-A177-3AD203B41FA5}">
                      <a16:colId xmlns:a16="http://schemas.microsoft.com/office/drawing/2014/main" val="2455286576"/>
                    </a:ext>
                  </a:extLst>
                </a:gridCol>
                <a:gridCol w="993351">
                  <a:extLst>
                    <a:ext uri="{9D8B030D-6E8A-4147-A177-3AD203B41FA5}">
                      <a16:colId xmlns:a16="http://schemas.microsoft.com/office/drawing/2014/main" val="1383420878"/>
                    </a:ext>
                  </a:extLst>
                </a:gridCol>
                <a:gridCol w="1419073">
                  <a:extLst>
                    <a:ext uri="{9D8B030D-6E8A-4147-A177-3AD203B41FA5}">
                      <a16:colId xmlns:a16="http://schemas.microsoft.com/office/drawing/2014/main" val="201486367"/>
                    </a:ext>
                  </a:extLst>
                </a:gridCol>
                <a:gridCol w="1972511">
                  <a:extLst>
                    <a:ext uri="{9D8B030D-6E8A-4147-A177-3AD203B41FA5}">
                      <a16:colId xmlns:a16="http://schemas.microsoft.com/office/drawing/2014/main" val="1580993525"/>
                    </a:ext>
                  </a:extLst>
                </a:gridCol>
              </a:tblGrid>
              <a:tr h="370401">
                <a:tc>
                  <a:txBody>
                    <a:bodyPr/>
                    <a:lstStyle/>
                    <a:p>
                      <a:pPr algn="ctr"/>
                      <a:r>
                        <a:rPr lang="en-US" dirty="0"/>
                        <a:t>Coefficients</a:t>
                      </a:r>
                    </a:p>
                  </a:txBody>
                  <a:tcPr/>
                </a:tc>
                <a:tc>
                  <a:txBody>
                    <a:bodyPr/>
                    <a:lstStyle/>
                    <a:p>
                      <a:pPr algn="ctr"/>
                      <a:r>
                        <a:rPr lang="en-US" dirty="0"/>
                        <a:t>Estimate</a:t>
                      </a:r>
                    </a:p>
                  </a:txBody>
                  <a:tcPr/>
                </a:tc>
                <a:tc>
                  <a:txBody>
                    <a:bodyPr/>
                    <a:lstStyle/>
                    <a:p>
                      <a:pPr algn="ctr"/>
                      <a:r>
                        <a:rPr lang="en-US" dirty="0"/>
                        <a:t>Std. Error</a:t>
                      </a:r>
                    </a:p>
                  </a:txBody>
                  <a:tcPr/>
                </a:tc>
                <a:tc>
                  <a:txBody>
                    <a:bodyPr/>
                    <a:lstStyle/>
                    <a:p>
                      <a:pPr algn="ctr"/>
                      <a:r>
                        <a:rPr lang="en-US" dirty="0"/>
                        <a:t>t-value</a:t>
                      </a:r>
                    </a:p>
                  </a:txBody>
                  <a:tcPr/>
                </a:tc>
                <a:tc>
                  <a:txBody>
                    <a:bodyPr/>
                    <a:lstStyle/>
                    <a:p>
                      <a:pPr algn="ctr"/>
                      <a:r>
                        <a:rPr lang="en-US" dirty="0" err="1"/>
                        <a:t>Pr</a:t>
                      </a:r>
                      <a:r>
                        <a:rPr lang="en-US" dirty="0"/>
                        <a:t>(&gt;|t|)</a:t>
                      </a:r>
                    </a:p>
                  </a:txBody>
                  <a:tcPr/>
                </a:tc>
                <a:tc>
                  <a:txBody>
                    <a:bodyPr/>
                    <a:lstStyle/>
                    <a:p>
                      <a:pPr algn="ctr"/>
                      <a:r>
                        <a:rPr lang="en-US" dirty="0"/>
                        <a:t>VIF</a:t>
                      </a:r>
                    </a:p>
                  </a:txBody>
                  <a:tcPr/>
                </a:tc>
                <a:extLst>
                  <a:ext uri="{0D108BD9-81ED-4DB2-BD59-A6C34878D82A}">
                    <a16:rowId xmlns:a16="http://schemas.microsoft.com/office/drawing/2014/main" val="2417063660"/>
                  </a:ext>
                </a:extLst>
              </a:tr>
              <a:tr h="370401">
                <a:tc>
                  <a:txBody>
                    <a:bodyPr/>
                    <a:lstStyle/>
                    <a:p>
                      <a:pPr algn="ctr"/>
                      <a:r>
                        <a:rPr lang="en-US" dirty="0"/>
                        <a:t>Intercept</a:t>
                      </a:r>
                    </a:p>
                  </a:txBody>
                  <a:tcPr/>
                </a:tc>
                <a:tc>
                  <a:txBody>
                    <a:bodyPr/>
                    <a:lstStyle/>
                    <a:p>
                      <a:pPr algn="ctr"/>
                      <a:r>
                        <a:rPr lang="en-US" dirty="0"/>
                        <a:t>1.51260</a:t>
                      </a:r>
                    </a:p>
                  </a:txBody>
                  <a:tcPr/>
                </a:tc>
                <a:tc>
                  <a:txBody>
                    <a:bodyPr/>
                    <a:lstStyle/>
                    <a:p>
                      <a:pPr algn="ctr"/>
                      <a:r>
                        <a:rPr lang="en-US" dirty="0"/>
                        <a:t>1.11814</a:t>
                      </a:r>
                    </a:p>
                  </a:txBody>
                  <a:tcPr/>
                </a:tc>
                <a:tc>
                  <a:txBody>
                    <a:bodyPr/>
                    <a:lstStyle/>
                    <a:p>
                      <a:pPr algn="ctr"/>
                      <a:r>
                        <a:rPr lang="en-US" dirty="0"/>
                        <a:t>1.35</a:t>
                      </a:r>
                    </a:p>
                  </a:txBody>
                  <a:tcPr/>
                </a:tc>
                <a:tc>
                  <a:txBody>
                    <a:bodyPr/>
                    <a:lstStyle/>
                    <a:p>
                      <a:pPr algn="ctr"/>
                      <a:r>
                        <a:rPr lang="en-US" dirty="0"/>
                        <a:t>0.1783</a:t>
                      </a:r>
                    </a:p>
                  </a:txBody>
                  <a:tcPr/>
                </a:tc>
                <a:tc>
                  <a:txBody>
                    <a:bodyPr/>
                    <a:lstStyle/>
                    <a:p>
                      <a:pPr algn="ctr"/>
                      <a:r>
                        <a:rPr lang="en-US" dirty="0"/>
                        <a:t>0</a:t>
                      </a:r>
                    </a:p>
                  </a:txBody>
                  <a:tcPr/>
                </a:tc>
                <a:extLst>
                  <a:ext uri="{0D108BD9-81ED-4DB2-BD59-A6C34878D82A}">
                    <a16:rowId xmlns:a16="http://schemas.microsoft.com/office/drawing/2014/main" val="4270735883"/>
                  </a:ext>
                </a:extLst>
              </a:tr>
              <a:tr h="370401">
                <a:tc>
                  <a:txBody>
                    <a:bodyPr/>
                    <a:lstStyle/>
                    <a:p>
                      <a:pPr algn="ctr"/>
                      <a:r>
                        <a:rPr lang="en-US" dirty="0"/>
                        <a:t>sqrt(</a:t>
                      </a:r>
                      <a:r>
                        <a:rPr lang="en-US" dirty="0" err="1"/>
                        <a:t>GNI_Per_Capita</a:t>
                      </a:r>
                      <a:r>
                        <a:rPr lang="en-US" dirty="0"/>
                        <a:t>)</a:t>
                      </a:r>
                    </a:p>
                  </a:txBody>
                  <a:tcPr/>
                </a:tc>
                <a:tc>
                  <a:txBody>
                    <a:bodyPr/>
                    <a:lstStyle/>
                    <a:p>
                      <a:pPr algn="ctr"/>
                      <a:r>
                        <a:rPr lang="en-US" dirty="0"/>
                        <a:t>0.00460</a:t>
                      </a:r>
                    </a:p>
                  </a:txBody>
                  <a:tcPr/>
                </a:tc>
                <a:tc>
                  <a:txBody>
                    <a:bodyPr/>
                    <a:lstStyle/>
                    <a:p>
                      <a:pPr algn="ctr"/>
                      <a:r>
                        <a:rPr lang="en-US" dirty="0"/>
                        <a:t>0.00441</a:t>
                      </a:r>
                    </a:p>
                  </a:txBody>
                  <a:tcPr/>
                </a:tc>
                <a:tc>
                  <a:txBody>
                    <a:bodyPr/>
                    <a:lstStyle/>
                    <a:p>
                      <a:pPr algn="ctr"/>
                      <a:r>
                        <a:rPr lang="en-US" dirty="0"/>
                        <a:t>1.04</a:t>
                      </a:r>
                    </a:p>
                  </a:txBody>
                  <a:tcPr/>
                </a:tc>
                <a:tc>
                  <a:txBody>
                    <a:bodyPr/>
                    <a:lstStyle/>
                    <a:p>
                      <a:pPr algn="ctr"/>
                      <a:r>
                        <a:rPr lang="en-US" dirty="0"/>
                        <a:t>0.2983</a:t>
                      </a:r>
                    </a:p>
                  </a:txBody>
                  <a:tcPr/>
                </a:tc>
                <a:tc>
                  <a:txBody>
                    <a:bodyPr/>
                    <a:lstStyle/>
                    <a:p>
                      <a:pPr algn="ctr"/>
                      <a:r>
                        <a:rPr lang="en-US" dirty="0"/>
                        <a:t>22.39125</a:t>
                      </a:r>
                    </a:p>
                  </a:txBody>
                  <a:tcPr/>
                </a:tc>
                <a:extLst>
                  <a:ext uri="{0D108BD9-81ED-4DB2-BD59-A6C34878D82A}">
                    <a16:rowId xmlns:a16="http://schemas.microsoft.com/office/drawing/2014/main" val="275226812"/>
                  </a:ext>
                </a:extLst>
              </a:tr>
              <a:tr h="519248">
                <a:tc>
                  <a:txBody>
                    <a:bodyPr/>
                    <a:lstStyle/>
                    <a:p>
                      <a:pPr algn="ctr"/>
                      <a:r>
                        <a:rPr lang="en-US" dirty="0" err="1"/>
                        <a:t>High_Income</a:t>
                      </a:r>
                      <a:r>
                        <a:rPr lang="en-US" dirty="0"/>
                        <a:t>*</a:t>
                      </a:r>
                      <a:r>
                        <a:rPr lang="en-US" dirty="0" err="1"/>
                        <a:t>GNI_Per_Capita</a:t>
                      </a:r>
                      <a:endParaRPr lang="en-US" dirty="0"/>
                    </a:p>
                  </a:txBody>
                  <a:tcPr/>
                </a:tc>
                <a:tc>
                  <a:txBody>
                    <a:bodyPr/>
                    <a:lstStyle/>
                    <a:p>
                      <a:pPr algn="ctr"/>
                      <a:r>
                        <a:rPr lang="en-US" dirty="0"/>
                        <a:t>-0.00186</a:t>
                      </a:r>
                    </a:p>
                  </a:txBody>
                  <a:tcPr/>
                </a:tc>
                <a:tc>
                  <a:txBody>
                    <a:bodyPr/>
                    <a:lstStyle/>
                    <a:p>
                      <a:pPr algn="ctr"/>
                      <a:r>
                        <a:rPr lang="en-US" dirty="0"/>
                        <a:t>0.00249</a:t>
                      </a:r>
                    </a:p>
                  </a:txBody>
                  <a:tcPr/>
                </a:tc>
                <a:tc>
                  <a:txBody>
                    <a:bodyPr/>
                    <a:lstStyle/>
                    <a:p>
                      <a:pPr algn="ctr"/>
                      <a:r>
                        <a:rPr lang="en-US" dirty="0"/>
                        <a:t>-0.75</a:t>
                      </a:r>
                    </a:p>
                  </a:txBody>
                  <a:tcPr/>
                </a:tc>
                <a:tc>
                  <a:txBody>
                    <a:bodyPr/>
                    <a:lstStyle/>
                    <a:p>
                      <a:pPr algn="ctr"/>
                      <a:r>
                        <a:rPr lang="en-US" dirty="0"/>
                        <a:t>0.4572</a:t>
                      </a:r>
                    </a:p>
                  </a:txBody>
                  <a:tcPr/>
                </a:tc>
                <a:tc>
                  <a:txBody>
                    <a:bodyPr/>
                    <a:lstStyle/>
                    <a:p>
                      <a:pPr algn="ctr"/>
                      <a:r>
                        <a:rPr lang="en-US" dirty="0"/>
                        <a:t>12.09988</a:t>
                      </a:r>
                    </a:p>
                  </a:txBody>
                  <a:tcPr/>
                </a:tc>
                <a:extLst>
                  <a:ext uri="{0D108BD9-81ED-4DB2-BD59-A6C34878D82A}">
                    <a16:rowId xmlns:a16="http://schemas.microsoft.com/office/drawing/2014/main" val="2385694429"/>
                  </a:ext>
                </a:extLst>
              </a:tr>
              <a:tr h="370401">
                <a:tc>
                  <a:txBody>
                    <a:bodyPr/>
                    <a:lstStyle/>
                    <a:p>
                      <a:pPr algn="ctr"/>
                      <a:r>
                        <a:rPr lang="en-US" b="1" dirty="0" err="1">
                          <a:solidFill>
                            <a:schemeClr val="bg1"/>
                          </a:solidFill>
                        </a:rPr>
                        <a:t>Gov_Ed_Spending</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0.15036</a:t>
                      </a:r>
                    </a:p>
                  </a:txBody>
                  <a:tcPr>
                    <a:solidFill>
                      <a:schemeClr val="tx1">
                        <a:lumMod val="65000"/>
                        <a:lumOff val="35000"/>
                      </a:schemeClr>
                    </a:solidFill>
                  </a:tcPr>
                </a:tc>
                <a:tc>
                  <a:txBody>
                    <a:bodyPr/>
                    <a:lstStyle/>
                    <a:p>
                      <a:pPr algn="ctr"/>
                      <a:r>
                        <a:rPr lang="en-US" b="1" dirty="0">
                          <a:solidFill>
                            <a:schemeClr val="bg1"/>
                          </a:solidFill>
                        </a:rPr>
                        <a:t>0.05009</a:t>
                      </a:r>
                    </a:p>
                  </a:txBody>
                  <a:tcPr>
                    <a:solidFill>
                      <a:schemeClr val="tx1">
                        <a:lumMod val="65000"/>
                        <a:lumOff val="35000"/>
                      </a:schemeClr>
                    </a:solidFill>
                  </a:tcPr>
                </a:tc>
                <a:tc>
                  <a:txBody>
                    <a:bodyPr/>
                    <a:lstStyle/>
                    <a:p>
                      <a:pPr algn="ctr"/>
                      <a:r>
                        <a:rPr lang="en-US" b="1" dirty="0">
                          <a:solidFill>
                            <a:schemeClr val="bg1"/>
                          </a:solidFill>
                        </a:rPr>
                        <a:t>3.00</a:t>
                      </a:r>
                    </a:p>
                  </a:txBody>
                  <a:tcPr>
                    <a:solidFill>
                      <a:schemeClr val="tx1">
                        <a:lumMod val="65000"/>
                        <a:lumOff val="35000"/>
                      </a:schemeClr>
                    </a:solidFill>
                  </a:tcPr>
                </a:tc>
                <a:tc>
                  <a:txBody>
                    <a:bodyPr/>
                    <a:lstStyle/>
                    <a:p>
                      <a:pPr algn="ctr"/>
                      <a:r>
                        <a:rPr lang="en-US" b="1" dirty="0">
                          <a:solidFill>
                            <a:schemeClr val="bg1"/>
                          </a:solidFill>
                        </a:rPr>
                        <a:t>0.0032 ***</a:t>
                      </a:r>
                    </a:p>
                  </a:txBody>
                  <a:tcPr>
                    <a:solidFill>
                      <a:schemeClr val="tx1">
                        <a:lumMod val="65000"/>
                        <a:lumOff val="35000"/>
                      </a:schemeClr>
                    </a:solidFill>
                  </a:tcPr>
                </a:tc>
                <a:tc>
                  <a:txBody>
                    <a:bodyPr/>
                    <a:lstStyle/>
                    <a:p>
                      <a:pPr algn="ctr"/>
                      <a:r>
                        <a:rPr lang="en-US" b="1" dirty="0">
                          <a:solidFill>
                            <a:schemeClr val="bg1"/>
                          </a:solidFill>
                        </a:rPr>
                        <a:t>1.27552</a:t>
                      </a:r>
                    </a:p>
                  </a:txBody>
                  <a:tcPr>
                    <a:solidFill>
                      <a:schemeClr val="tx1">
                        <a:lumMod val="65000"/>
                        <a:lumOff val="35000"/>
                      </a:schemeClr>
                    </a:solidFill>
                  </a:tcPr>
                </a:tc>
                <a:extLst>
                  <a:ext uri="{0D108BD9-81ED-4DB2-BD59-A6C34878D82A}">
                    <a16:rowId xmlns:a16="http://schemas.microsoft.com/office/drawing/2014/main" val="1626706447"/>
                  </a:ext>
                </a:extLst>
              </a:tr>
              <a:tr h="370401">
                <a:tc>
                  <a:txBody>
                    <a:bodyPr/>
                    <a:lstStyle/>
                    <a:p>
                      <a:pPr algn="ctr"/>
                      <a:r>
                        <a:rPr lang="en-US" dirty="0" err="1"/>
                        <a:t>Internet_Use</a:t>
                      </a:r>
                      <a:endParaRPr lang="en-US" dirty="0"/>
                    </a:p>
                  </a:txBody>
                  <a:tcPr/>
                </a:tc>
                <a:tc>
                  <a:txBody>
                    <a:bodyPr/>
                    <a:lstStyle/>
                    <a:p>
                      <a:pPr algn="ctr"/>
                      <a:r>
                        <a:rPr lang="en-US" dirty="0"/>
                        <a:t>-0.00322</a:t>
                      </a:r>
                    </a:p>
                  </a:txBody>
                  <a:tcPr/>
                </a:tc>
                <a:tc>
                  <a:txBody>
                    <a:bodyPr/>
                    <a:lstStyle/>
                    <a:p>
                      <a:pPr algn="ctr"/>
                      <a:r>
                        <a:rPr lang="en-US" dirty="0"/>
                        <a:t>0.00596</a:t>
                      </a:r>
                    </a:p>
                  </a:txBody>
                  <a:tcPr/>
                </a:tc>
                <a:tc>
                  <a:txBody>
                    <a:bodyPr/>
                    <a:lstStyle/>
                    <a:p>
                      <a:pPr algn="ctr"/>
                      <a:r>
                        <a:rPr lang="en-US" dirty="0"/>
                        <a:t>-0.54</a:t>
                      </a:r>
                    </a:p>
                  </a:txBody>
                  <a:tcPr/>
                </a:tc>
                <a:tc>
                  <a:txBody>
                    <a:bodyPr/>
                    <a:lstStyle/>
                    <a:p>
                      <a:pPr algn="ctr"/>
                      <a:r>
                        <a:rPr lang="en-US" dirty="0"/>
                        <a:t>0.5894</a:t>
                      </a:r>
                    </a:p>
                  </a:txBody>
                  <a:tcPr/>
                </a:tc>
                <a:tc>
                  <a:txBody>
                    <a:bodyPr/>
                    <a:lstStyle/>
                    <a:p>
                      <a:pPr algn="ctr"/>
                      <a:r>
                        <a:rPr lang="en-US" dirty="0"/>
                        <a:t>6.73304</a:t>
                      </a:r>
                    </a:p>
                  </a:txBody>
                  <a:tcPr/>
                </a:tc>
                <a:extLst>
                  <a:ext uri="{0D108BD9-81ED-4DB2-BD59-A6C34878D82A}">
                    <a16:rowId xmlns:a16="http://schemas.microsoft.com/office/drawing/2014/main" val="3189982734"/>
                  </a:ext>
                </a:extLst>
              </a:tr>
              <a:tr h="370401">
                <a:tc>
                  <a:txBody>
                    <a:bodyPr/>
                    <a:lstStyle/>
                    <a:p>
                      <a:pPr algn="ctr"/>
                      <a:r>
                        <a:rPr lang="en-US" b="1" dirty="0" err="1">
                          <a:solidFill>
                            <a:schemeClr val="bg1"/>
                          </a:solidFill>
                        </a:rPr>
                        <a:t>Life_Exp</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0.03721</a:t>
                      </a:r>
                    </a:p>
                  </a:txBody>
                  <a:tcPr>
                    <a:solidFill>
                      <a:schemeClr val="tx1">
                        <a:lumMod val="65000"/>
                        <a:lumOff val="35000"/>
                      </a:schemeClr>
                    </a:solidFill>
                  </a:tcPr>
                </a:tc>
                <a:tc>
                  <a:txBody>
                    <a:bodyPr/>
                    <a:lstStyle/>
                    <a:p>
                      <a:pPr algn="ctr"/>
                      <a:r>
                        <a:rPr lang="en-US" b="1" dirty="0">
                          <a:solidFill>
                            <a:schemeClr val="bg1"/>
                          </a:solidFill>
                        </a:rPr>
                        <a:t>0.01633</a:t>
                      </a:r>
                    </a:p>
                  </a:txBody>
                  <a:tcPr>
                    <a:solidFill>
                      <a:schemeClr val="tx1">
                        <a:lumMod val="65000"/>
                        <a:lumOff val="35000"/>
                      </a:schemeClr>
                    </a:solidFill>
                  </a:tcPr>
                </a:tc>
                <a:tc>
                  <a:txBody>
                    <a:bodyPr/>
                    <a:lstStyle/>
                    <a:p>
                      <a:pPr algn="ctr"/>
                      <a:r>
                        <a:rPr lang="en-US" b="1" dirty="0">
                          <a:solidFill>
                            <a:schemeClr val="bg1"/>
                          </a:solidFill>
                        </a:rPr>
                        <a:t>2.28</a:t>
                      </a:r>
                    </a:p>
                  </a:txBody>
                  <a:tcPr>
                    <a:solidFill>
                      <a:schemeClr val="tx1">
                        <a:lumMod val="65000"/>
                        <a:lumOff val="35000"/>
                      </a:schemeClr>
                    </a:solidFill>
                  </a:tcPr>
                </a:tc>
                <a:tc>
                  <a:txBody>
                    <a:bodyPr/>
                    <a:lstStyle/>
                    <a:p>
                      <a:pPr algn="ctr"/>
                      <a:r>
                        <a:rPr lang="en-US" b="1" dirty="0">
                          <a:solidFill>
                            <a:schemeClr val="bg1"/>
                          </a:solidFill>
                        </a:rPr>
                        <a:t>0.0241 **</a:t>
                      </a:r>
                    </a:p>
                  </a:txBody>
                  <a:tcPr>
                    <a:solidFill>
                      <a:schemeClr val="tx1">
                        <a:lumMod val="65000"/>
                        <a:lumOff val="35000"/>
                      </a:schemeClr>
                    </a:solidFill>
                  </a:tcPr>
                </a:tc>
                <a:tc>
                  <a:txBody>
                    <a:bodyPr/>
                    <a:lstStyle/>
                    <a:p>
                      <a:pPr algn="ctr"/>
                      <a:r>
                        <a:rPr lang="en-US" b="1" dirty="0">
                          <a:solidFill>
                            <a:schemeClr val="bg1"/>
                          </a:solidFill>
                        </a:rPr>
                        <a:t>3.99273</a:t>
                      </a:r>
                    </a:p>
                  </a:txBody>
                  <a:tcPr>
                    <a:solidFill>
                      <a:schemeClr val="tx1">
                        <a:lumMod val="65000"/>
                        <a:lumOff val="35000"/>
                      </a:schemeClr>
                    </a:solidFill>
                  </a:tcPr>
                </a:tc>
                <a:extLst>
                  <a:ext uri="{0D108BD9-81ED-4DB2-BD59-A6C34878D82A}">
                    <a16:rowId xmlns:a16="http://schemas.microsoft.com/office/drawing/2014/main" val="3392191625"/>
                  </a:ext>
                </a:extLst>
              </a:tr>
              <a:tr h="370401">
                <a:tc>
                  <a:txBody>
                    <a:bodyPr/>
                    <a:lstStyle/>
                    <a:p>
                      <a:pPr algn="ctr"/>
                      <a:r>
                        <a:rPr lang="en-US" dirty="0" err="1"/>
                        <a:t>Nurses_Midwives</a:t>
                      </a:r>
                      <a:endParaRPr lang="en-US" dirty="0"/>
                    </a:p>
                  </a:txBody>
                  <a:tcPr/>
                </a:tc>
                <a:tc>
                  <a:txBody>
                    <a:bodyPr/>
                    <a:lstStyle/>
                    <a:p>
                      <a:pPr algn="ctr"/>
                      <a:r>
                        <a:rPr lang="en-US" dirty="0"/>
                        <a:t>0.02071</a:t>
                      </a:r>
                    </a:p>
                  </a:txBody>
                  <a:tcPr/>
                </a:tc>
                <a:tc>
                  <a:txBody>
                    <a:bodyPr/>
                    <a:lstStyle/>
                    <a:p>
                      <a:pPr algn="ctr"/>
                      <a:r>
                        <a:rPr lang="en-US" dirty="0"/>
                        <a:t>0.03021</a:t>
                      </a:r>
                    </a:p>
                  </a:txBody>
                  <a:tcPr/>
                </a:tc>
                <a:tc>
                  <a:txBody>
                    <a:bodyPr/>
                    <a:lstStyle/>
                    <a:p>
                      <a:pPr algn="ctr"/>
                      <a:r>
                        <a:rPr lang="en-US" dirty="0"/>
                        <a:t>0.69</a:t>
                      </a:r>
                    </a:p>
                  </a:txBody>
                  <a:tcPr/>
                </a:tc>
                <a:tc>
                  <a:txBody>
                    <a:bodyPr/>
                    <a:lstStyle/>
                    <a:p>
                      <a:pPr algn="ctr"/>
                      <a:r>
                        <a:rPr lang="en-US" dirty="0"/>
                        <a:t>0.4942</a:t>
                      </a:r>
                    </a:p>
                  </a:txBody>
                  <a:tcPr/>
                </a:tc>
                <a:tc>
                  <a:txBody>
                    <a:bodyPr/>
                    <a:lstStyle/>
                    <a:p>
                      <a:pPr algn="ctr"/>
                      <a:r>
                        <a:rPr lang="en-US" dirty="0"/>
                        <a:t>3.62234</a:t>
                      </a:r>
                    </a:p>
                  </a:txBody>
                  <a:tcPr/>
                </a:tc>
                <a:extLst>
                  <a:ext uri="{0D108BD9-81ED-4DB2-BD59-A6C34878D82A}">
                    <a16:rowId xmlns:a16="http://schemas.microsoft.com/office/drawing/2014/main" val="3773429131"/>
                  </a:ext>
                </a:extLst>
              </a:tr>
              <a:tr h="370401">
                <a:tc>
                  <a:txBody>
                    <a:bodyPr/>
                    <a:lstStyle/>
                    <a:p>
                      <a:pPr algn="ctr"/>
                      <a:r>
                        <a:rPr lang="en-US" dirty="0" err="1"/>
                        <a:t>Air_Pollution</a:t>
                      </a:r>
                      <a:endParaRPr lang="en-US" dirty="0"/>
                    </a:p>
                  </a:txBody>
                  <a:tcPr/>
                </a:tc>
                <a:tc>
                  <a:txBody>
                    <a:bodyPr/>
                    <a:lstStyle/>
                    <a:p>
                      <a:pPr algn="ctr"/>
                      <a:r>
                        <a:rPr lang="en-US" dirty="0"/>
                        <a:t>-0.00437</a:t>
                      </a:r>
                    </a:p>
                  </a:txBody>
                  <a:tcPr/>
                </a:tc>
                <a:tc>
                  <a:txBody>
                    <a:bodyPr/>
                    <a:lstStyle/>
                    <a:p>
                      <a:pPr algn="ctr"/>
                      <a:r>
                        <a:rPr lang="en-US" dirty="0"/>
                        <a:t>0.00419</a:t>
                      </a:r>
                    </a:p>
                  </a:txBody>
                  <a:tcPr/>
                </a:tc>
                <a:tc>
                  <a:txBody>
                    <a:bodyPr/>
                    <a:lstStyle/>
                    <a:p>
                      <a:pPr algn="ctr"/>
                      <a:r>
                        <a:rPr lang="en-US" dirty="0"/>
                        <a:t>-1.04</a:t>
                      </a:r>
                    </a:p>
                  </a:txBody>
                  <a:tcPr/>
                </a:tc>
                <a:tc>
                  <a:txBody>
                    <a:bodyPr/>
                    <a:lstStyle/>
                    <a:p>
                      <a:pPr algn="ctr"/>
                      <a:r>
                        <a:rPr lang="en-US" dirty="0"/>
                        <a:t>0.2989</a:t>
                      </a:r>
                    </a:p>
                  </a:txBody>
                  <a:tcPr/>
                </a:tc>
                <a:tc>
                  <a:txBody>
                    <a:bodyPr/>
                    <a:lstStyle/>
                    <a:p>
                      <a:pPr algn="ctr"/>
                      <a:r>
                        <a:rPr lang="en-US" dirty="0"/>
                        <a:t>1.68676</a:t>
                      </a:r>
                    </a:p>
                  </a:txBody>
                  <a:tcPr/>
                </a:tc>
                <a:extLst>
                  <a:ext uri="{0D108BD9-81ED-4DB2-BD59-A6C34878D82A}">
                    <a16:rowId xmlns:a16="http://schemas.microsoft.com/office/drawing/2014/main" val="1271806659"/>
                  </a:ext>
                </a:extLst>
              </a:tr>
              <a:tr h="370401">
                <a:tc>
                  <a:txBody>
                    <a:bodyPr/>
                    <a:lstStyle/>
                    <a:p>
                      <a:pPr algn="ctr"/>
                      <a:r>
                        <a:rPr lang="en-US" b="1" dirty="0" err="1">
                          <a:solidFill>
                            <a:schemeClr val="bg1"/>
                          </a:solidFill>
                        </a:rPr>
                        <a:t>Pop_Growth</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-0.13639</a:t>
                      </a:r>
                    </a:p>
                  </a:txBody>
                  <a:tcPr>
                    <a:solidFill>
                      <a:schemeClr val="tx1">
                        <a:lumMod val="65000"/>
                        <a:lumOff val="35000"/>
                      </a:schemeClr>
                    </a:solidFill>
                  </a:tcPr>
                </a:tc>
                <a:tc>
                  <a:txBody>
                    <a:bodyPr/>
                    <a:lstStyle/>
                    <a:p>
                      <a:pPr algn="ctr"/>
                      <a:r>
                        <a:rPr lang="en-US" b="1" dirty="0">
                          <a:solidFill>
                            <a:schemeClr val="bg1"/>
                          </a:solidFill>
                        </a:rPr>
                        <a:t>0.07323</a:t>
                      </a:r>
                    </a:p>
                  </a:txBody>
                  <a:tcPr>
                    <a:solidFill>
                      <a:schemeClr val="tx1">
                        <a:lumMod val="65000"/>
                        <a:lumOff val="35000"/>
                      </a:schemeClr>
                    </a:solidFill>
                  </a:tcPr>
                </a:tc>
                <a:tc>
                  <a:txBody>
                    <a:bodyPr/>
                    <a:lstStyle/>
                    <a:p>
                      <a:pPr algn="ctr"/>
                      <a:r>
                        <a:rPr lang="en-US" b="1" dirty="0">
                          <a:solidFill>
                            <a:schemeClr val="bg1"/>
                          </a:solidFill>
                        </a:rPr>
                        <a:t>-1.86</a:t>
                      </a:r>
                    </a:p>
                  </a:txBody>
                  <a:tcPr>
                    <a:solidFill>
                      <a:schemeClr val="tx1">
                        <a:lumMod val="65000"/>
                        <a:lumOff val="35000"/>
                      </a:schemeClr>
                    </a:solidFill>
                  </a:tcPr>
                </a:tc>
                <a:tc>
                  <a:txBody>
                    <a:bodyPr/>
                    <a:lstStyle/>
                    <a:p>
                      <a:pPr algn="ctr"/>
                      <a:r>
                        <a:rPr lang="en-US" b="1" dirty="0">
                          <a:solidFill>
                            <a:schemeClr val="bg1"/>
                          </a:solidFill>
                        </a:rPr>
                        <a:t>0.0646 *</a:t>
                      </a:r>
                    </a:p>
                  </a:txBody>
                  <a:tcPr>
                    <a:solidFill>
                      <a:schemeClr val="tx1">
                        <a:lumMod val="65000"/>
                        <a:lumOff val="35000"/>
                      </a:schemeClr>
                    </a:solidFill>
                  </a:tcPr>
                </a:tc>
                <a:tc>
                  <a:txBody>
                    <a:bodyPr/>
                    <a:lstStyle/>
                    <a:p>
                      <a:pPr algn="ctr"/>
                      <a:r>
                        <a:rPr lang="en-US" b="1" dirty="0">
                          <a:solidFill>
                            <a:schemeClr val="bg1"/>
                          </a:solidFill>
                        </a:rPr>
                        <a:t>2.18355</a:t>
                      </a:r>
                    </a:p>
                  </a:txBody>
                  <a:tcPr>
                    <a:solidFill>
                      <a:schemeClr val="tx1">
                        <a:lumMod val="65000"/>
                        <a:lumOff val="35000"/>
                      </a:schemeClr>
                    </a:solidFill>
                  </a:tcPr>
                </a:tc>
                <a:extLst>
                  <a:ext uri="{0D108BD9-81ED-4DB2-BD59-A6C34878D82A}">
                    <a16:rowId xmlns:a16="http://schemas.microsoft.com/office/drawing/2014/main" val="1637991397"/>
                  </a:ext>
                </a:extLst>
              </a:tr>
              <a:tr h="370401">
                <a:tc>
                  <a:txBody>
                    <a:bodyPr/>
                    <a:lstStyle/>
                    <a:p>
                      <a:pPr algn="ctr"/>
                      <a:r>
                        <a:rPr lang="en-US" dirty="0" err="1"/>
                        <a:t>High_Income</a:t>
                      </a:r>
                      <a:r>
                        <a:rPr lang="en-US" dirty="0"/>
                        <a:t>*</a:t>
                      </a:r>
                      <a:r>
                        <a:rPr lang="en-US" dirty="0" err="1"/>
                        <a:t>Pop_Growth</a:t>
                      </a:r>
                      <a:endParaRPr lang="en-US" dirty="0"/>
                    </a:p>
                  </a:txBody>
                  <a:tcPr/>
                </a:tc>
                <a:tc>
                  <a:txBody>
                    <a:bodyPr/>
                    <a:lstStyle/>
                    <a:p>
                      <a:pPr algn="ctr"/>
                      <a:r>
                        <a:rPr lang="en-US" dirty="0"/>
                        <a:t>0.15786</a:t>
                      </a:r>
                    </a:p>
                  </a:txBody>
                  <a:tcPr/>
                </a:tc>
                <a:tc>
                  <a:txBody>
                    <a:bodyPr/>
                    <a:lstStyle/>
                    <a:p>
                      <a:pPr algn="ctr"/>
                      <a:r>
                        <a:rPr lang="en-US" dirty="0"/>
                        <a:t>0.12368</a:t>
                      </a:r>
                    </a:p>
                  </a:txBody>
                  <a:tcPr/>
                </a:tc>
                <a:tc>
                  <a:txBody>
                    <a:bodyPr/>
                    <a:lstStyle/>
                    <a:p>
                      <a:pPr algn="ctr"/>
                      <a:r>
                        <a:rPr lang="en-US" dirty="0"/>
                        <a:t>1.28</a:t>
                      </a:r>
                    </a:p>
                  </a:txBody>
                  <a:tcPr/>
                </a:tc>
                <a:tc>
                  <a:txBody>
                    <a:bodyPr/>
                    <a:lstStyle/>
                    <a:p>
                      <a:pPr algn="ctr"/>
                      <a:r>
                        <a:rPr lang="en-US" dirty="0"/>
                        <a:t>0.2039</a:t>
                      </a:r>
                    </a:p>
                  </a:txBody>
                  <a:tcPr/>
                </a:tc>
                <a:tc>
                  <a:txBody>
                    <a:bodyPr/>
                    <a:lstStyle/>
                    <a:p>
                      <a:pPr algn="ctr"/>
                      <a:r>
                        <a:rPr lang="en-US" dirty="0"/>
                        <a:t>2.54585</a:t>
                      </a:r>
                    </a:p>
                  </a:txBody>
                  <a:tcPr/>
                </a:tc>
                <a:extLst>
                  <a:ext uri="{0D108BD9-81ED-4DB2-BD59-A6C34878D82A}">
                    <a16:rowId xmlns:a16="http://schemas.microsoft.com/office/drawing/2014/main" val="2037496965"/>
                  </a:ext>
                </a:extLst>
              </a:tr>
              <a:tr h="370401">
                <a:tc>
                  <a:txBody>
                    <a:bodyPr/>
                    <a:lstStyle/>
                    <a:p>
                      <a:pPr algn="ctr"/>
                      <a:r>
                        <a:rPr lang="en-US" b="1" dirty="0" err="1">
                          <a:solidFill>
                            <a:schemeClr val="bg1"/>
                          </a:solidFill>
                        </a:rPr>
                        <a:t>Urban_Pop</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0.00872</a:t>
                      </a:r>
                    </a:p>
                  </a:txBody>
                  <a:tcPr>
                    <a:solidFill>
                      <a:schemeClr val="tx1">
                        <a:lumMod val="65000"/>
                        <a:lumOff val="35000"/>
                      </a:schemeClr>
                    </a:solidFill>
                  </a:tcPr>
                </a:tc>
                <a:tc>
                  <a:txBody>
                    <a:bodyPr/>
                    <a:lstStyle/>
                    <a:p>
                      <a:pPr algn="ctr"/>
                      <a:r>
                        <a:rPr lang="en-US" b="1" dirty="0">
                          <a:solidFill>
                            <a:schemeClr val="bg1"/>
                          </a:solidFill>
                        </a:rPr>
                        <a:t>0.00519</a:t>
                      </a:r>
                    </a:p>
                  </a:txBody>
                  <a:tcPr>
                    <a:solidFill>
                      <a:schemeClr val="tx1">
                        <a:lumMod val="65000"/>
                        <a:lumOff val="35000"/>
                      </a:schemeClr>
                    </a:solidFill>
                  </a:tcPr>
                </a:tc>
                <a:tc>
                  <a:txBody>
                    <a:bodyPr/>
                    <a:lstStyle/>
                    <a:p>
                      <a:pPr algn="ctr"/>
                      <a:r>
                        <a:rPr lang="en-US" b="1" dirty="0">
                          <a:solidFill>
                            <a:schemeClr val="bg1"/>
                          </a:solidFill>
                        </a:rPr>
                        <a:t>1.68</a:t>
                      </a:r>
                    </a:p>
                  </a:txBody>
                  <a:tcPr>
                    <a:solidFill>
                      <a:schemeClr val="tx1">
                        <a:lumMod val="65000"/>
                        <a:lumOff val="35000"/>
                      </a:schemeClr>
                    </a:solidFill>
                  </a:tcPr>
                </a:tc>
                <a:tc>
                  <a:txBody>
                    <a:bodyPr/>
                    <a:lstStyle/>
                    <a:p>
                      <a:pPr algn="ctr"/>
                      <a:r>
                        <a:rPr lang="en-US" b="1" dirty="0">
                          <a:solidFill>
                            <a:schemeClr val="bg1"/>
                          </a:solidFill>
                        </a:rPr>
                        <a:t>0.0956 *</a:t>
                      </a:r>
                    </a:p>
                  </a:txBody>
                  <a:tcPr>
                    <a:solidFill>
                      <a:schemeClr val="tx1">
                        <a:lumMod val="65000"/>
                        <a:lumOff val="35000"/>
                      </a:schemeClr>
                    </a:solidFill>
                  </a:tcPr>
                </a:tc>
                <a:tc>
                  <a:txBody>
                    <a:bodyPr/>
                    <a:lstStyle/>
                    <a:p>
                      <a:pPr algn="ctr"/>
                      <a:r>
                        <a:rPr lang="en-US" b="1" dirty="0">
                          <a:solidFill>
                            <a:schemeClr val="bg1"/>
                          </a:solidFill>
                        </a:rPr>
                        <a:t>3.15581</a:t>
                      </a:r>
                    </a:p>
                  </a:txBody>
                  <a:tcPr>
                    <a:solidFill>
                      <a:schemeClr val="tx1">
                        <a:lumMod val="65000"/>
                        <a:lumOff val="35000"/>
                      </a:schemeClr>
                    </a:solidFill>
                  </a:tcPr>
                </a:tc>
                <a:extLst>
                  <a:ext uri="{0D108BD9-81ED-4DB2-BD59-A6C34878D82A}">
                    <a16:rowId xmlns:a16="http://schemas.microsoft.com/office/drawing/2014/main" val="261636841"/>
                  </a:ext>
                </a:extLst>
              </a:tr>
              <a:tr h="370401">
                <a:tc>
                  <a:txBody>
                    <a:bodyPr/>
                    <a:lstStyle/>
                    <a:p>
                      <a:endParaRPr lang="en-US" dirty="0"/>
                    </a:p>
                  </a:txBody>
                  <a:tcPr/>
                </a:tc>
                <a:tc>
                  <a:txBody>
                    <a:bodyPr/>
                    <a:lstStyle/>
                    <a:p>
                      <a:pPr algn="ctr"/>
                      <a:r>
                        <a:rPr lang="en-US" b="1" dirty="0"/>
                        <a:t>RSE</a:t>
                      </a:r>
                    </a:p>
                  </a:txBody>
                  <a:tcPr/>
                </a:tc>
                <a:tc>
                  <a:txBody>
                    <a:bodyPr/>
                    <a:lstStyle/>
                    <a:p>
                      <a:pPr algn="ctr"/>
                      <a:r>
                        <a:rPr lang="en-US" b="1" dirty="0"/>
                        <a:t>0.80347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072133874"/>
                  </a:ext>
                </a:extLst>
              </a:tr>
              <a:tr h="519248">
                <a:tc>
                  <a:txBody>
                    <a:bodyPr/>
                    <a:lstStyle/>
                    <a:p>
                      <a:endParaRPr lang="en-US" dirty="0"/>
                    </a:p>
                  </a:txBody>
                  <a:tcPr/>
                </a:tc>
                <a:tc>
                  <a:txBody>
                    <a:bodyPr/>
                    <a:lstStyle/>
                    <a:p>
                      <a:pPr algn="ctr"/>
                      <a:r>
                        <a:rPr lang="en-US" b="1" dirty="0"/>
                        <a:t>R-Squared</a:t>
                      </a:r>
                    </a:p>
                  </a:txBody>
                  <a:tcPr/>
                </a:tc>
                <a:tc>
                  <a:txBody>
                    <a:bodyPr/>
                    <a:lstStyle/>
                    <a:p>
                      <a:pPr algn="ctr"/>
                      <a:r>
                        <a:rPr lang="en-US" b="1" dirty="0"/>
                        <a:t>0.5499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13134335"/>
                  </a:ext>
                </a:extLst>
              </a:tr>
            </a:tbl>
          </a:graphicData>
        </a:graphic>
      </p:graphicFrame>
      <p:sp>
        <p:nvSpPr>
          <p:cNvPr id="36" name="Oval 35">
            <a:extLst>
              <a:ext uri="{FF2B5EF4-FFF2-40B4-BE49-F238E27FC236}">
                <a16:creationId xmlns:a16="http://schemas.microsoft.com/office/drawing/2014/main" id="{551CF35F-AE43-431A-9F52-89287CB94613}"/>
              </a:ext>
            </a:extLst>
          </p:cNvPr>
          <p:cNvSpPr/>
          <p:nvPr/>
        </p:nvSpPr>
        <p:spPr>
          <a:xfrm>
            <a:off x="9317150" y="1497180"/>
            <a:ext cx="2394255" cy="476685"/>
          </a:xfrm>
          <a:custGeom>
            <a:avLst/>
            <a:gdLst>
              <a:gd name="connsiteX0" fmla="*/ 0 w 2394255"/>
              <a:gd name="connsiteY0" fmla="*/ 238343 h 476685"/>
              <a:gd name="connsiteX1" fmla="*/ 1197128 w 2394255"/>
              <a:gd name="connsiteY1" fmla="*/ 0 h 476685"/>
              <a:gd name="connsiteX2" fmla="*/ 2394256 w 2394255"/>
              <a:gd name="connsiteY2" fmla="*/ 238343 h 476685"/>
              <a:gd name="connsiteX3" fmla="*/ 1197128 w 2394255"/>
              <a:gd name="connsiteY3" fmla="*/ 476686 h 476685"/>
              <a:gd name="connsiteX4" fmla="*/ 0 w 2394255"/>
              <a:gd name="connsiteY4" fmla="*/ 238343 h 476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4255" h="476685" extrusionOk="0">
                <a:moveTo>
                  <a:pt x="0" y="238343"/>
                </a:moveTo>
                <a:cubicBezTo>
                  <a:pt x="-13581" y="188900"/>
                  <a:pt x="537061" y="48196"/>
                  <a:pt x="1197128" y="0"/>
                </a:cubicBezTo>
                <a:cubicBezTo>
                  <a:pt x="1877236" y="-10039"/>
                  <a:pt x="2413390" y="97357"/>
                  <a:pt x="2394256" y="238343"/>
                </a:cubicBezTo>
                <a:cubicBezTo>
                  <a:pt x="2461040" y="354942"/>
                  <a:pt x="1854852" y="554797"/>
                  <a:pt x="1197128" y="476686"/>
                </a:cubicBezTo>
                <a:cubicBezTo>
                  <a:pt x="549996" y="498903"/>
                  <a:pt x="-14965" y="354523"/>
                  <a:pt x="0" y="238343"/>
                </a:cubicBezTo>
                <a:close/>
              </a:path>
            </a:pathLst>
          </a:custGeom>
          <a:noFill/>
          <a:ln w="57150">
            <a:solidFill>
              <a:srgbClr val="FF0000"/>
            </a:solidFill>
            <a:extLst>
              <a:ext uri="{C807C97D-BFC1-408E-A445-0C87EB9F89A2}">
                <ask:lineSketchStyleProps xmlns:ask="http://schemas.microsoft.com/office/drawing/2018/sketchyshapes" sd="1634779923">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2CACF61-0691-4029-BE4D-138F419DC080}"/>
              </a:ext>
            </a:extLst>
          </p:cNvPr>
          <p:cNvSpPr/>
          <p:nvPr/>
        </p:nvSpPr>
        <p:spPr>
          <a:xfrm>
            <a:off x="9298951" y="1909067"/>
            <a:ext cx="2394255" cy="476685"/>
          </a:xfrm>
          <a:custGeom>
            <a:avLst/>
            <a:gdLst>
              <a:gd name="connsiteX0" fmla="*/ 0 w 2394255"/>
              <a:gd name="connsiteY0" fmla="*/ 238343 h 476685"/>
              <a:gd name="connsiteX1" fmla="*/ 1197128 w 2394255"/>
              <a:gd name="connsiteY1" fmla="*/ 0 h 476685"/>
              <a:gd name="connsiteX2" fmla="*/ 2394256 w 2394255"/>
              <a:gd name="connsiteY2" fmla="*/ 238343 h 476685"/>
              <a:gd name="connsiteX3" fmla="*/ 1197128 w 2394255"/>
              <a:gd name="connsiteY3" fmla="*/ 476686 h 476685"/>
              <a:gd name="connsiteX4" fmla="*/ 0 w 2394255"/>
              <a:gd name="connsiteY4" fmla="*/ 238343 h 476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4255" h="476685" extrusionOk="0">
                <a:moveTo>
                  <a:pt x="0" y="238343"/>
                </a:moveTo>
                <a:cubicBezTo>
                  <a:pt x="-13581" y="188900"/>
                  <a:pt x="537061" y="48196"/>
                  <a:pt x="1197128" y="0"/>
                </a:cubicBezTo>
                <a:cubicBezTo>
                  <a:pt x="1877236" y="-10039"/>
                  <a:pt x="2413390" y="97357"/>
                  <a:pt x="2394256" y="238343"/>
                </a:cubicBezTo>
                <a:cubicBezTo>
                  <a:pt x="2461040" y="354942"/>
                  <a:pt x="1854852" y="554797"/>
                  <a:pt x="1197128" y="476686"/>
                </a:cubicBezTo>
                <a:cubicBezTo>
                  <a:pt x="549996" y="498903"/>
                  <a:pt x="-14965" y="354523"/>
                  <a:pt x="0" y="238343"/>
                </a:cubicBezTo>
                <a:close/>
              </a:path>
            </a:pathLst>
          </a:custGeom>
          <a:noFill/>
          <a:ln w="57150">
            <a:solidFill>
              <a:srgbClr val="FF0000"/>
            </a:solidFill>
            <a:extLst>
              <a:ext uri="{C807C97D-BFC1-408E-A445-0C87EB9F89A2}">
                <ask:lineSketchStyleProps xmlns:ask="http://schemas.microsoft.com/office/drawing/2018/sketchyshapes" sd="1634779923">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2613E2E-6E40-4794-BBB9-26ED7CB508E6}"/>
              </a:ext>
            </a:extLst>
          </p:cNvPr>
          <p:cNvSpPr/>
          <p:nvPr/>
        </p:nvSpPr>
        <p:spPr>
          <a:xfrm>
            <a:off x="9317149" y="2818231"/>
            <a:ext cx="2394255" cy="476685"/>
          </a:xfrm>
          <a:custGeom>
            <a:avLst/>
            <a:gdLst>
              <a:gd name="connsiteX0" fmla="*/ 0 w 2394255"/>
              <a:gd name="connsiteY0" fmla="*/ 238343 h 476685"/>
              <a:gd name="connsiteX1" fmla="*/ 1197128 w 2394255"/>
              <a:gd name="connsiteY1" fmla="*/ 0 h 476685"/>
              <a:gd name="connsiteX2" fmla="*/ 2394256 w 2394255"/>
              <a:gd name="connsiteY2" fmla="*/ 238343 h 476685"/>
              <a:gd name="connsiteX3" fmla="*/ 1197128 w 2394255"/>
              <a:gd name="connsiteY3" fmla="*/ 476686 h 476685"/>
              <a:gd name="connsiteX4" fmla="*/ 0 w 2394255"/>
              <a:gd name="connsiteY4" fmla="*/ 238343 h 476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4255" h="476685" extrusionOk="0">
                <a:moveTo>
                  <a:pt x="0" y="238343"/>
                </a:moveTo>
                <a:cubicBezTo>
                  <a:pt x="-13581" y="188900"/>
                  <a:pt x="537061" y="48196"/>
                  <a:pt x="1197128" y="0"/>
                </a:cubicBezTo>
                <a:cubicBezTo>
                  <a:pt x="1877236" y="-10039"/>
                  <a:pt x="2413390" y="97357"/>
                  <a:pt x="2394256" y="238343"/>
                </a:cubicBezTo>
                <a:cubicBezTo>
                  <a:pt x="2461040" y="354942"/>
                  <a:pt x="1854852" y="554797"/>
                  <a:pt x="1197128" y="476686"/>
                </a:cubicBezTo>
                <a:cubicBezTo>
                  <a:pt x="549996" y="498903"/>
                  <a:pt x="-14965" y="354523"/>
                  <a:pt x="0" y="238343"/>
                </a:cubicBezTo>
                <a:close/>
              </a:path>
            </a:pathLst>
          </a:custGeom>
          <a:noFill/>
          <a:ln w="57150">
            <a:solidFill>
              <a:srgbClr val="FF0000"/>
            </a:solidFill>
            <a:extLst>
              <a:ext uri="{C807C97D-BFC1-408E-A445-0C87EB9F89A2}">
                <ask:lineSketchStyleProps xmlns:ask="http://schemas.microsoft.com/office/drawing/2018/sketchyshapes" sd="1634779923">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EFB3C73-922B-4C80-ABAF-803F56058218}"/>
              </a:ext>
            </a:extLst>
          </p:cNvPr>
          <p:cNvSpPr/>
          <p:nvPr/>
        </p:nvSpPr>
        <p:spPr>
          <a:xfrm>
            <a:off x="4244463" y="5752731"/>
            <a:ext cx="2709230" cy="476685"/>
          </a:xfrm>
          <a:custGeom>
            <a:avLst/>
            <a:gdLst>
              <a:gd name="connsiteX0" fmla="*/ 0 w 2709230"/>
              <a:gd name="connsiteY0" fmla="*/ 238343 h 476685"/>
              <a:gd name="connsiteX1" fmla="*/ 1354615 w 2709230"/>
              <a:gd name="connsiteY1" fmla="*/ 0 h 476685"/>
              <a:gd name="connsiteX2" fmla="*/ 2709230 w 2709230"/>
              <a:gd name="connsiteY2" fmla="*/ 238343 h 476685"/>
              <a:gd name="connsiteX3" fmla="*/ 1354615 w 2709230"/>
              <a:gd name="connsiteY3" fmla="*/ 476686 h 476685"/>
              <a:gd name="connsiteX4" fmla="*/ 0 w 2709230"/>
              <a:gd name="connsiteY4" fmla="*/ 238343 h 476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230" h="476685" extrusionOk="0">
                <a:moveTo>
                  <a:pt x="0" y="238343"/>
                </a:moveTo>
                <a:cubicBezTo>
                  <a:pt x="-7646" y="152981"/>
                  <a:pt x="607853" y="60702"/>
                  <a:pt x="1354615" y="0"/>
                </a:cubicBezTo>
                <a:cubicBezTo>
                  <a:pt x="2121700" y="-10039"/>
                  <a:pt x="2728364" y="97357"/>
                  <a:pt x="2709230" y="238343"/>
                </a:cubicBezTo>
                <a:cubicBezTo>
                  <a:pt x="2738263" y="363440"/>
                  <a:pt x="2099373" y="553496"/>
                  <a:pt x="1354615" y="476686"/>
                </a:cubicBezTo>
                <a:cubicBezTo>
                  <a:pt x="620506" y="498903"/>
                  <a:pt x="-14965" y="354523"/>
                  <a:pt x="0" y="238343"/>
                </a:cubicBezTo>
                <a:close/>
              </a:path>
            </a:pathLst>
          </a:custGeom>
          <a:noFill/>
          <a:ln w="57150">
            <a:solidFill>
              <a:srgbClr val="FF0000"/>
            </a:solidFill>
            <a:extLst>
              <a:ext uri="{C807C97D-BFC1-408E-A445-0C87EB9F89A2}">
                <ask:lineSketchStyleProps xmlns:ask="http://schemas.microsoft.com/office/drawing/2018/sketchyshapes" sd="1634779923">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1" name="Rectangle 2050">
            <a:extLst>
              <a:ext uri="{FF2B5EF4-FFF2-40B4-BE49-F238E27FC236}">
                <a16:creationId xmlns:a16="http://schemas.microsoft.com/office/drawing/2014/main" id="{31A6680F-AA80-4FF3-AA93-025AC9BB56C7}"/>
              </a:ext>
            </a:extLst>
          </p:cNvPr>
          <p:cNvSpPr/>
          <p:nvPr/>
        </p:nvSpPr>
        <p:spPr>
          <a:xfrm>
            <a:off x="1021279" y="202019"/>
            <a:ext cx="10823391" cy="6137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C822D21E-66DB-4002-BEEC-DD4566F779E4}"/>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t>Final Model</a:t>
            </a:r>
            <a:endParaRPr lang="en-US" dirty="0"/>
          </a:p>
        </p:txBody>
      </p:sp>
    </p:spTree>
    <p:extLst>
      <p:ext uri="{BB962C8B-B14F-4D97-AF65-F5344CB8AC3E}">
        <p14:creationId xmlns:p14="http://schemas.microsoft.com/office/powerpoint/2010/main" val="9564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down)">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2" grpId="0" animBg="1"/>
      <p:bldP spid="36" grpId="0" animBg="1"/>
      <p:bldP spid="37" grpId="0" animBg="1"/>
      <p:bldP spid="38" grpId="0" animBg="1"/>
      <p:bldP spid="39" grpId="0" animBg="1"/>
      <p:bldP spid="2051" grpId="0" animBg="1"/>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AB06-65F2-42D4-A0EB-120D0B24B5FA}"/>
              </a:ext>
            </a:extLst>
          </p:cNvPr>
          <p:cNvSpPr>
            <a:spLocks noGrp="1"/>
          </p:cNvSpPr>
          <p:nvPr>
            <p:ph type="title"/>
          </p:nvPr>
        </p:nvSpPr>
        <p:spPr/>
        <p:txBody>
          <a:bodyPr/>
          <a:lstStyle/>
          <a:p>
            <a:r>
              <a:rPr lang="en-US" dirty="0"/>
              <a:t>Final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DE245C-7603-491E-BB77-F1A8CD2DB1E8}"/>
                  </a:ext>
                </a:extLst>
              </p:cNvPr>
              <p:cNvSpPr>
                <a:spLocks noGrp="1"/>
              </p:cNvSpPr>
              <p:nvPr>
                <p:ph idx="1"/>
              </p:nvPr>
            </p:nvSpPr>
            <p:spPr/>
            <p:txBody>
              <a:bodyPr/>
              <a:lstStyle/>
              <a:p>
                <a:pPr>
                  <a:lnSpc>
                    <a:spcPct val="100000"/>
                  </a:lnSpc>
                  <a:spcBef>
                    <a:spcPts val="600"/>
                  </a:spcBef>
                </a:pPr>
                <a:r>
                  <a:rPr lang="en-US" sz="2200" dirty="0">
                    <a:solidFill>
                      <a:schemeClr val="tx1">
                        <a:lumMod val="85000"/>
                        <a:lumOff val="15000"/>
                      </a:schemeClr>
                    </a:solidFill>
                  </a:rPr>
                  <a:t>•</a:t>
                </a:r>
                <a:r>
                  <a:rPr lang="en-US" sz="2200" dirty="0">
                    <a:solidFill>
                      <a:schemeClr val="tx1"/>
                    </a:solidFill>
                  </a:rPr>
                  <a:t>After using backward stepwise variable elimination with the predictors from the</a:t>
                </a:r>
              </a:p>
              <a:p>
                <a:pPr>
                  <a:lnSpc>
                    <a:spcPct val="100000"/>
                  </a:lnSpc>
                  <a:spcBef>
                    <a:spcPts val="600"/>
                  </a:spcBef>
                </a:pPr>
                <a:r>
                  <a:rPr lang="en-US" sz="2200" dirty="0">
                    <a:solidFill>
                      <a:schemeClr val="tx1"/>
                    </a:solidFill>
                  </a:rPr>
                  <a:t>   previous model, the final model is:</a:t>
                </a:r>
              </a:p>
              <a:p>
                <a:pPr>
                  <a:lnSpc>
                    <a:spcPct val="100000"/>
                  </a:lnSpc>
                  <a:spcBef>
                    <a:spcPts val="600"/>
                  </a:spcBef>
                </a:pPr>
                <a:endParaRPr lang="en-US" sz="2000" dirty="0">
                  <a:solidFill>
                    <a:schemeClr val="tx1"/>
                  </a:solidFill>
                </a:endParaRPr>
              </a:p>
              <a:p>
                <a:pPr>
                  <a:lnSpc>
                    <a:spcPct val="100000"/>
                  </a:lnSpc>
                  <a:spcBef>
                    <a:spcPts val="600"/>
                  </a:spcBef>
                </a:pPr>
                <a14:m>
                  <m:oMath xmlns:m="http://schemas.openxmlformats.org/officeDocument/2006/math">
                    <m:r>
                      <a:rPr lang="en-US" sz="2000" b="0" i="1" smtClean="0">
                        <a:solidFill>
                          <a:schemeClr val="tx1"/>
                        </a:solidFill>
                        <a:latin typeface="Cambria Math" panose="02040503050406030204" pitchFamily="18" charset="0"/>
                      </a:rPr>
                      <m:t>𝐻𝑎𝑝𝑝𝑖𝑛𝑒𝑠𝑠</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𝑆𝑐𝑜𝑟𝑒</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rPr>
                          <m:t>0</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rPr>
                          <m:t>1</m:t>
                        </m:r>
                      </m:sub>
                    </m:sSub>
                    <m:rad>
                      <m:radPr>
                        <m:degHide m:val="on"/>
                        <m:ctrlPr>
                          <a:rPr lang="en-US" sz="2000" b="0" i="1" smtClean="0">
                            <a:solidFill>
                              <a:schemeClr val="tx1"/>
                            </a:solidFill>
                            <a:latin typeface="Cambria Math" panose="02040503050406030204" pitchFamily="18" charset="0"/>
                          </a:rPr>
                        </m:ctrlPr>
                      </m:radPr>
                      <m:deg/>
                      <m:e>
                        <m:r>
                          <a:rPr lang="en-US" sz="2000" i="1" dirty="0">
                            <a:solidFill>
                              <a:schemeClr val="tx1"/>
                            </a:solidFill>
                            <a:latin typeface="Cambria Math" panose="02040503050406030204" pitchFamily="18" charset="0"/>
                          </a:rPr>
                          <m:t>𝐺</m:t>
                        </m:r>
                        <m:r>
                          <a:rPr lang="en-US" sz="2000" b="0" i="1" dirty="0" smtClean="0">
                            <a:solidFill>
                              <a:schemeClr val="tx1"/>
                            </a:solidFill>
                            <a:latin typeface="Cambria Math" panose="02040503050406030204" pitchFamily="18" charset="0"/>
                          </a:rPr>
                          <m:t>𝑁𝐼</m:t>
                        </m:r>
                        <m:r>
                          <a:rPr lang="en-US" sz="2000" i="1" dirty="0">
                            <a:solidFill>
                              <a:schemeClr val="tx1"/>
                            </a:solidFill>
                            <a:latin typeface="Cambria Math" panose="02040503050406030204" pitchFamily="18" charset="0"/>
                          </a:rPr>
                          <m:t>_</m:t>
                        </m:r>
                        <m:r>
                          <a:rPr lang="en-US" sz="2000" i="1" dirty="0">
                            <a:solidFill>
                              <a:schemeClr val="tx1"/>
                            </a:solidFill>
                            <a:latin typeface="Cambria Math" panose="02040503050406030204" pitchFamily="18" charset="0"/>
                          </a:rPr>
                          <m:t>𝑃𝑒𝑟</m:t>
                        </m:r>
                        <m:r>
                          <a:rPr lang="en-US" sz="2000" i="1" dirty="0">
                            <a:solidFill>
                              <a:schemeClr val="tx1"/>
                            </a:solidFill>
                            <a:latin typeface="Cambria Math" panose="02040503050406030204" pitchFamily="18" charset="0"/>
                          </a:rPr>
                          <m:t>_</m:t>
                        </m:r>
                        <m:r>
                          <a:rPr lang="en-US" sz="2000" i="1" dirty="0">
                            <a:solidFill>
                              <a:schemeClr val="tx1"/>
                            </a:solidFill>
                            <a:latin typeface="Cambria Math" panose="02040503050406030204" pitchFamily="18" charset="0"/>
                          </a:rPr>
                          <m:t>𝐶𝑎𝑝𝑖𝑡𝑎</m:t>
                        </m:r>
                      </m:e>
                    </m:ra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rPr>
                          <m:t>2</m:t>
                        </m:r>
                      </m:sub>
                    </m:sSub>
                    <m:r>
                      <a:rPr lang="en-US" sz="2000" b="0" i="1" dirty="0" smtClean="0">
                        <a:solidFill>
                          <a:schemeClr val="tx1"/>
                        </a:solidFill>
                        <a:latin typeface="Cambria Math" panose="02040503050406030204" pitchFamily="18" charset="0"/>
                      </a:rPr>
                      <m:t>𝐺𝑜𝑣</m:t>
                    </m:r>
                    <m:r>
                      <a:rPr lang="en-US" sz="2000" b="0" i="1" dirty="0" smtClean="0">
                        <a:solidFill>
                          <a:schemeClr val="tx1"/>
                        </a:solidFill>
                        <a:latin typeface="Cambria Math" panose="02040503050406030204" pitchFamily="18" charset="0"/>
                      </a:rPr>
                      <m:t>_</m:t>
                    </m:r>
                    <m:r>
                      <a:rPr lang="en-US" sz="2000" b="0" i="1" dirty="0" smtClean="0">
                        <a:solidFill>
                          <a:schemeClr val="tx1"/>
                        </a:solidFill>
                        <a:latin typeface="Cambria Math" panose="02040503050406030204" pitchFamily="18" charset="0"/>
                      </a:rPr>
                      <m:t>𝐸𝑑</m:t>
                    </m:r>
                    <m:r>
                      <a:rPr lang="en-US" sz="2000" b="0" i="1" dirty="0" smtClean="0">
                        <a:solidFill>
                          <a:schemeClr val="tx1"/>
                        </a:solidFill>
                        <a:latin typeface="Cambria Math" panose="02040503050406030204" pitchFamily="18" charset="0"/>
                      </a:rPr>
                      <m:t>_</m:t>
                    </m:r>
                    <m:r>
                      <a:rPr lang="en-US" sz="2000" b="0" i="1" dirty="0" smtClean="0">
                        <a:solidFill>
                          <a:schemeClr val="tx1"/>
                        </a:solidFill>
                        <a:latin typeface="Cambria Math" panose="02040503050406030204" pitchFamily="18" charset="0"/>
                      </a:rPr>
                      <m:t>𝑆𝑝𝑒𝑛𝑑𝑖𝑛𝑔</m:t>
                    </m:r>
                  </m:oMath>
                </a14:m>
                <a:r>
                  <a:rPr lang="en-US" sz="2000" dirty="0">
                    <a:solidFill>
                      <a:schemeClr val="tx1"/>
                    </a:solidFill>
                  </a:rPr>
                  <a:t> +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ea typeface="Cambria Math" panose="02040503050406030204" pitchFamily="18" charset="0"/>
                          </a:rPr>
                          <m:t>3</m:t>
                        </m:r>
                      </m:sub>
                    </m:sSub>
                    <m:r>
                      <a:rPr lang="en-US" sz="2000" b="0" i="1" smtClean="0">
                        <a:solidFill>
                          <a:schemeClr val="tx1"/>
                        </a:solidFill>
                        <a:latin typeface="Cambria Math" panose="02040503050406030204" pitchFamily="18" charset="0"/>
                      </a:rPr>
                      <m:t>𝐿𝑖𝑓𝑒</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𝐸𝑥𝑝</m:t>
                    </m:r>
                  </m:oMath>
                </a14:m>
                <a:r>
                  <a:rPr lang="en-US" sz="2000" dirty="0">
                    <a:solidFill>
                      <a:schemeClr val="tx1"/>
                    </a:solidFill>
                  </a:rPr>
                  <a:t> +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ea typeface="Cambria Math" panose="02040503050406030204" pitchFamily="18" charset="0"/>
                          </a:rPr>
                          <m:t>4</m:t>
                        </m:r>
                      </m:sub>
                    </m:sSub>
                    <m:r>
                      <a:rPr lang="en-US" sz="2000" b="0" i="1" smtClean="0">
                        <a:solidFill>
                          <a:schemeClr val="tx1"/>
                        </a:solidFill>
                        <a:latin typeface="Cambria Math" panose="02040503050406030204" pitchFamily="18" charset="0"/>
                      </a:rPr>
                      <m:t>𝑃𝑜𝑝</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𝐺𝑟𝑜𝑤𝑡h</m:t>
                    </m:r>
                    <m:r>
                      <a:rPr lang="en-US" sz="2000" i="1" dirty="0" smtClean="0">
                        <a:solidFill>
                          <a:schemeClr val="tx1"/>
                        </a:solidFill>
                        <a:latin typeface="Cambria Math" panose="02040503050406030204" pitchFamily="18" charset="0"/>
                      </a:rPr>
                      <m:t> </m:t>
                    </m:r>
                  </m:oMath>
                </a14:m>
                <a:r>
                  <a:rPr lang="en-US" sz="2000" dirty="0">
                    <a:solidFill>
                      <a:schemeClr val="tx1"/>
                    </a:solidFill>
                  </a:rPr>
                  <a:t>+</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ea typeface="Cambria Math" panose="02040503050406030204" pitchFamily="18" charset="0"/>
                          </a:rPr>
                          <m:t>5</m:t>
                        </m:r>
                      </m:sub>
                    </m:sSub>
                    <m:r>
                      <a:rPr lang="en-US" sz="2000" b="0" i="1" smtClean="0">
                        <a:solidFill>
                          <a:schemeClr val="tx1"/>
                        </a:solidFill>
                        <a:latin typeface="Cambria Math" panose="02040503050406030204" pitchFamily="18" charset="0"/>
                      </a:rPr>
                      <m:t>𝑈𝑟𝑏𝑎𝑛</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𝑃𝑜𝑝</m:t>
                    </m:r>
                  </m:oMath>
                </a14:m>
                <a:r>
                  <a:rPr lang="en-US" sz="2000" dirty="0">
                    <a:solidFill>
                      <a:schemeClr val="tx1"/>
                    </a:solidFill>
                  </a:rPr>
                  <a:t> + </a:t>
                </a:r>
                <a:r>
                  <a:rPr lang="el-GR" sz="2000" dirty="0">
                    <a:solidFill>
                      <a:schemeClr val="tx1"/>
                    </a:solidFill>
                  </a:rPr>
                  <a:t>ε</a:t>
                </a:r>
                <a:r>
                  <a:rPr lang="en-US" sz="2000" dirty="0">
                    <a:solidFill>
                      <a:schemeClr val="tx1"/>
                    </a:solidFill>
                  </a:rPr>
                  <a:t> </a:t>
                </a:r>
              </a:p>
              <a:p>
                <a:pPr>
                  <a:lnSpc>
                    <a:spcPct val="100000"/>
                  </a:lnSpc>
                  <a:spcBef>
                    <a:spcPts val="600"/>
                  </a:spcBef>
                </a:pPr>
                <a:endParaRPr lang="en-US" sz="2000" dirty="0"/>
              </a:p>
              <a:p>
                <a:endParaRPr lang="en-US" dirty="0"/>
              </a:p>
            </p:txBody>
          </p:sp>
        </mc:Choice>
        <mc:Fallback xmlns="">
          <p:sp>
            <p:nvSpPr>
              <p:cNvPr id="3" name="Content Placeholder 2">
                <a:extLst>
                  <a:ext uri="{FF2B5EF4-FFF2-40B4-BE49-F238E27FC236}">
                    <a16:creationId xmlns:a16="http://schemas.microsoft.com/office/drawing/2014/main" id="{B5DE245C-7603-491E-BB77-F1A8CD2DB1E8}"/>
                  </a:ext>
                </a:extLst>
              </p:cNvPr>
              <p:cNvSpPr>
                <a:spLocks noGrp="1" noRot="1" noChangeAspect="1" noMove="1" noResize="1" noEditPoints="1" noAdjustHandles="1" noChangeArrowheads="1" noChangeShapeType="1" noTextEdit="1"/>
              </p:cNvSpPr>
              <p:nvPr>
                <p:ph idx="1"/>
              </p:nvPr>
            </p:nvSpPr>
            <p:spPr>
              <a:blipFill>
                <a:blip r:embed="rId3"/>
                <a:stretch>
                  <a:fillRect l="-788" t="-1135"/>
                </a:stretch>
              </a:blipFill>
            </p:spPr>
            <p:txBody>
              <a:bodyPr/>
              <a:lstStyle/>
              <a:p>
                <a:r>
                  <a:rPr lang="en-US">
                    <a:noFill/>
                  </a:rPr>
                  <a:t> </a:t>
                </a:r>
              </a:p>
            </p:txBody>
          </p:sp>
        </mc:Fallback>
      </mc:AlternateContent>
    </p:spTree>
    <p:extLst>
      <p:ext uri="{BB962C8B-B14F-4D97-AF65-F5344CB8AC3E}">
        <p14:creationId xmlns:p14="http://schemas.microsoft.com/office/powerpoint/2010/main" val="20549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AA941-BFB5-46E3-8A17-8ED0DE51B8AE}"/>
              </a:ext>
            </a:extLst>
          </p:cNvPr>
          <p:cNvSpPr>
            <a:spLocks noGrp="1"/>
          </p:cNvSpPr>
          <p:nvPr>
            <p:ph type="title"/>
          </p:nvPr>
        </p:nvSpPr>
        <p:spPr>
          <a:xfrm>
            <a:off x="642257" y="634946"/>
            <a:ext cx="6432434" cy="1450757"/>
          </a:xfrm>
        </p:spPr>
        <p:txBody>
          <a:bodyPr>
            <a:normAutofit/>
          </a:bodyPr>
          <a:lstStyle/>
          <a:p>
            <a:r>
              <a:rPr lang="en-US"/>
              <a:t>Definitions</a:t>
            </a:r>
            <a:endParaRPr lang="en-US" dirty="0"/>
          </a:p>
        </p:txBody>
      </p:sp>
      <p:cxnSp>
        <p:nvCxnSpPr>
          <p:cNvPr id="73" name="Straight Connector 7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19" y="2267421"/>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66D1B4-7A45-4D11-8941-F42F841A47B5}"/>
              </a:ext>
            </a:extLst>
          </p:cNvPr>
          <p:cNvSpPr>
            <a:spLocks noGrp="1"/>
          </p:cNvSpPr>
          <p:nvPr>
            <p:ph idx="1"/>
          </p:nvPr>
        </p:nvSpPr>
        <p:spPr>
          <a:xfrm>
            <a:off x="633999" y="2532016"/>
            <a:ext cx="6914429" cy="3461658"/>
          </a:xfrm>
        </p:spPr>
        <p:txBody>
          <a:bodyPr>
            <a:normAutofit lnSpcReduction="10000"/>
          </a:bodyPr>
          <a:lstStyle/>
          <a:p>
            <a:pPr>
              <a:spcBef>
                <a:spcPts val="0"/>
              </a:spcBef>
              <a:spcAft>
                <a:spcPts val="300"/>
              </a:spcAft>
            </a:pPr>
            <a:r>
              <a:rPr lang="en-US" sz="2200" b="1">
                <a:solidFill>
                  <a:schemeClr val="tx1"/>
                </a:solidFill>
              </a:rPr>
              <a:t>•</a:t>
            </a:r>
            <a:r>
              <a:rPr lang="en-US" sz="2200" b="1" u="sng">
                <a:solidFill>
                  <a:schemeClr val="tx1"/>
                </a:solidFill>
              </a:rPr>
              <a:t>Gross Domestic Product (GDP</a:t>
            </a:r>
            <a:r>
              <a:rPr lang="en-US" sz="2200" b="1">
                <a:solidFill>
                  <a:schemeClr val="tx1"/>
                </a:solidFill>
              </a:rPr>
              <a:t>): </a:t>
            </a:r>
            <a:r>
              <a:rPr lang="en-US" sz="2200">
                <a:solidFill>
                  <a:schemeClr val="tx1"/>
                </a:solidFill>
              </a:rPr>
              <a:t>The t</a:t>
            </a:r>
            <a:r>
              <a:rPr lang="en-US" sz="2200" b="0" i="0">
                <a:solidFill>
                  <a:schemeClr val="tx1"/>
                </a:solidFill>
                <a:effectLst/>
              </a:rPr>
              <a:t>otal monetary or</a:t>
            </a:r>
          </a:p>
          <a:p>
            <a:pPr marL="0">
              <a:spcBef>
                <a:spcPts val="0"/>
              </a:spcBef>
              <a:spcAft>
                <a:spcPts val="0"/>
              </a:spcAft>
            </a:pPr>
            <a:r>
              <a:rPr lang="en-US" sz="2200">
                <a:solidFill>
                  <a:schemeClr val="tx1"/>
                </a:solidFill>
              </a:rPr>
              <a:t>   market value of all the finished goods and services</a:t>
            </a:r>
          </a:p>
          <a:p>
            <a:pPr marL="0" indent="0">
              <a:lnSpc>
                <a:spcPct val="100000"/>
              </a:lnSpc>
              <a:spcBef>
                <a:spcPts val="0"/>
              </a:spcBef>
              <a:spcAft>
                <a:spcPts val="0"/>
              </a:spcAft>
            </a:pPr>
            <a:r>
              <a:rPr lang="en-US" sz="2200" b="0" i="0">
                <a:solidFill>
                  <a:schemeClr val="tx1"/>
                </a:solidFill>
                <a:effectLst/>
              </a:rPr>
              <a:t>   produced within a country’s borders within a specific</a:t>
            </a:r>
          </a:p>
          <a:p>
            <a:pPr marL="0" indent="0">
              <a:lnSpc>
                <a:spcPct val="100000"/>
              </a:lnSpc>
              <a:spcBef>
                <a:spcPts val="0"/>
              </a:spcBef>
              <a:spcAft>
                <a:spcPts val="0"/>
              </a:spcAft>
            </a:pPr>
            <a:r>
              <a:rPr lang="en-US" sz="2200" b="0" i="0">
                <a:solidFill>
                  <a:schemeClr val="tx1"/>
                </a:solidFill>
                <a:effectLst/>
              </a:rPr>
              <a:t>   time period </a:t>
            </a:r>
            <a:endParaRPr lang="en-US" sz="2200">
              <a:solidFill>
                <a:schemeClr val="tx1"/>
              </a:solidFill>
            </a:endParaRPr>
          </a:p>
          <a:p>
            <a:pPr>
              <a:spcBef>
                <a:spcPts val="1000"/>
              </a:spcBef>
              <a:spcAft>
                <a:spcPts val="300"/>
              </a:spcAft>
            </a:pPr>
            <a:r>
              <a:rPr lang="en-US" sz="2200" b="1">
                <a:solidFill>
                  <a:schemeClr val="tx1"/>
                </a:solidFill>
              </a:rPr>
              <a:t>•</a:t>
            </a:r>
            <a:r>
              <a:rPr lang="en-US" sz="2200" b="1" u="sng">
                <a:solidFill>
                  <a:schemeClr val="tx1"/>
                </a:solidFill>
              </a:rPr>
              <a:t>Gross National Income (GNI):</a:t>
            </a:r>
            <a:r>
              <a:rPr lang="en-US" sz="2200" b="1">
                <a:solidFill>
                  <a:schemeClr val="tx1"/>
                </a:solidFill>
              </a:rPr>
              <a:t> </a:t>
            </a:r>
            <a:r>
              <a:rPr lang="en-US" sz="2200">
                <a:solidFill>
                  <a:schemeClr val="tx1"/>
                </a:solidFill>
              </a:rPr>
              <a:t>Total income received by</a:t>
            </a:r>
          </a:p>
          <a:p>
            <a:pPr marL="384048" lvl="2" indent="0">
              <a:spcBef>
                <a:spcPts val="0"/>
              </a:spcBef>
              <a:spcAft>
                <a:spcPts val="1000"/>
              </a:spcAft>
              <a:buNone/>
            </a:pPr>
            <a:r>
              <a:rPr lang="en-US" sz="2200">
                <a:solidFill>
                  <a:schemeClr val="tx1"/>
                </a:solidFill>
              </a:rPr>
              <a:t>a country from its residents and businesses, regardless of the geographic location of the income</a:t>
            </a:r>
          </a:p>
          <a:p>
            <a:pPr lvl="2">
              <a:spcBef>
                <a:spcPts val="0"/>
              </a:spcBef>
              <a:spcAft>
                <a:spcPts val="1000"/>
              </a:spcAft>
            </a:pPr>
            <a:r>
              <a:rPr lang="en-US" sz="2200" b="1" u="sng">
                <a:solidFill>
                  <a:schemeClr val="tx1"/>
                </a:solidFill>
              </a:rPr>
              <a:t>GNI per capita:</a:t>
            </a:r>
            <a:r>
              <a:rPr lang="en-US" sz="2200" b="1">
                <a:solidFill>
                  <a:schemeClr val="tx1"/>
                </a:solidFill>
              </a:rPr>
              <a:t> </a:t>
            </a:r>
            <a:r>
              <a:rPr lang="en-US" sz="2200">
                <a:solidFill>
                  <a:schemeClr val="tx1"/>
                </a:solidFill>
              </a:rPr>
              <a:t>Rough measure of average standard of living in a country</a:t>
            </a:r>
            <a:endParaRPr lang="en-US" sz="2200" dirty="0">
              <a:solidFill>
                <a:schemeClr val="tx1"/>
              </a:solidFill>
            </a:endParaRPr>
          </a:p>
        </p:txBody>
      </p:sp>
      <p:pic>
        <p:nvPicPr>
          <p:cNvPr id="3074" name="Picture 2" descr="CPD projects only 2.5% GDP growth for Bangladesh, lowest in 25 years">
            <a:extLst>
              <a:ext uri="{FF2B5EF4-FFF2-40B4-BE49-F238E27FC236}">
                <a16:creationId xmlns:a16="http://schemas.microsoft.com/office/drawing/2014/main" id="{ABE80BFE-CEB9-4A0F-AB7C-E35683C7E0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78" r="9330"/>
          <a:stretch/>
        </p:blipFill>
        <p:spPr bwMode="auto">
          <a:xfrm>
            <a:off x="7556686"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1187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01B6-E95A-4C4B-B714-9BF111A3BAA6}"/>
              </a:ext>
            </a:extLst>
          </p:cNvPr>
          <p:cNvSpPr>
            <a:spLocks noGrp="1"/>
          </p:cNvSpPr>
          <p:nvPr>
            <p:ph type="title"/>
          </p:nvPr>
        </p:nvSpPr>
        <p:spPr/>
        <p:txBody>
          <a:bodyPr/>
          <a:lstStyle/>
          <a:p>
            <a:r>
              <a:rPr lang="en-US" dirty="0"/>
              <a:t>Final Model Results</a:t>
            </a:r>
          </a:p>
        </p:txBody>
      </p:sp>
      <p:graphicFrame>
        <p:nvGraphicFramePr>
          <p:cNvPr id="4" name="Table 4">
            <a:extLst>
              <a:ext uri="{FF2B5EF4-FFF2-40B4-BE49-F238E27FC236}">
                <a16:creationId xmlns:a16="http://schemas.microsoft.com/office/drawing/2014/main" id="{925FC239-3AC3-4D1B-8106-3842A64741FF}"/>
              </a:ext>
            </a:extLst>
          </p:cNvPr>
          <p:cNvGraphicFramePr>
            <a:graphicFrameLocks noGrp="1"/>
          </p:cNvGraphicFramePr>
          <p:nvPr>
            <p:ph idx="1"/>
            <p:extLst>
              <p:ext uri="{D42A27DB-BD31-4B8C-83A1-F6EECF244321}">
                <p14:modId xmlns:p14="http://schemas.microsoft.com/office/powerpoint/2010/main" val="2254521933"/>
              </p:ext>
            </p:extLst>
          </p:nvPr>
        </p:nvGraphicFramePr>
        <p:xfrm>
          <a:off x="1096963" y="2108200"/>
          <a:ext cx="10058400" cy="3337560"/>
        </p:xfrm>
        <a:graphic>
          <a:graphicData uri="http://schemas.openxmlformats.org/drawingml/2006/table">
            <a:tbl>
              <a:tblPr firstRow="1" bandRow="1">
                <a:tableStyleId>{F5AB1C69-6EDB-4FF4-983F-18BD219EF322}</a:tableStyleId>
              </a:tblPr>
              <a:tblGrid>
                <a:gridCol w="2435946">
                  <a:extLst>
                    <a:ext uri="{9D8B030D-6E8A-4147-A177-3AD203B41FA5}">
                      <a16:colId xmlns:a16="http://schemas.microsoft.com/office/drawing/2014/main" val="2709490755"/>
                    </a:ext>
                  </a:extLst>
                </a:gridCol>
                <a:gridCol w="1482436">
                  <a:extLst>
                    <a:ext uri="{9D8B030D-6E8A-4147-A177-3AD203B41FA5}">
                      <a16:colId xmlns:a16="http://schemas.microsoft.com/office/drawing/2014/main" val="3598788757"/>
                    </a:ext>
                  </a:extLst>
                </a:gridCol>
                <a:gridCol w="1110818">
                  <a:extLst>
                    <a:ext uri="{9D8B030D-6E8A-4147-A177-3AD203B41FA5}">
                      <a16:colId xmlns:a16="http://schemas.microsoft.com/office/drawing/2014/main" val="4085488314"/>
                    </a:ext>
                  </a:extLst>
                </a:gridCol>
                <a:gridCol w="1676400">
                  <a:extLst>
                    <a:ext uri="{9D8B030D-6E8A-4147-A177-3AD203B41FA5}">
                      <a16:colId xmlns:a16="http://schemas.microsoft.com/office/drawing/2014/main" val="383314592"/>
                    </a:ext>
                  </a:extLst>
                </a:gridCol>
                <a:gridCol w="1676400">
                  <a:extLst>
                    <a:ext uri="{9D8B030D-6E8A-4147-A177-3AD203B41FA5}">
                      <a16:colId xmlns:a16="http://schemas.microsoft.com/office/drawing/2014/main" val="2914790854"/>
                    </a:ext>
                  </a:extLst>
                </a:gridCol>
                <a:gridCol w="1676400">
                  <a:extLst>
                    <a:ext uri="{9D8B030D-6E8A-4147-A177-3AD203B41FA5}">
                      <a16:colId xmlns:a16="http://schemas.microsoft.com/office/drawing/2014/main" val="2339469502"/>
                    </a:ext>
                  </a:extLst>
                </a:gridCol>
              </a:tblGrid>
              <a:tr h="370840">
                <a:tc>
                  <a:txBody>
                    <a:bodyPr/>
                    <a:lstStyle/>
                    <a:p>
                      <a:pPr algn="ctr"/>
                      <a:r>
                        <a:rPr lang="en-US" dirty="0"/>
                        <a:t>Coefficients</a:t>
                      </a:r>
                    </a:p>
                  </a:txBody>
                  <a:tcPr/>
                </a:tc>
                <a:tc>
                  <a:txBody>
                    <a:bodyPr/>
                    <a:lstStyle/>
                    <a:p>
                      <a:pPr algn="ctr"/>
                      <a:r>
                        <a:rPr lang="en-US" dirty="0"/>
                        <a:t>Estimate</a:t>
                      </a:r>
                    </a:p>
                  </a:txBody>
                  <a:tcPr/>
                </a:tc>
                <a:tc>
                  <a:txBody>
                    <a:bodyPr/>
                    <a:lstStyle/>
                    <a:p>
                      <a:pPr algn="ctr"/>
                      <a:r>
                        <a:rPr lang="en-US" dirty="0"/>
                        <a:t>Std. Error</a:t>
                      </a:r>
                    </a:p>
                  </a:txBody>
                  <a:tcPr/>
                </a:tc>
                <a:tc>
                  <a:txBody>
                    <a:bodyPr/>
                    <a:lstStyle/>
                    <a:p>
                      <a:pPr algn="ctr"/>
                      <a:r>
                        <a:rPr lang="en-US" dirty="0"/>
                        <a:t>T-value</a:t>
                      </a:r>
                    </a:p>
                  </a:txBody>
                  <a:tcPr/>
                </a:tc>
                <a:tc>
                  <a:txBody>
                    <a:bodyPr/>
                    <a:lstStyle/>
                    <a:p>
                      <a:pPr algn="ctr"/>
                      <a:r>
                        <a:rPr lang="en-US" dirty="0" err="1"/>
                        <a:t>Pr</a:t>
                      </a:r>
                      <a:r>
                        <a:rPr lang="en-US" dirty="0"/>
                        <a:t>(&gt;|t|)</a:t>
                      </a:r>
                    </a:p>
                  </a:txBody>
                  <a:tcPr/>
                </a:tc>
                <a:tc>
                  <a:txBody>
                    <a:bodyPr/>
                    <a:lstStyle/>
                    <a:p>
                      <a:pPr algn="ctr"/>
                      <a:r>
                        <a:rPr lang="en-US" dirty="0"/>
                        <a:t>VIF</a:t>
                      </a:r>
                    </a:p>
                  </a:txBody>
                  <a:tcPr/>
                </a:tc>
                <a:extLst>
                  <a:ext uri="{0D108BD9-81ED-4DB2-BD59-A6C34878D82A}">
                    <a16:rowId xmlns:a16="http://schemas.microsoft.com/office/drawing/2014/main" val="3749167104"/>
                  </a:ext>
                </a:extLst>
              </a:tr>
              <a:tr h="370840">
                <a:tc>
                  <a:txBody>
                    <a:bodyPr/>
                    <a:lstStyle/>
                    <a:p>
                      <a:pPr algn="ctr"/>
                      <a:r>
                        <a:rPr lang="en-US" dirty="0"/>
                        <a:t>Intercept</a:t>
                      </a:r>
                    </a:p>
                  </a:txBody>
                  <a:tcPr/>
                </a:tc>
                <a:tc>
                  <a:txBody>
                    <a:bodyPr/>
                    <a:lstStyle/>
                    <a:p>
                      <a:pPr algn="ctr"/>
                      <a:r>
                        <a:rPr lang="en-US" dirty="0"/>
                        <a:t>1.01008</a:t>
                      </a:r>
                    </a:p>
                  </a:txBody>
                  <a:tcPr/>
                </a:tc>
                <a:tc>
                  <a:txBody>
                    <a:bodyPr/>
                    <a:lstStyle/>
                    <a:p>
                      <a:pPr algn="ctr"/>
                      <a:r>
                        <a:rPr lang="en-US" dirty="0"/>
                        <a:t>0.98339</a:t>
                      </a:r>
                    </a:p>
                  </a:txBody>
                  <a:tcPr/>
                </a:tc>
                <a:tc>
                  <a:txBody>
                    <a:bodyPr/>
                    <a:lstStyle/>
                    <a:p>
                      <a:pPr algn="ctr"/>
                      <a:r>
                        <a:rPr lang="en-US" dirty="0"/>
                        <a:t>1.03</a:t>
                      </a:r>
                    </a:p>
                  </a:txBody>
                  <a:tcPr/>
                </a:tc>
                <a:tc>
                  <a:txBody>
                    <a:bodyPr/>
                    <a:lstStyle/>
                    <a:p>
                      <a:pPr algn="ctr"/>
                      <a:r>
                        <a:rPr lang="en-US" dirty="0"/>
                        <a:t>0.3060</a:t>
                      </a:r>
                    </a:p>
                  </a:txBody>
                  <a:tcPr/>
                </a:tc>
                <a:tc>
                  <a:txBody>
                    <a:bodyPr/>
                    <a:lstStyle/>
                    <a:p>
                      <a:pPr algn="ctr"/>
                      <a:r>
                        <a:rPr lang="en-US" dirty="0"/>
                        <a:t>0</a:t>
                      </a:r>
                    </a:p>
                  </a:txBody>
                  <a:tcPr/>
                </a:tc>
                <a:extLst>
                  <a:ext uri="{0D108BD9-81ED-4DB2-BD59-A6C34878D82A}">
                    <a16:rowId xmlns:a16="http://schemas.microsoft.com/office/drawing/2014/main" val="40462532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sqrt(</a:t>
                      </a:r>
                      <a:r>
                        <a:rPr lang="en-US" b="1" dirty="0" err="1">
                          <a:solidFill>
                            <a:schemeClr val="bg1"/>
                          </a:solidFill>
                        </a:rPr>
                        <a:t>GNI_Per_Capita</a:t>
                      </a:r>
                      <a:r>
                        <a:rPr lang="en-US" b="1" dirty="0">
                          <a:solidFill>
                            <a:schemeClr val="bg1"/>
                          </a:solidFill>
                        </a:rPr>
                        <a:t>)</a:t>
                      </a:r>
                    </a:p>
                  </a:txBody>
                  <a:tcPr>
                    <a:solidFill>
                      <a:schemeClr val="tx1">
                        <a:lumMod val="65000"/>
                        <a:lumOff val="35000"/>
                      </a:schemeClr>
                    </a:solidFill>
                  </a:tcPr>
                </a:tc>
                <a:tc>
                  <a:txBody>
                    <a:bodyPr/>
                    <a:lstStyle/>
                    <a:p>
                      <a:pPr algn="ctr"/>
                      <a:r>
                        <a:rPr lang="en-US" b="1" dirty="0">
                          <a:solidFill>
                            <a:schemeClr val="bg1"/>
                          </a:solidFill>
                        </a:rPr>
                        <a:t>0.00334</a:t>
                      </a:r>
                    </a:p>
                  </a:txBody>
                  <a:tcPr>
                    <a:solidFill>
                      <a:schemeClr val="tx1">
                        <a:lumMod val="65000"/>
                        <a:lumOff val="35000"/>
                      </a:schemeClr>
                    </a:solidFill>
                  </a:tcPr>
                </a:tc>
                <a:tc>
                  <a:txBody>
                    <a:bodyPr/>
                    <a:lstStyle/>
                    <a:p>
                      <a:pPr algn="ctr"/>
                      <a:r>
                        <a:rPr lang="en-US" b="1" dirty="0">
                          <a:solidFill>
                            <a:schemeClr val="bg1"/>
                          </a:solidFill>
                        </a:rPr>
                        <a:t>0.00166</a:t>
                      </a:r>
                    </a:p>
                  </a:txBody>
                  <a:tcPr>
                    <a:solidFill>
                      <a:schemeClr val="tx1">
                        <a:lumMod val="65000"/>
                        <a:lumOff val="35000"/>
                      </a:schemeClr>
                    </a:solidFill>
                  </a:tcPr>
                </a:tc>
                <a:tc>
                  <a:txBody>
                    <a:bodyPr/>
                    <a:lstStyle/>
                    <a:p>
                      <a:pPr algn="ctr"/>
                      <a:r>
                        <a:rPr lang="en-US" b="1" dirty="0">
                          <a:solidFill>
                            <a:schemeClr val="bg1"/>
                          </a:solidFill>
                        </a:rPr>
                        <a:t>2.01</a:t>
                      </a:r>
                    </a:p>
                  </a:txBody>
                  <a:tcPr>
                    <a:solidFill>
                      <a:schemeClr val="tx1">
                        <a:lumMod val="65000"/>
                        <a:lumOff val="35000"/>
                      </a:schemeClr>
                    </a:solidFill>
                  </a:tcPr>
                </a:tc>
                <a:tc>
                  <a:txBody>
                    <a:bodyPr/>
                    <a:lstStyle/>
                    <a:p>
                      <a:pPr algn="ctr"/>
                      <a:r>
                        <a:rPr lang="en-US" b="1" dirty="0">
                          <a:solidFill>
                            <a:schemeClr val="bg1"/>
                          </a:solidFill>
                        </a:rPr>
                        <a:t>0.0461 **</a:t>
                      </a:r>
                    </a:p>
                  </a:txBody>
                  <a:tcPr>
                    <a:solidFill>
                      <a:schemeClr val="tx1">
                        <a:lumMod val="65000"/>
                        <a:lumOff val="35000"/>
                      </a:schemeClr>
                    </a:solidFill>
                  </a:tcPr>
                </a:tc>
                <a:tc>
                  <a:txBody>
                    <a:bodyPr/>
                    <a:lstStyle/>
                    <a:p>
                      <a:pPr algn="ctr"/>
                      <a:r>
                        <a:rPr lang="en-US" b="1" dirty="0">
                          <a:solidFill>
                            <a:schemeClr val="bg1"/>
                          </a:solidFill>
                        </a:rPr>
                        <a:t>3.21942</a:t>
                      </a:r>
                    </a:p>
                  </a:txBody>
                  <a:tcPr>
                    <a:solidFill>
                      <a:schemeClr val="tx1">
                        <a:lumMod val="65000"/>
                        <a:lumOff val="35000"/>
                      </a:schemeClr>
                    </a:solidFill>
                  </a:tcPr>
                </a:tc>
                <a:extLst>
                  <a:ext uri="{0D108BD9-81ED-4DB2-BD59-A6C34878D82A}">
                    <a16:rowId xmlns:a16="http://schemas.microsoft.com/office/drawing/2014/main" val="1168967910"/>
                  </a:ext>
                </a:extLst>
              </a:tr>
              <a:tr h="370840">
                <a:tc>
                  <a:txBody>
                    <a:bodyPr/>
                    <a:lstStyle/>
                    <a:p>
                      <a:pPr algn="ctr"/>
                      <a:r>
                        <a:rPr lang="en-US" b="1" dirty="0" err="1">
                          <a:solidFill>
                            <a:schemeClr val="bg1"/>
                          </a:solidFill>
                        </a:rPr>
                        <a:t>Gov_Ed_Spending</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0.16770</a:t>
                      </a:r>
                    </a:p>
                  </a:txBody>
                  <a:tcPr>
                    <a:solidFill>
                      <a:schemeClr val="tx1">
                        <a:lumMod val="65000"/>
                        <a:lumOff val="35000"/>
                      </a:schemeClr>
                    </a:solidFill>
                  </a:tcPr>
                </a:tc>
                <a:tc>
                  <a:txBody>
                    <a:bodyPr/>
                    <a:lstStyle/>
                    <a:p>
                      <a:pPr algn="ctr"/>
                      <a:r>
                        <a:rPr lang="en-US" b="1" dirty="0">
                          <a:solidFill>
                            <a:schemeClr val="bg1"/>
                          </a:solidFill>
                        </a:rPr>
                        <a:t>0.04625</a:t>
                      </a:r>
                    </a:p>
                  </a:txBody>
                  <a:tcPr>
                    <a:solidFill>
                      <a:schemeClr val="tx1">
                        <a:lumMod val="65000"/>
                        <a:lumOff val="35000"/>
                      </a:schemeClr>
                    </a:solidFill>
                  </a:tcPr>
                </a:tc>
                <a:tc>
                  <a:txBody>
                    <a:bodyPr/>
                    <a:lstStyle/>
                    <a:p>
                      <a:pPr algn="ctr"/>
                      <a:r>
                        <a:rPr lang="en-US" b="1" dirty="0">
                          <a:solidFill>
                            <a:schemeClr val="bg1"/>
                          </a:solidFill>
                        </a:rPr>
                        <a:t>3.63</a:t>
                      </a:r>
                    </a:p>
                  </a:txBody>
                  <a:tcPr>
                    <a:solidFill>
                      <a:schemeClr val="tx1">
                        <a:lumMod val="65000"/>
                        <a:lumOff val="35000"/>
                      </a:schemeClr>
                    </a:solidFill>
                  </a:tcPr>
                </a:tc>
                <a:tc>
                  <a:txBody>
                    <a:bodyPr/>
                    <a:lstStyle/>
                    <a:p>
                      <a:pPr algn="ctr"/>
                      <a:r>
                        <a:rPr lang="en-US" b="1" dirty="0">
                          <a:solidFill>
                            <a:schemeClr val="bg1"/>
                          </a:solidFill>
                        </a:rPr>
                        <a:t>0.0004 ***</a:t>
                      </a:r>
                    </a:p>
                  </a:txBody>
                  <a:tcPr>
                    <a:solidFill>
                      <a:schemeClr val="tx1">
                        <a:lumMod val="65000"/>
                        <a:lumOff val="35000"/>
                      </a:schemeClr>
                    </a:solidFill>
                  </a:tcPr>
                </a:tc>
                <a:tc>
                  <a:txBody>
                    <a:bodyPr/>
                    <a:lstStyle/>
                    <a:p>
                      <a:pPr algn="ctr"/>
                      <a:r>
                        <a:rPr lang="en-US" b="1" dirty="0">
                          <a:solidFill>
                            <a:schemeClr val="bg1"/>
                          </a:solidFill>
                        </a:rPr>
                        <a:t>1.10096</a:t>
                      </a:r>
                    </a:p>
                  </a:txBody>
                  <a:tcPr>
                    <a:solidFill>
                      <a:schemeClr val="tx1">
                        <a:lumMod val="65000"/>
                        <a:lumOff val="35000"/>
                      </a:schemeClr>
                    </a:solidFill>
                  </a:tcPr>
                </a:tc>
                <a:extLst>
                  <a:ext uri="{0D108BD9-81ED-4DB2-BD59-A6C34878D82A}">
                    <a16:rowId xmlns:a16="http://schemas.microsoft.com/office/drawing/2014/main" val="598329577"/>
                  </a:ext>
                </a:extLst>
              </a:tr>
              <a:tr h="370840">
                <a:tc>
                  <a:txBody>
                    <a:bodyPr/>
                    <a:lstStyle/>
                    <a:p>
                      <a:pPr algn="ctr"/>
                      <a:r>
                        <a:rPr lang="en-US" b="1" dirty="0" err="1">
                          <a:solidFill>
                            <a:schemeClr val="bg1"/>
                          </a:solidFill>
                        </a:rPr>
                        <a:t>Life_Exp</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0.04018</a:t>
                      </a:r>
                    </a:p>
                  </a:txBody>
                  <a:tcPr>
                    <a:solidFill>
                      <a:schemeClr val="tx1">
                        <a:lumMod val="65000"/>
                        <a:lumOff val="35000"/>
                      </a:schemeClr>
                    </a:solidFill>
                  </a:tcPr>
                </a:tc>
                <a:tc>
                  <a:txBody>
                    <a:bodyPr/>
                    <a:lstStyle/>
                    <a:p>
                      <a:pPr algn="ctr"/>
                      <a:r>
                        <a:rPr lang="en-US" b="1" dirty="0">
                          <a:solidFill>
                            <a:schemeClr val="bg1"/>
                          </a:solidFill>
                        </a:rPr>
                        <a:t>0.01482</a:t>
                      </a:r>
                    </a:p>
                  </a:txBody>
                  <a:tcPr>
                    <a:solidFill>
                      <a:schemeClr val="tx1">
                        <a:lumMod val="65000"/>
                        <a:lumOff val="35000"/>
                      </a:schemeClr>
                    </a:solidFill>
                  </a:tcPr>
                </a:tc>
                <a:tc>
                  <a:txBody>
                    <a:bodyPr/>
                    <a:lstStyle/>
                    <a:p>
                      <a:pPr algn="ctr"/>
                      <a:r>
                        <a:rPr lang="en-US" b="1" dirty="0">
                          <a:solidFill>
                            <a:schemeClr val="bg1"/>
                          </a:solidFill>
                        </a:rPr>
                        <a:t>2.71</a:t>
                      </a:r>
                    </a:p>
                  </a:txBody>
                  <a:tcPr>
                    <a:solidFill>
                      <a:schemeClr val="tx1">
                        <a:lumMod val="65000"/>
                        <a:lumOff val="35000"/>
                      </a:schemeClr>
                    </a:solidFill>
                  </a:tcPr>
                </a:tc>
                <a:tc>
                  <a:txBody>
                    <a:bodyPr/>
                    <a:lstStyle/>
                    <a:p>
                      <a:pPr algn="ctr"/>
                      <a:r>
                        <a:rPr lang="en-US" b="1" dirty="0">
                          <a:solidFill>
                            <a:schemeClr val="bg1"/>
                          </a:solidFill>
                        </a:rPr>
                        <a:t>0.0075 ***</a:t>
                      </a:r>
                    </a:p>
                  </a:txBody>
                  <a:tcPr>
                    <a:solidFill>
                      <a:schemeClr val="tx1">
                        <a:lumMod val="65000"/>
                        <a:lumOff val="35000"/>
                      </a:schemeClr>
                    </a:solidFill>
                  </a:tcPr>
                </a:tc>
                <a:tc>
                  <a:txBody>
                    <a:bodyPr/>
                    <a:lstStyle/>
                    <a:p>
                      <a:pPr algn="ctr"/>
                      <a:r>
                        <a:rPr lang="en-US" b="1" dirty="0">
                          <a:solidFill>
                            <a:schemeClr val="bg1"/>
                          </a:solidFill>
                        </a:rPr>
                        <a:t>3.33095</a:t>
                      </a:r>
                    </a:p>
                  </a:txBody>
                  <a:tcPr>
                    <a:solidFill>
                      <a:schemeClr val="tx1">
                        <a:lumMod val="65000"/>
                        <a:lumOff val="35000"/>
                      </a:schemeClr>
                    </a:solidFill>
                  </a:tcPr>
                </a:tc>
                <a:extLst>
                  <a:ext uri="{0D108BD9-81ED-4DB2-BD59-A6C34878D82A}">
                    <a16:rowId xmlns:a16="http://schemas.microsoft.com/office/drawing/2014/main" val="1182959869"/>
                  </a:ext>
                </a:extLst>
              </a:tr>
              <a:tr h="370840">
                <a:tc>
                  <a:txBody>
                    <a:bodyPr/>
                    <a:lstStyle/>
                    <a:p>
                      <a:pPr algn="ctr"/>
                      <a:r>
                        <a:rPr lang="en-US" b="1" dirty="0" err="1">
                          <a:solidFill>
                            <a:schemeClr val="bg1"/>
                          </a:solidFill>
                        </a:rPr>
                        <a:t>Pop_Growth</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-0.10567</a:t>
                      </a:r>
                    </a:p>
                  </a:txBody>
                  <a:tcPr>
                    <a:solidFill>
                      <a:schemeClr val="tx1">
                        <a:lumMod val="65000"/>
                        <a:lumOff val="35000"/>
                      </a:schemeClr>
                    </a:solidFill>
                  </a:tcPr>
                </a:tc>
                <a:tc>
                  <a:txBody>
                    <a:bodyPr/>
                    <a:lstStyle/>
                    <a:p>
                      <a:pPr algn="ctr"/>
                      <a:r>
                        <a:rPr lang="en-US" b="1" dirty="0">
                          <a:solidFill>
                            <a:schemeClr val="bg1"/>
                          </a:solidFill>
                        </a:rPr>
                        <a:t>0.05674</a:t>
                      </a:r>
                    </a:p>
                  </a:txBody>
                  <a:tcPr>
                    <a:solidFill>
                      <a:schemeClr val="tx1">
                        <a:lumMod val="65000"/>
                        <a:lumOff val="35000"/>
                      </a:schemeClr>
                    </a:solidFill>
                  </a:tcPr>
                </a:tc>
                <a:tc>
                  <a:txBody>
                    <a:bodyPr/>
                    <a:lstStyle/>
                    <a:p>
                      <a:pPr algn="ctr"/>
                      <a:r>
                        <a:rPr lang="en-US" b="1" dirty="0">
                          <a:solidFill>
                            <a:schemeClr val="bg1"/>
                          </a:solidFill>
                        </a:rPr>
                        <a:t>-1.86</a:t>
                      </a:r>
                    </a:p>
                  </a:txBody>
                  <a:tcPr>
                    <a:solidFill>
                      <a:schemeClr val="tx1">
                        <a:lumMod val="65000"/>
                        <a:lumOff val="35000"/>
                      </a:schemeClr>
                    </a:solidFill>
                  </a:tcPr>
                </a:tc>
                <a:tc>
                  <a:txBody>
                    <a:bodyPr/>
                    <a:lstStyle/>
                    <a:p>
                      <a:pPr algn="ctr"/>
                      <a:r>
                        <a:rPr lang="en-US" b="1" dirty="0">
                          <a:solidFill>
                            <a:schemeClr val="bg1"/>
                          </a:solidFill>
                        </a:rPr>
                        <a:t>0.0645 *</a:t>
                      </a:r>
                    </a:p>
                  </a:txBody>
                  <a:tcPr>
                    <a:solidFill>
                      <a:schemeClr val="tx1">
                        <a:lumMod val="65000"/>
                        <a:lumOff val="35000"/>
                      </a:schemeClr>
                    </a:solidFill>
                  </a:tcPr>
                </a:tc>
                <a:tc>
                  <a:txBody>
                    <a:bodyPr/>
                    <a:lstStyle/>
                    <a:p>
                      <a:pPr algn="ctr"/>
                      <a:r>
                        <a:rPr lang="en-US" b="1" dirty="0">
                          <a:solidFill>
                            <a:schemeClr val="bg1"/>
                          </a:solidFill>
                        </a:rPr>
                        <a:t>1.32704</a:t>
                      </a:r>
                    </a:p>
                  </a:txBody>
                  <a:tcPr>
                    <a:solidFill>
                      <a:schemeClr val="tx1">
                        <a:lumMod val="65000"/>
                        <a:lumOff val="35000"/>
                      </a:schemeClr>
                    </a:solidFill>
                  </a:tcPr>
                </a:tc>
                <a:extLst>
                  <a:ext uri="{0D108BD9-81ED-4DB2-BD59-A6C34878D82A}">
                    <a16:rowId xmlns:a16="http://schemas.microsoft.com/office/drawing/2014/main" val="1203151301"/>
                  </a:ext>
                </a:extLst>
              </a:tr>
              <a:tr h="370840">
                <a:tc>
                  <a:txBody>
                    <a:bodyPr/>
                    <a:lstStyle/>
                    <a:p>
                      <a:pPr algn="ctr"/>
                      <a:r>
                        <a:rPr lang="en-US" b="1" dirty="0" err="1">
                          <a:solidFill>
                            <a:schemeClr val="bg1"/>
                          </a:solidFill>
                        </a:rPr>
                        <a:t>Urban_Pop</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0.00916</a:t>
                      </a:r>
                    </a:p>
                  </a:txBody>
                  <a:tcPr>
                    <a:solidFill>
                      <a:schemeClr val="tx1">
                        <a:lumMod val="65000"/>
                        <a:lumOff val="35000"/>
                      </a:schemeClr>
                    </a:solidFill>
                  </a:tcPr>
                </a:tc>
                <a:tc>
                  <a:txBody>
                    <a:bodyPr/>
                    <a:lstStyle/>
                    <a:p>
                      <a:pPr algn="ctr"/>
                      <a:r>
                        <a:rPr lang="en-US" b="1" dirty="0">
                          <a:solidFill>
                            <a:schemeClr val="bg1"/>
                          </a:solidFill>
                        </a:rPr>
                        <a:t>0.00451</a:t>
                      </a:r>
                    </a:p>
                  </a:txBody>
                  <a:tcPr>
                    <a:solidFill>
                      <a:schemeClr val="tx1">
                        <a:lumMod val="65000"/>
                        <a:lumOff val="35000"/>
                      </a:schemeClr>
                    </a:solidFill>
                  </a:tcPr>
                </a:tc>
                <a:tc>
                  <a:txBody>
                    <a:bodyPr/>
                    <a:lstStyle/>
                    <a:p>
                      <a:pPr algn="ctr"/>
                      <a:r>
                        <a:rPr lang="en-US" b="1" dirty="0">
                          <a:solidFill>
                            <a:schemeClr val="bg1"/>
                          </a:solidFill>
                        </a:rPr>
                        <a:t>2.03</a:t>
                      </a:r>
                    </a:p>
                  </a:txBody>
                  <a:tcPr>
                    <a:solidFill>
                      <a:schemeClr val="tx1">
                        <a:lumMod val="65000"/>
                        <a:lumOff val="35000"/>
                      </a:schemeClr>
                    </a:solidFill>
                  </a:tcPr>
                </a:tc>
                <a:tc>
                  <a:txBody>
                    <a:bodyPr/>
                    <a:lstStyle/>
                    <a:p>
                      <a:pPr algn="ctr"/>
                      <a:r>
                        <a:rPr lang="en-US" b="1" dirty="0">
                          <a:solidFill>
                            <a:schemeClr val="bg1"/>
                          </a:solidFill>
                        </a:rPr>
                        <a:t>0.0438 **</a:t>
                      </a:r>
                    </a:p>
                  </a:txBody>
                  <a:tcPr>
                    <a:solidFill>
                      <a:schemeClr val="tx1">
                        <a:lumMod val="65000"/>
                        <a:lumOff val="35000"/>
                      </a:schemeClr>
                    </a:solidFill>
                  </a:tcPr>
                </a:tc>
                <a:tc>
                  <a:txBody>
                    <a:bodyPr/>
                    <a:lstStyle/>
                    <a:p>
                      <a:pPr algn="ctr"/>
                      <a:r>
                        <a:rPr lang="en-US" b="1" dirty="0">
                          <a:solidFill>
                            <a:schemeClr val="bg1"/>
                          </a:solidFill>
                        </a:rPr>
                        <a:t>2.40374</a:t>
                      </a:r>
                    </a:p>
                  </a:txBody>
                  <a:tcPr>
                    <a:solidFill>
                      <a:schemeClr val="tx1">
                        <a:lumMod val="65000"/>
                        <a:lumOff val="35000"/>
                      </a:schemeClr>
                    </a:solidFill>
                  </a:tcPr>
                </a:tc>
                <a:extLst>
                  <a:ext uri="{0D108BD9-81ED-4DB2-BD59-A6C34878D82A}">
                    <a16:rowId xmlns:a16="http://schemas.microsoft.com/office/drawing/2014/main" val="2024337865"/>
                  </a:ext>
                </a:extLst>
              </a:tr>
              <a:tr h="370840">
                <a:tc>
                  <a:txBody>
                    <a:bodyPr/>
                    <a:lstStyle/>
                    <a:p>
                      <a:pPr algn="ctr"/>
                      <a:endParaRPr lang="en-US" dirty="0"/>
                    </a:p>
                  </a:txBody>
                  <a:tcPr/>
                </a:tc>
                <a:tc>
                  <a:txBody>
                    <a:bodyPr/>
                    <a:lstStyle/>
                    <a:p>
                      <a:pPr algn="ctr"/>
                      <a:r>
                        <a:rPr lang="en-US" b="1" dirty="0"/>
                        <a:t>RSE</a:t>
                      </a:r>
                    </a:p>
                  </a:txBody>
                  <a:tcPr/>
                </a:tc>
                <a:tc>
                  <a:txBody>
                    <a:bodyPr/>
                    <a:lstStyle/>
                    <a:p>
                      <a:pPr algn="ctr"/>
                      <a:r>
                        <a:rPr lang="en-US" b="1" dirty="0"/>
                        <a:t>0.79848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37856390"/>
                  </a:ext>
                </a:extLst>
              </a:tr>
              <a:tr h="370840">
                <a:tc>
                  <a:txBody>
                    <a:bodyPr/>
                    <a:lstStyle/>
                    <a:p>
                      <a:pPr algn="ctr"/>
                      <a:endParaRPr lang="en-US" dirty="0"/>
                    </a:p>
                  </a:txBody>
                  <a:tcPr/>
                </a:tc>
                <a:tc>
                  <a:txBody>
                    <a:bodyPr/>
                    <a:lstStyle/>
                    <a:p>
                      <a:pPr algn="ctr"/>
                      <a:r>
                        <a:rPr lang="en-US" b="1" dirty="0"/>
                        <a:t>R-Squared</a:t>
                      </a:r>
                    </a:p>
                  </a:txBody>
                  <a:tcPr/>
                </a:tc>
                <a:tc>
                  <a:txBody>
                    <a:bodyPr/>
                    <a:lstStyle/>
                    <a:p>
                      <a:pPr algn="ctr"/>
                      <a:r>
                        <a:rPr lang="en-US" b="1" dirty="0"/>
                        <a:t>0.5398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099980161"/>
                  </a:ext>
                </a:extLst>
              </a:tr>
            </a:tbl>
          </a:graphicData>
        </a:graphic>
      </p:graphicFrame>
      <p:sp>
        <p:nvSpPr>
          <p:cNvPr id="3" name="Rectangle 2">
            <a:extLst>
              <a:ext uri="{FF2B5EF4-FFF2-40B4-BE49-F238E27FC236}">
                <a16:creationId xmlns:a16="http://schemas.microsoft.com/office/drawing/2014/main" id="{1041CEB0-9047-489D-97D7-4925BE24354F}"/>
              </a:ext>
            </a:extLst>
          </p:cNvPr>
          <p:cNvSpPr/>
          <p:nvPr/>
        </p:nvSpPr>
        <p:spPr>
          <a:xfrm>
            <a:off x="1063256" y="1737360"/>
            <a:ext cx="10468108" cy="4432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48C3877-CE57-437B-AAE6-04D3A7FABCAA}"/>
              </a:ext>
            </a:extLst>
          </p:cNvPr>
          <p:cNvGrpSpPr/>
          <p:nvPr/>
        </p:nvGrpSpPr>
        <p:grpSpPr>
          <a:xfrm>
            <a:off x="1036320" y="2953638"/>
            <a:ext cx="3650316" cy="950724"/>
            <a:chOff x="1096963" y="2528249"/>
            <a:chExt cx="3650316" cy="950724"/>
          </a:xfrm>
        </p:grpSpPr>
        <p:pic>
          <p:nvPicPr>
            <p:cNvPr id="7" name="Graphic 6" descr="Coins">
              <a:extLst>
                <a:ext uri="{FF2B5EF4-FFF2-40B4-BE49-F238E27FC236}">
                  <a16:creationId xmlns:a16="http://schemas.microsoft.com/office/drawing/2014/main" id="{AC09AE68-C13B-4863-BDF1-6FEF50898A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6963" y="2564573"/>
              <a:ext cx="914400" cy="914400"/>
            </a:xfrm>
            <a:prstGeom prst="rect">
              <a:avLst/>
            </a:prstGeom>
          </p:spPr>
        </p:pic>
        <p:pic>
          <p:nvPicPr>
            <p:cNvPr id="9" name="Graphic 8" descr="Classroom">
              <a:extLst>
                <a:ext uri="{FF2B5EF4-FFF2-40B4-BE49-F238E27FC236}">
                  <a16:creationId xmlns:a16="http://schemas.microsoft.com/office/drawing/2014/main" id="{33766ECA-FFB7-4C6C-9EE1-0206181B05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3019" y="2564573"/>
              <a:ext cx="914400" cy="914400"/>
            </a:xfrm>
            <a:prstGeom prst="rect">
              <a:avLst/>
            </a:prstGeom>
          </p:spPr>
        </p:pic>
        <p:pic>
          <p:nvPicPr>
            <p:cNvPr id="11" name="Graphic 10" descr="Heart with pulse">
              <a:extLst>
                <a:ext uri="{FF2B5EF4-FFF2-40B4-BE49-F238E27FC236}">
                  <a16:creationId xmlns:a16="http://schemas.microsoft.com/office/drawing/2014/main" id="{526E5753-40D8-4149-B156-32E9C1432A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7640" y="2528249"/>
              <a:ext cx="914400" cy="914400"/>
            </a:xfrm>
            <a:prstGeom prst="rect">
              <a:avLst/>
            </a:prstGeom>
          </p:spPr>
        </p:pic>
        <p:pic>
          <p:nvPicPr>
            <p:cNvPr id="13" name="Graphic 12" descr="City">
              <a:extLst>
                <a:ext uri="{FF2B5EF4-FFF2-40B4-BE49-F238E27FC236}">
                  <a16:creationId xmlns:a16="http://schemas.microsoft.com/office/drawing/2014/main" id="{79F1E86C-CA6E-4C41-BB6E-A724615CF84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32879" y="2528249"/>
              <a:ext cx="914400" cy="914400"/>
            </a:xfrm>
            <a:prstGeom prst="rect">
              <a:avLst/>
            </a:prstGeom>
          </p:spPr>
        </p:pic>
      </p:grpSp>
      <p:pic>
        <p:nvPicPr>
          <p:cNvPr id="3074" name="Picture 2" descr="Dollar Eyes Emoji Images, Stock Photos &amp; Vectors | Shutterstock">
            <a:extLst>
              <a:ext uri="{FF2B5EF4-FFF2-40B4-BE49-F238E27FC236}">
                <a16:creationId xmlns:a16="http://schemas.microsoft.com/office/drawing/2014/main" id="{FB4F0F87-4F2E-479F-837E-441477534DD7}"/>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6753" t="15745" r="18648" b="23410"/>
          <a:stretch/>
        </p:blipFill>
        <p:spPr bwMode="auto">
          <a:xfrm>
            <a:off x="4891685" y="1910670"/>
            <a:ext cx="1329070" cy="1350335"/>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Shape 14">
            <a:extLst>
              <a:ext uri="{FF2B5EF4-FFF2-40B4-BE49-F238E27FC236}">
                <a16:creationId xmlns:a16="http://schemas.microsoft.com/office/drawing/2014/main" id="{9031A2D2-1343-4DAE-94E0-208FFC71673B}"/>
              </a:ext>
            </a:extLst>
          </p:cNvPr>
          <p:cNvSpPr/>
          <p:nvPr/>
        </p:nvSpPr>
        <p:spPr>
          <a:xfrm>
            <a:off x="1063256" y="3147237"/>
            <a:ext cx="4541987" cy="2498651"/>
          </a:xfrm>
          <a:custGeom>
            <a:avLst/>
            <a:gdLst>
              <a:gd name="connsiteX0" fmla="*/ 0 w 4541987"/>
              <a:gd name="connsiteY0" fmla="*/ 2498651 h 2498651"/>
              <a:gd name="connsiteX1" fmla="*/ 818707 w 4541987"/>
              <a:gd name="connsiteY1" fmla="*/ 2402958 h 2498651"/>
              <a:gd name="connsiteX2" fmla="*/ 1531088 w 4541987"/>
              <a:gd name="connsiteY2" fmla="*/ 2232837 h 2498651"/>
              <a:gd name="connsiteX3" fmla="*/ 2466753 w 4541987"/>
              <a:gd name="connsiteY3" fmla="*/ 1924493 h 2498651"/>
              <a:gd name="connsiteX4" fmla="*/ 3157870 w 4541987"/>
              <a:gd name="connsiteY4" fmla="*/ 1626782 h 2498651"/>
              <a:gd name="connsiteX5" fmla="*/ 3646967 w 4541987"/>
              <a:gd name="connsiteY5" fmla="*/ 1286540 h 2498651"/>
              <a:gd name="connsiteX6" fmla="*/ 4167963 w 4541987"/>
              <a:gd name="connsiteY6" fmla="*/ 754912 h 2498651"/>
              <a:gd name="connsiteX7" fmla="*/ 4476307 w 4541987"/>
              <a:gd name="connsiteY7" fmla="*/ 180754 h 2498651"/>
              <a:gd name="connsiteX8" fmla="*/ 4540102 w 4541987"/>
              <a:gd name="connsiteY8" fmla="*/ 31898 h 2498651"/>
              <a:gd name="connsiteX9" fmla="*/ 4518837 w 4541987"/>
              <a:gd name="connsiteY9" fmla="*/ 0 h 249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1987" h="2498651" extrusionOk="0">
                <a:moveTo>
                  <a:pt x="0" y="2498651"/>
                </a:moveTo>
                <a:cubicBezTo>
                  <a:pt x="286895" y="2466785"/>
                  <a:pt x="509752" y="2439235"/>
                  <a:pt x="818707" y="2402958"/>
                </a:cubicBezTo>
                <a:cubicBezTo>
                  <a:pt x="1048541" y="2381776"/>
                  <a:pt x="1280975" y="2292873"/>
                  <a:pt x="1531088" y="2232837"/>
                </a:cubicBezTo>
                <a:cubicBezTo>
                  <a:pt x="1875967" y="2146447"/>
                  <a:pt x="2143243" y="2054878"/>
                  <a:pt x="2466753" y="1924493"/>
                </a:cubicBezTo>
                <a:cubicBezTo>
                  <a:pt x="2720690" y="1817479"/>
                  <a:pt x="2923153" y="1743197"/>
                  <a:pt x="3157870" y="1626782"/>
                </a:cubicBezTo>
                <a:cubicBezTo>
                  <a:pt x="3337363" y="1512818"/>
                  <a:pt x="3474067" y="1440063"/>
                  <a:pt x="3646967" y="1286540"/>
                </a:cubicBezTo>
                <a:cubicBezTo>
                  <a:pt x="3826519" y="1164451"/>
                  <a:pt x="3985918" y="939627"/>
                  <a:pt x="4167963" y="754912"/>
                </a:cubicBezTo>
                <a:cubicBezTo>
                  <a:pt x="4288336" y="582264"/>
                  <a:pt x="4445748" y="296969"/>
                  <a:pt x="4476307" y="180754"/>
                </a:cubicBezTo>
                <a:cubicBezTo>
                  <a:pt x="4539107" y="60326"/>
                  <a:pt x="4533739" y="62727"/>
                  <a:pt x="4540102" y="31898"/>
                </a:cubicBezTo>
                <a:cubicBezTo>
                  <a:pt x="4548099" y="1747"/>
                  <a:pt x="4532161" y="-286"/>
                  <a:pt x="4518837" y="0"/>
                </a:cubicBezTo>
              </a:path>
            </a:pathLst>
          </a:custGeom>
          <a:noFill/>
          <a:ln w="38100">
            <a:extLst>
              <a:ext uri="{C807C97D-BFC1-408E-A445-0C87EB9F89A2}">
                <ask:lineSketchStyleProps xmlns:ask="http://schemas.microsoft.com/office/drawing/2018/sketchyshapes" sd="1486689867">
                  <a:custGeom>
                    <a:avLst/>
                    <a:gdLst>
                      <a:gd name="connsiteX0" fmla="*/ 0 w 4541987"/>
                      <a:gd name="connsiteY0" fmla="*/ 2498651 h 2498651"/>
                      <a:gd name="connsiteX1" fmla="*/ 818707 w 4541987"/>
                      <a:gd name="connsiteY1" fmla="*/ 2402958 h 2498651"/>
                      <a:gd name="connsiteX2" fmla="*/ 1531088 w 4541987"/>
                      <a:gd name="connsiteY2" fmla="*/ 2232837 h 2498651"/>
                      <a:gd name="connsiteX3" fmla="*/ 2466753 w 4541987"/>
                      <a:gd name="connsiteY3" fmla="*/ 1924493 h 2498651"/>
                      <a:gd name="connsiteX4" fmla="*/ 3157870 w 4541987"/>
                      <a:gd name="connsiteY4" fmla="*/ 1626782 h 2498651"/>
                      <a:gd name="connsiteX5" fmla="*/ 3646967 w 4541987"/>
                      <a:gd name="connsiteY5" fmla="*/ 1286540 h 2498651"/>
                      <a:gd name="connsiteX6" fmla="*/ 4167963 w 4541987"/>
                      <a:gd name="connsiteY6" fmla="*/ 754912 h 2498651"/>
                      <a:gd name="connsiteX7" fmla="*/ 4476307 w 4541987"/>
                      <a:gd name="connsiteY7" fmla="*/ 180754 h 2498651"/>
                      <a:gd name="connsiteX8" fmla="*/ 4540102 w 4541987"/>
                      <a:gd name="connsiteY8" fmla="*/ 31898 h 2498651"/>
                      <a:gd name="connsiteX9" fmla="*/ 4518837 w 4541987"/>
                      <a:gd name="connsiteY9" fmla="*/ 0 h 249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1987" h="2498651">
                        <a:moveTo>
                          <a:pt x="0" y="2498651"/>
                        </a:moveTo>
                        <a:cubicBezTo>
                          <a:pt x="281763" y="2472955"/>
                          <a:pt x="563526" y="2447260"/>
                          <a:pt x="818707" y="2402958"/>
                        </a:cubicBezTo>
                        <a:cubicBezTo>
                          <a:pt x="1073888" y="2358656"/>
                          <a:pt x="1256414" y="2312581"/>
                          <a:pt x="1531088" y="2232837"/>
                        </a:cubicBezTo>
                        <a:cubicBezTo>
                          <a:pt x="1805762" y="2153093"/>
                          <a:pt x="2195623" y="2025502"/>
                          <a:pt x="2466753" y="1924493"/>
                        </a:cubicBezTo>
                        <a:cubicBezTo>
                          <a:pt x="2737883" y="1823484"/>
                          <a:pt x="2961168" y="1733107"/>
                          <a:pt x="3157870" y="1626782"/>
                        </a:cubicBezTo>
                        <a:cubicBezTo>
                          <a:pt x="3354572" y="1520457"/>
                          <a:pt x="3478618" y="1431852"/>
                          <a:pt x="3646967" y="1286540"/>
                        </a:cubicBezTo>
                        <a:cubicBezTo>
                          <a:pt x="3815316" y="1141228"/>
                          <a:pt x="4029740" y="939210"/>
                          <a:pt x="4167963" y="754912"/>
                        </a:cubicBezTo>
                        <a:cubicBezTo>
                          <a:pt x="4306186" y="570614"/>
                          <a:pt x="4414284" y="301256"/>
                          <a:pt x="4476307" y="180754"/>
                        </a:cubicBezTo>
                        <a:cubicBezTo>
                          <a:pt x="4538330" y="60252"/>
                          <a:pt x="4533014" y="62024"/>
                          <a:pt x="4540102" y="31898"/>
                        </a:cubicBezTo>
                        <a:cubicBezTo>
                          <a:pt x="4547190" y="1772"/>
                          <a:pt x="4533013" y="886"/>
                          <a:pt x="4518837" y="0"/>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Business Growth">
            <a:extLst>
              <a:ext uri="{FF2B5EF4-FFF2-40B4-BE49-F238E27FC236}">
                <a16:creationId xmlns:a16="http://schemas.microsoft.com/office/drawing/2014/main" id="{8F376F02-2AAD-4089-A828-0A1697DBAF2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003408" y="2945132"/>
            <a:ext cx="914400" cy="914400"/>
          </a:xfrm>
          <a:prstGeom prst="rect">
            <a:avLst/>
          </a:prstGeom>
        </p:spPr>
      </p:pic>
      <p:sp>
        <p:nvSpPr>
          <p:cNvPr id="20" name="Freeform: Shape 19">
            <a:extLst>
              <a:ext uri="{FF2B5EF4-FFF2-40B4-BE49-F238E27FC236}">
                <a16:creationId xmlns:a16="http://schemas.microsoft.com/office/drawing/2014/main" id="{4BD4D861-73DD-48B9-900F-18A74621E134}"/>
              </a:ext>
            </a:extLst>
          </p:cNvPr>
          <p:cNvSpPr/>
          <p:nvPr/>
        </p:nvSpPr>
        <p:spPr>
          <a:xfrm flipH="1">
            <a:off x="6833341" y="3144639"/>
            <a:ext cx="4322022" cy="2498651"/>
          </a:xfrm>
          <a:custGeom>
            <a:avLst/>
            <a:gdLst>
              <a:gd name="connsiteX0" fmla="*/ 0 w 4322022"/>
              <a:gd name="connsiteY0" fmla="*/ 2498651 h 2498651"/>
              <a:gd name="connsiteX1" fmla="*/ 779057 w 4322022"/>
              <a:gd name="connsiteY1" fmla="*/ 2402958 h 2498651"/>
              <a:gd name="connsiteX2" fmla="*/ 1456938 w 4322022"/>
              <a:gd name="connsiteY2" fmla="*/ 2232837 h 2498651"/>
              <a:gd name="connsiteX3" fmla="*/ 2347290 w 4322022"/>
              <a:gd name="connsiteY3" fmla="*/ 1924493 h 2498651"/>
              <a:gd name="connsiteX4" fmla="*/ 3004936 w 4322022"/>
              <a:gd name="connsiteY4" fmla="*/ 1626782 h 2498651"/>
              <a:gd name="connsiteX5" fmla="*/ 3470347 w 4322022"/>
              <a:gd name="connsiteY5" fmla="*/ 1286540 h 2498651"/>
              <a:gd name="connsiteX6" fmla="*/ 3966111 w 4322022"/>
              <a:gd name="connsiteY6" fmla="*/ 754912 h 2498651"/>
              <a:gd name="connsiteX7" fmla="*/ 4259522 w 4322022"/>
              <a:gd name="connsiteY7" fmla="*/ 180754 h 2498651"/>
              <a:gd name="connsiteX8" fmla="*/ 4320228 w 4322022"/>
              <a:gd name="connsiteY8" fmla="*/ 31898 h 2498651"/>
              <a:gd name="connsiteX9" fmla="*/ 4299993 w 4322022"/>
              <a:gd name="connsiteY9" fmla="*/ 0 h 249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22022" h="2498651" extrusionOk="0">
                <a:moveTo>
                  <a:pt x="0" y="2498651"/>
                </a:moveTo>
                <a:cubicBezTo>
                  <a:pt x="285957" y="2451508"/>
                  <a:pt x="508832" y="2443171"/>
                  <a:pt x="779057" y="2402958"/>
                </a:cubicBezTo>
                <a:cubicBezTo>
                  <a:pt x="1000069" y="2378551"/>
                  <a:pt x="1212841" y="2298719"/>
                  <a:pt x="1456938" y="2232837"/>
                </a:cubicBezTo>
                <a:cubicBezTo>
                  <a:pt x="1732516" y="2151748"/>
                  <a:pt x="2043647" y="2051100"/>
                  <a:pt x="2347290" y="1924493"/>
                </a:cubicBezTo>
                <a:cubicBezTo>
                  <a:pt x="2575776" y="1813175"/>
                  <a:pt x="2780071" y="1743110"/>
                  <a:pt x="3004936" y="1626782"/>
                </a:cubicBezTo>
                <a:cubicBezTo>
                  <a:pt x="3186069" y="1517775"/>
                  <a:pt x="3293626" y="1461668"/>
                  <a:pt x="3470347" y="1286540"/>
                </a:cubicBezTo>
                <a:cubicBezTo>
                  <a:pt x="3652080" y="1185873"/>
                  <a:pt x="3798505" y="939553"/>
                  <a:pt x="3966111" y="754912"/>
                </a:cubicBezTo>
                <a:cubicBezTo>
                  <a:pt x="4091015" y="574938"/>
                  <a:pt x="4222807" y="298217"/>
                  <a:pt x="4259522" y="180754"/>
                </a:cubicBezTo>
                <a:cubicBezTo>
                  <a:pt x="4319718" y="60364"/>
                  <a:pt x="4314242" y="62760"/>
                  <a:pt x="4320228" y="31898"/>
                </a:cubicBezTo>
                <a:cubicBezTo>
                  <a:pt x="4329987" y="1690"/>
                  <a:pt x="4312017" y="-1129"/>
                  <a:pt x="4299993" y="0"/>
                </a:cubicBezTo>
              </a:path>
            </a:pathLst>
          </a:custGeom>
          <a:noFill/>
          <a:ln w="38100">
            <a:extLst>
              <a:ext uri="{C807C97D-BFC1-408E-A445-0C87EB9F89A2}">
                <ask:lineSketchStyleProps xmlns:ask="http://schemas.microsoft.com/office/drawing/2018/sketchyshapes" sd="1486689867">
                  <a:custGeom>
                    <a:avLst/>
                    <a:gdLst>
                      <a:gd name="connsiteX0" fmla="*/ 0 w 4541987"/>
                      <a:gd name="connsiteY0" fmla="*/ 2498651 h 2498651"/>
                      <a:gd name="connsiteX1" fmla="*/ 818707 w 4541987"/>
                      <a:gd name="connsiteY1" fmla="*/ 2402958 h 2498651"/>
                      <a:gd name="connsiteX2" fmla="*/ 1531088 w 4541987"/>
                      <a:gd name="connsiteY2" fmla="*/ 2232837 h 2498651"/>
                      <a:gd name="connsiteX3" fmla="*/ 2466753 w 4541987"/>
                      <a:gd name="connsiteY3" fmla="*/ 1924493 h 2498651"/>
                      <a:gd name="connsiteX4" fmla="*/ 3157870 w 4541987"/>
                      <a:gd name="connsiteY4" fmla="*/ 1626782 h 2498651"/>
                      <a:gd name="connsiteX5" fmla="*/ 3646967 w 4541987"/>
                      <a:gd name="connsiteY5" fmla="*/ 1286540 h 2498651"/>
                      <a:gd name="connsiteX6" fmla="*/ 4167963 w 4541987"/>
                      <a:gd name="connsiteY6" fmla="*/ 754912 h 2498651"/>
                      <a:gd name="connsiteX7" fmla="*/ 4476307 w 4541987"/>
                      <a:gd name="connsiteY7" fmla="*/ 180754 h 2498651"/>
                      <a:gd name="connsiteX8" fmla="*/ 4540102 w 4541987"/>
                      <a:gd name="connsiteY8" fmla="*/ 31898 h 2498651"/>
                      <a:gd name="connsiteX9" fmla="*/ 4518837 w 4541987"/>
                      <a:gd name="connsiteY9" fmla="*/ 0 h 249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1987" h="2498651">
                        <a:moveTo>
                          <a:pt x="0" y="2498651"/>
                        </a:moveTo>
                        <a:cubicBezTo>
                          <a:pt x="281763" y="2472955"/>
                          <a:pt x="563526" y="2447260"/>
                          <a:pt x="818707" y="2402958"/>
                        </a:cubicBezTo>
                        <a:cubicBezTo>
                          <a:pt x="1073888" y="2358656"/>
                          <a:pt x="1256414" y="2312581"/>
                          <a:pt x="1531088" y="2232837"/>
                        </a:cubicBezTo>
                        <a:cubicBezTo>
                          <a:pt x="1805762" y="2153093"/>
                          <a:pt x="2195623" y="2025502"/>
                          <a:pt x="2466753" y="1924493"/>
                        </a:cubicBezTo>
                        <a:cubicBezTo>
                          <a:pt x="2737883" y="1823484"/>
                          <a:pt x="2961168" y="1733107"/>
                          <a:pt x="3157870" y="1626782"/>
                        </a:cubicBezTo>
                        <a:cubicBezTo>
                          <a:pt x="3354572" y="1520457"/>
                          <a:pt x="3478618" y="1431852"/>
                          <a:pt x="3646967" y="1286540"/>
                        </a:cubicBezTo>
                        <a:cubicBezTo>
                          <a:pt x="3815316" y="1141228"/>
                          <a:pt x="4029740" y="939210"/>
                          <a:pt x="4167963" y="754912"/>
                        </a:cubicBezTo>
                        <a:cubicBezTo>
                          <a:pt x="4306186" y="570614"/>
                          <a:pt x="4414284" y="301256"/>
                          <a:pt x="4476307" y="180754"/>
                        </a:cubicBezTo>
                        <a:cubicBezTo>
                          <a:pt x="4538330" y="60252"/>
                          <a:pt x="4533014" y="62024"/>
                          <a:pt x="4540102" y="31898"/>
                        </a:cubicBezTo>
                        <a:cubicBezTo>
                          <a:pt x="4547190" y="1772"/>
                          <a:pt x="4533013" y="886"/>
                          <a:pt x="4518837" y="0"/>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4C69BB37-A434-4F7B-A818-0506A52E4F02}"/>
              </a:ext>
            </a:extLst>
          </p:cNvPr>
          <p:cNvGrpSpPr/>
          <p:nvPr/>
        </p:nvGrpSpPr>
        <p:grpSpPr>
          <a:xfrm>
            <a:off x="6227049" y="1887986"/>
            <a:ext cx="1329070" cy="1350335"/>
            <a:chOff x="6227049" y="1887986"/>
            <a:chExt cx="1329070" cy="1350335"/>
          </a:xfrm>
        </p:grpSpPr>
        <p:pic>
          <p:nvPicPr>
            <p:cNvPr id="21" name="Picture 2" descr="Dollar Eyes Emoji Images, Stock Photos &amp; Vectors | Shutterstock">
              <a:extLst>
                <a:ext uri="{FF2B5EF4-FFF2-40B4-BE49-F238E27FC236}">
                  <a16:creationId xmlns:a16="http://schemas.microsoft.com/office/drawing/2014/main" id="{5C00711B-F9A8-4514-A94B-5241FB36BFF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6753" t="15745" r="18648" b="23410"/>
            <a:stretch/>
          </p:blipFill>
          <p:spPr bwMode="auto">
            <a:xfrm>
              <a:off x="6227049" y="1887986"/>
              <a:ext cx="1329070" cy="1350335"/>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E2ACC303-5E51-46C8-B05C-893F22053E94}"/>
                </a:ext>
              </a:extLst>
            </p:cNvPr>
            <p:cNvSpPr/>
            <p:nvPr/>
          </p:nvSpPr>
          <p:spPr>
            <a:xfrm>
              <a:off x="6550450" y="2585837"/>
              <a:ext cx="729308" cy="40412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lock Arc 21">
              <a:extLst>
                <a:ext uri="{FF2B5EF4-FFF2-40B4-BE49-F238E27FC236}">
                  <a16:creationId xmlns:a16="http://schemas.microsoft.com/office/drawing/2014/main" id="{78D449A8-7A1A-43EA-99B5-AA14FFEA2ECC}"/>
                </a:ext>
              </a:extLst>
            </p:cNvPr>
            <p:cNvSpPr/>
            <p:nvPr/>
          </p:nvSpPr>
          <p:spPr>
            <a:xfrm>
              <a:off x="6514807" y="2652943"/>
              <a:ext cx="800593" cy="422466"/>
            </a:xfrm>
            <a:prstGeom prst="blockArc">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 name="Rectangle 23">
            <a:extLst>
              <a:ext uri="{FF2B5EF4-FFF2-40B4-BE49-F238E27FC236}">
                <a16:creationId xmlns:a16="http://schemas.microsoft.com/office/drawing/2014/main" id="{DDE43FA5-D771-4F0B-81D8-700C6194A8E7}"/>
              </a:ext>
            </a:extLst>
          </p:cNvPr>
          <p:cNvSpPr/>
          <p:nvPr/>
        </p:nvSpPr>
        <p:spPr>
          <a:xfrm>
            <a:off x="978195" y="1651591"/>
            <a:ext cx="10639647" cy="42530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4">
            <a:extLst>
              <a:ext uri="{FF2B5EF4-FFF2-40B4-BE49-F238E27FC236}">
                <a16:creationId xmlns:a16="http://schemas.microsoft.com/office/drawing/2014/main" id="{6DCF4CED-E0F5-4475-A8D3-5E9B2B52988C}"/>
              </a:ext>
            </a:extLst>
          </p:cNvPr>
          <p:cNvGraphicFramePr>
            <a:graphicFrameLocks/>
          </p:cNvGraphicFramePr>
          <p:nvPr>
            <p:extLst>
              <p:ext uri="{D42A27DB-BD31-4B8C-83A1-F6EECF244321}">
                <p14:modId xmlns:p14="http://schemas.microsoft.com/office/powerpoint/2010/main" val="4077037938"/>
              </p:ext>
            </p:extLst>
          </p:nvPr>
        </p:nvGraphicFramePr>
        <p:xfrm>
          <a:off x="1123899" y="1942334"/>
          <a:ext cx="10058400" cy="3337560"/>
        </p:xfrm>
        <a:graphic>
          <a:graphicData uri="http://schemas.openxmlformats.org/drawingml/2006/table">
            <a:tbl>
              <a:tblPr firstRow="1" bandRow="1">
                <a:tableStyleId>{F5AB1C69-6EDB-4FF4-983F-18BD219EF322}</a:tableStyleId>
              </a:tblPr>
              <a:tblGrid>
                <a:gridCol w="2435946">
                  <a:extLst>
                    <a:ext uri="{9D8B030D-6E8A-4147-A177-3AD203B41FA5}">
                      <a16:colId xmlns:a16="http://schemas.microsoft.com/office/drawing/2014/main" val="2709490755"/>
                    </a:ext>
                  </a:extLst>
                </a:gridCol>
                <a:gridCol w="1482436">
                  <a:extLst>
                    <a:ext uri="{9D8B030D-6E8A-4147-A177-3AD203B41FA5}">
                      <a16:colId xmlns:a16="http://schemas.microsoft.com/office/drawing/2014/main" val="3598788757"/>
                    </a:ext>
                  </a:extLst>
                </a:gridCol>
                <a:gridCol w="1110818">
                  <a:extLst>
                    <a:ext uri="{9D8B030D-6E8A-4147-A177-3AD203B41FA5}">
                      <a16:colId xmlns:a16="http://schemas.microsoft.com/office/drawing/2014/main" val="4085488314"/>
                    </a:ext>
                  </a:extLst>
                </a:gridCol>
                <a:gridCol w="1676400">
                  <a:extLst>
                    <a:ext uri="{9D8B030D-6E8A-4147-A177-3AD203B41FA5}">
                      <a16:colId xmlns:a16="http://schemas.microsoft.com/office/drawing/2014/main" val="383314592"/>
                    </a:ext>
                  </a:extLst>
                </a:gridCol>
                <a:gridCol w="1676400">
                  <a:extLst>
                    <a:ext uri="{9D8B030D-6E8A-4147-A177-3AD203B41FA5}">
                      <a16:colId xmlns:a16="http://schemas.microsoft.com/office/drawing/2014/main" val="2914790854"/>
                    </a:ext>
                  </a:extLst>
                </a:gridCol>
                <a:gridCol w="1676400">
                  <a:extLst>
                    <a:ext uri="{9D8B030D-6E8A-4147-A177-3AD203B41FA5}">
                      <a16:colId xmlns:a16="http://schemas.microsoft.com/office/drawing/2014/main" val="2339469502"/>
                    </a:ext>
                  </a:extLst>
                </a:gridCol>
              </a:tblGrid>
              <a:tr h="370840">
                <a:tc>
                  <a:txBody>
                    <a:bodyPr/>
                    <a:lstStyle/>
                    <a:p>
                      <a:pPr algn="ctr"/>
                      <a:r>
                        <a:rPr lang="en-US" dirty="0"/>
                        <a:t>Coefficients</a:t>
                      </a:r>
                    </a:p>
                  </a:txBody>
                  <a:tcPr/>
                </a:tc>
                <a:tc>
                  <a:txBody>
                    <a:bodyPr/>
                    <a:lstStyle/>
                    <a:p>
                      <a:pPr algn="ctr"/>
                      <a:r>
                        <a:rPr lang="en-US" dirty="0"/>
                        <a:t>Estimate</a:t>
                      </a:r>
                    </a:p>
                  </a:txBody>
                  <a:tcPr/>
                </a:tc>
                <a:tc>
                  <a:txBody>
                    <a:bodyPr/>
                    <a:lstStyle/>
                    <a:p>
                      <a:pPr algn="ctr"/>
                      <a:r>
                        <a:rPr lang="en-US" dirty="0"/>
                        <a:t>Std. Error</a:t>
                      </a:r>
                    </a:p>
                  </a:txBody>
                  <a:tcPr/>
                </a:tc>
                <a:tc>
                  <a:txBody>
                    <a:bodyPr/>
                    <a:lstStyle/>
                    <a:p>
                      <a:pPr algn="ctr"/>
                      <a:r>
                        <a:rPr lang="en-US" dirty="0"/>
                        <a:t>T-value</a:t>
                      </a:r>
                    </a:p>
                  </a:txBody>
                  <a:tcPr/>
                </a:tc>
                <a:tc>
                  <a:txBody>
                    <a:bodyPr/>
                    <a:lstStyle/>
                    <a:p>
                      <a:pPr algn="ctr"/>
                      <a:r>
                        <a:rPr lang="en-US" dirty="0" err="1"/>
                        <a:t>Pr</a:t>
                      </a:r>
                      <a:r>
                        <a:rPr lang="en-US" dirty="0"/>
                        <a:t>(&gt;|t|)</a:t>
                      </a:r>
                    </a:p>
                  </a:txBody>
                  <a:tcPr/>
                </a:tc>
                <a:tc>
                  <a:txBody>
                    <a:bodyPr/>
                    <a:lstStyle/>
                    <a:p>
                      <a:pPr algn="ctr"/>
                      <a:r>
                        <a:rPr lang="en-US" dirty="0"/>
                        <a:t>VIF</a:t>
                      </a:r>
                    </a:p>
                  </a:txBody>
                  <a:tcPr/>
                </a:tc>
                <a:extLst>
                  <a:ext uri="{0D108BD9-81ED-4DB2-BD59-A6C34878D82A}">
                    <a16:rowId xmlns:a16="http://schemas.microsoft.com/office/drawing/2014/main" val="3749167104"/>
                  </a:ext>
                </a:extLst>
              </a:tr>
              <a:tr h="370840">
                <a:tc>
                  <a:txBody>
                    <a:bodyPr/>
                    <a:lstStyle/>
                    <a:p>
                      <a:pPr algn="ctr"/>
                      <a:r>
                        <a:rPr lang="en-US" dirty="0"/>
                        <a:t>Intercept</a:t>
                      </a:r>
                    </a:p>
                  </a:txBody>
                  <a:tcPr/>
                </a:tc>
                <a:tc>
                  <a:txBody>
                    <a:bodyPr/>
                    <a:lstStyle/>
                    <a:p>
                      <a:pPr algn="ctr"/>
                      <a:r>
                        <a:rPr lang="en-US" dirty="0"/>
                        <a:t>1.01008</a:t>
                      </a:r>
                    </a:p>
                  </a:txBody>
                  <a:tcPr/>
                </a:tc>
                <a:tc>
                  <a:txBody>
                    <a:bodyPr/>
                    <a:lstStyle/>
                    <a:p>
                      <a:pPr algn="ctr"/>
                      <a:r>
                        <a:rPr lang="en-US" dirty="0"/>
                        <a:t>0.98339</a:t>
                      </a:r>
                    </a:p>
                  </a:txBody>
                  <a:tcPr/>
                </a:tc>
                <a:tc>
                  <a:txBody>
                    <a:bodyPr/>
                    <a:lstStyle/>
                    <a:p>
                      <a:pPr algn="ctr"/>
                      <a:r>
                        <a:rPr lang="en-US" dirty="0"/>
                        <a:t>1.03</a:t>
                      </a:r>
                    </a:p>
                  </a:txBody>
                  <a:tcPr/>
                </a:tc>
                <a:tc>
                  <a:txBody>
                    <a:bodyPr/>
                    <a:lstStyle/>
                    <a:p>
                      <a:pPr algn="ctr"/>
                      <a:r>
                        <a:rPr lang="en-US" dirty="0"/>
                        <a:t>0.3060</a:t>
                      </a:r>
                    </a:p>
                  </a:txBody>
                  <a:tcPr/>
                </a:tc>
                <a:tc>
                  <a:txBody>
                    <a:bodyPr/>
                    <a:lstStyle/>
                    <a:p>
                      <a:pPr algn="ctr"/>
                      <a:r>
                        <a:rPr lang="en-US" dirty="0"/>
                        <a:t>0</a:t>
                      </a:r>
                    </a:p>
                  </a:txBody>
                  <a:tcPr/>
                </a:tc>
                <a:extLst>
                  <a:ext uri="{0D108BD9-81ED-4DB2-BD59-A6C34878D82A}">
                    <a16:rowId xmlns:a16="http://schemas.microsoft.com/office/drawing/2014/main" val="40462532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sqrt(</a:t>
                      </a:r>
                      <a:r>
                        <a:rPr lang="en-US" b="1" dirty="0" err="1">
                          <a:solidFill>
                            <a:schemeClr val="bg1"/>
                          </a:solidFill>
                        </a:rPr>
                        <a:t>GNI_Per_Capita</a:t>
                      </a:r>
                      <a:r>
                        <a:rPr lang="en-US" b="1" dirty="0">
                          <a:solidFill>
                            <a:schemeClr val="bg1"/>
                          </a:solidFill>
                        </a:rPr>
                        <a:t>)</a:t>
                      </a:r>
                    </a:p>
                  </a:txBody>
                  <a:tcPr>
                    <a:solidFill>
                      <a:schemeClr val="tx1">
                        <a:lumMod val="65000"/>
                        <a:lumOff val="35000"/>
                      </a:schemeClr>
                    </a:solidFill>
                  </a:tcPr>
                </a:tc>
                <a:tc>
                  <a:txBody>
                    <a:bodyPr/>
                    <a:lstStyle/>
                    <a:p>
                      <a:pPr algn="ctr"/>
                      <a:r>
                        <a:rPr lang="en-US" b="1" dirty="0">
                          <a:solidFill>
                            <a:schemeClr val="bg1"/>
                          </a:solidFill>
                        </a:rPr>
                        <a:t>0.00334</a:t>
                      </a:r>
                    </a:p>
                  </a:txBody>
                  <a:tcPr>
                    <a:solidFill>
                      <a:schemeClr val="tx1">
                        <a:lumMod val="65000"/>
                        <a:lumOff val="35000"/>
                      </a:schemeClr>
                    </a:solidFill>
                  </a:tcPr>
                </a:tc>
                <a:tc>
                  <a:txBody>
                    <a:bodyPr/>
                    <a:lstStyle/>
                    <a:p>
                      <a:pPr algn="ctr"/>
                      <a:r>
                        <a:rPr lang="en-US" b="1" dirty="0">
                          <a:solidFill>
                            <a:schemeClr val="bg1"/>
                          </a:solidFill>
                        </a:rPr>
                        <a:t>0.00166</a:t>
                      </a:r>
                    </a:p>
                  </a:txBody>
                  <a:tcPr>
                    <a:solidFill>
                      <a:schemeClr val="tx1">
                        <a:lumMod val="65000"/>
                        <a:lumOff val="35000"/>
                      </a:schemeClr>
                    </a:solidFill>
                  </a:tcPr>
                </a:tc>
                <a:tc>
                  <a:txBody>
                    <a:bodyPr/>
                    <a:lstStyle/>
                    <a:p>
                      <a:pPr algn="ctr"/>
                      <a:r>
                        <a:rPr lang="en-US" b="1" dirty="0">
                          <a:solidFill>
                            <a:schemeClr val="bg1"/>
                          </a:solidFill>
                        </a:rPr>
                        <a:t>2.01</a:t>
                      </a:r>
                    </a:p>
                  </a:txBody>
                  <a:tcPr>
                    <a:solidFill>
                      <a:schemeClr val="tx1">
                        <a:lumMod val="65000"/>
                        <a:lumOff val="35000"/>
                      </a:schemeClr>
                    </a:solidFill>
                  </a:tcPr>
                </a:tc>
                <a:tc>
                  <a:txBody>
                    <a:bodyPr/>
                    <a:lstStyle/>
                    <a:p>
                      <a:pPr algn="ctr"/>
                      <a:r>
                        <a:rPr lang="en-US" b="1" dirty="0">
                          <a:solidFill>
                            <a:schemeClr val="bg1"/>
                          </a:solidFill>
                        </a:rPr>
                        <a:t>0.0461 **</a:t>
                      </a:r>
                    </a:p>
                  </a:txBody>
                  <a:tcPr>
                    <a:solidFill>
                      <a:schemeClr val="tx1">
                        <a:lumMod val="65000"/>
                        <a:lumOff val="35000"/>
                      </a:schemeClr>
                    </a:solidFill>
                  </a:tcPr>
                </a:tc>
                <a:tc>
                  <a:txBody>
                    <a:bodyPr/>
                    <a:lstStyle/>
                    <a:p>
                      <a:pPr algn="ctr"/>
                      <a:r>
                        <a:rPr lang="en-US" b="1" dirty="0">
                          <a:solidFill>
                            <a:schemeClr val="bg1"/>
                          </a:solidFill>
                        </a:rPr>
                        <a:t>3.21942</a:t>
                      </a:r>
                    </a:p>
                  </a:txBody>
                  <a:tcPr>
                    <a:solidFill>
                      <a:schemeClr val="tx1">
                        <a:lumMod val="65000"/>
                        <a:lumOff val="35000"/>
                      </a:schemeClr>
                    </a:solidFill>
                  </a:tcPr>
                </a:tc>
                <a:extLst>
                  <a:ext uri="{0D108BD9-81ED-4DB2-BD59-A6C34878D82A}">
                    <a16:rowId xmlns:a16="http://schemas.microsoft.com/office/drawing/2014/main" val="1168967910"/>
                  </a:ext>
                </a:extLst>
              </a:tr>
              <a:tr h="370840">
                <a:tc>
                  <a:txBody>
                    <a:bodyPr/>
                    <a:lstStyle/>
                    <a:p>
                      <a:pPr algn="ctr"/>
                      <a:r>
                        <a:rPr lang="en-US" b="1" dirty="0" err="1">
                          <a:solidFill>
                            <a:schemeClr val="bg1"/>
                          </a:solidFill>
                        </a:rPr>
                        <a:t>Gov_Ed_Spending</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0.16770</a:t>
                      </a:r>
                    </a:p>
                  </a:txBody>
                  <a:tcPr>
                    <a:solidFill>
                      <a:schemeClr val="tx1">
                        <a:lumMod val="65000"/>
                        <a:lumOff val="35000"/>
                      </a:schemeClr>
                    </a:solidFill>
                  </a:tcPr>
                </a:tc>
                <a:tc>
                  <a:txBody>
                    <a:bodyPr/>
                    <a:lstStyle/>
                    <a:p>
                      <a:pPr algn="ctr"/>
                      <a:r>
                        <a:rPr lang="en-US" b="1" dirty="0">
                          <a:solidFill>
                            <a:schemeClr val="bg1"/>
                          </a:solidFill>
                        </a:rPr>
                        <a:t>0.04625</a:t>
                      </a:r>
                    </a:p>
                  </a:txBody>
                  <a:tcPr>
                    <a:solidFill>
                      <a:schemeClr val="tx1">
                        <a:lumMod val="65000"/>
                        <a:lumOff val="35000"/>
                      </a:schemeClr>
                    </a:solidFill>
                  </a:tcPr>
                </a:tc>
                <a:tc>
                  <a:txBody>
                    <a:bodyPr/>
                    <a:lstStyle/>
                    <a:p>
                      <a:pPr algn="ctr"/>
                      <a:r>
                        <a:rPr lang="en-US" b="1" dirty="0">
                          <a:solidFill>
                            <a:schemeClr val="bg1"/>
                          </a:solidFill>
                        </a:rPr>
                        <a:t>3.63</a:t>
                      </a:r>
                    </a:p>
                  </a:txBody>
                  <a:tcPr>
                    <a:solidFill>
                      <a:schemeClr val="tx1">
                        <a:lumMod val="65000"/>
                        <a:lumOff val="35000"/>
                      </a:schemeClr>
                    </a:solidFill>
                  </a:tcPr>
                </a:tc>
                <a:tc>
                  <a:txBody>
                    <a:bodyPr/>
                    <a:lstStyle/>
                    <a:p>
                      <a:pPr algn="ctr"/>
                      <a:r>
                        <a:rPr lang="en-US" b="1" dirty="0">
                          <a:solidFill>
                            <a:schemeClr val="bg1"/>
                          </a:solidFill>
                        </a:rPr>
                        <a:t>0.0004 ***</a:t>
                      </a:r>
                    </a:p>
                  </a:txBody>
                  <a:tcPr>
                    <a:solidFill>
                      <a:schemeClr val="tx1">
                        <a:lumMod val="65000"/>
                        <a:lumOff val="35000"/>
                      </a:schemeClr>
                    </a:solidFill>
                  </a:tcPr>
                </a:tc>
                <a:tc>
                  <a:txBody>
                    <a:bodyPr/>
                    <a:lstStyle/>
                    <a:p>
                      <a:pPr algn="ctr"/>
                      <a:r>
                        <a:rPr lang="en-US" b="1" dirty="0">
                          <a:solidFill>
                            <a:schemeClr val="bg1"/>
                          </a:solidFill>
                        </a:rPr>
                        <a:t>1.10096</a:t>
                      </a:r>
                    </a:p>
                  </a:txBody>
                  <a:tcPr>
                    <a:solidFill>
                      <a:schemeClr val="tx1">
                        <a:lumMod val="65000"/>
                        <a:lumOff val="35000"/>
                      </a:schemeClr>
                    </a:solidFill>
                  </a:tcPr>
                </a:tc>
                <a:extLst>
                  <a:ext uri="{0D108BD9-81ED-4DB2-BD59-A6C34878D82A}">
                    <a16:rowId xmlns:a16="http://schemas.microsoft.com/office/drawing/2014/main" val="598329577"/>
                  </a:ext>
                </a:extLst>
              </a:tr>
              <a:tr h="370840">
                <a:tc>
                  <a:txBody>
                    <a:bodyPr/>
                    <a:lstStyle/>
                    <a:p>
                      <a:pPr algn="ctr"/>
                      <a:r>
                        <a:rPr lang="en-US" b="1" dirty="0" err="1">
                          <a:solidFill>
                            <a:schemeClr val="bg1"/>
                          </a:solidFill>
                        </a:rPr>
                        <a:t>Life_Exp</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0.04018</a:t>
                      </a:r>
                    </a:p>
                  </a:txBody>
                  <a:tcPr>
                    <a:solidFill>
                      <a:schemeClr val="tx1">
                        <a:lumMod val="65000"/>
                        <a:lumOff val="35000"/>
                      </a:schemeClr>
                    </a:solidFill>
                  </a:tcPr>
                </a:tc>
                <a:tc>
                  <a:txBody>
                    <a:bodyPr/>
                    <a:lstStyle/>
                    <a:p>
                      <a:pPr algn="ctr"/>
                      <a:r>
                        <a:rPr lang="en-US" b="1" dirty="0">
                          <a:solidFill>
                            <a:schemeClr val="bg1"/>
                          </a:solidFill>
                        </a:rPr>
                        <a:t>0.01482</a:t>
                      </a:r>
                    </a:p>
                  </a:txBody>
                  <a:tcPr>
                    <a:solidFill>
                      <a:schemeClr val="tx1">
                        <a:lumMod val="65000"/>
                        <a:lumOff val="35000"/>
                      </a:schemeClr>
                    </a:solidFill>
                  </a:tcPr>
                </a:tc>
                <a:tc>
                  <a:txBody>
                    <a:bodyPr/>
                    <a:lstStyle/>
                    <a:p>
                      <a:pPr algn="ctr"/>
                      <a:r>
                        <a:rPr lang="en-US" b="1" dirty="0">
                          <a:solidFill>
                            <a:schemeClr val="bg1"/>
                          </a:solidFill>
                        </a:rPr>
                        <a:t>2.71</a:t>
                      </a:r>
                    </a:p>
                  </a:txBody>
                  <a:tcPr>
                    <a:solidFill>
                      <a:schemeClr val="tx1">
                        <a:lumMod val="65000"/>
                        <a:lumOff val="35000"/>
                      </a:schemeClr>
                    </a:solidFill>
                  </a:tcPr>
                </a:tc>
                <a:tc>
                  <a:txBody>
                    <a:bodyPr/>
                    <a:lstStyle/>
                    <a:p>
                      <a:pPr algn="ctr"/>
                      <a:r>
                        <a:rPr lang="en-US" b="1" dirty="0">
                          <a:solidFill>
                            <a:schemeClr val="bg1"/>
                          </a:solidFill>
                        </a:rPr>
                        <a:t>0.0075 ***</a:t>
                      </a:r>
                    </a:p>
                  </a:txBody>
                  <a:tcPr>
                    <a:solidFill>
                      <a:schemeClr val="tx1">
                        <a:lumMod val="65000"/>
                        <a:lumOff val="35000"/>
                      </a:schemeClr>
                    </a:solidFill>
                  </a:tcPr>
                </a:tc>
                <a:tc>
                  <a:txBody>
                    <a:bodyPr/>
                    <a:lstStyle/>
                    <a:p>
                      <a:pPr algn="ctr"/>
                      <a:r>
                        <a:rPr lang="en-US" b="1" dirty="0">
                          <a:solidFill>
                            <a:schemeClr val="bg1"/>
                          </a:solidFill>
                        </a:rPr>
                        <a:t>3.33095</a:t>
                      </a:r>
                    </a:p>
                  </a:txBody>
                  <a:tcPr>
                    <a:solidFill>
                      <a:schemeClr val="tx1">
                        <a:lumMod val="65000"/>
                        <a:lumOff val="35000"/>
                      </a:schemeClr>
                    </a:solidFill>
                  </a:tcPr>
                </a:tc>
                <a:extLst>
                  <a:ext uri="{0D108BD9-81ED-4DB2-BD59-A6C34878D82A}">
                    <a16:rowId xmlns:a16="http://schemas.microsoft.com/office/drawing/2014/main" val="1182959869"/>
                  </a:ext>
                </a:extLst>
              </a:tr>
              <a:tr h="370840">
                <a:tc>
                  <a:txBody>
                    <a:bodyPr/>
                    <a:lstStyle/>
                    <a:p>
                      <a:pPr algn="ctr"/>
                      <a:r>
                        <a:rPr lang="en-US" b="1" dirty="0" err="1">
                          <a:solidFill>
                            <a:schemeClr val="bg1"/>
                          </a:solidFill>
                        </a:rPr>
                        <a:t>Pop_Growth</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-0.10567</a:t>
                      </a:r>
                    </a:p>
                  </a:txBody>
                  <a:tcPr>
                    <a:solidFill>
                      <a:schemeClr val="tx1">
                        <a:lumMod val="65000"/>
                        <a:lumOff val="35000"/>
                      </a:schemeClr>
                    </a:solidFill>
                  </a:tcPr>
                </a:tc>
                <a:tc>
                  <a:txBody>
                    <a:bodyPr/>
                    <a:lstStyle/>
                    <a:p>
                      <a:pPr algn="ctr"/>
                      <a:r>
                        <a:rPr lang="en-US" b="1" dirty="0">
                          <a:solidFill>
                            <a:schemeClr val="bg1"/>
                          </a:solidFill>
                        </a:rPr>
                        <a:t>0.05674</a:t>
                      </a:r>
                    </a:p>
                  </a:txBody>
                  <a:tcPr>
                    <a:solidFill>
                      <a:schemeClr val="tx1">
                        <a:lumMod val="65000"/>
                        <a:lumOff val="35000"/>
                      </a:schemeClr>
                    </a:solidFill>
                  </a:tcPr>
                </a:tc>
                <a:tc>
                  <a:txBody>
                    <a:bodyPr/>
                    <a:lstStyle/>
                    <a:p>
                      <a:pPr algn="ctr"/>
                      <a:r>
                        <a:rPr lang="en-US" b="1" dirty="0">
                          <a:solidFill>
                            <a:schemeClr val="bg1"/>
                          </a:solidFill>
                        </a:rPr>
                        <a:t>-1.86</a:t>
                      </a:r>
                    </a:p>
                  </a:txBody>
                  <a:tcPr>
                    <a:solidFill>
                      <a:schemeClr val="tx1">
                        <a:lumMod val="65000"/>
                        <a:lumOff val="35000"/>
                      </a:schemeClr>
                    </a:solidFill>
                  </a:tcPr>
                </a:tc>
                <a:tc>
                  <a:txBody>
                    <a:bodyPr/>
                    <a:lstStyle/>
                    <a:p>
                      <a:pPr algn="ctr"/>
                      <a:r>
                        <a:rPr lang="en-US" b="1" dirty="0">
                          <a:solidFill>
                            <a:schemeClr val="bg1"/>
                          </a:solidFill>
                        </a:rPr>
                        <a:t>0.0645 *</a:t>
                      </a:r>
                    </a:p>
                  </a:txBody>
                  <a:tcPr>
                    <a:solidFill>
                      <a:schemeClr val="tx1">
                        <a:lumMod val="65000"/>
                        <a:lumOff val="35000"/>
                      </a:schemeClr>
                    </a:solidFill>
                  </a:tcPr>
                </a:tc>
                <a:tc>
                  <a:txBody>
                    <a:bodyPr/>
                    <a:lstStyle/>
                    <a:p>
                      <a:pPr algn="ctr"/>
                      <a:r>
                        <a:rPr lang="en-US" b="1" dirty="0">
                          <a:solidFill>
                            <a:schemeClr val="bg1"/>
                          </a:solidFill>
                        </a:rPr>
                        <a:t>1.32704</a:t>
                      </a:r>
                    </a:p>
                  </a:txBody>
                  <a:tcPr>
                    <a:solidFill>
                      <a:schemeClr val="tx1">
                        <a:lumMod val="65000"/>
                        <a:lumOff val="35000"/>
                      </a:schemeClr>
                    </a:solidFill>
                  </a:tcPr>
                </a:tc>
                <a:extLst>
                  <a:ext uri="{0D108BD9-81ED-4DB2-BD59-A6C34878D82A}">
                    <a16:rowId xmlns:a16="http://schemas.microsoft.com/office/drawing/2014/main" val="1203151301"/>
                  </a:ext>
                </a:extLst>
              </a:tr>
              <a:tr h="370840">
                <a:tc>
                  <a:txBody>
                    <a:bodyPr/>
                    <a:lstStyle/>
                    <a:p>
                      <a:pPr algn="ctr"/>
                      <a:r>
                        <a:rPr lang="en-US" b="1" dirty="0" err="1">
                          <a:solidFill>
                            <a:schemeClr val="bg1"/>
                          </a:solidFill>
                        </a:rPr>
                        <a:t>Urban_Pop</a:t>
                      </a:r>
                      <a:endParaRPr lang="en-US"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0.00916</a:t>
                      </a:r>
                    </a:p>
                  </a:txBody>
                  <a:tcPr>
                    <a:solidFill>
                      <a:schemeClr val="tx1">
                        <a:lumMod val="65000"/>
                        <a:lumOff val="35000"/>
                      </a:schemeClr>
                    </a:solidFill>
                  </a:tcPr>
                </a:tc>
                <a:tc>
                  <a:txBody>
                    <a:bodyPr/>
                    <a:lstStyle/>
                    <a:p>
                      <a:pPr algn="ctr"/>
                      <a:r>
                        <a:rPr lang="en-US" b="1" dirty="0">
                          <a:solidFill>
                            <a:schemeClr val="bg1"/>
                          </a:solidFill>
                        </a:rPr>
                        <a:t>0.00451</a:t>
                      </a:r>
                    </a:p>
                  </a:txBody>
                  <a:tcPr>
                    <a:solidFill>
                      <a:schemeClr val="tx1">
                        <a:lumMod val="65000"/>
                        <a:lumOff val="35000"/>
                      </a:schemeClr>
                    </a:solidFill>
                  </a:tcPr>
                </a:tc>
                <a:tc>
                  <a:txBody>
                    <a:bodyPr/>
                    <a:lstStyle/>
                    <a:p>
                      <a:pPr algn="ctr"/>
                      <a:r>
                        <a:rPr lang="en-US" b="1" dirty="0">
                          <a:solidFill>
                            <a:schemeClr val="bg1"/>
                          </a:solidFill>
                        </a:rPr>
                        <a:t>2.03</a:t>
                      </a:r>
                    </a:p>
                  </a:txBody>
                  <a:tcPr>
                    <a:solidFill>
                      <a:schemeClr val="tx1">
                        <a:lumMod val="65000"/>
                        <a:lumOff val="35000"/>
                      </a:schemeClr>
                    </a:solidFill>
                  </a:tcPr>
                </a:tc>
                <a:tc>
                  <a:txBody>
                    <a:bodyPr/>
                    <a:lstStyle/>
                    <a:p>
                      <a:pPr algn="ctr"/>
                      <a:r>
                        <a:rPr lang="en-US" b="1" dirty="0">
                          <a:solidFill>
                            <a:schemeClr val="bg1"/>
                          </a:solidFill>
                        </a:rPr>
                        <a:t>0.0438 **</a:t>
                      </a:r>
                    </a:p>
                  </a:txBody>
                  <a:tcPr>
                    <a:solidFill>
                      <a:schemeClr val="tx1">
                        <a:lumMod val="65000"/>
                        <a:lumOff val="35000"/>
                      </a:schemeClr>
                    </a:solidFill>
                  </a:tcPr>
                </a:tc>
                <a:tc>
                  <a:txBody>
                    <a:bodyPr/>
                    <a:lstStyle/>
                    <a:p>
                      <a:pPr algn="ctr"/>
                      <a:r>
                        <a:rPr lang="en-US" b="1" dirty="0">
                          <a:solidFill>
                            <a:schemeClr val="bg1"/>
                          </a:solidFill>
                        </a:rPr>
                        <a:t>2.40374</a:t>
                      </a:r>
                    </a:p>
                  </a:txBody>
                  <a:tcPr>
                    <a:solidFill>
                      <a:schemeClr val="tx1">
                        <a:lumMod val="65000"/>
                        <a:lumOff val="35000"/>
                      </a:schemeClr>
                    </a:solidFill>
                  </a:tcPr>
                </a:tc>
                <a:extLst>
                  <a:ext uri="{0D108BD9-81ED-4DB2-BD59-A6C34878D82A}">
                    <a16:rowId xmlns:a16="http://schemas.microsoft.com/office/drawing/2014/main" val="2024337865"/>
                  </a:ext>
                </a:extLst>
              </a:tr>
              <a:tr h="370840">
                <a:tc>
                  <a:txBody>
                    <a:bodyPr/>
                    <a:lstStyle/>
                    <a:p>
                      <a:pPr algn="ctr"/>
                      <a:endParaRPr lang="en-US" dirty="0"/>
                    </a:p>
                  </a:txBody>
                  <a:tcPr/>
                </a:tc>
                <a:tc>
                  <a:txBody>
                    <a:bodyPr/>
                    <a:lstStyle/>
                    <a:p>
                      <a:pPr algn="ctr"/>
                      <a:r>
                        <a:rPr lang="en-US" b="1" dirty="0"/>
                        <a:t>RSE</a:t>
                      </a:r>
                    </a:p>
                  </a:txBody>
                  <a:tcPr/>
                </a:tc>
                <a:tc>
                  <a:txBody>
                    <a:bodyPr/>
                    <a:lstStyle/>
                    <a:p>
                      <a:pPr algn="ctr"/>
                      <a:r>
                        <a:rPr lang="en-US" b="1" dirty="0"/>
                        <a:t>0.79848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37856390"/>
                  </a:ext>
                </a:extLst>
              </a:tr>
              <a:tr h="370840">
                <a:tc>
                  <a:txBody>
                    <a:bodyPr/>
                    <a:lstStyle/>
                    <a:p>
                      <a:pPr algn="ctr"/>
                      <a:endParaRPr lang="en-US" dirty="0"/>
                    </a:p>
                  </a:txBody>
                  <a:tcPr/>
                </a:tc>
                <a:tc>
                  <a:txBody>
                    <a:bodyPr/>
                    <a:lstStyle/>
                    <a:p>
                      <a:pPr algn="ctr"/>
                      <a:r>
                        <a:rPr lang="en-US" b="1" dirty="0"/>
                        <a:t>R-Squared</a:t>
                      </a:r>
                    </a:p>
                  </a:txBody>
                  <a:tcPr/>
                </a:tc>
                <a:tc>
                  <a:txBody>
                    <a:bodyPr/>
                    <a:lstStyle/>
                    <a:p>
                      <a:pPr algn="ctr"/>
                      <a:r>
                        <a:rPr lang="en-US" b="1" dirty="0"/>
                        <a:t>0.5398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099980161"/>
                  </a:ext>
                </a:extLst>
              </a:tr>
            </a:tbl>
          </a:graphicData>
        </a:graphic>
      </p:graphicFrame>
      <p:sp>
        <p:nvSpPr>
          <p:cNvPr id="26" name="Rectangle 25">
            <a:extLst>
              <a:ext uri="{FF2B5EF4-FFF2-40B4-BE49-F238E27FC236}">
                <a16:creationId xmlns:a16="http://schemas.microsoft.com/office/drawing/2014/main" id="{4F012816-4BDC-4996-92E0-AA46EC6B0A06}"/>
              </a:ext>
            </a:extLst>
          </p:cNvPr>
          <p:cNvSpPr/>
          <p:nvPr/>
        </p:nvSpPr>
        <p:spPr>
          <a:xfrm>
            <a:off x="9661451" y="2684603"/>
            <a:ext cx="1329070" cy="1837778"/>
          </a:xfrm>
          <a:custGeom>
            <a:avLst/>
            <a:gdLst>
              <a:gd name="connsiteX0" fmla="*/ 0 w 1329070"/>
              <a:gd name="connsiteY0" fmla="*/ 0 h 1837778"/>
              <a:gd name="connsiteX1" fmla="*/ 664535 w 1329070"/>
              <a:gd name="connsiteY1" fmla="*/ 0 h 1837778"/>
              <a:gd name="connsiteX2" fmla="*/ 1329070 w 1329070"/>
              <a:gd name="connsiteY2" fmla="*/ 0 h 1837778"/>
              <a:gd name="connsiteX3" fmla="*/ 1329070 w 1329070"/>
              <a:gd name="connsiteY3" fmla="*/ 630970 h 1837778"/>
              <a:gd name="connsiteX4" fmla="*/ 1329070 w 1329070"/>
              <a:gd name="connsiteY4" fmla="*/ 1261941 h 1837778"/>
              <a:gd name="connsiteX5" fmla="*/ 1329070 w 1329070"/>
              <a:gd name="connsiteY5" fmla="*/ 1837778 h 1837778"/>
              <a:gd name="connsiteX6" fmla="*/ 704407 w 1329070"/>
              <a:gd name="connsiteY6" fmla="*/ 1837778 h 1837778"/>
              <a:gd name="connsiteX7" fmla="*/ 0 w 1329070"/>
              <a:gd name="connsiteY7" fmla="*/ 1837778 h 1837778"/>
              <a:gd name="connsiteX8" fmla="*/ 0 w 1329070"/>
              <a:gd name="connsiteY8" fmla="*/ 1261941 h 1837778"/>
              <a:gd name="connsiteX9" fmla="*/ 0 w 1329070"/>
              <a:gd name="connsiteY9" fmla="*/ 649348 h 1837778"/>
              <a:gd name="connsiteX10" fmla="*/ 0 w 1329070"/>
              <a:gd name="connsiteY10" fmla="*/ 0 h 183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9070" h="1837778" extrusionOk="0">
                <a:moveTo>
                  <a:pt x="0" y="0"/>
                </a:moveTo>
                <a:cubicBezTo>
                  <a:pt x="264261" y="18780"/>
                  <a:pt x="398179" y="2466"/>
                  <a:pt x="664535" y="0"/>
                </a:cubicBezTo>
                <a:cubicBezTo>
                  <a:pt x="930892" y="-2466"/>
                  <a:pt x="1017980" y="-13742"/>
                  <a:pt x="1329070" y="0"/>
                </a:cubicBezTo>
                <a:cubicBezTo>
                  <a:pt x="1307024" y="134272"/>
                  <a:pt x="1348859" y="391220"/>
                  <a:pt x="1329070" y="630970"/>
                </a:cubicBezTo>
                <a:cubicBezTo>
                  <a:pt x="1309282" y="870720"/>
                  <a:pt x="1318852" y="1090498"/>
                  <a:pt x="1329070" y="1261941"/>
                </a:cubicBezTo>
                <a:cubicBezTo>
                  <a:pt x="1339288" y="1433384"/>
                  <a:pt x="1345962" y="1641670"/>
                  <a:pt x="1329070" y="1837778"/>
                </a:cubicBezTo>
                <a:cubicBezTo>
                  <a:pt x="1113108" y="1850449"/>
                  <a:pt x="951831" y="1859273"/>
                  <a:pt x="704407" y="1837778"/>
                </a:cubicBezTo>
                <a:cubicBezTo>
                  <a:pt x="456983" y="1816283"/>
                  <a:pt x="180386" y="1817340"/>
                  <a:pt x="0" y="1837778"/>
                </a:cubicBezTo>
                <a:cubicBezTo>
                  <a:pt x="-12916" y="1556594"/>
                  <a:pt x="-21615" y="1499901"/>
                  <a:pt x="0" y="1261941"/>
                </a:cubicBezTo>
                <a:cubicBezTo>
                  <a:pt x="21615" y="1023981"/>
                  <a:pt x="7211" y="799698"/>
                  <a:pt x="0" y="649348"/>
                </a:cubicBezTo>
                <a:cubicBezTo>
                  <a:pt x="-7211" y="498998"/>
                  <a:pt x="7942" y="256551"/>
                  <a:pt x="0" y="0"/>
                </a:cubicBezTo>
                <a:close/>
              </a:path>
            </a:pathLst>
          </a:custGeom>
          <a:noFill/>
          <a:ln w="38100">
            <a:solidFill>
              <a:schemeClr val="accent4"/>
            </a:solidFill>
            <a:extLst>
              <a:ext uri="{C807C97D-BFC1-408E-A445-0C87EB9F89A2}">
                <ask:lineSketchStyleProps xmlns:ask="http://schemas.microsoft.com/office/drawing/2018/sketchyshapes" sd="161749963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7AB207C-A75B-4F8C-93FF-B4D0345A9257}"/>
              </a:ext>
            </a:extLst>
          </p:cNvPr>
          <p:cNvSpPr/>
          <p:nvPr/>
        </p:nvSpPr>
        <p:spPr>
          <a:xfrm>
            <a:off x="3752180" y="4961859"/>
            <a:ext cx="2343819" cy="372383"/>
          </a:xfrm>
          <a:custGeom>
            <a:avLst/>
            <a:gdLst>
              <a:gd name="connsiteX0" fmla="*/ 0 w 2343819"/>
              <a:gd name="connsiteY0" fmla="*/ 0 h 372383"/>
              <a:gd name="connsiteX1" fmla="*/ 585955 w 2343819"/>
              <a:gd name="connsiteY1" fmla="*/ 0 h 372383"/>
              <a:gd name="connsiteX2" fmla="*/ 1148471 w 2343819"/>
              <a:gd name="connsiteY2" fmla="*/ 0 h 372383"/>
              <a:gd name="connsiteX3" fmla="*/ 1757864 w 2343819"/>
              <a:gd name="connsiteY3" fmla="*/ 0 h 372383"/>
              <a:gd name="connsiteX4" fmla="*/ 2343819 w 2343819"/>
              <a:gd name="connsiteY4" fmla="*/ 0 h 372383"/>
              <a:gd name="connsiteX5" fmla="*/ 2343819 w 2343819"/>
              <a:gd name="connsiteY5" fmla="*/ 372383 h 372383"/>
              <a:gd name="connsiteX6" fmla="*/ 1828179 w 2343819"/>
              <a:gd name="connsiteY6" fmla="*/ 372383 h 372383"/>
              <a:gd name="connsiteX7" fmla="*/ 1312539 w 2343819"/>
              <a:gd name="connsiteY7" fmla="*/ 372383 h 372383"/>
              <a:gd name="connsiteX8" fmla="*/ 773460 w 2343819"/>
              <a:gd name="connsiteY8" fmla="*/ 372383 h 372383"/>
              <a:gd name="connsiteX9" fmla="*/ 0 w 2343819"/>
              <a:gd name="connsiteY9" fmla="*/ 372383 h 372383"/>
              <a:gd name="connsiteX10" fmla="*/ 0 w 2343819"/>
              <a:gd name="connsiteY10" fmla="*/ 0 h 37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3819" h="372383" extrusionOk="0">
                <a:moveTo>
                  <a:pt x="0" y="0"/>
                </a:moveTo>
                <a:cubicBezTo>
                  <a:pt x="260731" y="5553"/>
                  <a:pt x="375488" y="-14060"/>
                  <a:pt x="585955" y="0"/>
                </a:cubicBezTo>
                <a:cubicBezTo>
                  <a:pt x="796422" y="14060"/>
                  <a:pt x="999852" y="-1488"/>
                  <a:pt x="1148471" y="0"/>
                </a:cubicBezTo>
                <a:cubicBezTo>
                  <a:pt x="1297090" y="1488"/>
                  <a:pt x="1565726" y="19982"/>
                  <a:pt x="1757864" y="0"/>
                </a:cubicBezTo>
                <a:cubicBezTo>
                  <a:pt x="1950002" y="-19982"/>
                  <a:pt x="2224189" y="25317"/>
                  <a:pt x="2343819" y="0"/>
                </a:cubicBezTo>
                <a:cubicBezTo>
                  <a:pt x="2338255" y="133172"/>
                  <a:pt x="2334907" y="218713"/>
                  <a:pt x="2343819" y="372383"/>
                </a:cubicBezTo>
                <a:cubicBezTo>
                  <a:pt x="2226575" y="394548"/>
                  <a:pt x="1959267" y="373403"/>
                  <a:pt x="1828179" y="372383"/>
                </a:cubicBezTo>
                <a:cubicBezTo>
                  <a:pt x="1697091" y="371363"/>
                  <a:pt x="1494262" y="369344"/>
                  <a:pt x="1312539" y="372383"/>
                </a:cubicBezTo>
                <a:cubicBezTo>
                  <a:pt x="1130816" y="375422"/>
                  <a:pt x="900050" y="372795"/>
                  <a:pt x="773460" y="372383"/>
                </a:cubicBezTo>
                <a:cubicBezTo>
                  <a:pt x="646870" y="371971"/>
                  <a:pt x="310789" y="383939"/>
                  <a:pt x="0" y="372383"/>
                </a:cubicBezTo>
                <a:cubicBezTo>
                  <a:pt x="8800" y="248393"/>
                  <a:pt x="-7712" y="155672"/>
                  <a:pt x="0" y="0"/>
                </a:cubicBezTo>
                <a:close/>
              </a:path>
            </a:pathLst>
          </a:custGeom>
          <a:noFill/>
          <a:ln w="38100">
            <a:solidFill>
              <a:schemeClr val="accent4"/>
            </a:solidFill>
            <a:extLst>
              <a:ext uri="{C807C97D-BFC1-408E-A445-0C87EB9F89A2}">
                <ask:lineSketchStyleProps xmlns:ask="http://schemas.microsoft.com/office/drawing/2018/sketchyshapes" sd="161749963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3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0" grpId="0" animBg="1"/>
      <p:bldP spid="24" grpId="0" animBg="1"/>
      <p:bldP spid="26"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C6A829-9774-427F-96A3-3F0BD587E1F7}"/>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Model Diagnostics</a:t>
            </a:r>
            <a:endParaRPr lang="en-US" sz="4000" dirty="0">
              <a:solidFill>
                <a:srgbClr val="FFFFFF"/>
              </a:solidFill>
            </a:endParaRPr>
          </a:p>
        </p:txBody>
      </p:sp>
      <p:cxnSp>
        <p:nvCxnSpPr>
          <p:cNvPr id="77" name="Straight Connector 7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02" name="Content Placeholder 4101">
            <a:extLst>
              <a:ext uri="{FF2B5EF4-FFF2-40B4-BE49-F238E27FC236}">
                <a16:creationId xmlns:a16="http://schemas.microsoft.com/office/drawing/2014/main" id="{BB949E37-5BE1-43D1-A211-A943EBD69B94}"/>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4098" name="Picture 2" descr="Panel of fit diagnostics for Happiness_Score.">
            <a:extLst>
              <a:ext uri="{FF2B5EF4-FFF2-40B4-BE49-F238E27FC236}">
                <a16:creationId xmlns:a16="http://schemas.microsoft.com/office/drawing/2014/main" id="{AF3B91F1-0EBA-4B82-B669-1FC17499BC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66" t="757" r="29672" b="95190"/>
          <a:stretch/>
        </p:blipFill>
        <p:spPr bwMode="auto">
          <a:xfrm>
            <a:off x="6798364" y="118392"/>
            <a:ext cx="2687541" cy="2712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anel of fit diagnostics for Happiness_Score.">
            <a:extLst>
              <a:ext uri="{FF2B5EF4-FFF2-40B4-BE49-F238E27FC236}">
                <a16:creationId xmlns:a16="http://schemas.microsoft.com/office/drawing/2014/main" id="{1775A68B-3E9B-4DC6-91B7-E1C983B70D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40" t="4871" r="32644" b="64934"/>
          <a:stretch/>
        </p:blipFill>
        <p:spPr bwMode="auto">
          <a:xfrm>
            <a:off x="4882896" y="457374"/>
            <a:ext cx="4404227" cy="20205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anel of fit diagnostics for Happiness_Score.">
            <a:extLst>
              <a:ext uri="{FF2B5EF4-FFF2-40B4-BE49-F238E27FC236}">
                <a16:creationId xmlns:a16="http://schemas.microsoft.com/office/drawing/2014/main" id="{1B83B73F-C08A-452E-B49E-63261D1002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41" t="35131" r="64571"/>
          <a:stretch/>
        </p:blipFill>
        <p:spPr bwMode="auto">
          <a:xfrm>
            <a:off x="4882896" y="2434710"/>
            <a:ext cx="2267712" cy="43729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Panel of fit diagnostics for Happiness_Score.">
            <a:extLst>
              <a:ext uri="{FF2B5EF4-FFF2-40B4-BE49-F238E27FC236}">
                <a16:creationId xmlns:a16="http://schemas.microsoft.com/office/drawing/2014/main" id="{9DD1DAA4-6625-4567-8389-CB386660B4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111" t="36017" b="33788"/>
          <a:stretch/>
        </p:blipFill>
        <p:spPr bwMode="auto">
          <a:xfrm>
            <a:off x="9203852" y="2477922"/>
            <a:ext cx="2267712" cy="20205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A72149D-7A7D-4596-BF0E-D7472250BD0B}"/>
              </a:ext>
            </a:extLst>
          </p:cNvPr>
          <p:cNvSpPr/>
          <p:nvPr/>
        </p:nvSpPr>
        <p:spPr>
          <a:xfrm>
            <a:off x="11036440" y="2599174"/>
            <a:ext cx="56940" cy="1420167"/>
          </a:xfrm>
          <a:prstGeom prst="rect">
            <a:avLst/>
          </a:prstGeom>
          <a:solidFill>
            <a:srgbClr val="1D2EAB"/>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29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772B-D2BF-4D11-80FE-01FF5E810AB6}"/>
              </a:ext>
            </a:extLst>
          </p:cNvPr>
          <p:cNvSpPr>
            <a:spLocks noGrp="1"/>
          </p:cNvSpPr>
          <p:nvPr>
            <p:ph type="title"/>
          </p:nvPr>
        </p:nvSpPr>
        <p:spPr/>
        <p:txBody>
          <a:bodyPr/>
          <a:lstStyle/>
          <a:p>
            <a:r>
              <a:rPr lang="en-US" dirty="0"/>
              <a:t>Comparison with Human Development Index (HDI)</a:t>
            </a:r>
          </a:p>
        </p:txBody>
      </p:sp>
      <p:graphicFrame>
        <p:nvGraphicFramePr>
          <p:cNvPr id="19" name="Diagram 18">
            <a:extLst>
              <a:ext uri="{FF2B5EF4-FFF2-40B4-BE49-F238E27FC236}">
                <a16:creationId xmlns:a16="http://schemas.microsoft.com/office/drawing/2014/main" id="{E2150A8B-266D-41FE-9CE3-38586601481D}"/>
              </a:ext>
            </a:extLst>
          </p:cNvPr>
          <p:cNvGraphicFramePr/>
          <p:nvPr>
            <p:extLst>
              <p:ext uri="{D42A27DB-BD31-4B8C-83A1-F6EECF244321}">
                <p14:modId xmlns:p14="http://schemas.microsoft.com/office/powerpoint/2010/main" val="653305701"/>
              </p:ext>
            </p:extLst>
          </p:nvPr>
        </p:nvGraphicFramePr>
        <p:xfrm>
          <a:off x="1097280" y="2243469"/>
          <a:ext cx="10173232" cy="3974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2428BB08-26C0-4E7E-B3DF-9249636C4FEF}"/>
              </a:ext>
            </a:extLst>
          </p:cNvPr>
          <p:cNvSpPr txBox="1"/>
          <p:nvPr/>
        </p:nvSpPr>
        <p:spPr>
          <a:xfrm>
            <a:off x="9792586" y="1011981"/>
            <a:ext cx="1477926" cy="369332"/>
          </a:xfrm>
          <a:prstGeom prst="rect">
            <a:avLst/>
          </a:prstGeom>
          <a:noFill/>
        </p:spPr>
        <p:txBody>
          <a:bodyPr wrap="square" rtlCol="0">
            <a:spAutoFit/>
          </a:bodyPr>
          <a:lstStyle/>
          <a:p>
            <a:r>
              <a:rPr lang="en-US" dirty="0"/>
              <a:t>MY MODEL</a:t>
            </a:r>
          </a:p>
        </p:txBody>
      </p:sp>
      <p:sp>
        <p:nvSpPr>
          <p:cNvPr id="21" name="Rectangle 20">
            <a:extLst>
              <a:ext uri="{FF2B5EF4-FFF2-40B4-BE49-F238E27FC236}">
                <a16:creationId xmlns:a16="http://schemas.microsoft.com/office/drawing/2014/main" id="{17DA6773-A794-4934-AB98-E30FABEFCFB9}"/>
              </a:ext>
            </a:extLst>
          </p:cNvPr>
          <p:cNvSpPr/>
          <p:nvPr/>
        </p:nvSpPr>
        <p:spPr>
          <a:xfrm>
            <a:off x="9027042" y="1011981"/>
            <a:ext cx="712381" cy="27455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800FEF1-5904-46B2-8154-252DAB8C5C8A}"/>
              </a:ext>
            </a:extLst>
          </p:cNvPr>
          <p:cNvSpPr/>
          <p:nvPr/>
        </p:nvSpPr>
        <p:spPr>
          <a:xfrm>
            <a:off x="9027041" y="1332138"/>
            <a:ext cx="712381" cy="274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8CA5616-5854-4084-9D24-7FF00629C6D9}"/>
              </a:ext>
            </a:extLst>
          </p:cNvPr>
          <p:cNvSpPr txBox="1"/>
          <p:nvPr/>
        </p:nvSpPr>
        <p:spPr>
          <a:xfrm>
            <a:off x="9792586" y="1292179"/>
            <a:ext cx="1477926" cy="369332"/>
          </a:xfrm>
          <a:prstGeom prst="rect">
            <a:avLst/>
          </a:prstGeom>
          <a:noFill/>
        </p:spPr>
        <p:txBody>
          <a:bodyPr wrap="square" rtlCol="0">
            <a:spAutoFit/>
          </a:bodyPr>
          <a:lstStyle/>
          <a:p>
            <a:r>
              <a:rPr lang="en-US" dirty="0"/>
              <a:t>HDI MODEL</a:t>
            </a:r>
          </a:p>
        </p:txBody>
      </p:sp>
    </p:spTree>
    <p:extLst>
      <p:ext uri="{BB962C8B-B14F-4D97-AF65-F5344CB8AC3E}">
        <p14:creationId xmlns:p14="http://schemas.microsoft.com/office/powerpoint/2010/main" val="249003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FD576-5984-4E0F-A7CB-250396E2D0A0}"/>
              </a:ext>
            </a:extLst>
          </p:cNvPr>
          <p:cNvSpPr>
            <a:spLocks noGrp="1"/>
          </p:cNvSpPr>
          <p:nvPr>
            <p:ph type="title"/>
          </p:nvPr>
        </p:nvSpPr>
        <p:spPr>
          <a:xfrm>
            <a:off x="642257" y="634946"/>
            <a:ext cx="3690257" cy="1450757"/>
          </a:xfrm>
        </p:spPr>
        <p:txBody>
          <a:bodyPr>
            <a:normAutofit/>
          </a:bodyPr>
          <a:lstStyle/>
          <a:p>
            <a:r>
              <a:rPr lang="en-US" sz="3300"/>
              <a:t>Outliers and Influential Points</a:t>
            </a:r>
          </a:p>
        </p:txBody>
      </p:sp>
      <p:cxnSp>
        <p:nvCxnSpPr>
          <p:cNvPr id="141" name="Straight Connector 14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594803B-5CD8-42FB-B573-3AC1B9F55C50}"/>
              </a:ext>
            </a:extLst>
          </p:cNvPr>
          <p:cNvGraphicFramePr>
            <a:graphicFrameLocks noGrp="1"/>
          </p:cNvGraphicFramePr>
          <p:nvPr>
            <p:ph idx="1"/>
            <p:extLst>
              <p:ext uri="{D42A27DB-BD31-4B8C-83A1-F6EECF244321}">
                <p14:modId xmlns:p14="http://schemas.microsoft.com/office/powerpoint/2010/main" val="3098746492"/>
              </p:ext>
            </p:extLst>
          </p:nvPr>
        </p:nvGraphicFramePr>
        <p:xfrm>
          <a:off x="449451" y="2745378"/>
          <a:ext cx="3883062" cy="2011680"/>
        </p:xfrm>
        <a:graphic>
          <a:graphicData uri="http://schemas.openxmlformats.org/drawingml/2006/table">
            <a:tbl>
              <a:tblPr firstRow="1" bandRow="1">
                <a:tableStyleId>{F5AB1C69-6EDB-4FF4-983F-18BD219EF322}</a:tableStyleId>
              </a:tblPr>
              <a:tblGrid>
                <a:gridCol w="1394097">
                  <a:extLst>
                    <a:ext uri="{9D8B030D-6E8A-4147-A177-3AD203B41FA5}">
                      <a16:colId xmlns:a16="http://schemas.microsoft.com/office/drawing/2014/main" val="2428236443"/>
                    </a:ext>
                  </a:extLst>
                </a:gridCol>
                <a:gridCol w="1268362">
                  <a:extLst>
                    <a:ext uri="{9D8B030D-6E8A-4147-A177-3AD203B41FA5}">
                      <a16:colId xmlns:a16="http://schemas.microsoft.com/office/drawing/2014/main" val="3316977002"/>
                    </a:ext>
                  </a:extLst>
                </a:gridCol>
                <a:gridCol w="1220603">
                  <a:extLst>
                    <a:ext uri="{9D8B030D-6E8A-4147-A177-3AD203B41FA5}">
                      <a16:colId xmlns:a16="http://schemas.microsoft.com/office/drawing/2014/main" val="2401470587"/>
                    </a:ext>
                  </a:extLst>
                </a:gridCol>
              </a:tblGrid>
              <a:tr h="543638">
                <a:tc>
                  <a:txBody>
                    <a:bodyPr/>
                    <a:lstStyle/>
                    <a:p>
                      <a:pPr algn="ctr"/>
                      <a:r>
                        <a:rPr lang="en-US" dirty="0"/>
                        <a:t>Country</a:t>
                      </a:r>
                    </a:p>
                  </a:txBody>
                  <a:tcPr/>
                </a:tc>
                <a:tc>
                  <a:txBody>
                    <a:bodyPr/>
                    <a:lstStyle/>
                    <a:p>
                      <a:pPr algn="ctr"/>
                      <a:r>
                        <a:rPr lang="en-US" dirty="0"/>
                        <a:t>Happiness Score</a:t>
                      </a:r>
                    </a:p>
                  </a:txBody>
                  <a:tcPr/>
                </a:tc>
                <a:tc>
                  <a:txBody>
                    <a:bodyPr/>
                    <a:lstStyle/>
                    <a:p>
                      <a:pPr algn="ctr"/>
                      <a:r>
                        <a:rPr lang="en-US" dirty="0"/>
                        <a:t>Predicted Happiness Score</a:t>
                      </a:r>
                    </a:p>
                  </a:txBody>
                  <a:tcPr/>
                </a:tc>
                <a:extLst>
                  <a:ext uri="{0D108BD9-81ED-4DB2-BD59-A6C34878D82A}">
                    <a16:rowId xmlns:a16="http://schemas.microsoft.com/office/drawing/2014/main" val="416262200"/>
                  </a:ext>
                </a:extLst>
              </a:tr>
              <a:tr h="299116">
                <a:tc>
                  <a:txBody>
                    <a:bodyPr/>
                    <a:lstStyle/>
                    <a:p>
                      <a:pPr algn="ctr"/>
                      <a:r>
                        <a:rPr lang="en-US" dirty="0"/>
                        <a:t>Switzerland</a:t>
                      </a:r>
                    </a:p>
                  </a:txBody>
                  <a:tcPr/>
                </a:tc>
                <a:tc>
                  <a:txBody>
                    <a:bodyPr/>
                    <a:lstStyle/>
                    <a:p>
                      <a:pPr algn="ctr"/>
                      <a:r>
                        <a:rPr lang="en-US" dirty="0"/>
                        <a:t>7.59</a:t>
                      </a:r>
                    </a:p>
                  </a:txBody>
                  <a:tcPr/>
                </a:tc>
                <a:tc>
                  <a:txBody>
                    <a:bodyPr/>
                    <a:lstStyle/>
                    <a:p>
                      <a:pPr algn="ctr"/>
                      <a:r>
                        <a:rPr lang="en-US" dirty="0"/>
                        <a:t>5.66</a:t>
                      </a:r>
                    </a:p>
                  </a:txBody>
                  <a:tcPr/>
                </a:tc>
                <a:extLst>
                  <a:ext uri="{0D108BD9-81ED-4DB2-BD59-A6C34878D82A}">
                    <a16:rowId xmlns:a16="http://schemas.microsoft.com/office/drawing/2014/main" val="3670804086"/>
                  </a:ext>
                </a:extLst>
              </a:tr>
              <a:tr h="299116">
                <a:tc>
                  <a:txBody>
                    <a:bodyPr/>
                    <a:lstStyle/>
                    <a:p>
                      <a:pPr algn="ctr"/>
                      <a:r>
                        <a:rPr lang="en-US" dirty="0"/>
                        <a:t>Syria</a:t>
                      </a:r>
                    </a:p>
                  </a:txBody>
                  <a:tcPr/>
                </a:tc>
                <a:tc>
                  <a:txBody>
                    <a:bodyPr/>
                    <a:lstStyle/>
                    <a:p>
                      <a:pPr algn="ctr"/>
                      <a:r>
                        <a:rPr lang="en-US" dirty="0"/>
                        <a:t>3.01</a:t>
                      </a:r>
                    </a:p>
                  </a:txBody>
                  <a:tcPr/>
                </a:tc>
                <a:tc>
                  <a:txBody>
                    <a:bodyPr/>
                    <a:lstStyle/>
                    <a:p>
                      <a:pPr algn="ctr"/>
                      <a:r>
                        <a:rPr lang="en-US" dirty="0"/>
                        <a:t>4.82</a:t>
                      </a:r>
                    </a:p>
                  </a:txBody>
                  <a:tcPr/>
                </a:tc>
                <a:extLst>
                  <a:ext uri="{0D108BD9-81ED-4DB2-BD59-A6C34878D82A}">
                    <a16:rowId xmlns:a16="http://schemas.microsoft.com/office/drawing/2014/main" val="4012300012"/>
                  </a:ext>
                </a:extLst>
              </a:tr>
              <a:tr h="299116">
                <a:tc>
                  <a:txBody>
                    <a:bodyPr/>
                    <a:lstStyle/>
                    <a:p>
                      <a:pPr algn="ctr"/>
                      <a:r>
                        <a:rPr lang="en-US" dirty="0"/>
                        <a:t>Venezuela</a:t>
                      </a:r>
                    </a:p>
                  </a:txBody>
                  <a:tcPr/>
                </a:tc>
                <a:tc>
                  <a:txBody>
                    <a:bodyPr/>
                    <a:lstStyle/>
                    <a:p>
                      <a:pPr algn="ctr"/>
                      <a:r>
                        <a:rPr lang="en-US" dirty="0"/>
                        <a:t>6.81</a:t>
                      </a:r>
                    </a:p>
                  </a:txBody>
                  <a:tcPr/>
                </a:tc>
                <a:tc>
                  <a:txBody>
                    <a:bodyPr/>
                    <a:lstStyle/>
                    <a:p>
                      <a:pPr algn="ctr"/>
                      <a:r>
                        <a:rPr lang="en-US" dirty="0"/>
                        <a:t>5.07</a:t>
                      </a:r>
                    </a:p>
                  </a:txBody>
                  <a:tcPr/>
                </a:tc>
                <a:extLst>
                  <a:ext uri="{0D108BD9-81ED-4DB2-BD59-A6C34878D82A}">
                    <a16:rowId xmlns:a16="http://schemas.microsoft.com/office/drawing/2014/main" val="327716262"/>
                  </a:ext>
                </a:extLst>
              </a:tr>
            </a:tbl>
          </a:graphicData>
        </a:graphic>
      </p:graphicFrame>
      <p:pic>
        <p:nvPicPr>
          <p:cNvPr id="5122" name="Picture 2" descr="Needle plot of Cook's D statistic by observation for Happiness_Score.">
            <a:extLst>
              <a:ext uri="{FF2B5EF4-FFF2-40B4-BE49-F238E27FC236}">
                <a16:creationId xmlns:a16="http://schemas.microsoft.com/office/drawing/2014/main" id="{1E15CFB8-83C4-4C64-8694-A21B3CFDB8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85" r="2" b="2"/>
          <a:stretch/>
        </p:blipFill>
        <p:spPr bwMode="auto">
          <a:xfrm>
            <a:off x="4601497" y="604159"/>
            <a:ext cx="6956506" cy="5350328"/>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340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7954-BCA6-4F74-8B9E-E9240C0DA5F4}"/>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C8C94B46-A194-47AB-AFD4-F4E1F9D61920}"/>
              </a:ext>
            </a:extLst>
          </p:cNvPr>
          <p:cNvSpPr>
            <a:spLocks noGrp="1"/>
          </p:cNvSpPr>
          <p:nvPr>
            <p:ph idx="1"/>
          </p:nvPr>
        </p:nvSpPr>
        <p:spPr>
          <a:xfrm>
            <a:off x="1097279" y="2108201"/>
            <a:ext cx="10303223" cy="1320799"/>
          </a:xfrm>
        </p:spPr>
        <p:txBody>
          <a:bodyPr>
            <a:normAutofit/>
          </a:bodyPr>
          <a:lstStyle/>
          <a:p>
            <a:pPr marL="0" indent="0">
              <a:lnSpc>
                <a:spcPct val="100000"/>
              </a:lnSpc>
              <a:spcBef>
                <a:spcPts val="0"/>
              </a:spcBef>
            </a:pPr>
            <a:r>
              <a:rPr lang="en-US" sz="2000" b="1" dirty="0">
                <a:solidFill>
                  <a:schemeClr val="accent1"/>
                </a:solidFill>
              </a:rPr>
              <a:t>(1) </a:t>
            </a:r>
            <a:r>
              <a:rPr lang="en-US" sz="2200" b="1" dirty="0">
                <a:solidFill>
                  <a:schemeClr val="accent1"/>
                </a:solidFill>
              </a:rPr>
              <a:t>We can model human happiness across countries using just a handful of economic </a:t>
            </a:r>
          </a:p>
          <a:p>
            <a:pPr marL="0" indent="0">
              <a:lnSpc>
                <a:spcPct val="100000"/>
              </a:lnSpc>
              <a:spcBef>
                <a:spcPts val="0"/>
              </a:spcBef>
            </a:pPr>
            <a:r>
              <a:rPr lang="en-US" sz="2200" b="1" dirty="0">
                <a:solidFill>
                  <a:schemeClr val="accent1"/>
                </a:solidFill>
              </a:rPr>
              <a:t>     development indicators</a:t>
            </a:r>
          </a:p>
          <a:p>
            <a:pPr marL="292608" lvl="1" indent="0">
              <a:spcBef>
                <a:spcPts val="0"/>
              </a:spcBef>
            </a:pPr>
            <a:r>
              <a:rPr lang="en-US" sz="2200" b="1" dirty="0">
                <a:solidFill>
                  <a:schemeClr val="accent1"/>
                </a:solidFill>
              </a:rPr>
              <a:t> Health, income, education, and overall population trends are the best predictors </a:t>
            </a:r>
          </a:p>
        </p:txBody>
      </p:sp>
      <p:sp>
        <p:nvSpPr>
          <p:cNvPr id="4" name="Content Placeholder 2">
            <a:extLst>
              <a:ext uri="{FF2B5EF4-FFF2-40B4-BE49-F238E27FC236}">
                <a16:creationId xmlns:a16="http://schemas.microsoft.com/office/drawing/2014/main" id="{956008F0-770A-4639-B954-15242E48EF6D}"/>
              </a:ext>
            </a:extLst>
          </p:cNvPr>
          <p:cNvSpPr txBox="1">
            <a:spLocks/>
          </p:cNvSpPr>
          <p:nvPr/>
        </p:nvSpPr>
        <p:spPr>
          <a:xfrm>
            <a:off x="1143349" y="3537906"/>
            <a:ext cx="10303223" cy="102729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Font typeface="Calibri" panose="020F0502020204030204" pitchFamily="34" charset="0"/>
              <a:buNone/>
            </a:pPr>
            <a:r>
              <a:rPr lang="en-US" sz="2200" b="1" dirty="0">
                <a:solidFill>
                  <a:schemeClr val="accent4"/>
                </a:solidFill>
              </a:rPr>
              <a:t>(2) Contributions of different factors to happiness levels do not seem to vary between </a:t>
            </a:r>
          </a:p>
          <a:p>
            <a:pPr marL="0" indent="0">
              <a:spcBef>
                <a:spcPts val="0"/>
              </a:spcBef>
              <a:buFont typeface="Calibri" panose="020F0502020204030204" pitchFamily="34" charset="0"/>
              <a:buNone/>
            </a:pPr>
            <a:r>
              <a:rPr lang="en-US" sz="2200" b="1" dirty="0">
                <a:solidFill>
                  <a:schemeClr val="accent4"/>
                </a:solidFill>
              </a:rPr>
              <a:t>     developed and developing countries</a:t>
            </a:r>
          </a:p>
        </p:txBody>
      </p:sp>
      <p:sp>
        <p:nvSpPr>
          <p:cNvPr id="5" name="Content Placeholder 2">
            <a:extLst>
              <a:ext uri="{FF2B5EF4-FFF2-40B4-BE49-F238E27FC236}">
                <a16:creationId xmlns:a16="http://schemas.microsoft.com/office/drawing/2014/main" id="{5879BE9B-CAF2-4847-9EC8-4A6B2D9EC444}"/>
              </a:ext>
            </a:extLst>
          </p:cNvPr>
          <p:cNvSpPr txBox="1">
            <a:spLocks/>
          </p:cNvSpPr>
          <p:nvPr/>
        </p:nvSpPr>
        <p:spPr>
          <a:xfrm>
            <a:off x="1143349" y="4674112"/>
            <a:ext cx="10303223" cy="1568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Font typeface="Calibri" panose="020F0502020204030204" pitchFamily="34" charset="0"/>
              <a:buNone/>
            </a:pPr>
            <a:r>
              <a:rPr lang="en-US" sz="2200" b="1" dirty="0">
                <a:solidFill>
                  <a:schemeClr val="tx2"/>
                </a:solidFill>
              </a:rPr>
              <a:t>(3) Policy aimed at increasing happiness may focus on the domains deemed significant</a:t>
            </a:r>
          </a:p>
          <a:p>
            <a:pPr marL="0" indent="0">
              <a:spcBef>
                <a:spcPts val="0"/>
              </a:spcBef>
              <a:buFont typeface="Calibri" panose="020F0502020204030204" pitchFamily="34" charset="0"/>
              <a:buNone/>
            </a:pPr>
            <a:r>
              <a:rPr lang="en-US" sz="2200" b="1" dirty="0">
                <a:solidFill>
                  <a:schemeClr val="tx2"/>
                </a:solidFill>
              </a:rPr>
              <a:t>      in the model</a:t>
            </a:r>
          </a:p>
          <a:p>
            <a:pPr lvl="1">
              <a:spcBef>
                <a:spcPts val="0"/>
              </a:spcBef>
            </a:pPr>
            <a:r>
              <a:rPr lang="en-US" sz="2200" b="1" dirty="0">
                <a:solidFill>
                  <a:schemeClr val="tx2"/>
                </a:solidFill>
              </a:rPr>
              <a:t>Don’t oversimplify!</a:t>
            </a:r>
          </a:p>
          <a:p>
            <a:pPr>
              <a:spcBef>
                <a:spcPts val="0"/>
              </a:spcBef>
            </a:pPr>
            <a:endParaRPr lang="en-US" sz="2200" dirty="0">
              <a:solidFill>
                <a:schemeClr val="tx1">
                  <a:lumMod val="85000"/>
                  <a:lumOff val="15000"/>
                </a:schemeClr>
              </a:solidFill>
            </a:endParaRPr>
          </a:p>
        </p:txBody>
      </p:sp>
    </p:spTree>
    <p:extLst>
      <p:ext uri="{BB962C8B-B14F-4D97-AF65-F5344CB8AC3E}">
        <p14:creationId xmlns:p14="http://schemas.microsoft.com/office/powerpoint/2010/main" val="18306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1F40-6600-4BD9-B056-9335E43AE94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2F3F102-B0F2-437A-8F83-A3AAA8821EA7}"/>
              </a:ext>
            </a:extLst>
          </p:cNvPr>
          <p:cNvSpPr>
            <a:spLocks noGrp="1"/>
          </p:cNvSpPr>
          <p:nvPr>
            <p:ph idx="1"/>
          </p:nvPr>
        </p:nvSpPr>
        <p:spPr>
          <a:xfrm>
            <a:off x="1097280" y="2108201"/>
            <a:ext cx="10058400" cy="4334163"/>
          </a:xfrm>
        </p:spPr>
        <p:txBody>
          <a:bodyPr>
            <a:normAutofit fontScale="92500" lnSpcReduction="10000"/>
          </a:bodyPr>
          <a:lstStyle/>
          <a:p>
            <a:r>
              <a:rPr lang="en-US" dirty="0">
                <a:hlinkClick r:id="rId2"/>
              </a:rPr>
              <a:t>https://www.npr.org/sections/parallels/2018/02/12/584481047/the-birthplace-of-gross-national-happiness-is-growing-a-bit-cynical</a:t>
            </a:r>
            <a:endParaRPr lang="en-US" dirty="0"/>
          </a:p>
          <a:p>
            <a:r>
              <a:rPr lang="en-US" dirty="0">
                <a:hlinkClick r:id="rId3"/>
              </a:rPr>
              <a:t>https://www.khanacademy.org/economics-finance-domain/macroeconomics/macro-economic-indicators-and-the-business-cycle/macro-limitations-of-gdp/a/how-well-gdp-measures-the-well-being-of-society-cnx</a:t>
            </a:r>
            <a:endParaRPr lang="en-US" dirty="0"/>
          </a:p>
          <a:p>
            <a:r>
              <a:rPr lang="en-US" dirty="0">
                <a:hlinkClick r:id="rId4"/>
              </a:rPr>
              <a:t>https://www.theigc.org/blog/is-gdp-an-adequate-measure-of-development/</a:t>
            </a:r>
            <a:endParaRPr lang="en-US" dirty="0"/>
          </a:p>
          <a:p>
            <a:r>
              <a:rPr lang="en-US" dirty="0">
                <a:hlinkClick r:id="rId5"/>
              </a:rPr>
              <a:t>https://hbr.org/2016/04/when-economic-growth-doesnt-make-countries-happier</a:t>
            </a:r>
            <a:endParaRPr lang="en-US" dirty="0"/>
          </a:p>
          <a:p>
            <a:r>
              <a:rPr lang="en-US" dirty="0">
                <a:hlinkClick r:id="rId6"/>
              </a:rPr>
              <a:t>https://qz.com/1267005/venezuelas-crisis-has-made-it-one-of-the-unhappiest-countries-in-the-world/</a:t>
            </a:r>
            <a:endParaRPr lang="en-US" dirty="0"/>
          </a:p>
          <a:p>
            <a:r>
              <a:rPr lang="en-US" dirty="0">
                <a:hlinkClick r:id="rId7"/>
              </a:rPr>
              <a:t>https://www.telegraph.co.uk/travel/destinations/europe/switzerland/articles/Why-is-Switzerland-so-happy/</a:t>
            </a:r>
            <a:endParaRPr lang="en-US" dirty="0"/>
          </a:p>
          <a:p>
            <a:r>
              <a:rPr lang="en-US" dirty="0">
                <a:hlinkClick r:id="rId8"/>
              </a:rPr>
              <a:t>https://www.businessinsider.com/the-unhappiest-country-in-the-world-is-syria-2015-11</a:t>
            </a:r>
            <a:endParaRPr lang="en-US" dirty="0"/>
          </a:p>
        </p:txBody>
      </p:sp>
    </p:spTree>
    <p:extLst>
      <p:ext uri="{BB962C8B-B14F-4D97-AF65-F5344CB8AC3E}">
        <p14:creationId xmlns:p14="http://schemas.microsoft.com/office/powerpoint/2010/main" val="416697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47"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5400">
                <a:solidFill>
                  <a:schemeClr val="tx1"/>
                </a:solidFill>
              </a:rPr>
              <a:t>Thank You!</a:t>
            </a:r>
          </a:p>
        </p:txBody>
      </p:sp>
      <p:cxnSp>
        <p:nvCxnSpPr>
          <p:cNvPr id="48"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49"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98414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4D8D-948B-4E9B-AACF-9475B3042919}"/>
              </a:ext>
            </a:extLst>
          </p:cNvPr>
          <p:cNvSpPr>
            <a:spLocks noGrp="1"/>
          </p:cNvSpPr>
          <p:nvPr>
            <p:ph type="title"/>
          </p:nvPr>
        </p:nvSpPr>
        <p:spPr>
          <a:xfrm>
            <a:off x="731520" y="263529"/>
            <a:ext cx="10789920" cy="1450757"/>
          </a:xfrm>
        </p:spPr>
        <p:txBody>
          <a:bodyPr/>
          <a:lstStyle/>
          <a:p>
            <a:pPr algn="ctr"/>
            <a:r>
              <a:rPr lang="en-US" dirty="0"/>
              <a:t>GDP as a Measure of Development</a:t>
            </a:r>
          </a:p>
        </p:txBody>
      </p:sp>
      <p:sp>
        <p:nvSpPr>
          <p:cNvPr id="3" name="Content Placeholder 2">
            <a:extLst>
              <a:ext uri="{FF2B5EF4-FFF2-40B4-BE49-F238E27FC236}">
                <a16:creationId xmlns:a16="http://schemas.microsoft.com/office/drawing/2014/main" id="{43D9CBF3-6A65-41D6-9C5C-6F94B839CE2A}"/>
              </a:ext>
            </a:extLst>
          </p:cNvPr>
          <p:cNvSpPr>
            <a:spLocks noGrp="1"/>
          </p:cNvSpPr>
          <p:nvPr>
            <p:ph idx="1"/>
          </p:nvPr>
        </p:nvSpPr>
        <p:spPr>
          <a:xfrm>
            <a:off x="1097280" y="2272324"/>
            <a:ext cx="10058400" cy="3760891"/>
          </a:xfrm>
        </p:spPr>
        <p:txBody>
          <a:bodyPr>
            <a:normAutofit/>
          </a:bodyPr>
          <a:lstStyle/>
          <a:p>
            <a:r>
              <a:rPr lang="en-US" sz="2200" b="1" dirty="0">
                <a:solidFill>
                  <a:schemeClr val="tx1"/>
                </a:solidFill>
              </a:rPr>
              <a:t>• </a:t>
            </a:r>
            <a:r>
              <a:rPr lang="en-US" sz="2200" dirty="0">
                <a:solidFill>
                  <a:schemeClr val="tx1"/>
                </a:solidFill>
              </a:rPr>
              <a:t>GDP is easy to measure – single concrete measure of standard of living</a:t>
            </a:r>
          </a:p>
          <a:p>
            <a:pPr lvl="2">
              <a:spcAft>
                <a:spcPts val="1200"/>
              </a:spcAft>
            </a:pPr>
            <a:r>
              <a:rPr lang="en-US" sz="2200" dirty="0">
                <a:solidFill>
                  <a:schemeClr val="tx1"/>
                </a:solidFill>
              </a:rPr>
              <a:t>Objective and comparable across countries</a:t>
            </a:r>
          </a:p>
          <a:p>
            <a:pPr>
              <a:spcAft>
                <a:spcPts val="1200"/>
              </a:spcAft>
            </a:pPr>
            <a:r>
              <a:rPr lang="en-US" sz="2200" b="1" dirty="0">
                <a:solidFill>
                  <a:schemeClr val="tx1"/>
                </a:solidFill>
              </a:rPr>
              <a:t>• </a:t>
            </a:r>
            <a:r>
              <a:rPr lang="en-US" sz="2200" dirty="0">
                <a:solidFill>
                  <a:schemeClr val="tx1"/>
                </a:solidFill>
              </a:rPr>
              <a:t>GDP is an indicator of growth in jobs and income</a:t>
            </a:r>
          </a:p>
          <a:p>
            <a:r>
              <a:rPr lang="en-US" sz="2200" b="1" dirty="0">
                <a:solidFill>
                  <a:schemeClr val="tx1"/>
                </a:solidFill>
              </a:rPr>
              <a:t>• </a:t>
            </a:r>
            <a:r>
              <a:rPr lang="en-US" sz="2200" dirty="0">
                <a:solidFill>
                  <a:schemeClr val="tx1"/>
                </a:solidFill>
              </a:rPr>
              <a:t>GDP is highly correlated with other factors important to human welfare:</a:t>
            </a:r>
          </a:p>
          <a:p>
            <a:pPr lvl="2"/>
            <a:r>
              <a:rPr lang="en-US" sz="2200" dirty="0">
                <a:solidFill>
                  <a:schemeClr val="tx1"/>
                </a:solidFill>
              </a:rPr>
              <a:t>Positively correlated with life expectancy, negatively correlated with infant mortality and inequality</a:t>
            </a:r>
          </a:p>
        </p:txBody>
      </p:sp>
    </p:spTree>
    <p:extLst>
      <p:ext uri="{BB962C8B-B14F-4D97-AF65-F5344CB8AC3E}">
        <p14:creationId xmlns:p14="http://schemas.microsoft.com/office/powerpoint/2010/main" val="331751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7CCE-3515-4F68-A4C4-35BBE1FFAD2D}"/>
              </a:ext>
            </a:extLst>
          </p:cNvPr>
          <p:cNvSpPr>
            <a:spLocks noGrp="1"/>
          </p:cNvSpPr>
          <p:nvPr>
            <p:ph type="title"/>
          </p:nvPr>
        </p:nvSpPr>
        <p:spPr>
          <a:xfrm>
            <a:off x="1097280" y="286603"/>
            <a:ext cx="10299590" cy="1450757"/>
          </a:xfrm>
        </p:spPr>
        <p:txBody>
          <a:bodyPr/>
          <a:lstStyle/>
          <a:p>
            <a:r>
              <a:rPr lang="en-US" dirty="0"/>
              <a:t>GDP as a Measure of Development</a:t>
            </a:r>
          </a:p>
        </p:txBody>
      </p:sp>
      <p:sp>
        <p:nvSpPr>
          <p:cNvPr id="3" name="Content Placeholder 2">
            <a:extLst>
              <a:ext uri="{FF2B5EF4-FFF2-40B4-BE49-F238E27FC236}">
                <a16:creationId xmlns:a16="http://schemas.microsoft.com/office/drawing/2014/main" id="{3E8D7EF3-2A4B-418A-B899-109492F79A82}"/>
              </a:ext>
            </a:extLst>
          </p:cNvPr>
          <p:cNvSpPr>
            <a:spLocks noGrp="1"/>
          </p:cNvSpPr>
          <p:nvPr>
            <p:ph idx="1"/>
          </p:nvPr>
        </p:nvSpPr>
        <p:spPr>
          <a:xfrm>
            <a:off x="1097280" y="2255158"/>
            <a:ext cx="10058400" cy="3760891"/>
          </a:xfrm>
        </p:spPr>
        <p:txBody>
          <a:bodyPr>
            <a:normAutofit/>
          </a:bodyPr>
          <a:lstStyle/>
          <a:p>
            <a:r>
              <a:rPr lang="en-US" sz="2200" b="1" dirty="0">
                <a:solidFill>
                  <a:schemeClr val="tx1"/>
                </a:solidFill>
              </a:rPr>
              <a:t>• </a:t>
            </a:r>
            <a:r>
              <a:rPr lang="en-US" sz="2200" dirty="0">
                <a:solidFill>
                  <a:schemeClr val="tx1"/>
                </a:solidFill>
              </a:rPr>
              <a:t>GDP does not measure:</a:t>
            </a:r>
          </a:p>
          <a:p>
            <a:pPr lvl="2"/>
            <a:r>
              <a:rPr lang="en-US" sz="2200" dirty="0">
                <a:solidFill>
                  <a:schemeClr val="tx1"/>
                </a:solidFill>
              </a:rPr>
              <a:t>Leisure time</a:t>
            </a:r>
          </a:p>
          <a:p>
            <a:pPr lvl="2"/>
            <a:r>
              <a:rPr lang="en-US" sz="2200" dirty="0">
                <a:solidFill>
                  <a:schemeClr val="tx1"/>
                </a:solidFill>
              </a:rPr>
              <a:t>Levels of health, learning, environmental cleanliness, etc.</a:t>
            </a:r>
          </a:p>
          <a:p>
            <a:pPr lvl="2">
              <a:spcAft>
                <a:spcPts val="0"/>
              </a:spcAft>
            </a:pPr>
            <a:r>
              <a:rPr lang="en-US" sz="2200" dirty="0">
                <a:solidFill>
                  <a:schemeClr val="tx1"/>
                </a:solidFill>
              </a:rPr>
              <a:t>Inequality</a:t>
            </a:r>
          </a:p>
          <a:p>
            <a:pPr lvl="2">
              <a:spcAft>
                <a:spcPts val="1200"/>
              </a:spcAft>
            </a:pPr>
            <a:r>
              <a:rPr lang="en-US" sz="2200" dirty="0">
                <a:solidFill>
                  <a:schemeClr val="tx1"/>
                </a:solidFill>
              </a:rPr>
              <a:t>Etc.</a:t>
            </a:r>
          </a:p>
          <a:p>
            <a:pPr marL="0">
              <a:spcAft>
                <a:spcPts val="1200"/>
              </a:spcAft>
              <a:buNone/>
            </a:pPr>
            <a:r>
              <a:rPr lang="en-US" sz="2200" b="1" dirty="0">
                <a:solidFill>
                  <a:schemeClr val="tx1"/>
                </a:solidFill>
              </a:rPr>
              <a:t>• </a:t>
            </a:r>
            <a:r>
              <a:rPr lang="en-US" sz="2200" dirty="0" err="1">
                <a:solidFill>
                  <a:schemeClr val="tx1"/>
                </a:solidFill>
              </a:rPr>
              <a:t>Easterlin</a:t>
            </a:r>
            <a:r>
              <a:rPr lang="en-US" sz="2200" dirty="0">
                <a:solidFill>
                  <a:schemeClr val="tx1"/>
                </a:solidFill>
              </a:rPr>
              <a:t> Paradox: Post-WWII economic growth had little effect on happiness levels</a:t>
            </a:r>
          </a:p>
        </p:txBody>
      </p:sp>
    </p:spTree>
    <p:extLst>
      <p:ext uri="{BB962C8B-B14F-4D97-AF65-F5344CB8AC3E}">
        <p14:creationId xmlns:p14="http://schemas.microsoft.com/office/powerpoint/2010/main" val="9423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77D4-AF6A-47C1-980D-C6B4E36A7C8E}"/>
              </a:ext>
            </a:extLst>
          </p:cNvPr>
          <p:cNvSpPr>
            <a:spLocks noGrp="1"/>
          </p:cNvSpPr>
          <p:nvPr>
            <p:ph type="title"/>
          </p:nvPr>
        </p:nvSpPr>
        <p:spPr/>
        <p:txBody>
          <a:bodyPr/>
          <a:lstStyle/>
          <a:p>
            <a:pPr algn="ctr"/>
            <a:r>
              <a:rPr lang="en-US" dirty="0"/>
              <a:t>Alternative Measures of Development</a:t>
            </a:r>
          </a:p>
        </p:txBody>
      </p:sp>
      <p:sp>
        <p:nvSpPr>
          <p:cNvPr id="3" name="Content Placeholder 2">
            <a:extLst>
              <a:ext uri="{FF2B5EF4-FFF2-40B4-BE49-F238E27FC236}">
                <a16:creationId xmlns:a16="http://schemas.microsoft.com/office/drawing/2014/main" id="{FB940F2E-74DD-4827-9635-14F1243C040E}"/>
              </a:ext>
            </a:extLst>
          </p:cNvPr>
          <p:cNvSpPr>
            <a:spLocks noGrp="1"/>
          </p:cNvSpPr>
          <p:nvPr>
            <p:ph idx="1"/>
          </p:nvPr>
        </p:nvSpPr>
        <p:spPr>
          <a:xfrm>
            <a:off x="1097280" y="2237155"/>
            <a:ext cx="10058400" cy="4197349"/>
          </a:xfrm>
        </p:spPr>
        <p:txBody>
          <a:bodyPr>
            <a:normAutofit/>
          </a:bodyPr>
          <a:lstStyle/>
          <a:p>
            <a:pPr>
              <a:spcAft>
                <a:spcPts val="600"/>
              </a:spcAft>
            </a:pPr>
            <a:r>
              <a:rPr lang="en-US" sz="2200" b="1" dirty="0">
                <a:solidFill>
                  <a:schemeClr val="tx1">
                    <a:lumMod val="85000"/>
                    <a:lumOff val="15000"/>
                  </a:schemeClr>
                </a:solidFill>
              </a:rPr>
              <a:t>• </a:t>
            </a:r>
            <a:r>
              <a:rPr lang="en-US" sz="2200" dirty="0">
                <a:solidFill>
                  <a:schemeClr val="tx1"/>
                </a:solidFill>
              </a:rPr>
              <a:t>Alternative measures of development:</a:t>
            </a:r>
          </a:p>
          <a:p>
            <a:pPr lvl="2">
              <a:spcAft>
                <a:spcPts val="600"/>
              </a:spcAft>
            </a:pPr>
            <a:r>
              <a:rPr lang="en-US" sz="2200" u="sng" dirty="0">
                <a:solidFill>
                  <a:schemeClr val="tx1"/>
                </a:solidFill>
              </a:rPr>
              <a:t>Human Development Index (HDI):</a:t>
            </a:r>
            <a:r>
              <a:rPr lang="en-US" sz="2200" dirty="0">
                <a:solidFill>
                  <a:schemeClr val="tx1"/>
                </a:solidFill>
              </a:rPr>
              <a:t> calculated using GNI per capita, life expectancy, and average years of schooling</a:t>
            </a:r>
          </a:p>
          <a:p>
            <a:pPr lvl="2">
              <a:spcAft>
                <a:spcPts val="600"/>
              </a:spcAft>
            </a:pPr>
            <a:r>
              <a:rPr lang="en-US" sz="2200" u="sng" dirty="0">
                <a:solidFill>
                  <a:schemeClr val="tx1"/>
                </a:solidFill>
              </a:rPr>
              <a:t>Social Progress Index (SPI):</a:t>
            </a:r>
            <a:r>
              <a:rPr lang="en-US" sz="2200" dirty="0">
                <a:solidFill>
                  <a:schemeClr val="tx1"/>
                </a:solidFill>
              </a:rPr>
              <a:t> Uses 54 different quality of life indicators</a:t>
            </a:r>
          </a:p>
          <a:p>
            <a:pPr lvl="2">
              <a:spcAft>
                <a:spcPts val="1200"/>
              </a:spcAft>
            </a:pPr>
            <a:r>
              <a:rPr lang="en-US" sz="2200" u="sng" dirty="0">
                <a:solidFill>
                  <a:schemeClr val="tx1"/>
                </a:solidFill>
              </a:rPr>
              <a:t>Gross National Happiness (GNH)</a:t>
            </a:r>
            <a:r>
              <a:rPr lang="en-US" sz="2200" dirty="0">
                <a:solidFill>
                  <a:schemeClr val="tx1"/>
                </a:solidFill>
              </a:rPr>
              <a:t>: Comprehensive framework with 9 domains, including psychological well-being, health, time use, education, and culture</a:t>
            </a:r>
          </a:p>
          <a:p>
            <a:pPr marL="0" indent="0">
              <a:lnSpc>
                <a:spcPct val="100000"/>
              </a:lnSpc>
              <a:spcBef>
                <a:spcPts val="0"/>
              </a:spcBef>
              <a:spcAft>
                <a:spcPts val="0"/>
              </a:spcAft>
            </a:pPr>
            <a:r>
              <a:rPr lang="en-US" sz="2200" b="1" dirty="0">
                <a:solidFill>
                  <a:schemeClr val="tx1"/>
                </a:solidFill>
              </a:rPr>
              <a:t>• </a:t>
            </a:r>
            <a:r>
              <a:rPr lang="en-US" sz="2200" dirty="0">
                <a:solidFill>
                  <a:schemeClr val="tx1"/>
                </a:solidFill>
              </a:rPr>
              <a:t>My project: explore the relationships between country development indicators and</a:t>
            </a:r>
          </a:p>
          <a:p>
            <a:pPr marL="0" indent="0">
              <a:lnSpc>
                <a:spcPct val="100000"/>
              </a:lnSpc>
              <a:spcBef>
                <a:spcPts val="0"/>
              </a:spcBef>
              <a:spcAft>
                <a:spcPts val="0"/>
              </a:spcAft>
            </a:pPr>
            <a:r>
              <a:rPr lang="en-US" sz="2200" dirty="0">
                <a:solidFill>
                  <a:schemeClr val="tx1"/>
                </a:solidFill>
              </a:rPr>
              <a:t>    “happiness scores” around the world</a:t>
            </a:r>
          </a:p>
        </p:txBody>
      </p:sp>
    </p:spTree>
    <p:extLst>
      <p:ext uri="{BB962C8B-B14F-4D97-AF65-F5344CB8AC3E}">
        <p14:creationId xmlns:p14="http://schemas.microsoft.com/office/powerpoint/2010/main" val="183787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0268-BCA6-45D5-BCDD-1DA12B6B0902}"/>
              </a:ext>
            </a:extLst>
          </p:cNvPr>
          <p:cNvSpPr>
            <a:spLocks noGrp="1"/>
          </p:cNvSpPr>
          <p:nvPr>
            <p:ph type="title"/>
          </p:nvPr>
        </p:nvSpPr>
        <p:spPr/>
        <p:txBody>
          <a:bodyPr/>
          <a:lstStyle/>
          <a:p>
            <a:pPr algn="ctr"/>
            <a:r>
              <a:rPr lang="en-US" dirty="0"/>
              <a:t>Data Set 1:</a:t>
            </a:r>
            <a:br>
              <a:rPr lang="en-US" dirty="0"/>
            </a:br>
            <a:r>
              <a:rPr lang="en-US" dirty="0"/>
              <a:t>World Development Indicators</a:t>
            </a:r>
          </a:p>
        </p:txBody>
      </p:sp>
      <p:sp>
        <p:nvSpPr>
          <p:cNvPr id="3" name="Content Placeholder 2">
            <a:extLst>
              <a:ext uri="{FF2B5EF4-FFF2-40B4-BE49-F238E27FC236}">
                <a16:creationId xmlns:a16="http://schemas.microsoft.com/office/drawing/2014/main" id="{B2DE92A1-8754-4B1B-8272-BD16FC455A7C}"/>
              </a:ext>
            </a:extLst>
          </p:cNvPr>
          <p:cNvSpPr>
            <a:spLocks noGrp="1"/>
          </p:cNvSpPr>
          <p:nvPr>
            <p:ph idx="1"/>
          </p:nvPr>
        </p:nvSpPr>
        <p:spPr>
          <a:xfrm>
            <a:off x="1097279" y="2108201"/>
            <a:ext cx="10568247" cy="3760891"/>
          </a:xfrm>
        </p:spPr>
        <p:txBody>
          <a:bodyPr>
            <a:normAutofit/>
          </a:bodyPr>
          <a:lstStyle/>
          <a:p>
            <a:pPr>
              <a:spcBef>
                <a:spcPts val="0"/>
              </a:spcBef>
              <a:spcAft>
                <a:spcPts val="900"/>
              </a:spcAft>
            </a:pPr>
            <a:r>
              <a:rPr lang="en-US" sz="2200" dirty="0">
                <a:solidFill>
                  <a:schemeClr val="tx1"/>
                </a:solidFill>
              </a:rPr>
              <a:t>• Published annually by the World Bank</a:t>
            </a:r>
          </a:p>
          <a:p>
            <a:pPr marL="0" indent="0">
              <a:lnSpc>
                <a:spcPct val="100000"/>
              </a:lnSpc>
              <a:spcBef>
                <a:spcPts val="0"/>
              </a:spcBef>
              <a:spcAft>
                <a:spcPts val="0"/>
              </a:spcAft>
            </a:pPr>
            <a:r>
              <a:rPr lang="en-US" sz="2200" b="1" dirty="0">
                <a:solidFill>
                  <a:schemeClr val="tx1"/>
                </a:solidFill>
              </a:rPr>
              <a:t>• </a:t>
            </a:r>
            <a:r>
              <a:rPr lang="en-US" sz="2200" dirty="0">
                <a:solidFill>
                  <a:schemeClr val="tx1"/>
                </a:solidFill>
              </a:rPr>
              <a:t>Contains over 1,400 annual indicators of economic development from every </a:t>
            </a:r>
          </a:p>
          <a:p>
            <a:pPr marL="0" indent="0">
              <a:lnSpc>
                <a:spcPct val="100000"/>
              </a:lnSpc>
              <a:spcBef>
                <a:spcPts val="0"/>
              </a:spcBef>
              <a:spcAft>
                <a:spcPts val="1000"/>
              </a:spcAft>
            </a:pPr>
            <a:r>
              <a:rPr lang="en-US" sz="2200" b="1" dirty="0">
                <a:solidFill>
                  <a:schemeClr val="tx1"/>
                </a:solidFill>
              </a:rPr>
              <a:t>    </a:t>
            </a:r>
            <a:r>
              <a:rPr lang="en-US" sz="2200" dirty="0">
                <a:solidFill>
                  <a:schemeClr val="tx1"/>
                </a:solidFill>
              </a:rPr>
              <a:t>country in the world</a:t>
            </a:r>
          </a:p>
          <a:p>
            <a:pPr marL="0" indent="0">
              <a:lnSpc>
                <a:spcPct val="100000"/>
              </a:lnSpc>
              <a:spcBef>
                <a:spcPts val="0"/>
              </a:spcBef>
              <a:spcAft>
                <a:spcPts val="1000"/>
              </a:spcAft>
            </a:pPr>
            <a:r>
              <a:rPr lang="en-US" sz="2200" b="1" dirty="0">
                <a:solidFill>
                  <a:schemeClr val="tx1"/>
                </a:solidFill>
              </a:rPr>
              <a:t>• </a:t>
            </a:r>
            <a:r>
              <a:rPr lang="en-US" sz="2200" dirty="0">
                <a:solidFill>
                  <a:schemeClr val="tx1"/>
                </a:solidFill>
              </a:rPr>
              <a:t>Variables include:</a:t>
            </a:r>
          </a:p>
          <a:p>
            <a:pPr marL="475488" lvl="2" indent="0">
              <a:spcBef>
                <a:spcPts val="0"/>
              </a:spcBef>
              <a:spcAft>
                <a:spcPts val="0"/>
              </a:spcAft>
            </a:pPr>
            <a:r>
              <a:rPr lang="en-US" sz="2200" dirty="0">
                <a:solidFill>
                  <a:schemeClr val="tx1"/>
                </a:solidFill>
              </a:rPr>
              <a:t> Demographic – Population growth, fertility rates</a:t>
            </a:r>
          </a:p>
          <a:p>
            <a:pPr marL="475488" lvl="2" indent="0">
              <a:spcBef>
                <a:spcPts val="0"/>
              </a:spcBef>
              <a:spcAft>
                <a:spcPts val="0"/>
              </a:spcAft>
            </a:pPr>
            <a:r>
              <a:rPr lang="en-US" sz="2200" dirty="0">
                <a:solidFill>
                  <a:schemeClr val="tx1"/>
                </a:solidFill>
              </a:rPr>
              <a:t> Economic – GDP, household consumption, trade</a:t>
            </a:r>
          </a:p>
          <a:p>
            <a:pPr marL="475488" lvl="2" indent="0">
              <a:spcBef>
                <a:spcPts val="0"/>
              </a:spcBef>
              <a:spcAft>
                <a:spcPts val="0"/>
              </a:spcAft>
            </a:pPr>
            <a:r>
              <a:rPr lang="en-US" sz="2200" dirty="0">
                <a:solidFill>
                  <a:schemeClr val="tx1"/>
                </a:solidFill>
              </a:rPr>
              <a:t> Health – Life expectancy, mortality rates</a:t>
            </a:r>
          </a:p>
          <a:p>
            <a:pPr marL="475488" lvl="2" indent="0">
              <a:spcBef>
                <a:spcPts val="0"/>
              </a:spcBef>
              <a:spcAft>
                <a:spcPts val="0"/>
              </a:spcAft>
            </a:pPr>
            <a:r>
              <a:rPr lang="en-US" sz="2200" dirty="0">
                <a:solidFill>
                  <a:schemeClr val="tx1"/>
                </a:solidFill>
              </a:rPr>
              <a:t> Education – Literacy rates</a:t>
            </a:r>
          </a:p>
          <a:p>
            <a:pPr marL="475488" lvl="2" indent="0">
              <a:lnSpc>
                <a:spcPct val="60000"/>
              </a:lnSpc>
              <a:spcBef>
                <a:spcPts val="0"/>
              </a:spcBef>
              <a:spcAft>
                <a:spcPts val="0"/>
              </a:spcAft>
              <a:buNone/>
            </a:pPr>
            <a:endParaRPr lang="en-US" sz="2200" dirty="0">
              <a:solidFill>
                <a:schemeClr val="tx1"/>
              </a:solidFill>
            </a:endParaRPr>
          </a:p>
          <a:p>
            <a:pPr marL="0" indent="0">
              <a:lnSpc>
                <a:spcPct val="60000"/>
              </a:lnSpc>
              <a:spcBef>
                <a:spcPts val="0"/>
              </a:spcBef>
              <a:spcAft>
                <a:spcPts val="0"/>
              </a:spcAft>
            </a:pPr>
            <a:r>
              <a:rPr lang="en-US" sz="2200" b="1" dirty="0">
                <a:solidFill>
                  <a:schemeClr val="tx1"/>
                </a:solidFill>
              </a:rPr>
              <a:t>• </a:t>
            </a:r>
            <a:r>
              <a:rPr lang="en-US" sz="2200" dirty="0">
                <a:solidFill>
                  <a:schemeClr val="tx1"/>
                </a:solidFill>
              </a:rPr>
              <a:t>After removing missing values and handling multicollinearity, left with 88 indicators</a:t>
            </a:r>
          </a:p>
          <a:p>
            <a:pPr>
              <a:spcBef>
                <a:spcPts val="0"/>
              </a:spcBef>
              <a:spcAft>
                <a:spcPts val="0"/>
              </a:spcAft>
            </a:pPr>
            <a:endParaRPr lang="en-US" sz="2800" dirty="0">
              <a:solidFill>
                <a:schemeClr val="tx1">
                  <a:lumMod val="85000"/>
                  <a:lumOff val="15000"/>
                </a:schemeClr>
              </a:solidFill>
            </a:endParaRPr>
          </a:p>
          <a:p>
            <a:pPr marL="0" indent="0">
              <a:lnSpc>
                <a:spcPct val="100000"/>
              </a:lnSpc>
              <a:spcBef>
                <a:spcPts val="0"/>
              </a:spcBef>
              <a:spcAft>
                <a:spcPts val="0"/>
              </a:spcAft>
            </a:pPr>
            <a:endParaRPr lang="en-US" sz="2200" dirty="0">
              <a:solidFill>
                <a:schemeClr val="tx1">
                  <a:lumMod val="85000"/>
                  <a:lumOff val="15000"/>
                </a:schemeClr>
              </a:solidFill>
            </a:endParaRPr>
          </a:p>
        </p:txBody>
      </p:sp>
    </p:spTree>
    <p:extLst>
      <p:ext uri="{BB962C8B-B14F-4D97-AF65-F5344CB8AC3E}">
        <p14:creationId xmlns:p14="http://schemas.microsoft.com/office/powerpoint/2010/main" val="178114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F5108-BB9B-4D7C-B6A8-FF2B3AF8F961}"/>
              </a:ext>
            </a:extLst>
          </p:cNvPr>
          <p:cNvSpPr>
            <a:spLocks noGrp="1"/>
          </p:cNvSpPr>
          <p:nvPr>
            <p:ph type="title"/>
          </p:nvPr>
        </p:nvSpPr>
        <p:spPr>
          <a:xfrm>
            <a:off x="4974771" y="634946"/>
            <a:ext cx="6574972" cy="1450757"/>
          </a:xfrm>
        </p:spPr>
        <p:txBody>
          <a:bodyPr>
            <a:normAutofit/>
          </a:bodyPr>
          <a:lstStyle/>
          <a:p>
            <a:pPr algn="ctr"/>
            <a:r>
              <a:rPr lang="en-US" sz="4300" dirty="0"/>
              <a:t>Data Set 2:</a:t>
            </a:r>
            <a:br>
              <a:rPr lang="en-US" sz="4300" dirty="0"/>
            </a:br>
            <a:r>
              <a:rPr lang="en-US" sz="4300" dirty="0"/>
              <a:t>World Happiness Report</a:t>
            </a:r>
          </a:p>
        </p:txBody>
      </p:sp>
      <p:pic>
        <p:nvPicPr>
          <p:cNvPr id="2050" name="Picture 2" descr="Free Ladder Clip Art with No Background - ClipartKey">
            <a:extLst>
              <a:ext uri="{FF2B5EF4-FFF2-40B4-BE49-F238E27FC236}">
                <a16:creationId xmlns:a16="http://schemas.microsoft.com/office/drawing/2014/main" id="{418757C0-8152-42B7-B754-5E6566C22C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000" y="1079606"/>
            <a:ext cx="3695179" cy="4238198"/>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2077899-CA7C-4F1D-8C26-6BB5EA3A2722}"/>
              </a:ext>
            </a:extLst>
          </p:cNvPr>
          <p:cNvSpPr>
            <a:spLocks noGrp="1"/>
          </p:cNvSpPr>
          <p:nvPr>
            <p:ph idx="1"/>
          </p:nvPr>
        </p:nvSpPr>
        <p:spPr>
          <a:xfrm>
            <a:off x="4974770" y="2407436"/>
            <a:ext cx="6180909" cy="3461656"/>
          </a:xfrm>
        </p:spPr>
        <p:txBody>
          <a:bodyPr>
            <a:normAutofit/>
          </a:bodyPr>
          <a:lstStyle/>
          <a:p>
            <a:pPr>
              <a:buClrTx/>
              <a:buFont typeface="Arial" panose="020B0604020202020204" pitchFamily="34" charset="0"/>
              <a:buChar char="•"/>
            </a:pPr>
            <a:r>
              <a:rPr lang="en-US" sz="2200" dirty="0">
                <a:solidFill>
                  <a:schemeClr val="tx1"/>
                </a:solidFill>
              </a:rPr>
              <a:t>Annual report produced by the United Nations since 2012</a:t>
            </a:r>
          </a:p>
          <a:p>
            <a:pPr>
              <a:buClrTx/>
              <a:buFont typeface="Arial" panose="020B0604020202020204" pitchFamily="34" charset="0"/>
              <a:buChar char="•"/>
            </a:pPr>
            <a:r>
              <a:rPr lang="en-US" sz="2200" dirty="0">
                <a:solidFill>
                  <a:schemeClr val="tx1"/>
                </a:solidFill>
              </a:rPr>
              <a:t>Ranks 158 countries by happiness levels and includes a “happiness score” from 0-10 for each country</a:t>
            </a:r>
          </a:p>
          <a:p>
            <a:pPr>
              <a:buClrTx/>
              <a:buFont typeface="Arial" panose="020B0604020202020204" pitchFamily="34" charset="0"/>
              <a:buChar char="•"/>
            </a:pPr>
            <a:r>
              <a:rPr lang="en-US" sz="2200" dirty="0">
                <a:solidFill>
                  <a:schemeClr val="tx1"/>
                </a:solidFill>
              </a:rPr>
              <a:t>Derived from the “</a:t>
            </a:r>
            <a:r>
              <a:rPr lang="en-US" sz="2200" dirty="0" err="1">
                <a:solidFill>
                  <a:schemeClr val="tx1"/>
                </a:solidFill>
              </a:rPr>
              <a:t>Cantril</a:t>
            </a:r>
            <a:r>
              <a:rPr lang="en-US" sz="2200" dirty="0">
                <a:solidFill>
                  <a:schemeClr val="tx1"/>
                </a:solidFill>
              </a:rPr>
              <a:t> Ladder” question from the Gallup World Poll</a:t>
            </a:r>
          </a:p>
        </p:txBody>
      </p:sp>
    </p:spTree>
    <p:extLst>
      <p:ext uri="{BB962C8B-B14F-4D97-AF65-F5344CB8AC3E}">
        <p14:creationId xmlns:p14="http://schemas.microsoft.com/office/powerpoint/2010/main" val="156181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E993-FFC2-438E-996D-72E376196AE6}"/>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77647B46-CFC3-4C5B-A495-073A3118D436}"/>
              </a:ext>
            </a:extLst>
          </p:cNvPr>
          <p:cNvSpPr>
            <a:spLocks noGrp="1"/>
          </p:cNvSpPr>
          <p:nvPr>
            <p:ph idx="1"/>
          </p:nvPr>
        </p:nvSpPr>
        <p:spPr>
          <a:xfrm>
            <a:off x="1066800" y="2403153"/>
            <a:ext cx="10058400" cy="3760891"/>
          </a:xfrm>
        </p:spPr>
        <p:txBody>
          <a:bodyPr>
            <a:normAutofit/>
          </a:bodyPr>
          <a:lstStyle/>
          <a:p>
            <a:pPr>
              <a:spcAft>
                <a:spcPts val="1200"/>
              </a:spcAft>
            </a:pPr>
            <a:r>
              <a:rPr lang="en-US" sz="2200" b="1" dirty="0">
                <a:solidFill>
                  <a:schemeClr val="tx1"/>
                </a:solidFill>
              </a:rPr>
              <a:t>(1.) </a:t>
            </a:r>
            <a:r>
              <a:rPr lang="en-US" sz="2200" dirty="0">
                <a:solidFill>
                  <a:schemeClr val="tx1"/>
                </a:solidFill>
              </a:rPr>
              <a:t>Which development indicators are most predictive of country happiness scores?</a:t>
            </a:r>
          </a:p>
          <a:p>
            <a:pPr>
              <a:lnSpc>
                <a:spcPct val="100000"/>
              </a:lnSpc>
              <a:spcBef>
                <a:spcPts val="0"/>
              </a:spcBef>
              <a:spcAft>
                <a:spcPts val="0"/>
              </a:spcAft>
            </a:pPr>
            <a:r>
              <a:rPr lang="en-US" sz="2200" b="1" dirty="0">
                <a:solidFill>
                  <a:schemeClr val="tx1"/>
                </a:solidFill>
              </a:rPr>
              <a:t>(2.) </a:t>
            </a:r>
            <a:r>
              <a:rPr lang="en-US" sz="2200" dirty="0">
                <a:solidFill>
                  <a:schemeClr val="tx1"/>
                </a:solidFill>
              </a:rPr>
              <a:t>Do the contributions of different development indicators to happiness scores</a:t>
            </a:r>
          </a:p>
          <a:p>
            <a:pPr>
              <a:lnSpc>
                <a:spcPct val="100000"/>
              </a:lnSpc>
              <a:spcBef>
                <a:spcPts val="0"/>
              </a:spcBef>
              <a:spcAft>
                <a:spcPts val="600"/>
              </a:spcAft>
            </a:pPr>
            <a:r>
              <a:rPr lang="en-US" sz="2200" dirty="0">
                <a:solidFill>
                  <a:schemeClr val="tx1"/>
                </a:solidFill>
              </a:rPr>
              <a:t>       vary between developed and developing countries?</a:t>
            </a:r>
          </a:p>
          <a:p>
            <a:pPr>
              <a:lnSpc>
                <a:spcPct val="100000"/>
              </a:lnSpc>
              <a:spcBef>
                <a:spcPts val="0"/>
              </a:spcBef>
              <a:spcAft>
                <a:spcPts val="600"/>
              </a:spcAft>
            </a:pPr>
            <a:r>
              <a:rPr lang="en-US" sz="2200" b="1" dirty="0">
                <a:solidFill>
                  <a:schemeClr val="tx1"/>
                </a:solidFill>
              </a:rPr>
              <a:t>(3.) </a:t>
            </a:r>
            <a:r>
              <a:rPr lang="en-US" sz="2200" dirty="0">
                <a:solidFill>
                  <a:schemeClr val="tx1"/>
                </a:solidFill>
              </a:rPr>
              <a:t>Which observations are not fit well by the model, and why might this be?</a:t>
            </a:r>
          </a:p>
          <a:p>
            <a:pPr>
              <a:lnSpc>
                <a:spcPct val="100000"/>
              </a:lnSpc>
              <a:spcBef>
                <a:spcPts val="0"/>
              </a:spcBef>
              <a:spcAft>
                <a:spcPts val="0"/>
              </a:spcAft>
            </a:pPr>
            <a:r>
              <a:rPr lang="en-US" sz="2200" b="1" dirty="0">
                <a:solidFill>
                  <a:schemeClr val="tx1"/>
                </a:solidFill>
              </a:rPr>
              <a:t>(4.) </a:t>
            </a:r>
            <a:r>
              <a:rPr lang="en-US" sz="2200" dirty="0">
                <a:solidFill>
                  <a:schemeClr val="tx1"/>
                </a:solidFill>
              </a:rPr>
              <a:t>Do the results point to potential policy measures that could enhance citizens’</a:t>
            </a:r>
          </a:p>
          <a:p>
            <a:pPr>
              <a:lnSpc>
                <a:spcPct val="100000"/>
              </a:lnSpc>
              <a:spcBef>
                <a:spcPts val="0"/>
              </a:spcBef>
              <a:spcAft>
                <a:spcPts val="0"/>
              </a:spcAft>
            </a:pPr>
            <a:r>
              <a:rPr lang="en-US" sz="2200" dirty="0">
                <a:solidFill>
                  <a:schemeClr val="tx1"/>
                </a:solidFill>
              </a:rPr>
              <a:t>       well-being?</a:t>
            </a:r>
          </a:p>
        </p:txBody>
      </p:sp>
    </p:spTree>
    <p:extLst>
      <p:ext uri="{BB962C8B-B14F-4D97-AF65-F5344CB8AC3E}">
        <p14:creationId xmlns:p14="http://schemas.microsoft.com/office/powerpoint/2010/main" val="10079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D6EC-901E-47CB-905F-A2ED8963D6BE}"/>
              </a:ext>
            </a:extLst>
          </p:cNvPr>
          <p:cNvSpPr>
            <a:spLocks noGrp="1"/>
          </p:cNvSpPr>
          <p:nvPr>
            <p:ph type="title"/>
          </p:nvPr>
        </p:nvSpPr>
        <p:spPr/>
        <p:txBody>
          <a:bodyPr/>
          <a:lstStyle/>
          <a:p>
            <a:r>
              <a:rPr lang="en-US" dirty="0"/>
              <a:t>Estimation Strategy</a:t>
            </a:r>
          </a:p>
        </p:txBody>
      </p:sp>
      <p:sp>
        <p:nvSpPr>
          <p:cNvPr id="3" name="Content Placeholder 2">
            <a:extLst>
              <a:ext uri="{FF2B5EF4-FFF2-40B4-BE49-F238E27FC236}">
                <a16:creationId xmlns:a16="http://schemas.microsoft.com/office/drawing/2014/main" id="{8501E3C7-1419-4028-86A9-FE03C0DA3EFC}"/>
              </a:ext>
            </a:extLst>
          </p:cNvPr>
          <p:cNvSpPr>
            <a:spLocks noGrp="1"/>
          </p:cNvSpPr>
          <p:nvPr>
            <p:ph idx="1"/>
          </p:nvPr>
        </p:nvSpPr>
        <p:spPr/>
        <p:txBody>
          <a:bodyPr>
            <a:normAutofit/>
          </a:bodyPr>
          <a:lstStyle/>
          <a:p>
            <a:pPr>
              <a:spcBef>
                <a:spcPts val="0"/>
              </a:spcBef>
              <a:spcAft>
                <a:spcPts val="0"/>
              </a:spcAft>
            </a:pPr>
            <a:r>
              <a:rPr lang="en-US" sz="2200" dirty="0">
                <a:solidFill>
                  <a:schemeClr val="tx1"/>
                </a:solidFill>
              </a:rPr>
              <a:t>• Approach: Use predictors from the World Development Indicators to predict</a:t>
            </a:r>
          </a:p>
          <a:p>
            <a:pPr>
              <a:spcBef>
                <a:spcPts val="0"/>
              </a:spcBef>
              <a:spcAft>
                <a:spcPts val="1200"/>
              </a:spcAft>
            </a:pPr>
            <a:r>
              <a:rPr lang="en-US" sz="2200" dirty="0">
                <a:solidFill>
                  <a:schemeClr val="tx1"/>
                </a:solidFill>
              </a:rPr>
              <a:t>    happiness scores</a:t>
            </a:r>
          </a:p>
          <a:p>
            <a:pPr>
              <a:spcBef>
                <a:spcPts val="0"/>
              </a:spcBef>
              <a:spcAft>
                <a:spcPts val="1200"/>
              </a:spcAft>
            </a:pPr>
            <a:r>
              <a:rPr lang="en-US" sz="2200" dirty="0">
                <a:solidFill>
                  <a:schemeClr val="tx1"/>
                </a:solidFill>
              </a:rPr>
              <a:t>• Need variable selection and an interpretable model</a:t>
            </a:r>
          </a:p>
          <a:p>
            <a:pPr>
              <a:spcBef>
                <a:spcPts val="0"/>
              </a:spcBef>
              <a:spcAft>
                <a:spcPts val="1200"/>
              </a:spcAft>
            </a:pPr>
            <a:r>
              <a:rPr lang="en-US" sz="2200" dirty="0">
                <a:solidFill>
                  <a:schemeClr val="tx1"/>
                </a:solidFill>
              </a:rPr>
              <a:t>• Techniques:</a:t>
            </a:r>
          </a:p>
          <a:p>
            <a:pPr marL="841248" lvl="2" indent="-457200">
              <a:spcBef>
                <a:spcPts val="0"/>
              </a:spcBef>
              <a:spcAft>
                <a:spcPts val="0"/>
              </a:spcAft>
              <a:buAutoNum type="arabicParenBoth"/>
            </a:pPr>
            <a:r>
              <a:rPr lang="en-US" sz="2200" dirty="0">
                <a:solidFill>
                  <a:schemeClr val="tx1"/>
                </a:solidFill>
              </a:rPr>
              <a:t>Lasso regression </a:t>
            </a:r>
            <a:r>
              <a:rPr lang="en-US" sz="2200" dirty="0">
                <a:solidFill>
                  <a:schemeClr val="tx1"/>
                </a:solidFill>
                <a:sym typeface="Wingdings" panose="05000000000000000000" pitchFamily="2" charset="2"/>
              </a:rPr>
              <a:t> L1 penalty, induce sparsity</a:t>
            </a:r>
          </a:p>
          <a:p>
            <a:pPr marL="841248" lvl="2" indent="-457200">
              <a:spcBef>
                <a:spcPts val="0"/>
              </a:spcBef>
              <a:spcAft>
                <a:spcPts val="0"/>
              </a:spcAft>
              <a:buFont typeface="Calibri" pitchFamily="34" charset="0"/>
              <a:buAutoNum type="arabicParenBoth"/>
            </a:pPr>
            <a:r>
              <a:rPr lang="en-US" sz="2200" dirty="0">
                <a:solidFill>
                  <a:schemeClr val="tx1"/>
                </a:solidFill>
              </a:rPr>
              <a:t>Multiple linear regression with stepwise variable selection</a:t>
            </a:r>
          </a:p>
          <a:p>
            <a:pPr marL="384048" lvl="2" indent="0">
              <a:spcBef>
                <a:spcPts val="0"/>
              </a:spcBef>
              <a:spcAft>
                <a:spcPts val="0"/>
              </a:spcAft>
              <a:buNone/>
            </a:pPr>
            <a:endParaRPr lang="en-US" sz="2200" dirty="0"/>
          </a:p>
        </p:txBody>
      </p:sp>
    </p:spTree>
    <p:extLst>
      <p:ext uri="{BB962C8B-B14F-4D97-AF65-F5344CB8AC3E}">
        <p14:creationId xmlns:p14="http://schemas.microsoft.com/office/powerpoint/2010/main" val="104529706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631</TotalTime>
  <Words>6016</Words>
  <Application>Microsoft Office PowerPoint</Application>
  <PresentationFormat>Widescreen</PresentationFormat>
  <Paragraphs>678</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Bookman Old Style</vt:lpstr>
      <vt:lpstr>Calibri</vt:lpstr>
      <vt:lpstr>Cambria Math</vt:lpstr>
      <vt:lpstr>Franklin Gothic Book</vt:lpstr>
      <vt:lpstr>Lato</vt:lpstr>
      <vt:lpstr>1_RetrospectVTI</vt:lpstr>
      <vt:lpstr>Economic Growth and Subjective Well-Being</vt:lpstr>
      <vt:lpstr>Definitions</vt:lpstr>
      <vt:lpstr>GDP as a Measure of Development</vt:lpstr>
      <vt:lpstr>GDP as a Measure of Development</vt:lpstr>
      <vt:lpstr>Alternative Measures of Development</vt:lpstr>
      <vt:lpstr>Data Set 1: World Development Indicators</vt:lpstr>
      <vt:lpstr>Data Set 2: World Happiness Report</vt:lpstr>
      <vt:lpstr>Research Questions</vt:lpstr>
      <vt:lpstr>Estimation Strategy</vt:lpstr>
      <vt:lpstr>Exploratory Analysis</vt:lpstr>
      <vt:lpstr>Exploratory Analysis</vt:lpstr>
      <vt:lpstr>Lasso Regression – Initial Predictors</vt:lpstr>
      <vt:lpstr>Variable Transformation</vt:lpstr>
      <vt:lpstr>Variable Transformation: Before</vt:lpstr>
      <vt:lpstr>Variable Transformation: After</vt:lpstr>
      <vt:lpstr>Interaction Terms</vt:lpstr>
      <vt:lpstr>Initial Model</vt:lpstr>
      <vt:lpstr>Initial Model Results</vt:lpstr>
      <vt:lpstr>Final Model</vt:lpstr>
      <vt:lpstr>Final Model Results</vt:lpstr>
      <vt:lpstr>Model Diagnostics</vt:lpstr>
      <vt:lpstr>Comparison with Human Development Index (HDI)</vt:lpstr>
      <vt:lpstr>Outliers and Influential Points</vt:lpstr>
      <vt:lpstr>Takeaways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Growth and Subjective Well-Being</dc:title>
  <dc:creator>Baker, Deanna</dc:creator>
  <cp:lastModifiedBy>Zackary Baker</cp:lastModifiedBy>
  <cp:revision>24</cp:revision>
  <dcterms:created xsi:type="dcterms:W3CDTF">2020-12-03T02:06:44Z</dcterms:created>
  <dcterms:modified xsi:type="dcterms:W3CDTF">2020-12-07T22:38:36Z</dcterms:modified>
</cp:coreProperties>
</file>