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ntonio"/>
      <p:bold r:id="rId19"/>
    </p:embeddedFont>
    <p:embeddedFont>
      <p:font typeface="Poppins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58">
          <p15:clr>
            <a:srgbClr val="000000"/>
          </p15:clr>
        </p15:guide>
        <p15:guide id="2" pos="2880">
          <p15:clr>
            <a:srgbClr val="000000"/>
          </p15:clr>
        </p15:guide>
        <p15:guide id="3" pos="2088">
          <p15:clr>
            <a:srgbClr val="747775"/>
          </p15:clr>
        </p15:guide>
        <p15:guide id="4" pos="1619">
          <p15:clr>
            <a:srgbClr val="747775"/>
          </p15:clr>
        </p15:guide>
        <p15:guide id="5" pos="2160">
          <p15:clr>
            <a:srgbClr val="747775"/>
          </p15:clr>
        </p15:guide>
        <p15:guide id="6" orient="horz" pos="2553">
          <p15:clr>
            <a:srgbClr val="747775"/>
          </p15:clr>
        </p15:guide>
        <p15:guide id="7" orient="horz" pos="3597">
          <p15:clr>
            <a:srgbClr val="747775"/>
          </p15:clr>
        </p15:guide>
        <p15:guide id="8" orient="horz" pos="4617">
          <p15:clr>
            <a:srgbClr val="747775"/>
          </p15:clr>
        </p15:guide>
        <p15:guide id="9" orient="horz" pos="5637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Aod1LTHv0dLwYA4w3ASb4z1/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58" orient="horz"/>
        <p:guide pos="2880"/>
        <p:guide pos="2088"/>
        <p:guide pos="1619"/>
        <p:guide pos="2160"/>
        <p:guide pos="2553" orient="horz"/>
        <p:guide pos="3597" orient="horz"/>
        <p:guide pos="4617" orient="horz"/>
        <p:guide pos="56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ExtraBold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ntonio-bold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ed1ed25e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ed1ed25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Audrey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d1ed25e5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ed1ed25e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Audrey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Jai</a:t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Zack</a:t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ed1ed3c1b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ed1ed3c1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Priyanka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Varun</a:t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Varun</a:t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200253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96" l="0" r="0" t="-1662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0" y="-2300"/>
            <a:ext cx="10583279" cy="10292432"/>
          </a:xfrm>
          <a:custGeom>
            <a:rect b="b" l="l" r="r" t="t"/>
            <a:pathLst>
              <a:path extrusionOk="0" h="5126990" w="5697593">
                <a:moveTo>
                  <a:pt x="2875653" y="0"/>
                </a:moveTo>
                <a:lnTo>
                  <a:pt x="2853913" y="0"/>
                </a:lnTo>
                <a:lnTo>
                  <a:pt x="2821940" y="0"/>
                </a:lnTo>
                <a:lnTo>
                  <a:pt x="0" y="0"/>
                </a:lnTo>
                <a:lnTo>
                  <a:pt x="2821940" y="2564130"/>
                </a:lnTo>
                <a:lnTo>
                  <a:pt x="0" y="5126990"/>
                </a:lnTo>
                <a:lnTo>
                  <a:pt x="2821940" y="5126990"/>
                </a:lnTo>
                <a:lnTo>
                  <a:pt x="2853913" y="5126990"/>
                </a:lnTo>
                <a:lnTo>
                  <a:pt x="2875653" y="5126990"/>
                </a:lnTo>
                <a:lnTo>
                  <a:pt x="5697593" y="2564130"/>
                </a:lnTo>
                <a:lnTo>
                  <a:pt x="2875653" y="0"/>
                </a:lnTo>
                <a:close/>
              </a:path>
            </a:pathLst>
          </a:custGeom>
          <a:solidFill>
            <a:srgbClr val="FF9B2C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13252035" y="1348740"/>
            <a:ext cx="311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9860750" y="1819550"/>
            <a:ext cx="81402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PLAY-BY-PLAY, PLAYER-BY-PLAYER</a:t>
            </a:r>
            <a:endParaRPr b="1" sz="12578">
              <a:solidFill>
                <a:srgbClr val="FFFFFF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330411" y="5991918"/>
            <a:ext cx="72009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9B2C"/>
                </a:solidFill>
                <a:latin typeface="Antonio"/>
                <a:ea typeface="Antonio"/>
                <a:cs typeface="Antonio"/>
                <a:sym typeface="Antonio"/>
              </a:rPr>
              <a:t>COLLEGE BASKETBALL ANALYTICS</a:t>
            </a:r>
            <a:endParaRPr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B9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ed1ed25e5_3_0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g2bed1ed25e5_3_0"/>
          <p:cNvSpPr/>
          <p:nvPr/>
        </p:nvSpPr>
        <p:spPr>
          <a:xfrm>
            <a:off x="1413200" y="1906625"/>
            <a:ext cx="1156800" cy="1131900"/>
          </a:xfrm>
          <a:prstGeom prst="round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ed1ed25e5_3_0"/>
          <p:cNvSpPr/>
          <p:nvPr/>
        </p:nvSpPr>
        <p:spPr>
          <a:xfrm>
            <a:off x="1413200" y="3525475"/>
            <a:ext cx="1156800" cy="1131900"/>
          </a:xfrm>
          <a:prstGeom prst="round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7" name="Google Shape;97;g2bed1ed25e5_3_0"/>
          <p:cNvSpPr/>
          <p:nvPr/>
        </p:nvSpPr>
        <p:spPr>
          <a:xfrm>
            <a:off x="1413200" y="5144325"/>
            <a:ext cx="1156800" cy="1131900"/>
          </a:xfrm>
          <a:prstGeom prst="round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ed1ed25e5_3_0"/>
          <p:cNvSpPr/>
          <p:nvPr/>
        </p:nvSpPr>
        <p:spPr>
          <a:xfrm>
            <a:off x="1413200" y="6763176"/>
            <a:ext cx="1156800" cy="1131900"/>
          </a:xfrm>
          <a:prstGeom prst="round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ed1ed25e5_3_0"/>
          <p:cNvSpPr/>
          <p:nvPr/>
        </p:nvSpPr>
        <p:spPr>
          <a:xfrm>
            <a:off x="1413200" y="8382025"/>
            <a:ext cx="1156800" cy="1131900"/>
          </a:xfrm>
          <a:prstGeom prst="round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05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ed1ed25e5_3_0"/>
          <p:cNvSpPr txBox="1"/>
          <p:nvPr/>
        </p:nvSpPr>
        <p:spPr>
          <a:xfrm>
            <a:off x="3152650" y="2122532"/>
            <a:ext cx="77844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INTRODUCTION OF DATASETS</a:t>
            </a:r>
            <a:endParaRPr b="1" sz="4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1" name="Google Shape;101;g2bed1ed25e5_3_0"/>
          <p:cNvSpPr txBox="1"/>
          <p:nvPr/>
        </p:nvSpPr>
        <p:spPr>
          <a:xfrm>
            <a:off x="3152650" y="5276913"/>
            <a:ext cx="4890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METHODOLOGIES</a:t>
            </a:r>
            <a:endParaRPr b="1" sz="4700"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2" name="Google Shape;102;g2bed1ed25e5_3_0"/>
          <p:cNvSpPr txBox="1"/>
          <p:nvPr/>
        </p:nvSpPr>
        <p:spPr>
          <a:xfrm>
            <a:off x="3152650" y="3823456"/>
            <a:ext cx="7784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CLEANING</a:t>
            </a:r>
            <a:endParaRPr b="1" sz="4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3" name="Google Shape;103;g2bed1ed25e5_3_0"/>
          <p:cNvSpPr txBox="1"/>
          <p:nvPr/>
        </p:nvSpPr>
        <p:spPr>
          <a:xfrm>
            <a:off x="3152650" y="7008713"/>
            <a:ext cx="7784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BUSINESS APPLICATIONS</a:t>
            </a:r>
            <a:endParaRPr b="1" sz="4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ss Applications</a:t>
            </a:r>
            <a:endParaRPr b="1" sz="47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4" name="Google Shape;104;g2bed1ed25e5_3_0"/>
          <p:cNvSpPr txBox="1"/>
          <p:nvPr/>
        </p:nvSpPr>
        <p:spPr>
          <a:xfrm>
            <a:off x="3152650" y="8657125"/>
            <a:ext cx="778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LIMITATIONS</a:t>
            </a:r>
            <a:r>
              <a:rPr b="1" lang="en-US" sz="47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 </a:t>
            </a:r>
            <a:r>
              <a:rPr b="1" lang="en-US" sz="4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&amp; CONCLUSION</a:t>
            </a:r>
            <a:endParaRPr b="1" sz="4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5" name="Google Shape;105;g2bed1ed25e5_3_0"/>
          <p:cNvSpPr txBox="1"/>
          <p:nvPr/>
        </p:nvSpPr>
        <p:spPr>
          <a:xfrm>
            <a:off x="911742" y="326071"/>
            <a:ext cx="56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AGENDA</a:t>
            </a:r>
            <a:endParaRPr b="1" sz="60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06" name="Google Shape;106;g2bed1ed25e5_3_0"/>
          <p:cNvSpPr/>
          <p:nvPr/>
        </p:nvSpPr>
        <p:spPr>
          <a:xfrm>
            <a:off x="9143350" y="0"/>
            <a:ext cx="9144637" cy="10292432"/>
          </a:xfrm>
          <a:custGeom>
            <a:rect b="b" l="l" r="r" t="t"/>
            <a:pathLst>
              <a:path extrusionOk="0" h="5126990" w="5697593">
                <a:moveTo>
                  <a:pt x="2875653" y="0"/>
                </a:moveTo>
                <a:lnTo>
                  <a:pt x="2853913" y="0"/>
                </a:lnTo>
                <a:lnTo>
                  <a:pt x="2821940" y="0"/>
                </a:lnTo>
                <a:lnTo>
                  <a:pt x="0" y="0"/>
                </a:lnTo>
                <a:lnTo>
                  <a:pt x="2821940" y="2564130"/>
                </a:lnTo>
                <a:lnTo>
                  <a:pt x="0" y="5126990"/>
                </a:lnTo>
                <a:lnTo>
                  <a:pt x="2821940" y="5126990"/>
                </a:lnTo>
                <a:lnTo>
                  <a:pt x="2853913" y="5126990"/>
                </a:lnTo>
                <a:lnTo>
                  <a:pt x="2875653" y="5126990"/>
                </a:lnTo>
                <a:lnTo>
                  <a:pt x="5697593" y="2564130"/>
                </a:lnTo>
                <a:lnTo>
                  <a:pt x="2875653" y="0"/>
                </a:lnTo>
                <a:close/>
              </a:path>
            </a:pathLst>
          </a:custGeom>
          <a:solidFill>
            <a:srgbClr val="FF9B2C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d1ed25e5_3_8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g2bed1ed25e5_3_8"/>
          <p:cNvSpPr txBox="1"/>
          <p:nvPr/>
        </p:nvSpPr>
        <p:spPr>
          <a:xfrm>
            <a:off x="899542" y="271596"/>
            <a:ext cx="56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INTRODUCTION</a:t>
            </a:r>
            <a:endParaRPr b="1" sz="60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3" name="Google Shape;113;g2bed1ed25e5_3_8"/>
          <p:cNvSpPr/>
          <p:nvPr/>
        </p:nvSpPr>
        <p:spPr>
          <a:xfrm>
            <a:off x="1511150" y="2031700"/>
            <a:ext cx="6686700" cy="644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bed1ed25e5_3_8"/>
          <p:cNvSpPr/>
          <p:nvPr/>
        </p:nvSpPr>
        <p:spPr>
          <a:xfrm>
            <a:off x="9919925" y="1970650"/>
            <a:ext cx="6686700" cy="656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bed1ed25e5_3_8"/>
          <p:cNvSpPr txBox="1"/>
          <p:nvPr/>
        </p:nvSpPr>
        <p:spPr>
          <a:xfrm>
            <a:off x="10636325" y="2231775"/>
            <a:ext cx="539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Text-Based Data from NCAA</a:t>
            </a:r>
            <a:endParaRPr b="1" sz="4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" name="Google Shape;116;g2bed1ed25e5_3_8"/>
          <p:cNvSpPr txBox="1"/>
          <p:nvPr/>
        </p:nvSpPr>
        <p:spPr>
          <a:xfrm>
            <a:off x="10412075" y="3251675"/>
            <a:ext cx="5702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Copied information onto Excel file, then converted to CSV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6 columns x 120 rows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Player names, draft team, grade, and description of player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28 players from high school or outside of U.S.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bed1ed25e5_3_8"/>
          <p:cNvSpPr/>
          <p:nvPr/>
        </p:nvSpPr>
        <p:spPr>
          <a:xfrm>
            <a:off x="17218965" y="3360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g2bed1ed25e5_3_8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394B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bed1ed25e5_3_8"/>
          <p:cNvSpPr txBox="1"/>
          <p:nvPr/>
        </p:nvSpPr>
        <p:spPr>
          <a:xfrm>
            <a:off x="899550" y="179200"/>
            <a:ext cx="442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INTRODUCTION</a:t>
            </a:r>
            <a:endParaRPr b="1" sz="60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20" name="Google Shape;120;g2bed1ed25e5_3_8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g2bed1ed25e5_3_8"/>
          <p:cNvSpPr txBox="1"/>
          <p:nvPr/>
        </p:nvSpPr>
        <p:spPr>
          <a:xfrm>
            <a:off x="1720100" y="3506925"/>
            <a:ext cx="6268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onsists of college player performance with 66 features and 61,061 rows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Several missing values with no way to know how to fill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Player names repeating due to: 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○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multiple year careers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○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Player names repeating due to common names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bed1ed25e5_3_8"/>
          <p:cNvSpPr txBox="1"/>
          <p:nvPr/>
        </p:nvSpPr>
        <p:spPr>
          <a:xfrm>
            <a:off x="2156600" y="2154925"/>
            <a:ext cx="539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Player Performance Data from Kaggle</a:t>
            </a:r>
            <a:endParaRPr b="1" sz="4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B9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1105917" y="2136462"/>
            <a:ext cx="693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13716000" y="3551875"/>
            <a:ext cx="4471500" cy="52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Examined and dropped the '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Role/Position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',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'conference'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'Type'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columns to focus on relevant data.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Filled missing values in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'Rim_shots %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',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'Midrange_shots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', and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'Dunks %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 columns with 0 to maintain consistency..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Identified unique player values in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'player_name'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'Player_ID_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(recurring for each year)' columns to maintain data integrity.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3551875"/>
            <a:ext cx="4471500" cy="52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Replaced null values in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'Recruit_Rank'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with 0 and '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Assist / Turnover ratio'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with the median to preserve statistical relevance.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Dropped rows with null values in columns ranging from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'Defensive_rating'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to 'Points' to ensure data accuracy.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572000" y="3551875"/>
            <a:ext cx="4471500" cy="52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Dropped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'ht'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as it was deemed irrelevant to the analysis.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Identified and replaced irregular entries in the 'num' column such as 'None', '--', '23B', '4A', and '31/24' with NaN.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Assigned NaN values to missing jersey numbers based on the available numbers from 1 to 100 per team.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144000" y="3551875"/>
            <a:ext cx="4471500" cy="52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Checked unique values in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'Pick_drafted'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to identify drafted players.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Examined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'year_of_college'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for unique and null values.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Dropped rows with specific values ('None', '0', '57.1', '42.9') in the </a:t>
            </a:r>
            <a:r>
              <a:rPr b="1" i="1"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'year_of_college'</a:t>
            </a:r>
            <a:r>
              <a:rPr lang="en-US" sz="18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column for data consistency.</a:t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7150" y="2136450"/>
            <a:ext cx="4237200" cy="1107300"/>
          </a:xfrm>
          <a:prstGeom prst="homePlate">
            <a:avLst>
              <a:gd fmla="val 50000" name="adj"/>
            </a:avLst>
          </a:prstGeom>
          <a:solidFill>
            <a:srgbClr val="FF9B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689150" y="2136450"/>
            <a:ext cx="4237200" cy="1107300"/>
          </a:xfrm>
          <a:prstGeom prst="homePlate">
            <a:avLst>
              <a:gd fmla="val 50000" name="adj"/>
            </a:avLst>
          </a:prstGeom>
          <a:solidFill>
            <a:srgbClr val="FF9B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Addressing Irregularities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261150" y="2136450"/>
            <a:ext cx="4237200" cy="1107300"/>
          </a:xfrm>
          <a:prstGeom prst="homePlate">
            <a:avLst>
              <a:gd fmla="val 50000" name="adj"/>
            </a:avLst>
          </a:prstGeom>
          <a:solidFill>
            <a:srgbClr val="FF9B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Handling 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Null Values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3950300" y="2136450"/>
            <a:ext cx="4237200" cy="1107300"/>
          </a:xfrm>
          <a:prstGeom prst="homePlate">
            <a:avLst>
              <a:gd fmla="val 50000" name="adj"/>
            </a:avLst>
          </a:prstGeom>
          <a:solidFill>
            <a:srgbClr val="FF9B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Refinement and Standardization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2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908075" y="243625"/>
            <a:ext cx="82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CLEANING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B9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458675" y="5886779"/>
            <a:ext cx="3666849" cy="3765257"/>
          </a:xfrm>
          <a:custGeom>
            <a:rect b="b" l="l" r="r" t="t"/>
            <a:pathLst>
              <a:path extrusionOk="0" h="2148506" w="1741971">
                <a:moveTo>
                  <a:pt x="1617510" y="2148506"/>
                </a:moveTo>
                <a:lnTo>
                  <a:pt x="124460" y="2148506"/>
                </a:lnTo>
                <a:cubicBezTo>
                  <a:pt x="55880" y="2148506"/>
                  <a:pt x="0" y="2092626"/>
                  <a:pt x="0" y="202404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17511" y="0"/>
                </a:lnTo>
                <a:cubicBezTo>
                  <a:pt x="1686091" y="0"/>
                  <a:pt x="1741971" y="55880"/>
                  <a:pt x="1741971" y="124460"/>
                </a:cubicBezTo>
                <a:lnTo>
                  <a:pt x="1741971" y="2024046"/>
                </a:lnTo>
                <a:cubicBezTo>
                  <a:pt x="1741971" y="2092626"/>
                  <a:pt x="1686091" y="2148506"/>
                  <a:pt x="1617511" y="21485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526606" y="8718972"/>
            <a:ext cx="3531001" cy="188912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>
            <a:off x="458684" y="4884100"/>
            <a:ext cx="1000125" cy="1000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1</a:t>
            </a:r>
            <a:endParaRPr b="1" sz="2700"/>
          </a:p>
        </p:txBody>
      </p:sp>
      <p:sp>
        <p:nvSpPr>
          <p:cNvPr id="146" name="Google Shape;146;p5"/>
          <p:cNvSpPr txBox="1"/>
          <p:nvPr/>
        </p:nvSpPr>
        <p:spPr>
          <a:xfrm>
            <a:off x="526606" y="8973680"/>
            <a:ext cx="339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rgbClr val="001446"/>
                </a:solidFill>
                <a:latin typeface="Antonio"/>
                <a:ea typeface="Antonio"/>
                <a:cs typeface="Antonio"/>
                <a:sym typeface="Antonio"/>
              </a:rPr>
              <a:t>PCA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994905" y="487917"/>
            <a:ext cx="73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7088497" y="7592917"/>
            <a:ext cx="366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1980414" y="7525126"/>
            <a:ext cx="366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078099" y="7525126"/>
            <a:ext cx="366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6766649" y="1032125"/>
            <a:ext cx="475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9226681" y="1221017"/>
            <a:ext cx="66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5348825" y="5884228"/>
            <a:ext cx="3531846" cy="3765257"/>
          </a:xfrm>
          <a:custGeom>
            <a:rect b="b" l="l" r="r" t="t"/>
            <a:pathLst>
              <a:path extrusionOk="0" h="2148506" w="1741971">
                <a:moveTo>
                  <a:pt x="1617510" y="2148506"/>
                </a:moveTo>
                <a:lnTo>
                  <a:pt x="124460" y="2148506"/>
                </a:lnTo>
                <a:cubicBezTo>
                  <a:pt x="55880" y="2148506"/>
                  <a:pt x="0" y="2092626"/>
                  <a:pt x="0" y="202404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17511" y="0"/>
                </a:lnTo>
                <a:cubicBezTo>
                  <a:pt x="1686091" y="0"/>
                  <a:pt x="1741971" y="55880"/>
                  <a:pt x="1741971" y="124460"/>
                </a:cubicBezTo>
                <a:lnTo>
                  <a:pt x="1741971" y="2024046"/>
                </a:lnTo>
                <a:cubicBezTo>
                  <a:pt x="1741971" y="2092626"/>
                  <a:pt x="1686091" y="2148506"/>
                  <a:pt x="1617511" y="2148506"/>
                </a:cubicBezTo>
                <a:close/>
              </a:path>
            </a:pathLst>
          </a:cu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9827000" y="5884228"/>
            <a:ext cx="3531846" cy="3765257"/>
          </a:xfrm>
          <a:custGeom>
            <a:rect b="b" l="l" r="r" t="t"/>
            <a:pathLst>
              <a:path extrusionOk="0" h="2148506" w="1741971">
                <a:moveTo>
                  <a:pt x="1617510" y="2148506"/>
                </a:moveTo>
                <a:lnTo>
                  <a:pt x="124460" y="2148506"/>
                </a:lnTo>
                <a:cubicBezTo>
                  <a:pt x="55880" y="2148506"/>
                  <a:pt x="0" y="2092626"/>
                  <a:pt x="0" y="202404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17511" y="0"/>
                </a:lnTo>
                <a:cubicBezTo>
                  <a:pt x="1686091" y="0"/>
                  <a:pt x="1741971" y="55880"/>
                  <a:pt x="1741971" y="124460"/>
                </a:cubicBezTo>
                <a:lnTo>
                  <a:pt x="1741971" y="2024046"/>
                </a:lnTo>
                <a:cubicBezTo>
                  <a:pt x="1741971" y="2092626"/>
                  <a:pt x="1686091" y="2148506"/>
                  <a:pt x="1617511" y="21485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4305200" y="5884228"/>
            <a:ext cx="3531846" cy="3765257"/>
          </a:xfrm>
          <a:custGeom>
            <a:rect b="b" l="l" r="r" t="t"/>
            <a:pathLst>
              <a:path extrusionOk="0" h="2148506" w="1741971">
                <a:moveTo>
                  <a:pt x="1617510" y="2148506"/>
                </a:moveTo>
                <a:lnTo>
                  <a:pt x="124460" y="2148506"/>
                </a:lnTo>
                <a:cubicBezTo>
                  <a:pt x="55880" y="2148506"/>
                  <a:pt x="0" y="2092626"/>
                  <a:pt x="0" y="202404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17511" y="0"/>
                </a:lnTo>
                <a:cubicBezTo>
                  <a:pt x="1686091" y="0"/>
                  <a:pt x="1741971" y="55880"/>
                  <a:pt x="1741971" y="124460"/>
                </a:cubicBezTo>
                <a:lnTo>
                  <a:pt x="1741971" y="2024046"/>
                </a:lnTo>
                <a:cubicBezTo>
                  <a:pt x="1741971" y="2092626"/>
                  <a:pt x="1686091" y="2148506"/>
                  <a:pt x="1617511" y="2148506"/>
                </a:cubicBezTo>
                <a:close/>
              </a:path>
            </a:pathLst>
          </a:cu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5348834" y="4884100"/>
            <a:ext cx="1000125" cy="1000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2</a:t>
            </a:r>
            <a:endParaRPr b="1" sz="2700"/>
          </a:p>
        </p:txBody>
      </p:sp>
      <p:sp>
        <p:nvSpPr>
          <p:cNvPr id="157" name="Google Shape;157;p5"/>
          <p:cNvSpPr/>
          <p:nvPr/>
        </p:nvSpPr>
        <p:spPr>
          <a:xfrm>
            <a:off x="9826997" y="4884100"/>
            <a:ext cx="1000125" cy="1000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4305184" y="4884100"/>
            <a:ext cx="1000125" cy="1000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5349256" y="8742522"/>
            <a:ext cx="3531001" cy="188912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>
            <a:off x="9827431" y="8718972"/>
            <a:ext cx="3531001" cy="188912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14305181" y="8718972"/>
            <a:ext cx="3531001" cy="188912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62" name="Google Shape;162;p5"/>
          <p:cNvSpPr txBox="1"/>
          <p:nvPr/>
        </p:nvSpPr>
        <p:spPr>
          <a:xfrm>
            <a:off x="5416756" y="8973680"/>
            <a:ext cx="339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1446"/>
                </a:solidFill>
                <a:latin typeface="Antonio"/>
                <a:ea typeface="Antonio"/>
                <a:cs typeface="Antonio"/>
                <a:sym typeface="Antonio"/>
              </a:rPr>
              <a:t>CLUSTERING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9894931" y="8973680"/>
            <a:ext cx="339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1446"/>
                </a:solidFill>
                <a:latin typeface="Antonio"/>
                <a:ea typeface="Antonio"/>
                <a:cs typeface="Antonio"/>
                <a:sym typeface="Antonio"/>
              </a:rPr>
              <a:t>T-SNE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4373106" y="8973668"/>
            <a:ext cx="339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1446"/>
                </a:solidFill>
                <a:latin typeface="Antonio"/>
                <a:ea typeface="Antonio"/>
                <a:cs typeface="Antonio"/>
                <a:sym typeface="Antonio"/>
              </a:rPr>
              <a:t>TEXT BASED-ANALYSIS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913875" y="324123"/>
            <a:ext cx="56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METHODOLOGIES</a:t>
            </a:r>
            <a:endParaRPr b="1" sz="6000">
              <a:solidFill>
                <a:srgbClr val="FFFFFF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6037713" y="4103650"/>
            <a:ext cx="174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-P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9827450" y="5886777"/>
            <a:ext cx="3531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 t-SNE analysis using standardized data, setting "n_components" to 2.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clusters corresponded to drafted and not drafted outcomes of the target variable.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5"/>
          <p:cNvSpPr txBox="1"/>
          <p:nvPr/>
        </p:nvSpPr>
        <p:spPr>
          <a:xfrm>
            <a:off x="14305175" y="5849249"/>
            <a:ext cx="3531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the Tokens to create word clouds for clusters of Drafted players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 analysis comparing higher sentiment to higher draft pick? Pick grade? Player position?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58650" y="5950575"/>
            <a:ext cx="3666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our elbow plot, 14 principal components explain 90% variance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on top 14 components to predict if drafted and got 98% accuracy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348775" y="5950574"/>
            <a:ext cx="35319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clustering on top 3 PCA components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KMeans clustering with optimal number of clusters = 4 from elbow plot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838" y="1629050"/>
            <a:ext cx="6732913" cy="3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39800" y="1623225"/>
            <a:ext cx="5962500" cy="30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250" y="1597250"/>
            <a:ext cx="4633538" cy="30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908075" y="243625"/>
            <a:ext cx="82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METHODOLOGIES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B9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ed1ed3c1b_2_32"/>
          <p:cNvSpPr/>
          <p:nvPr/>
        </p:nvSpPr>
        <p:spPr>
          <a:xfrm>
            <a:off x="1229700" y="1798500"/>
            <a:ext cx="6684600" cy="3261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ed1ed3c1b_2_32"/>
          <p:cNvSpPr/>
          <p:nvPr/>
        </p:nvSpPr>
        <p:spPr>
          <a:xfrm>
            <a:off x="9912025" y="1798500"/>
            <a:ext cx="6684600" cy="3261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ed1ed3c1b_2_32"/>
          <p:cNvSpPr/>
          <p:nvPr/>
        </p:nvSpPr>
        <p:spPr>
          <a:xfrm>
            <a:off x="1274275" y="5612000"/>
            <a:ext cx="6684600" cy="3261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bed1ed3c1b_2_32"/>
          <p:cNvSpPr/>
          <p:nvPr/>
        </p:nvSpPr>
        <p:spPr>
          <a:xfrm>
            <a:off x="9912025" y="5619675"/>
            <a:ext cx="6684600" cy="3261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ed1ed3c1b_2_32"/>
          <p:cNvSpPr txBox="1"/>
          <p:nvPr/>
        </p:nvSpPr>
        <p:spPr>
          <a:xfrm>
            <a:off x="1229700" y="2475600"/>
            <a:ext cx="6684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Can help the NBA and other overseas leagues to make decisions on who to draft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Player recruitment strategies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bed1ed3c1b_2_32"/>
          <p:cNvSpPr txBox="1"/>
          <p:nvPr/>
        </p:nvSpPr>
        <p:spPr>
          <a:xfrm>
            <a:off x="9912025" y="2475600"/>
            <a:ext cx="6684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Assist coaches in game strategy against other teams based on player statistics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2bed1ed3c1b_2_32"/>
          <p:cNvSpPr txBox="1"/>
          <p:nvPr/>
        </p:nvSpPr>
        <p:spPr>
          <a:xfrm>
            <a:off x="1274275" y="6214775"/>
            <a:ext cx="6684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Guide college coaches in the transfer portal in who they recruit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Direct coaches on scholarship offers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2bed1ed3c1b_2_32"/>
          <p:cNvSpPr txBox="1"/>
          <p:nvPr/>
        </p:nvSpPr>
        <p:spPr>
          <a:xfrm>
            <a:off x="9912025" y="6345075"/>
            <a:ext cx="6684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companies to reach out to the best players to create Name, Image, and Likeness (NIL) deals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2bed1ed3c1b_2_32"/>
          <p:cNvSpPr txBox="1"/>
          <p:nvPr/>
        </p:nvSpPr>
        <p:spPr>
          <a:xfrm>
            <a:off x="3405925" y="1798500"/>
            <a:ext cx="2421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DRAFTING</a:t>
            </a:r>
            <a:endParaRPr b="1" sz="3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90" name="Google Shape;190;g2bed1ed3c1b_2_32"/>
          <p:cNvSpPr txBox="1"/>
          <p:nvPr/>
        </p:nvSpPr>
        <p:spPr>
          <a:xfrm>
            <a:off x="12141675" y="1798500"/>
            <a:ext cx="228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STRATEGY</a:t>
            </a:r>
            <a:endParaRPr b="1" sz="3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91" name="Google Shape;191;g2bed1ed3c1b_2_32"/>
          <p:cNvSpPr txBox="1"/>
          <p:nvPr/>
        </p:nvSpPr>
        <p:spPr>
          <a:xfrm>
            <a:off x="2664150" y="5619675"/>
            <a:ext cx="3815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TRANSFER PORTAL</a:t>
            </a:r>
            <a:endParaRPr b="1" sz="3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92" name="Google Shape;192;g2bed1ed3c1b_2_32"/>
          <p:cNvSpPr txBox="1"/>
          <p:nvPr/>
        </p:nvSpPr>
        <p:spPr>
          <a:xfrm>
            <a:off x="9912025" y="6345075"/>
            <a:ext cx="6684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200"/>
              <a:buFont typeface="Roboto"/>
              <a:buChar char="●"/>
            </a:pPr>
            <a:r>
              <a:rPr lang="en-US" sz="32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Allows companies to reach out to the best players to create Name, Image, and Likeness (NIL) deals</a:t>
            </a:r>
            <a:endParaRPr sz="32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2bed1ed3c1b_2_32"/>
          <p:cNvSpPr txBox="1"/>
          <p:nvPr/>
        </p:nvSpPr>
        <p:spPr>
          <a:xfrm>
            <a:off x="11870125" y="5619675"/>
            <a:ext cx="2768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SPONSORSHIPS</a:t>
            </a:r>
            <a:endParaRPr b="1" sz="37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94" name="Google Shape;194;g2bed1ed3c1b_2_32"/>
          <p:cNvSpPr/>
          <p:nvPr/>
        </p:nvSpPr>
        <p:spPr>
          <a:xfrm>
            <a:off x="1274275" y="5049050"/>
            <a:ext cx="6638282" cy="383019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95" name="Google Shape;195;g2bed1ed3c1b_2_32"/>
          <p:cNvSpPr txBox="1"/>
          <p:nvPr/>
        </p:nvSpPr>
        <p:spPr>
          <a:xfrm>
            <a:off x="1157452" y="336025"/>
            <a:ext cx="7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BUSINESS APPLICATIONS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96" name="Google Shape;196;g2bed1ed3c1b_2_32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g2bed1ed3c1b_2_32"/>
          <p:cNvSpPr/>
          <p:nvPr/>
        </p:nvSpPr>
        <p:spPr>
          <a:xfrm>
            <a:off x="1274275" y="8880675"/>
            <a:ext cx="6638282" cy="383019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98" name="Google Shape;198;g2bed1ed3c1b_2_32"/>
          <p:cNvSpPr/>
          <p:nvPr/>
        </p:nvSpPr>
        <p:spPr>
          <a:xfrm>
            <a:off x="9935188" y="5044425"/>
            <a:ext cx="6638282" cy="383019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199" name="Google Shape;199;g2bed1ed3c1b_2_32"/>
          <p:cNvSpPr/>
          <p:nvPr/>
        </p:nvSpPr>
        <p:spPr>
          <a:xfrm>
            <a:off x="9935188" y="8880675"/>
            <a:ext cx="6638282" cy="383019"/>
          </a:xfrm>
          <a:custGeom>
            <a:rect b="b" l="l" r="r" t="t"/>
            <a:pathLst>
              <a:path extrusionOk="0" h="188912" w="3531001">
                <a:moveTo>
                  <a:pt x="0" y="0"/>
                </a:moveTo>
                <a:lnTo>
                  <a:pt x="3531001" y="0"/>
                </a:lnTo>
                <a:lnTo>
                  <a:pt x="3531001" y="188912"/>
                </a:lnTo>
                <a:lnTo>
                  <a:pt x="0" y="188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269139"/>
            </a:stretch>
          </a:blipFill>
          <a:ln>
            <a:noFill/>
          </a:ln>
        </p:spPr>
      </p:sp>
      <p:sp>
        <p:nvSpPr>
          <p:cNvPr id="200" name="Google Shape;200;g2bed1ed3c1b_2_32"/>
          <p:cNvSpPr txBox="1"/>
          <p:nvPr/>
        </p:nvSpPr>
        <p:spPr>
          <a:xfrm>
            <a:off x="1157452" y="336025"/>
            <a:ext cx="7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BUSINESS APPLICATIONS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01" name="Google Shape;201;g2bed1ed3c1b_2_32"/>
          <p:cNvSpPr txBox="1"/>
          <p:nvPr/>
        </p:nvSpPr>
        <p:spPr>
          <a:xfrm>
            <a:off x="1157452" y="336025"/>
            <a:ext cx="7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02" name="Google Shape;202;g2bed1ed3c1b_2_32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bed1ed3c1b_2_32"/>
          <p:cNvSpPr txBox="1"/>
          <p:nvPr/>
        </p:nvSpPr>
        <p:spPr>
          <a:xfrm>
            <a:off x="908075" y="243625"/>
            <a:ext cx="82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BUSINESS APPLICATIONS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04" name="Google Shape;204;g2bed1ed3c1b_2_32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94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9369000" y="0"/>
            <a:ext cx="8919000" cy="10287000"/>
          </a:xfrm>
          <a:prstGeom prst="rect">
            <a:avLst/>
          </a:prstGeom>
          <a:solidFill>
            <a:srgbClr val="394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25900" y="1847250"/>
            <a:ext cx="8367000" cy="2205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Data Loss and Assumptions: </a:t>
            </a:r>
            <a:endParaRPr b="1" sz="32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Dropping of rows could lead to data loss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Assumptions made about which values to drop or replace with NaN</a:t>
            </a:r>
            <a:endParaRPr sz="2400"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4960500" y="7109100"/>
            <a:ext cx="8367000" cy="31779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Standardization and Interpretation:</a:t>
            </a:r>
            <a:endParaRPr b="1" sz="32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Standardizing the dataset using StandardScaler might obscure certain patterns or variations in the data. 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Dropping uninterpretable' columns may result in the loss of valuable information if there are alternative ways to use the data.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48200" y="4380225"/>
            <a:ext cx="8522400" cy="26601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Completeness and Impact on Analysis: </a:t>
            </a:r>
            <a:endParaRPr b="1" sz="32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Filling missing values with 0 in columns could artificially skew the data and impact the analysis. 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Cleaning decisions could potentially lead to biased or inaccurate insights.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9835825" y="1847250"/>
            <a:ext cx="7730100" cy="22050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t-SNE Computational Complexity: </a:t>
            </a:r>
            <a:endParaRPr b="1" sz="32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Large number of features and rows in our dataset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Large dataset makes comparisons very computationally expensive and time consuming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9835825" y="4380225"/>
            <a:ext cx="7730100" cy="26601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Sentiment Analysis: </a:t>
            </a:r>
            <a:endParaRPr b="1" sz="32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Training the model requires understanding references to old NBA players.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Limited size of dataset gives few features </a:t>
            </a: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n-US" sz="24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the model can be trained on.</a:t>
            </a:r>
            <a:endParaRPr sz="24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6"/>
          <p:cNvSpPr txBox="1"/>
          <p:nvPr/>
        </p:nvSpPr>
        <p:spPr>
          <a:xfrm>
            <a:off x="325900" y="171723"/>
            <a:ext cx="56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LIMITATIONS</a:t>
            </a:r>
            <a:endParaRPr b="1" sz="6000">
              <a:solidFill>
                <a:srgbClr val="FFFFFF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908075" y="243625"/>
            <a:ext cx="82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LIMITATIONS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B9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/>
        </p:nvSpPr>
        <p:spPr>
          <a:xfrm>
            <a:off x="1157452" y="336025"/>
            <a:ext cx="7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CONCLUSION </a:t>
            </a:r>
            <a:endParaRPr b="1" sz="6000">
              <a:solidFill>
                <a:srgbClr val="FFFFFF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8"/>
          <p:cNvSpPr txBox="1"/>
          <p:nvPr/>
        </p:nvSpPr>
        <p:spPr>
          <a:xfrm>
            <a:off x="848725" y="1392225"/>
            <a:ext cx="14377800" cy="7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240625" y="1849275"/>
            <a:ext cx="10046400" cy="7535400"/>
          </a:xfrm>
          <a:prstGeom prst="rect">
            <a:avLst/>
          </a:prstGeom>
          <a:solidFill>
            <a:srgbClr val="FF9B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    NCAA data has no clear performance    indicators for whether a player gets drafted</a:t>
            </a:r>
            <a:endParaRPr sz="36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The average drafted player stands out in offense vs the average NCAA player</a:t>
            </a:r>
            <a:endParaRPr sz="36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Sentiment can only be tracked with multiple years of data</a:t>
            </a:r>
            <a:endParaRPr sz="3600">
              <a:solidFill>
                <a:srgbClr val="394B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394B99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394B99"/>
                </a:solidFill>
                <a:latin typeface="Roboto"/>
                <a:ea typeface="Roboto"/>
                <a:cs typeface="Roboto"/>
                <a:sym typeface="Roboto"/>
              </a:rPr>
              <a:t>Dataset can be used for tracking general performance trends in college ball, but not used as a benchmark for whether they go pro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0" y="-60850"/>
            <a:ext cx="18288000" cy="137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4B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908075" y="243625"/>
            <a:ext cx="825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94B99"/>
                </a:solidFill>
                <a:latin typeface="Antonio"/>
                <a:ea typeface="Antonio"/>
                <a:cs typeface="Antonio"/>
                <a:sym typeface="Antonio"/>
              </a:rPr>
              <a:t>CONCLUSION</a:t>
            </a:r>
            <a:endParaRPr b="1" sz="6000">
              <a:solidFill>
                <a:srgbClr val="394B99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9143350" y="0"/>
            <a:ext cx="9144637" cy="10292432"/>
          </a:xfrm>
          <a:custGeom>
            <a:rect b="b" l="l" r="r" t="t"/>
            <a:pathLst>
              <a:path extrusionOk="0" h="5126990" w="5697593">
                <a:moveTo>
                  <a:pt x="2875653" y="0"/>
                </a:moveTo>
                <a:lnTo>
                  <a:pt x="2853913" y="0"/>
                </a:lnTo>
                <a:lnTo>
                  <a:pt x="2821940" y="0"/>
                </a:lnTo>
                <a:lnTo>
                  <a:pt x="0" y="0"/>
                </a:lnTo>
                <a:lnTo>
                  <a:pt x="2821940" y="2564130"/>
                </a:lnTo>
                <a:lnTo>
                  <a:pt x="0" y="5126990"/>
                </a:lnTo>
                <a:lnTo>
                  <a:pt x="2821940" y="5126990"/>
                </a:lnTo>
                <a:lnTo>
                  <a:pt x="2853913" y="5126990"/>
                </a:lnTo>
                <a:lnTo>
                  <a:pt x="2875653" y="5126990"/>
                </a:lnTo>
                <a:lnTo>
                  <a:pt x="5697593" y="2564130"/>
                </a:lnTo>
                <a:lnTo>
                  <a:pt x="2875653" y="0"/>
                </a:lnTo>
                <a:close/>
              </a:path>
            </a:pathLst>
          </a:custGeom>
          <a:solidFill>
            <a:srgbClr val="FF9B2C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0" y="0"/>
            <a:ext cx="12128400" cy="10287000"/>
          </a:xfrm>
          <a:prstGeom prst="rect">
            <a:avLst/>
          </a:prstGeom>
          <a:solidFill>
            <a:srgbClr val="394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1872422" y="1576872"/>
            <a:ext cx="4251729" cy="1842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78" u="none" cap="none" strike="noStrike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THANK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 rot="-5400000">
            <a:off x="478322" y="6673654"/>
            <a:ext cx="3173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6" u="none" cap="none" strike="noStrike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TEAM INFO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1872422" y="3209963"/>
            <a:ext cx="4251729" cy="184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800" u="none" cap="none" strike="noStrike">
                <a:solidFill>
                  <a:srgbClr val="FF9B2C"/>
                </a:solidFill>
                <a:latin typeface="Antonio"/>
                <a:ea typeface="Antonio"/>
                <a:cs typeface="Antonio"/>
                <a:sym typeface="Antonio"/>
              </a:rPr>
              <a:t>YOU.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17218965" y="171727"/>
            <a:ext cx="581760" cy="581760"/>
          </a:xfrm>
          <a:custGeom>
            <a:rect b="b" l="l" r="r" t="t"/>
            <a:pathLst>
              <a:path extrusionOk="0" h="581760" w="581760">
                <a:moveTo>
                  <a:pt x="0" y="0"/>
                </a:moveTo>
                <a:lnTo>
                  <a:pt x="581760" y="0"/>
                </a:lnTo>
                <a:lnTo>
                  <a:pt x="581760" y="581760"/>
                </a:lnTo>
                <a:lnTo>
                  <a:pt x="0" y="58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0"/>
          <p:cNvSpPr txBox="1"/>
          <p:nvPr/>
        </p:nvSpPr>
        <p:spPr>
          <a:xfrm>
            <a:off x="2886988" y="5602550"/>
            <a:ext cx="62964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AUDREY SELLERS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JAISHANKAR GOVINDARAJ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PRIYANKA CHAUDHARI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VARUN KAZA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ZACK BATCHELDER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2128400" y="25"/>
            <a:ext cx="6159600" cy="10287000"/>
          </a:xfrm>
          <a:prstGeom prst="rect">
            <a:avLst/>
          </a:prstGeom>
          <a:solidFill>
            <a:srgbClr val="394B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6124154" y="-2712"/>
            <a:ext cx="11437918" cy="10292432"/>
          </a:xfrm>
          <a:custGeom>
            <a:rect b="b" l="l" r="r" t="t"/>
            <a:pathLst>
              <a:path extrusionOk="0" h="5126990" w="5697593">
                <a:moveTo>
                  <a:pt x="2875653" y="0"/>
                </a:moveTo>
                <a:lnTo>
                  <a:pt x="2853913" y="0"/>
                </a:lnTo>
                <a:lnTo>
                  <a:pt x="2821940" y="0"/>
                </a:lnTo>
                <a:lnTo>
                  <a:pt x="0" y="0"/>
                </a:lnTo>
                <a:lnTo>
                  <a:pt x="2821940" y="2564130"/>
                </a:lnTo>
                <a:lnTo>
                  <a:pt x="0" y="5126990"/>
                </a:lnTo>
                <a:lnTo>
                  <a:pt x="2821940" y="5126990"/>
                </a:lnTo>
                <a:lnTo>
                  <a:pt x="2853913" y="5126990"/>
                </a:lnTo>
                <a:lnTo>
                  <a:pt x="2875653" y="5126990"/>
                </a:lnTo>
                <a:lnTo>
                  <a:pt x="5697593" y="2564130"/>
                </a:lnTo>
                <a:lnTo>
                  <a:pt x="2875653" y="0"/>
                </a:lnTo>
                <a:close/>
              </a:path>
            </a:pathLst>
          </a:custGeom>
          <a:solidFill>
            <a:srgbClr val="FF9B2C"/>
          </a:solidFill>
          <a:ln>
            <a:noFill/>
          </a:ln>
        </p:spPr>
      </p:sp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6182" r="38218" t="0"/>
          <a:stretch/>
        </p:blipFill>
        <p:spPr>
          <a:xfrm>
            <a:off x="9378990" y="1448693"/>
            <a:ext cx="6296462" cy="738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