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F285-145B-4598-AFF9-3479CDA9AC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5A80C2-4EB7-474D-ADF8-207F694DE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C0FD64-5D54-4FB4-9560-39FE13D029CA}"/>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87B40981-9B60-4351-810A-370BA13D6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499C8-0BFB-4386-BDE0-D2D2CFB0DCEE}"/>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327265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7407-F5AB-4881-BAF9-35FC034F2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4AD5E5-25FA-4A91-B8A4-F952EFC0F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1E406-B694-4B14-983D-800025679208}"/>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300F5535-2847-4FEF-992D-1D2A8F330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ACE12-2CD3-4977-B6A8-EDD42CF38882}"/>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413525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BF92-7804-4540-B8F0-7B6CBEB9E9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BE2BF6-517E-453D-808B-736A86B5BB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796BE-3E52-4550-B727-FC99A9C1B2CA}"/>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235D3E9C-00C6-439C-8EE7-5FA76742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54BB4-D5AF-4EE4-95D1-485674D3740E}"/>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278521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2589-2283-49BF-A2DA-FFAAA837C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00687-48E8-423D-9948-73D55FF53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520DE-6711-410F-B582-CC063CCE86EE}"/>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3B06095D-6752-4DC4-A59F-099C237CD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5FEF8-07E6-4849-8301-D71B7A8ADAEC}"/>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524718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5D60-74D2-4BC2-9D38-8C70AE7BB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0C1ED9-A46C-4C78-BF2C-EB18EAE02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339571-EA09-4724-AACC-ABF56958C11A}"/>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FC2F5A2B-21E2-4EBE-A0F3-83DCBFE96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49CD1-37CF-4BAA-B776-C29DF4A4C159}"/>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162037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998B-634D-4657-A103-06D755251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8821E9-2EAD-4696-A294-2F9A809490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3D45BB-81DD-4B7E-A60C-74A863D57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E8B53-AC2F-4F3B-B8DA-5D7AE426A70C}"/>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6" name="Footer Placeholder 5">
            <a:extLst>
              <a:ext uri="{FF2B5EF4-FFF2-40B4-BE49-F238E27FC236}">
                <a16:creationId xmlns:a16="http://schemas.microsoft.com/office/drawing/2014/main" id="{102349CA-13AC-43E0-8B84-78A3EA282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B45DA-B14C-49DF-96CC-66AAFB0E00FA}"/>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359143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343E-0E23-4CE3-9DD6-7F9F43973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980F4F-2FEF-475F-B5AF-3000EA1E0B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54C547-8D1D-4EC4-BDEC-754723C7D1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4CBF64-F0C2-4ED1-A719-CB9F0A0A6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AB3FC5-DE5E-4334-BE19-3E5936F22D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231A6-26D5-407C-A1C3-8C1271FDDA63}"/>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8" name="Footer Placeholder 7">
            <a:extLst>
              <a:ext uri="{FF2B5EF4-FFF2-40B4-BE49-F238E27FC236}">
                <a16:creationId xmlns:a16="http://schemas.microsoft.com/office/drawing/2014/main" id="{EEE5DDA8-E421-439E-B9E2-F3A3B94AB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F40184-928F-421E-AB17-8FD74BE09D73}"/>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134124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568E-070E-4FC1-B3C5-306AD311D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7B183-8A67-4258-A613-B33DE1954C69}"/>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4" name="Footer Placeholder 3">
            <a:extLst>
              <a:ext uri="{FF2B5EF4-FFF2-40B4-BE49-F238E27FC236}">
                <a16:creationId xmlns:a16="http://schemas.microsoft.com/office/drawing/2014/main" id="{85F68A17-1F6B-4736-B155-C69101EE9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1F6F71-B377-45A5-A587-2A9260ED56EE}"/>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231258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E0D37-F400-415A-833A-AB45E54BCF09}"/>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3" name="Footer Placeholder 2">
            <a:extLst>
              <a:ext uri="{FF2B5EF4-FFF2-40B4-BE49-F238E27FC236}">
                <a16:creationId xmlns:a16="http://schemas.microsoft.com/office/drawing/2014/main" id="{F31D7CF5-BCF8-4022-879D-0B1F7B7AA3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33879-365B-48C4-812B-D5A5469D2CBE}"/>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338276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E9A5-44C8-4366-A854-BA1F6F9EA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1C603-5E68-4C09-BA86-BDA9FD235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91EF6-5FE4-4ECA-B9B9-42DCED330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0FEEF-6CEC-4648-9E85-C756BFFB11D5}"/>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6" name="Footer Placeholder 5">
            <a:extLst>
              <a:ext uri="{FF2B5EF4-FFF2-40B4-BE49-F238E27FC236}">
                <a16:creationId xmlns:a16="http://schemas.microsoft.com/office/drawing/2014/main" id="{413151A6-491B-4B67-A51A-59E19FB61E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5B129-D6C3-44CD-BD8D-93FE126F5920}"/>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211711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885F-A2EE-4F38-B349-63F7B71B4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0DD9B-3B10-4A3A-86D5-680E647002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5FD0CB-2B99-4B7D-A7CF-4E45E21A2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9F948C-C14D-4F25-9058-403226480BBA}"/>
              </a:ext>
            </a:extLst>
          </p:cNvPr>
          <p:cNvSpPr>
            <a:spLocks noGrp="1"/>
          </p:cNvSpPr>
          <p:nvPr>
            <p:ph type="dt" sz="half" idx="10"/>
          </p:nvPr>
        </p:nvSpPr>
        <p:spPr/>
        <p:txBody>
          <a:bodyPr/>
          <a:lstStyle/>
          <a:p>
            <a:fld id="{7F803F24-1E2D-4D03-A91A-0F6466523AB2}" type="datetimeFigureOut">
              <a:rPr lang="en-US" smtClean="0"/>
              <a:t>12/4/2018</a:t>
            </a:fld>
            <a:endParaRPr lang="en-US"/>
          </a:p>
        </p:txBody>
      </p:sp>
      <p:sp>
        <p:nvSpPr>
          <p:cNvPr id="6" name="Footer Placeholder 5">
            <a:extLst>
              <a:ext uri="{FF2B5EF4-FFF2-40B4-BE49-F238E27FC236}">
                <a16:creationId xmlns:a16="http://schemas.microsoft.com/office/drawing/2014/main" id="{30CED9F4-5028-461B-9F18-0B32786DE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91E9E-A062-49B0-9143-8AE68F2E7CF4}"/>
              </a:ext>
            </a:extLst>
          </p:cNvPr>
          <p:cNvSpPr>
            <a:spLocks noGrp="1"/>
          </p:cNvSpPr>
          <p:nvPr>
            <p:ph type="sldNum" sz="quarter" idx="12"/>
          </p:nvPr>
        </p:nvSpPr>
        <p:spPr/>
        <p:txBody>
          <a:bodyPr/>
          <a:lstStyle/>
          <a:p>
            <a:fld id="{F148D1EE-5003-4EC2-8035-3157F4C02FC0}" type="slidenum">
              <a:rPr lang="en-US" smtClean="0"/>
              <a:t>‹#›</a:t>
            </a:fld>
            <a:endParaRPr lang="en-US"/>
          </a:p>
        </p:txBody>
      </p:sp>
    </p:spTree>
    <p:extLst>
      <p:ext uri="{BB962C8B-B14F-4D97-AF65-F5344CB8AC3E}">
        <p14:creationId xmlns:p14="http://schemas.microsoft.com/office/powerpoint/2010/main" val="185758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81A31-9726-4BF8-A39A-45730629A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D5476-26AF-4764-8708-60138AE9F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55CA0-676D-4E15-A03E-4818541C0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03F24-1E2D-4D03-A91A-0F6466523AB2}" type="datetimeFigureOut">
              <a:rPr lang="en-US" smtClean="0"/>
              <a:t>12/4/2018</a:t>
            </a:fld>
            <a:endParaRPr lang="en-US"/>
          </a:p>
        </p:txBody>
      </p:sp>
      <p:sp>
        <p:nvSpPr>
          <p:cNvPr id="5" name="Footer Placeholder 4">
            <a:extLst>
              <a:ext uri="{FF2B5EF4-FFF2-40B4-BE49-F238E27FC236}">
                <a16:creationId xmlns:a16="http://schemas.microsoft.com/office/drawing/2014/main" id="{00781904-9A9C-444C-A65A-16D8E6CE8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D57CCB-92B7-490C-B843-6867D495A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8D1EE-5003-4EC2-8035-3157F4C02FC0}" type="slidenum">
              <a:rPr lang="en-US" smtClean="0"/>
              <a:t>‹#›</a:t>
            </a:fld>
            <a:endParaRPr lang="en-US"/>
          </a:p>
        </p:txBody>
      </p:sp>
    </p:spTree>
    <p:extLst>
      <p:ext uri="{BB962C8B-B14F-4D97-AF65-F5344CB8AC3E}">
        <p14:creationId xmlns:p14="http://schemas.microsoft.com/office/powerpoint/2010/main" val="30037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9734-3EB7-400A-ADCE-E3AD27DD5044}"/>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AE2A563D-B01B-4768-BC69-ECD79A19F2FB}"/>
              </a:ext>
            </a:extLst>
          </p:cNvPr>
          <p:cNvSpPr>
            <a:spLocks noGrp="1"/>
          </p:cNvSpPr>
          <p:nvPr>
            <p:ph type="subTitle" idx="1"/>
          </p:nvPr>
        </p:nvSpPr>
        <p:spPr/>
        <p:txBody>
          <a:bodyPr/>
          <a:lstStyle/>
          <a:p>
            <a:r>
              <a:rPr lang="en-US" dirty="0"/>
              <a:t>Zachary Bergquist</a:t>
            </a:r>
          </a:p>
        </p:txBody>
      </p:sp>
    </p:spTree>
    <p:extLst>
      <p:ext uri="{BB962C8B-B14F-4D97-AF65-F5344CB8AC3E}">
        <p14:creationId xmlns:p14="http://schemas.microsoft.com/office/powerpoint/2010/main" val="174510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E1CB-AF53-4720-BC46-1A146AA9D5D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69950FC-E51A-451C-A726-4DD22CB78160}"/>
              </a:ext>
            </a:extLst>
          </p:cNvPr>
          <p:cNvSpPr>
            <a:spLocks noGrp="1"/>
          </p:cNvSpPr>
          <p:nvPr>
            <p:ph idx="1"/>
          </p:nvPr>
        </p:nvSpPr>
        <p:spPr>
          <a:xfrm>
            <a:off x="838200" y="1825625"/>
            <a:ext cx="10515600" cy="2027918"/>
          </a:xfrm>
        </p:spPr>
        <p:txBody>
          <a:bodyPr/>
          <a:lstStyle/>
          <a:p>
            <a:pPr marL="0" indent="0" algn="ctr">
              <a:buNone/>
            </a:pPr>
            <a:r>
              <a:rPr lang="en-US" dirty="0"/>
              <a:t>The 3 most important variables when predicting a movie’s success are:</a:t>
            </a:r>
          </a:p>
          <a:p>
            <a:pPr algn="ctr"/>
            <a:r>
              <a:rPr lang="en-US" dirty="0"/>
              <a:t> Director’s average movie score</a:t>
            </a:r>
          </a:p>
          <a:p>
            <a:pPr algn="ctr"/>
            <a:r>
              <a:rPr lang="en-US" dirty="0"/>
              <a:t> Amount of users who voted</a:t>
            </a:r>
          </a:p>
          <a:p>
            <a:pPr algn="ctr"/>
            <a:r>
              <a:rPr lang="en-US" dirty="0"/>
              <a:t> Duration of the movie</a:t>
            </a:r>
          </a:p>
          <a:p>
            <a:pPr algn="ctr"/>
            <a:endParaRPr lang="en-US" dirty="0"/>
          </a:p>
          <a:p>
            <a:pPr algn="ctr"/>
            <a:endParaRPr lang="en-US" dirty="0"/>
          </a:p>
        </p:txBody>
      </p:sp>
      <p:sp>
        <p:nvSpPr>
          <p:cNvPr id="4" name="TextBox 3">
            <a:extLst>
              <a:ext uri="{FF2B5EF4-FFF2-40B4-BE49-F238E27FC236}">
                <a16:creationId xmlns:a16="http://schemas.microsoft.com/office/drawing/2014/main" id="{11EC7609-3EF2-45F2-AD9B-72BC521F38A1}"/>
              </a:ext>
            </a:extLst>
          </p:cNvPr>
          <p:cNvSpPr txBox="1"/>
          <p:nvPr/>
        </p:nvSpPr>
        <p:spPr>
          <a:xfrm>
            <a:off x="1160106" y="4385387"/>
            <a:ext cx="9871788" cy="923330"/>
          </a:xfrm>
          <a:prstGeom prst="rect">
            <a:avLst/>
          </a:prstGeom>
          <a:noFill/>
        </p:spPr>
        <p:txBody>
          <a:bodyPr wrap="square" rtlCol="0">
            <a:spAutoFit/>
          </a:bodyPr>
          <a:lstStyle/>
          <a:p>
            <a:pPr algn="ctr"/>
            <a:r>
              <a:rPr lang="en-US" dirty="0"/>
              <a:t>Using this model, if you are a new moviemaker, it will be difficult to predict the score of your movie, as you have no previous history. If you consistently make high rated movies that are longer in duration and appeal to the masses, this model will be able to predict the success of your movie with relative accuracy.</a:t>
            </a:r>
          </a:p>
        </p:txBody>
      </p:sp>
    </p:spTree>
    <p:extLst>
      <p:ext uri="{BB962C8B-B14F-4D97-AF65-F5344CB8AC3E}">
        <p14:creationId xmlns:p14="http://schemas.microsoft.com/office/powerpoint/2010/main" val="22259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E424-3B2A-4747-BC47-BD0E1A182EA8}"/>
              </a:ext>
            </a:extLst>
          </p:cNvPr>
          <p:cNvSpPr>
            <a:spLocks noGrp="1"/>
          </p:cNvSpPr>
          <p:nvPr>
            <p:ph type="title"/>
          </p:nvPr>
        </p:nvSpPr>
        <p:spPr>
          <a:xfrm>
            <a:off x="1451296" y="365125"/>
            <a:ext cx="9902504" cy="1325563"/>
          </a:xfrm>
        </p:spPr>
        <p:txBody>
          <a:bodyPr/>
          <a:lstStyle/>
          <a:p>
            <a:r>
              <a:rPr lang="en-US" dirty="0"/>
              <a:t>Categorization</a:t>
            </a:r>
          </a:p>
        </p:txBody>
      </p:sp>
      <p:pic>
        <p:nvPicPr>
          <p:cNvPr id="4" name="Picture 3">
            <a:extLst>
              <a:ext uri="{FF2B5EF4-FFF2-40B4-BE49-F238E27FC236}">
                <a16:creationId xmlns:a16="http://schemas.microsoft.com/office/drawing/2014/main" id="{29783B51-D759-47F1-9F17-CC6E1ABAB7FC}"/>
              </a:ext>
            </a:extLst>
          </p:cNvPr>
          <p:cNvPicPr>
            <a:picLocks noChangeAspect="1"/>
          </p:cNvPicPr>
          <p:nvPr/>
        </p:nvPicPr>
        <p:blipFill>
          <a:blip r:embed="rId2"/>
          <a:stretch>
            <a:fillRect/>
          </a:stretch>
        </p:blipFill>
        <p:spPr>
          <a:xfrm>
            <a:off x="1524000" y="1752600"/>
            <a:ext cx="9144000" cy="1676400"/>
          </a:xfrm>
          <a:prstGeom prst="rect">
            <a:avLst/>
          </a:prstGeom>
        </p:spPr>
      </p:pic>
      <p:sp>
        <p:nvSpPr>
          <p:cNvPr id="5" name="TextBox 4">
            <a:extLst>
              <a:ext uri="{FF2B5EF4-FFF2-40B4-BE49-F238E27FC236}">
                <a16:creationId xmlns:a16="http://schemas.microsoft.com/office/drawing/2014/main" id="{C5F9E6C4-7162-49AB-A39B-B4BADBBD6A5E}"/>
              </a:ext>
            </a:extLst>
          </p:cNvPr>
          <p:cNvSpPr txBox="1"/>
          <p:nvPr/>
        </p:nvSpPr>
        <p:spPr>
          <a:xfrm>
            <a:off x="1451296" y="3842158"/>
            <a:ext cx="7373922" cy="400110"/>
          </a:xfrm>
          <a:prstGeom prst="rect">
            <a:avLst/>
          </a:prstGeom>
          <a:noFill/>
        </p:spPr>
        <p:txBody>
          <a:bodyPr wrap="square" rtlCol="0">
            <a:spAutoFit/>
          </a:bodyPr>
          <a:lstStyle/>
          <a:p>
            <a:r>
              <a:rPr lang="en-US" sz="2000" dirty="0"/>
              <a:t>First, I dropped the columns that have too many categorical values.</a:t>
            </a:r>
          </a:p>
        </p:txBody>
      </p:sp>
      <p:sp>
        <p:nvSpPr>
          <p:cNvPr id="6" name="TextBox 5">
            <a:extLst>
              <a:ext uri="{FF2B5EF4-FFF2-40B4-BE49-F238E27FC236}">
                <a16:creationId xmlns:a16="http://schemas.microsoft.com/office/drawing/2014/main" id="{77024DC1-A96F-477B-927D-BB6CD1D8AC31}"/>
              </a:ext>
            </a:extLst>
          </p:cNvPr>
          <p:cNvSpPr txBox="1"/>
          <p:nvPr/>
        </p:nvSpPr>
        <p:spPr>
          <a:xfrm>
            <a:off x="1532389" y="4563611"/>
            <a:ext cx="9127222" cy="707886"/>
          </a:xfrm>
          <a:prstGeom prst="rect">
            <a:avLst/>
          </a:prstGeom>
          <a:noFill/>
        </p:spPr>
        <p:txBody>
          <a:bodyPr wrap="square" rtlCol="0">
            <a:spAutoFit/>
          </a:bodyPr>
          <a:lstStyle/>
          <a:p>
            <a:r>
              <a:rPr lang="en-US" sz="2000" dirty="0"/>
              <a:t>Next, I created categories for the movies based on their IMDb score. These four categories are Bad (&lt;4), Okay (4-6), Good (6-8), and Excellent (8-10). </a:t>
            </a:r>
          </a:p>
        </p:txBody>
      </p:sp>
    </p:spTree>
    <p:extLst>
      <p:ext uri="{BB962C8B-B14F-4D97-AF65-F5344CB8AC3E}">
        <p14:creationId xmlns:p14="http://schemas.microsoft.com/office/powerpoint/2010/main" val="236095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5BF9C-5241-49A4-AE65-A5D12D586AA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Regression</a:t>
            </a:r>
          </a:p>
        </p:txBody>
      </p:sp>
      <p:sp>
        <p:nvSpPr>
          <p:cNvPr id="3" name="Content Placeholder 2">
            <a:extLst>
              <a:ext uri="{FF2B5EF4-FFF2-40B4-BE49-F238E27FC236}">
                <a16:creationId xmlns:a16="http://schemas.microsoft.com/office/drawing/2014/main" id="{48A29B90-144A-48A5-9D35-AA95855DFCED}"/>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mn-lt"/>
                <a:ea typeface="+mn-ea"/>
                <a:cs typeface="+mn-cs"/>
              </a:rPr>
              <a:t>Simple Regression:</a:t>
            </a:r>
          </a:p>
          <a:p>
            <a:pPr marL="0" indent="0" algn="ctr">
              <a:buNone/>
            </a:pPr>
            <a:r>
              <a:rPr lang="en-US" sz="2000" dirty="0">
                <a:solidFill>
                  <a:srgbClr val="FFFFFF"/>
                </a:solidFill>
              </a:rPr>
              <a:t>This model, including all variables, has an R^2 value of 0.752.</a:t>
            </a:r>
            <a:endParaRPr lang="en-US" sz="2000" kern="1200" dirty="0">
              <a:solidFill>
                <a:srgbClr val="FFFFFF"/>
              </a:solidFill>
              <a:latin typeface="+mn-lt"/>
              <a:ea typeface="+mn-ea"/>
              <a:cs typeface="+mn-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84070AE-37CB-4F3D-94F5-FC869EED9EA4}"/>
              </a:ext>
            </a:extLst>
          </p:cNvPr>
          <p:cNvPicPr>
            <a:picLocks noChangeAspect="1"/>
          </p:cNvPicPr>
          <p:nvPr/>
        </p:nvPicPr>
        <p:blipFill>
          <a:blip r:embed="rId2"/>
          <a:stretch>
            <a:fillRect/>
          </a:stretch>
        </p:blipFill>
        <p:spPr>
          <a:xfrm>
            <a:off x="5722922" y="492573"/>
            <a:ext cx="5415344" cy="5880796"/>
          </a:xfrm>
          <a:prstGeom prst="rect">
            <a:avLst/>
          </a:prstGeom>
        </p:spPr>
      </p:pic>
    </p:spTree>
    <p:extLst>
      <p:ext uri="{BB962C8B-B14F-4D97-AF65-F5344CB8AC3E}">
        <p14:creationId xmlns:p14="http://schemas.microsoft.com/office/powerpoint/2010/main" val="360030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AC11C15-668A-4C9A-904B-CDCB495BD593}"/>
              </a:ext>
            </a:extLst>
          </p:cNvPr>
          <p:cNvPicPr>
            <a:picLocks noChangeAspect="1"/>
          </p:cNvPicPr>
          <p:nvPr/>
        </p:nvPicPr>
        <p:blipFill>
          <a:blip r:embed="rId2"/>
          <a:stretch>
            <a:fillRect/>
          </a:stretch>
        </p:blipFill>
        <p:spPr>
          <a:xfrm>
            <a:off x="1100103" y="286808"/>
            <a:ext cx="2633550" cy="4818592"/>
          </a:xfrm>
          <a:prstGeom prst="rect">
            <a:avLst/>
          </a:prstGeom>
        </p:spPr>
      </p:pic>
      <p:sp>
        <p:nvSpPr>
          <p:cNvPr id="3" name="Content Placeholder 2">
            <a:extLst>
              <a:ext uri="{FF2B5EF4-FFF2-40B4-BE49-F238E27FC236}">
                <a16:creationId xmlns:a16="http://schemas.microsoft.com/office/drawing/2014/main" id="{B2CE9E3B-CA04-4A1B-9529-ABA797680DB9}"/>
              </a:ext>
            </a:extLst>
          </p:cNvPr>
          <p:cNvSpPr>
            <a:spLocks noGrp="1"/>
          </p:cNvSpPr>
          <p:nvPr>
            <p:ph idx="1"/>
          </p:nvPr>
        </p:nvSpPr>
        <p:spPr>
          <a:xfrm>
            <a:off x="6658044" y="1004711"/>
            <a:ext cx="5006336" cy="5048955"/>
          </a:xfrm>
        </p:spPr>
        <p:txBody>
          <a:bodyPr anchor="t">
            <a:normAutofit/>
          </a:bodyPr>
          <a:lstStyle/>
          <a:p>
            <a:pPr marL="0" indent="0">
              <a:buNone/>
            </a:pPr>
            <a:r>
              <a:rPr lang="en-US" sz="4000" dirty="0"/>
              <a:t>Lasso:</a:t>
            </a:r>
          </a:p>
          <a:p>
            <a:pPr marL="0" indent="0">
              <a:buNone/>
            </a:pPr>
            <a:r>
              <a:rPr lang="en-US" sz="2400" dirty="0"/>
              <a:t>Starting from the top, the most significant variables found in the lasso model are director’s average score, duration, and number of critics for reviews. All other variables were considered insignificant.</a:t>
            </a:r>
          </a:p>
          <a:p>
            <a:pPr marL="0" indent="0">
              <a:buNone/>
            </a:pPr>
            <a:endParaRPr lang="en-US" sz="2400" dirty="0"/>
          </a:p>
          <a:p>
            <a:pPr marL="0" indent="0">
              <a:buNone/>
            </a:pPr>
            <a:r>
              <a:rPr lang="en-US" sz="2400" dirty="0"/>
              <a:t>The R^2 value of the lasso model is 0.734.</a:t>
            </a:r>
          </a:p>
        </p:txBody>
      </p:sp>
    </p:spTree>
    <p:extLst>
      <p:ext uri="{BB962C8B-B14F-4D97-AF65-F5344CB8AC3E}">
        <p14:creationId xmlns:p14="http://schemas.microsoft.com/office/powerpoint/2010/main" val="25047906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72CC31-CDE1-4CCE-9D3E-FAD9D9F9E64D}"/>
              </a:ext>
            </a:extLst>
          </p:cNvPr>
          <p:cNvSpPr>
            <a:spLocks noGrp="1"/>
          </p:cNvSpPr>
          <p:nvPr>
            <p:ph type="title"/>
          </p:nvPr>
        </p:nvSpPr>
        <p:spPr>
          <a:xfrm>
            <a:off x="8172027" y="643467"/>
            <a:ext cx="3363974" cy="1597315"/>
          </a:xfrm>
          <a:noFill/>
          <a:ln w="19050">
            <a:solidFill>
              <a:schemeClr val="bg1"/>
            </a:solidFill>
          </a:ln>
        </p:spPr>
        <p:txBody>
          <a:bodyPr wrap="square">
            <a:normAutofit/>
          </a:bodyPr>
          <a:lstStyle/>
          <a:p>
            <a:pPr algn="ctr"/>
            <a:r>
              <a:rPr lang="en-US" sz="2800" dirty="0">
                <a:solidFill>
                  <a:schemeClr val="bg1"/>
                </a:solidFill>
              </a:rPr>
              <a:t>F Selection</a:t>
            </a:r>
          </a:p>
        </p:txBody>
      </p:sp>
      <p:pic>
        <p:nvPicPr>
          <p:cNvPr id="4" name="Picture 3">
            <a:extLst>
              <a:ext uri="{FF2B5EF4-FFF2-40B4-BE49-F238E27FC236}">
                <a16:creationId xmlns:a16="http://schemas.microsoft.com/office/drawing/2014/main" id="{87CBDC28-8998-4CDD-A94D-67005D26A95C}"/>
              </a:ext>
            </a:extLst>
          </p:cNvPr>
          <p:cNvPicPr>
            <a:picLocks noChangeAspect="1"/>
          </p:cNvPicPr>
          <p:nvPr/>
        </p:nvPicPr>
        <p:blipFill>
          <a:blip r:embed="rId2"/>
          <a:stretch>
            <a:fillRect/>
          </a:stretch>
        </p:blipFill>
        <p:spPr>
          <a:xfrm>
            <a:off x="649563" y="861135"/>
            <a:ext cx="6250769" cy="4974862"/>
          </a:xfrm>
          <a:prstGeom prst="rect">
            <a:avLst/>
          </a:prstGeom>
        </p:spPr>
      </p:pic>
      <p:sp>
        <p:nvSpPr>
          <p:cNvPr id="3" name="Content Placeholder 2">
            <a:extLst>
              <a:ext uri="{FF2B5EF4-FFF2-40B4-BE49-F238E27FC236}">
                <a16:creationId xmlns:a16="http://schemas.microsoft.com/office/drawing/2014/main" id="{5426D608-7A49-48A7-90D4-06EB9DC6A1D4}"/>
              </a:ext>
            </a:extLst>
          </p:cNvPr>
          <p:cNvSpPr>
            <a:spLocks noGrp="1"/>
          </p:cNvSpPr>
          <p:nvPr>
            <p:ph idx="1"/>
          </p:nvPr>
        </p:nvSpPr>
        <p:spPr>
          <a:xfrm>
            <a:off x="8172028" y="2638044"/>
            <a:ext cx="3363974" cy="3415622"/>
          </a:xfrm>
        </p:spPr>
        <p:txBody>
          <a:bodyPr>
            <a:normAutofit/>
          </a:bodyPr>
          <a:lstStyle/>
          <a:p>
            <a:pPr marL="0" indent="0">
              <a:buNone/>
            </a:pPr>
            <a:r>
              <a:rPr lang="en-US" sz="2000" dirty="0">
                <a:solidFill>
                  <a:schemeClr val="bg1"/>
                </a:solidFill>
              </a:rPr>
              <a:t>The F Selection model used duration, number of users who voted, and the director’s average score to determine the best predictor. This is my preferred model, as it is based on overall popularity rather than critic popularity – more fair for the range of movies.</a:t>
            </a:r>
          </a:p>
          <a:p>
            <a:pPr marL="0" indent="0">
              <a:buNone/>
            </a:pPr>
            <a:endParaRPr lang="en-US" sz="2000" dirty="0">
              <a:solidFill>
                <a:schemeClr val="bg1"/>
              </a:solidFill>
            </a:endParaRPr>
          </a:p>
          <a:p>
            <a:pPr marL="0" indent="0">
              <a:buNone/>
            </a:pPr>
            <a:r>
              <a:rPr lang="en-US" sz="2000" dirty="0">
                <a:solidFill>
                  <a:schemeClr val="bg1"/>
                </a:solidFill>
              </a:rPr>
              <a:t>The R^2 value is 0.732.</a:t>
            </a:r>
          </a:p>
        </p:txBody>
      </p:sp>
    </p:spTree>
    <p:extLst>
      <p:ext uri="{BB962C8B-B14F-4D97-AF65-F5344CB8AC3E}">
        <p14:creationId xmlns:p14="http://schemas.microsoft.com/office/powerpoint/2010/main" val="252073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1F1A17-1E9C-48C1-94E5-4254CF950CC4}"/>
              </a:ext>
            </a:extLst>
          </p:cNvPr>
          <p:cNvSpPr>
            <a:spLocks noGrp="1"/>
          </p:cNvSpPr>
          <p:nvPr>
            <p:ph idx="1"/>
          </p:nvPr>
        </p:nvSpPr>
        <p:spPr>
          <a:xfrm>
            <a:off x="645161" y="944033"/>
            <a:ext cx="3363974" cy="4969933"/>
          </a:xfrm>
        </p:spPr>
        <p:txBody>
          <a:bodyPr>
            <a:normAutofit fontScale="92500" lnSpcReduction="10000"/>
          </a:bodyPr>
          <a:lstStyle/>
          <a:p>
            <a:pPr marL="0" indent="0">
              <a:buNone/>
            </a:pPr>
            <a:r>
              <a:rPr lang="en-US" sz="3500" dirty="0">
                <a:solidFill>
                  <a:schemeClr val="bg1"/>
                </a:solidFill>
              </a:rPr>
              <a:t>Decision Tree:</a:t>
            </a:r>
          </a:p>
          <a:p>
            <a:pPr marL="0" indent="0">
              <a:buNone/>
            </a:pPr>
            <a:endParaRPr lang="en-US" dirty="0">
              <a:solidFill>
                <a:schemeClr val="bg1"/>
              </a:solidFill>
            </a:endParaRPr>
          </a:p>
          <a:p>
            <a:pPr marL="0" indent="0">
              <a:buNone/>
            </a:pPr>
            <a:r>
              <a:rPr lang="en-US" dirty="0">
                <a:solidFill>
                  <a:schemeClr val="bg1"/>
                </a:solidFill>
              </a:rPr>
              <a:t>This model has an accuracy score of placing a movie in the correct category of 0.768, which is fairly high. </a:t>
            </a:r>
          </a:p>
          <a:p>
            <a:pPr marL="0" indent="0">
              <a:buNone/>
            </a:pPr>
            <a:endParaRPr lang="en-US" dirty="0">
              <a:solidFill>
                <a:schemeClr val="bg1"/>
              </a:solidFill>
            </a:endParaRPr>
          </a:p>
          <a:p>
            <a:pPr marL="0" indent="0">
              <a:buNone/>
            </a:pPr>
            <a:r>
              <a:rPr lang="en-US" dirty="0">
                <a:solidFill>
                  <a:schemeClr val="bg1"/>
                </a:solidFill>
              </a:rPr>
              <a:t>The confusion matrix shows that ‘good’ movies were most often correct.</a:t>
            </a:r>
          </a:p>
          <a:p>
            <a:pPr marL="0" indent="0">
              <a:buNone/>
            </a:pPr>
            <a:endParaRPr lang="en-US" sz="2000" dirty="0">
              <a:solidFill>
                <a:schemeClr val="bg1"/>
              </a:solidFill>
            </a:endParaRPr>
          </a:p>
        </p:txBody>
      </p:sp>
      <p:pic>
        <p:nvPicPr>
          <p:cNvPr id="5" name="Picture 4">
            <a:extLst>
              <a:ext uri="{FF2B5EF4-FFF2-40B4-BE49-F238E27FC236}">
                <a16:creationId xmlns:a16="http://schemas.microsoft.com/office/drawing/2014/main" id="{7E4AAFB1-4059-48A7-9416-D636263FB83C}"/>
              </a:ext>
            </a:extLst>
          </p:cNvPr>
          <p:cNvPicPr>
            <a:picLocks noChangeAspect="1"/>
          </p:cNvPicPr>
          <p:nvPr/>
        </p:nvPicPr>
        <p:blipFill>
          <a:blip r:embed="rId2"/>
          <a:stretch>
            <a:fillRect/>
          </a:stretch>
        </p:blipFill>
        <p:spPr>
          <a:xfrm>
            <a:off x="7447845" y="304389"/>
            <a:ext cx="4439356" cy="3534596"/>
          </a:xfrm>
          <a:prstGeom prst="rect">
            <a:avLst/>
          </a:prstGeom>
        </p:spPr>
      </p:pic>
      <p:pic>
        <p:nvPicPr>
          <p:cNvPr id="6" name="Picture 5">
            <a:extLst>
              <a:ext uri="{FF2B5EF4-FFF2-40B4-BE49-F238E27FC236}">
                <a16:creationId xmlns:a16="http://schemas.microsoft.com/office/drawing/2014/main" id="{51018010-2389-4DEC-9329-2172538F398E}"/>
              </a:ext>
            </a:extLst>
          </p:cNvPr>
          <p:cNvPicPr>
            <a:picLocks noChangeAspect="1"/>
          </p:cNvPicPr>
          <p:nvPr/>
        </p:nvPicPr>
        <p:blipFill>
          <a:blip r:embed="rId3"/>
          <a:stretch>
            <a:fillRect/>
          </a:stretch>
        </p:blipFill>
        <p:spPr>
          <a:xfrm>
            <a:off x="4938007" y="3956932"/>
            <a:ext cx="3038475" cy="2714625"/>
          </a:xfrm>
          <a:prstGeom prst="rect">
            <a:avLst/>
          </a:prstGeom>
        </p:spPr>
      </p:pic>
    </p:spTree>
    <p:extLst>
      <p:ext uri="{BB962C8B-B14F-4D97-AF65-F5344CB8AC3E}">
        <p14:creationId xmlns:p14="http://schemas.microsoft.com/office/powerpoint/2010/main" val="2434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3858021-9387-4CFB-A102-7E8CACB26AFA}"/>
              </a:ext>
            </a:extLst>
          </p:cNvPr>
          <p:cNvPicPr>
            <a:picLocks noChangeAspect="1"/>
          </p:cNvPicPr>
          <p:nvPr/>
        </p:nvPicPr>
        <p:blipFill>
          <a:blip r:embed="rId2"/>
          <a:stretch>
            <a:fillRect/>
          </a:stretch>
        </p:blipFill>
        <p:spPr>
          <a:xfrm>
            <a:off x="329824" y="1334573"/>
            <a:ext cx="3425957" cy="5234454"/>
          </a:xfrm>
          <a:prstGeom prst="rect">
            <a:avLst/>
          </a:prstGeom>
        </p:spPr>
      </p:pic>
      <p:sp>
        <p:nvSpPr>
          <p:cNvPr id="3" name="Content Placeholder 2">
            <a:extLst>
              <a:ext uri="{FF2B5EF4-FFF2-40B4-BE49-F238E27FC236}">
                <a16:creationId xmlns:a16="http://schemas.microsoft.com/office/drawing/2014/main" id="{6867BE30-DF17-4F47-87DA-CC78A536408C}"/>
              </a:ext>
            </a:extLst>
          </p:cNvPr>
          <p:cNvSpPr>
            <a:spLocks noGrp="1"/>
          </p:cNvSpPr>
          <p:nvPr>
            <p:ph idx="1"/>
          </p:nvPr>
        </p:nvSpPr>
        <p:spPr>
          <a:xfrm>
            <a:off x="4386077" y="604129"/>
            <a:ext cx="7161017" cy="4921956"/>
          </a:xfrm>
        </p:spPr>
        <p:txBody>
          <a:bodyPr>
            <a:normAutofit/>
          </a:bodyPr>
          <a:lstStyle/>
          <a:p>
            <a:pPr marL="0" indent="0">
              <a:buNone/>
            </a:pPr>
            <a:r>
              <a:rPr lang="en-US" sz="3600" dirty="0"/>
              <a:t>Random Forest</a:t>
            </a:r>
          </a:p>
          <a:p>
            <a:pPr marL="0" indent="0">
              <a:buNone/>
            </a:pPr>
            <a:endParaRPr lang="en-US" sz="3600" dirty="0"/>
          </a:p>
          <a:p>
            <a:pPr marL="0" indent="0">
              <a:buNone/>
            </a:pPr>
            <a:r>
              <a:rPr lang="en-US" dirty="0"/>
              <a:t>After 1000 iterations, this model has an accuracy of 0.847. It lists the most important variables as director’s average score, number of users who voted, and the duration of the film.</a:t>
            </a:r>
          </a:p>
        </p:txBody>
      </p:sp>
      <p:pic>
        <p:nvPicPr>
          <p:cNvPr id="5" name="Picture 4">
            <a:extLst>
              <a:ext uri="{FF2B5EF4-FFF2-40B4-BE49-F238E27FC236}">
                <a16:creationId xmlns:a16="http://schemas.microsoft.com/office/drawing/2014/main" id="{DF8E69B4-F339-43C7-A96B-4B6B30FDE460}"/>
              </a:ext>
            </a:extLst>
          </p:cNvPr>
          <p:cNvPicPr>
            <a:picLocks noChangeAspect="1"/>
          </p:cNvPicPr>
          <p:nvPr/>
        </p:nvPicPr>
        <p:blipFill>
          <a:blip r:embed="rId3"/>
          <a:stretch>
            <a:fillRect/>
          </a:stretch>
        </p:blipFill>
        <p:spPr>
          <a:xfrm>
            <a:off x="7704144" y="3792893"/>
            <a:ext cx="4158032" cy="2776134"/>
          </a:xfrm>
          <a:prstGeom prst="rect">
            <a:avLst/>
          </a:prstGeom>
        </p:spPr>
      </p:pic>
    </p:spTree>
    <p:extLst>
      <p:ext uri="{BB962C8B-B14F-4D97-AF65-F5344CB8AC3E}">
        <p14:creationId xmlns:p14="http://schemas.microsoft.com/office/powerpoint/2010/main" val="4710356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CFDAF-F5E6-4A83-BA63-0644D789D140}"/>
              </a:ext>
            </a:extLst>
          </p:cNvPr>
          <p:cNvSpPr>
            <a:spLocks noGrp="1"/>
          </p:cNvSpPr>
          <p:nvPr>
            <p:ph idx="1"/>
          </p:nvPr>
        </p:nvSpPr>
        <p:spPr>
          <a:xfrm>
            <a:off x="838200" y="1380930"/>
            <a:ext cx="10515600" cy="4991877"/>
          </a:xfrm>
        </p:spPr>
        <p:txBody>
          <a:bodyPr>
            <a:normAutofit/>
          </a:bodyPr>
          <a:lstStyle/>
          <a:p>
            <a:pPr marL="0" indent="0" algn="ctr">
              <a:buNone/>
            </a:pPr>
            <a:r>
              <a:rPr lang="en-US" dirty="0"/>
              <a:t>When divided by category, these are the results of correctly predicting the success of a movie.</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As you can see, the probabilities are fairly high for each movie (only five movies’ results are shown).</a:t>
            </a:r>
          </a:p>
        </p:txBody>
      </p:sp>
      <p:pic>
        <p:nvPicPr>
          <p:cNvPr id="4" name="Picture 3">
            <a:extLst>
              <a:ext uri="{FF2B5EF4-FFF2-40B4-BE49-F238E27FC236}">
                <a16:creationId xmlns:a16="http://schemas.microsoft.com/office/drawing/2014/main" id="{3A63E988-5A3D-4802-9C41-B833E687EAC4}"/>
              </a:ext>
            </a:extLst>
          </p:cNvPr>
          <p:cNvPicPr>
            <a:picLocks noChangeAspect="1"/>
          </p:cNvPicPr>
          <p:nvPr/>
        </p:nvPicPr>
        <p:blipFill>
          <a:blip r:embed="rId2"/>
          <a:stretch>
            <a:fillRect/>
          </a:stretch>
        </p:blipFill>
        <p:spPr>
          <a:xfrm>
            <a:off x="2035525" y="2595065"/>
            <a:ext cx="8120950" cy="2563605"/>
          </a:xfrm>
          <a:prstGeom prst="rect">
            <a:avLst/>
          </a:prstGeom>
        </p:spPr>
      </p:pic>
    </p:spTree>
    <p:extLst>
      <p:ext uri="{BB962C8B-B14F-4D97-AF65-F5344CB8AC3E}">
        <p14:creationId xmlns:p14="http://schemas.microsoft.com/office/powerpoint/2010/main" val="258164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E4F16C-C18A-420D-BBB9-5BC5525DD778}"/>
              </a:ext>
            </a:extLst>
          </p:cNvPr>
          <p:cNvSpPr>
            <a:spLocks noGrp="1"/>
          </p:cNvSpPr>
          <p:nvPr>
            <p:ph type="title"/>
          </p:nvPr>
        </p:nvSpPr>
        <p:spPr>
          <a:xfrm>
            <a:off x="6392598" y="640263"/>
            <a:ext cx="5221266" cy="1344975"/>
          </a:xfrm>
        </p:spPr>
        <p:txBody>
          <a:bodyPr>
            <a:normAutofit/>
          </a:bodyPr>
          <a:lstStyle/>
          <a:p>
            <a:r>
              <a:rPr lang="en-US" sz="4000"/>
              <a:t>Clustering</a:t>
            </a:r>
          </a:p>
        </p:txBody>
      </p:sp>
      <p:pic>
        <p:nvPicPr>
          <p:cNvPr id="4" name="Picture 3">
            <a:extLst>
              <a:ext uri="{FF2B5EF4-FFF2-40B4-BE49-F238E27FC236}">
                <a16:creationId xmlns:a16="http://schemas.microsoft.com/office/drawing/2014/main" id="{F5258005-EB59-41C8-B838-B417ED1554E0}"/>
              </a:ext>
            </a:extLst>
          </p:cNvPr>
          <p:cNvPicPr>
            <a:picLocks noChangeAspect="1"/>
          </p:cNvPicPr>
          <p:nvPr/>
        </p:nvPicPr>
        <p:blipFill>
          <a:blip r:embed="rId2"/>
          <a:stretch>
            <a:fillRect/>
          </a:stretch>
        </p:blipFill>
        <p:spPr>
          <a:xfrm>
            <a:off x="484632" y="1542959"/>
            <a:ext cx="5126736" cy="3616633"/>
          </a:xfrm>
          <a:prstGeom prst="rect">
            <a:avLst/>
          </a:prstGeom>
        </p:spPr>
      </p:pic>
      <p:sp>
        <p:nvSpPr>
          <p:cNvPr id="3" name="Content Placeholder 2">
            <a:extLst>
              <a:ext uri="{FF2B5EF4-FFF2-40B4-BE49-F238E27FC236}">
                <a16:creationId xmlns:a16="http://schemas.microsoft.com/office/drawing/2014/main" id="{731DF539-A744-4F5C-AC37-86C007038E6D}"/>
              </a:ext>
            </a:extLst>
          </p:cNvPr>
          <p:cNvSpPr>
            <a:spLocks noGrp="1"/>
          </p:cNvSpPr>
          <p:nvPr>
            <p:ph idx="1"/>
          </p:nvPr>
        </p:nvSpPr>
        <p:spPr>
          <a:xfrm>
            <a:off x="6391903" y="2121763"/>
            <a:ext cx="5235490" cy="3773010"/>
          </a:xfrm>
        </p:spPr>
        <p:txBody>
          <a:bodyPr>
            <a:normAutofit/>
          </a:bodyPr>
          <a:lstStyle/>
          <a:p>
            <a:pPr marL="0" indent="0">
              <a:buNone/>
            </a:pPr>
            <a:r>
              <a:rPr lang="en-US" dirty="0"/>
              <a:t>This elbow plot shows that the ideal number of clusters is 4.</a:t>
            </a:r>
          </a:p>
        </p:txBody>
      </p:sp>
    </p:spTree>
    <p:extLst>
      <p:ext uri="{BB962C8B-B14F-4D97-AF65-F5344CB8AC3E}">
        <p14:creationId xmlns:p14="http://schemas.microsoft.com/office/powerpoint/2010/main" val="13614389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406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Project</vt:lpstr>
      <vt:lpstr>Categorization</vt:lpstr>
      <vt:lpstr>Regression</vt:lpstr>
      <vt:lpstr>PowerPoint Presentation</vt:lpstr>
      <vt:lpstr>F Selection</vt:lpstr>
      <vt:lpstr>PowerPoint Presentation</vt:lpstr>
      <vt:lpstr>PowerPoint Presentation</vt:lpstr>
      <vt:lpstr>PowerPoint Presentation</vt:lpstr>
      <vt:lpstr>Clustering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Bergquist</dc:creator>
  <cp:lastModifiedBy>Zachary Bergquist</cp:lastModifiedBy>
  <cp:revision>2</cp:revision>
  <dcterms:created xsi:type="dcterms:W3CDTF">2018-12-04T18:33:52Z</dcterms:created>
  <dcterms:modified xsi:type="dcterms:W3CDTF">2018-12-04T18:46:43Z</dcterms:modified>
</cp:coreProperties>
</file>