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81" r:id="rId11"/>
    <p:sldId id="282" r:id="rId12"/>
    <p:sldId id="279" r:id="rId13"/>
    <p:sldId id="285" r:id="rId14"/>
    <p:sldId id="284" r:id="rId15"/>
    <p:sldId id="286" r:id="rId16"/>
    <p:sldId id="287" r:id="rId17"/>
    <p:sldId id="283" r:id="rId18"/>
    <p:sldId id="288" r:id="rId19"/>
    <p:sldId id="289" r:id="rId20"/>
    <p:sldId id="291" r:id="rId21"/>
    <p:sldId id="266" r:id="rId22"/>
    <p:sldId id="267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44" r:id="rId31"/>
    <p:sldId id="345" r:id="rId32"/>
    <p:sldId id="346" r:id="rId33"/>
    <p:sldId id="347" r:id="rId34"/>
    <p:sldId id="348" r:id="rId35"/>
    <p:sldId id="349" r:id="rId36"/>
    <p:sldId id="328" r:id="rId37"/>
    <p:sldId id="333" r:id="rId38"/>
    <p:sldId id="334" r:id="rId39"/>
    <p:sldId id="335" r:id="rId40"/>
    <p:sldId id="336" r:id="rId41"/>
    <p:sldId id="337" r:id="rId42"/>
    <p:sldId id="325" r:id="rId43"/>
    <p:sldId id="326" r:id="rId44"/>
    <p:sldId id="327" r:id="rId45"/>
    <p:sldId id="268" r:id="rId46"/>
    <p:sldId id="299" r:id="rId47"/>
    <p:sldId id="270" r:id="rId48"/>
    <p:sldId id="318" r:id="rId49"/>
    <p:sldId id="317" r:id="rId50"/>
    <p:sldId id="316" r:id="rId51"/>
    <p:sldId id="319" r:id="rId52"/>
    <p:sldId id="320" r:id="rId53"/>
    <p:sldId id="321" r:id="rId54"/>
    <p:sldId id="322" r:id="rId55"/>
    <p:sldId id="323" r:id="rId56"/>
    <p:sldId id="324" r:id="rId57"/>
    <p:sldId id="271" r:id="rId58"/>
    <p:sldId id="300" r:id="rId59"/>
    <p:sldId id="301" r:id="rId60"/>
    <p:sldId id="269" r:id="rId61"/>
    <p:sldId id="330" r:id="rId62"/>
    <p:sldId id="331" r:id="rId63"/>
    <p:sldId id="341" r:id="rId64"/>
    <p:sldId id="342" r:id="rId65"/>
    <p:sldId id="343" r:id="rId66"/>
    <p:sldId id="272" r:id="rId67"/>
    <p:sldId id="302" r:id="rId68"/>
    <p:sldId id="304" r:id="rId69"/>
    <p:sldId id="303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2" r:id="rId78"/>
    <p:sldId id="313" r:id="rId79"/>
    <p:sldId id="350" r:id="rId80"/>
    <p:sldId id="352" r:id="rId81"/>
    <p:sldId id="276" r:id="rId8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 autoAdjust="0"/>
    <p:restoredTop sz="74239" autoAdjust="0"/>
  </p:normalViewPr>
  <p:slideViewPr>
    <p:cSldViewPr snapToGrid="0">
      <p:cViewPr varScale="1">
        <p:scale>
          <a:sx n="84" d="100"/>
          <a:sy n="84" d="100"/>
        </p:scale>
        <p:origin x="10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4C451-C68A-4945-819A-BB5AF0D4D72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915A3-DF95-4C89-AB3E-469B78B03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24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287DD-5EA0-44C8-9E63-D3E9A5DEC90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82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34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9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57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483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836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622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106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96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207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67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695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379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082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80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250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123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853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52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565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26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67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650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71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704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161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369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173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863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6272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873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0915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40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73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4399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8283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0804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97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038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8022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0640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18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9835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33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13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5493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3029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0966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0071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80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2694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5206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4733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2991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3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122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9156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7613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3797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6936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0607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3366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8839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5872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3079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pathMatch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'full‘ est obligatoire en cas de redirection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44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3872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9478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pathMatch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'full‘ est obligatoire en cas de redirection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973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9485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4047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88990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5300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97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8959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805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28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0569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47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38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9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24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58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10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62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6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5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25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50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94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0668-AE90-4AFD-9B55-C5A09B914F8B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6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guide/forms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api/forms/index/NgModel-directive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ngular.io/docs/ts/latest/api/forms/index/NgModel-directive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api/forms/index/NgModel-directive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api/forms/index/NgModel-directive.html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api/forms/index/NgModel-directive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angular.io/docs/ts/latest/api/forms/index/NgModel-directive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api/forms/index/NgModel-directive.html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api/forms/index/NgForm-directive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api/forms/index/NgForm-directive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api/router/index/RouterOutlet-directive.html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docs/ts/latest/api/router/index/ActivatedRoute-interface.html" TargetMode="External"/><Relationship Id="rId4" Type="http://schemas.openxmlformats.org/officeDocument/2006/relationships/hyperlink" Target="https://angular.io/docs/ts/latest/api/router/index/Router-class.html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api/router/index/ActivatedRoute-interface.html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api/router/index/RouterOutlet-directive.html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api/http/index/Http-clas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docs/ts/latest/guide/server-communication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angular.io/docs/ts/latest/guide/router.html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docs/ts/latest/guide/forms.html" TargetMode="External"/><Relationship Id="rId5" Type="http://schemas.openxmlformats.org/officeDocument/2006/relationships/hyperlink" Target="https://angular.io/docs/ts/latest/guide/cheatsheet.html" TargetMode="External"/><Relationship Id="rId4" Type="http://schemas.openxmlformats.org/officeDocument/2006/relationships/hyperlink" Target="https://angular.io/" TargetMode="External"/><Relationship Id="rId9" Type="http://schemas.openxmlformats.org/officeDocument/2006/relationships/hyperlink" Target="https://angular.io/docs/ts/latest/guide/anima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593748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Développement </a:t>
            </a:r>
          </a:p>
          <a:p>
            <a:pPr algn="ctr"/>
            <a:r>
              <a:rPr lang="fr-FR" sz="6000" dirty="0"/>
              <a:t>d’applications Web</a:t>
            </a:r>
            <a:endParaRPr lang="fr-FR" sz="60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11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EF851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68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C851A"/>
                </a:solidFill>
              </a:rPr>
              <a:t>Composant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1543" y="1114555"/>
            <a:ext cx="8616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Définition d’un composant avec le décorateur </a:t>
            </a:r>
            <a:r>
              <a:rPr lang="fr-FR" sz="2800" b="1" dirty="0"/>
              <a:t>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729" y="2005710"/>
            <a:ext cx="10672927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my-app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styles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''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57A64A"/>
                </a:solidFill>
                <a:latin typeface="Consolas" panose="020B0609020204030204" pitchFamily="49" charset="0"/>
              </a:rPr>
              <a:t>// optionnel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`&lt;h1&gt;Hello&lt;/h1&gt;`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AppComponent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5452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C851A"/>
                </a:solidFill>
              </a:rPr>
              <a:t>Composant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6835" y="983927"/>
            <a:ext cx="11179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 composant une fois définit peut être utiliser comme un Web Component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817" y="1901770"/>
            <a:ext cx="11002366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="en"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="utf-8"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6400"/>
                </a:solidFill>
                <a:latin typeface="Consolas" panose="020B0609020204030204" pitchFamily="49" charset="0"/>
              </a:rPr>
              <a:t>&lt;!-- Plein de dépendances JavaScript --&gt;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6400"/>
                </a:solidFill>
                <a:latin typeface="Consolas" panose="020B0609020204030204" pitchFamily="49" charset="0"/>
              </a:rPr>
              <a:t>&lt;!-- Initialisation déclarative du composant </a:t>
            </a:r>
            <a:r>
              <a:rPr lang="fr-FR" sz="2400" dirty="0" err="1">
                <a:solidFill>
                  <a:srgbClr val="006400"/>
                </a:solidFill>
                <a:latin typeface="Consolas" panose="020B0609020204030204" pitchFamily="49" charset="0"/>
              </a:rPr>
              <a:t>AppComponent</a:t>
            </a:r>
            <a:r>
              <a:rPr lang="fr-FR" sz="2400" dirty="0">
                <a:solidFill>
                  <a:srgbClr val="006400"/>
                </a:solidFill>
                <a:latin typeface="Consolas" panose="020B0609020204030204" pitchFamily="49" charset="0"/>
              </a:rPr>
              <a:t> --&gt;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my-app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my-app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8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Les</a:t>
            </a:r>
            <a:r>
              <a:rPr lang="fr-FR" sz="4400" dirty="0">
                <a:solidFill>
                  <a:srgbClr val="EC851A"/>
                </a:solidFill>
              </a:rPr>
              <a:t> Modules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92254" y="1625599"/>
            <a:ext cx="112074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Une application doit être avant tout configurée et initialisée.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Une application </a:t>
            </a:r>
            <a:r>
              <a:rPr lang="fr-FR" sz="2800" dirty="0" err="1"/>
              <a:t>Angular</a:t>
            </a:r>
            <a:r>
              <a:rPr lang="fr-FR" sz="2800" dirty="0"/>
              <a:t> est une collection de </a:t>
            </a:r>
            <a:r>
              <a:rPr lang="fr-FR" sz="2800" b="1" dirty="0"/>
              <a:t>différent éléments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Un </a:t>
            </a:r>
            <a:r>
              <a:rPr lang="fr-FR" sz="2800" b="1" dirty="0"/>
              <a:t>module </a:t>
            </a:r>
            <a:r>
              <a:rPr lang="fr-FR" sz="2800" dirty="0"/>
              <a:t>permet de décrire le contenu de votre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Une application peut toutefois être composée de plusieurs modules</a:t>
            </a:r>
          </a:p>
        </p:txBody>
      </p:sp>
    </p:spTree>
    <p:extLst>
      <p:ext uri="{BB962C8B-B14F-4D97-AF65-F5344CB8AC3E}">
        <p14:creationId xmlns:p14="http://schemas.microsoft.com/office/powerpoint/2010/main" val="179228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Les</a:t>
            </a:r>
            <a:r>
              <a:rPr lang="fr-FR" sz="4400" dirty="0">
                <a:solidFill>
                  <a:srgbClr val="EC851A"/>
                </a:solidFill>
              </a:rPr>
              <a:t> Modules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92254" y="1407885"/>
            <a:ext cx="11207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Une application </a:t>
            </a:r>
            <a:r>
              <a:rPr lang="fr-FR" sz="2800" dirty="0" err="1"/>
              <a:t>Angular</a:t>
            </a:r>
            <a:r>
              <a:rPr lang="fr-FR" sz="2800" dirty="0"/>
              <a:t> doit au minimum déclarer 1 module: le </a:t>
            </a:r>
            <a:r>
              <a:rPr lang="fr-FR" sz="2800" b="1" dirty="0"/>
              <a:t>module</a:t>
            </a:r>
            <a:r>
              <a:rPr lang="fr-FR" sz="2800" dirty="0"/>
              <a:t> </a:t>
            </a:r>
            <a:r>
              <a:rPr lang="fr-FR" sz="2800" b="1" dirty="0"/>
              <a:t>root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Ce module permet de déclarer :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Les composants et autre éléments de votre application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Ses dépendances à d’autres modules externes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Le composant </a:t>
            </a:r>
            <a:r>
              <a:rPr lang="fr-FR" sz="2800" b="1" dirty="0" err="1"/>
              <a:t>root</a:t>
            </a:r>
            <a:r>
              <a:rPr lang="fr-FR" sz="2800" dirty="0"/>
              <a:t> sur lequel démarrer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82613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Les</a:t>
            </a:r>
            <a:r>
              <a:rPr lang="fr-FR" sz="4400" dirty="0">
                <a:solidFill>
                  <a:srgbClr val="EC851A"/>
                </a:solidFill>
              </a:rPr>
              <a:t> Modules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7028" y="1677297"/>
            <a:ext cx="11117944" cy="48320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NgModule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28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BrowserModule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platform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-browser'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AppComponent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28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'./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app.component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NgModule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>
                <a:solidFill>
                  <a:srgbClr val="FFFFFF"/>
                </a:solidFill>
                <a:latin typeface="Consolas" panose="020B0609020204030204" pitchFamily="49" charset="0"/>
              </a:rPr>
              <a:t>imports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BrowserModule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sz="28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declarations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AppComponent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sz="28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bootstrap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AppComponent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AppModule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537028" y="928239"/>
            <a:ext cx="824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Déclaration d’un module avec le décorateur </a:t>
            </a:r>
            <a:r>
              <a:rPr lang="fr-FR" sz="2800" b="1" dirty="0" err="1"/>
              <a:t>NgModule</a:t>
            </a:r>
            <a:r>
              <a:rPr lang="fr-F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59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Les</a:t>
            </a:r>
            <a:r>
              <a:rPr lang="fr-FR" sz="4400" dirty="0">
                <a:solidFill>
                  <a:srgbClr val="EC851A"/>
                </a:solidFill>
              </a:rPr>
              <a:t> </a:t>
            </a:r>
            <a:r>
              <a:rPr lang="fr-FR" sz="4400" dirty="0" err="1">
                <a:solidFill>
                  <a:srgbClr val="EC851A"/>
                </a:solidFill>
              </a:rPr>
              <a:t>Bootstrap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37028" y="1371440"/>
            <a:ext cx="11117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Muni d’un </a:t>
            </a:r>
            <a:r>
              <a:rPr lang="fr-FR" sz="2800" b="1" dirty="0"/>
              <a:t>composant</a:t>
            </a:r>
            <a:r>
              <a:rPr lang="fr-FR" sz="2800" dirty="0"/>
              <a:t> </a:t>
            </a:r>
            <a:r>
              <a:rPr lang="fr-FR" sz="2800" b="1" dirty="0" err="1"/>
              <a:t>root</a:t>
            </a:r>
            <a:r>
              <a:rPr lang="fr-FR" sz="2800" dirty="0"/>
              <a:t> et d’un </a:t>
            </a:r>
            <a:r>
              <a:rPr lang="fr-FR" sz="2800" b="1" dirty="0"/>
              <a:t>module </a:t>
            </a:r>
            <a:r>
              <a:rPr lang="fr-FR" sz="2800" b="1" dirty="0" err="1"/>
              <a:t>root</a:t>
            </a:r>
            <a:r>
              <a:rPr lang="fr-FR" sz="2800" dirty="0"/>
              <a:t>, l’application peut être initialisée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730" y="2950367"/>
            <a:ext cx="1071647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platformBrowserDynamic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platform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-browser-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dynamic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AppModule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'./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app.module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platformBrowserDynamic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().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bootstrapModule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AppModule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4078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Les</a:t>
            </a:r>
            <a:r>
              <a:rPr lang="fr-FR" sz="4400" dirty="0">
                <a:solidFill>
                  <a:srgbClr val="EC851A"/>
                </a:solidFill>
              </a:rPr>
              <a:t> </a:t>
            </a:r>
            <a:r>
              <a:rPr lang="fr-FR" sz="4400" dirty="0" err="1">
                <a:solidFill>
                  <a:srgbClr val="EC851A"/>
                </a:solidFill>
              </a:rPr>
              <a:t>Bootstrap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Rectangle à coins arrondis 1"/>
          <p:cNvSpPr/>
          <p:nvPr/>
        </p:nvSpPr>
        <p:spPr>
          <a:xfrm>
            <a:off x="3468909" y="4087374"/>
            <a:ext cx="306251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app.module.ts</a:t>
            </a:r>
            <a:endParaRPr lang="fr-FR" sz="28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198253" y="5696857"/>
            <a:ext cx="160383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main.ts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243937" y="2546827"/>
            <a:ext cx="351245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app.component.ts</a:t>
            </a:r>
            <a:endParaRPr lang="fr-FR" sz="28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99873" y="1006281"/>
            <a:ext cx="351245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x.component.ts</a:t>
            </a:r>
            <a:endParaRPr lang="fr-FR" sz="28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008912" y="1006281"/>
            <a:ext cx="351245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y.component.ts</a:t>
            </a:r>
            <a:endParaRPr lang="fr-FR" sz="2800" dirty="0"/>
          </a:p>
        </p:txBody>
      </p:sp>
      <p:cxnSp>
        <p:nvCxnSpPr>
          <p:cNvPr id="14" name="Connecteur en angle 13"/>
          <p:cNvCxnSpPr>
            <a:stCxn id="9" idx="1"/>
            <a:endCxn id="10" idx="2"/>
          </p:cNvCxnSpPr>
          <p:nvPr/>
        </p:nvCxnSpPr>
        <p:spPr>
          <a:xfrm rot="10800000">
            <a:off x="2056103" y="1920681"/>
            <a:ext cx="1187834" cy="10833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9" idx="3"/>
          </p:cNvCxnSpPr>
          <p:nvPr/>
        </p:nvCxnSpPr>
        <p:spPr>
          <a:xfrm flipV="1">
            <a:off x="6756396" y="1920681"/>
            <a:ext cx="994231" cy="10833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2" idx="0"/>
            <a:endCxn id="9" idx="2"/>
          </p:cNvCxnSpPr>
          <p:nvPr/>
        </p:nvCxnSpPr>
        <p:spPr>
          <a:xfrm flipH="1" flipV="1">
            <a:off x="5000167" y="3461227"/>
            <a:ext cx="1" cy="62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8" idx="0"/>
            <a:endCxn id="2" idx="2"/>
          </p:cNvCxnSpPr>
          <p:nvPr/>
        </p:nvCxnSpPr>
        <p:spPr>
          <a:xfrm flipV="1">
            <a:off x="5000168" y="5001774"/>
            <a:ext cx="0" cy="69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474853" y="5885260"/>
            <a:ext cx="4122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Initialisation et démarrage 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9405659" y="4478554"/>
            <a:ext cx="2300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Configuration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189719" y="2930941"/>
            <a:ext cx="2516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600" y="820662"/>
            <a:ext cx="11858171" cy="28677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01599" y="3963932"/>
            <a:ext cx="11858171" cy="12757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101599" y="5509008"/>
            <a:ext cx="11858171" cy="12757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6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C851A"/>
                </a:solidFill>
              </a:rPr>
              <a:t>Composant</a:t>
            </a:r>
            <a:r>
              <a:rPr lang="en-US" sz="4400" dirty="0">
                <a:solidFill>
                  <a:srgbClr val="EC851A"/>
                </a:solidFill>
              </a:rPr>
              <a:t> et data-</a:t>
            </a:r>
            <a:r>
              <a:rPr lang="en-US" sz="4400" dirty="0" err="1">
                <a:solidFill>
                  <a:srgbClr val="EC851A"/>
                </a:solidFill>
              </a:rPr>
              <a:t>bing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62730" y="1869298"/>
            <a:ext cx="111341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Le data-binding est une technique permettant de transmettre de la donné du JavaScript au </a:t>
            </a:r>
            <a:r>
              <a:rPr lang="fr-FR" sz="2800" dirty="0" err="1"/>
              <a:t>template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L’usage des double </a:t>
            </a:r>
            <a:r>
              <a:rPr lang="fr-FR" sz="2800" dirty="0" err="1"/>
              <a:t>curly</a:t>
            </a:r>
            <a:r>
              <a:rPr lang="fr-FR" sz="2800" dirty="0"/>
              <a:t> </a:t>
            </a:r>
            <a:r>
              <a:rPr lang="fr-FR" sz="2800" dirty="0" err="1"/>
              <a:t>brace</a:t>
            </a:r>
            <a:r>
              <a:rPr lang="fr-FR" sz="2800" dirty="0"/>
              <a:t> </a:t>
            </a:r>
            <a:r>
              <a:rPr lang="fr-FR" sz="2800" b="1" dirty="0"/>
              <a:t>{{ … }} </a:t>
            </a:r>
            <a:r>
              <a:rPr lang="fr-FR" sz="2800" dirty="0"/>
              <a:t>permet de faire de </a:t>
            </a:r>
            <a:r>
              <a:rPr lang="fr-FR" sz="2800" b="1" dirty="0"/>
              <a:t>l’interpolation</a:t>
            </a:r>
            <a:r>
              <a:rPr lang="fr-FR" sz="2800" dirty="0"/>
              <a:t> au sein du </a:t>
            </a:r>
            <a:r>
              <a:rPr lang="fr-FR" sz="2800" dirty="0" err="1"/>
              <a:t>template</a:t>
            </a:r>
            <a:r>
              <a:rPr lang="fr-FR" sz="2800" dirty="0"/>
              <a:t>.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Le data-binding garanti que la donnée est toujours à jour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62730" y="1046349"/>
            <a:ext cx="3311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Afficher de la donnée</a:t>
            </a:r>
          </a:p>
        </p:txBody>
      </p:sp>
    </p:spTree>
    <p:extLst>
      <p:ext uri="{BB962C8B-B14F-4D97-AF65-F5344CB8AC3E}">
        <p14:creationId xmlns:p14="http://schemas.microsoft.com/office/powerpoint/2010/main" val="846281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C851A"/>
                </a:solidFill>
              </a:rPr>
              <a:t>Composant</a:t>
            </a:r>
            <a:r>
              <a:rPr lang="en-US" sz="4400" dirty="0">
                <a:solidFill>
                  <a:srgbClr val="EC851A"/>
                </a:solidFill>
              </a:rPr>
              <a:t> et data-</a:t>
            </a:r>
            <a:r>
              <a:rPr lang="en-US" sz="4400" dirty="0" err="1">
                <a:solidFill>
                  <a:srgbClr val="EC851A"/>
                </a:solidFill>
              </a:rPr>
              <a:t>bing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36165" y="1046349"/>
            <a:ext cx="627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Afficher de la donnée dans un composant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36165" y="2116041"/>
            <a:ext cx="10919670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8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my-app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8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`&lt;h1&gt;Hello {{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name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}}!&lt;/h1&gt;`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AppComponent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"Bob"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26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C851A"/>
                </a:solidFill>
              </a:rPr>
              <a:t>Composant</a:t>
            </a:r>
            <a:r>
              <a:rPr lang="en-US" sz="4400" dirty="0">
                <a:solidFill>
                  <a:srgbClr val="EC851A"/>
                </a:solidFill>
              </a:rPr>
              <a:t> et data-</a:t>
            </a:r>
            <a:r>
              <a:rPr lang="en-US" sz="4400" dirty="0" err="1">
                <a:solidFill>
                  <a:srgbClr val="EC851A"/>
                </a:solidFill>
              </a:rPr>
              <a:t>bing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21282" y="956040"/>
            <a:ext cx="1114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Usage de la </a:t>
            </a:r>
            <a:r>
              <a:rPr lang="fr-FR" sz="2800" b="1" dirty="0"/>
              <a:t>directive</a:t>
            </a:r>
            <a:r>
              <a:rPr lang="fr-FR" sz="2800" dirty="0"/>
              <a:t> </a:t>
            </a:r>
            <a:r>
              <a:rPr lang="fr-FR" sz="2800" b="1" dirty="0" err="1"/>
              <a:t>ngFor</a:t>
            </a:r>
            <a:r>
              <a:rPr lang="fr-FR" sz="2800" dirty="0"/>
              <a:t> pour itérer sur un tableau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447" y="1661554"/>
            <a:ext cx="11122870" cy="48936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my-app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`&lt;h1&gt;Hello {{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name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}}!&lt;/h1&gt;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ul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80C0"/>
                </a:solidFill>
                <a:latin typeface="Consolas" panose="020B0609020204030204" pitchFamily="49" charset="0"/>
              </a:rPr>
              <a:t>        &lt;li *</a:t>
            </a:r>
            <a:r>
              <a:rPr lang="en-US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ngFor</a:t>
            </a:r>
            <a:r>
              <a:rPr lang="en-US" sz="2400" dirty="0">
                <a:solidFill>
                  <a:srgbClr val="FF80C0"/>
                </a:solidFill>
                <a:latin typeface="Consolas" panose="020B0609020204030204" pitchFamily="49" charset="0"/>
              </a:rPr>
              <a:t>="let name of names"&gt;{{name}}&lt;/li&gt;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    &lt;/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ul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AppComponent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names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"Bob"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"Jack"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"Tom"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3376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Qu’est</a:t>
            </a:r>
            <a:r>
              <a:rPr lang="en-US" sz="4400" dirty="0"/>
              <a:t> </a:t>
            </a:r>
            <a:r>
              <a:rPr lang="en-US" sz="4400" dirty="0" err="1"/>
              <a:t>ce</a:t>
            </a:r>
            <a:r>
              <a:rPr lang="en-US" sz="4400" dirty="0"/>
              <a:t> </a:t>
            </a:r>
            <a:r>
              <a:rPr lang="en-US" sz="4400" dirty="0" err="1"/>
              <a:t>qu’une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EC851A"/>
                </a:solidFill>
              </a:rPr>
              <a:t>Application Web </a:t>
            </a:r>
            <a:r>
              <a:rPr lang="en-US" sz="4400" dirty="0"/>
              <a:t>?</a:t>
            </a:r>
            <a:endParaRPr lang="fr-FR" sz="4400" dirty="0">
              <a:solidFill>
                <a:srgbClr val="F78919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1383" y="1116742"/>
            <a:ext cx="10752522" cy="514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Un site web permet à un utilisateur de consulter du contenu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Une application web permet à un utilisateur de consommer des fonctionnalités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Une application web est souvent sous forme de SPA : Single Page Application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Au sein d’une SPA, le système de </a:t>
            </a:r>
            <a:r>
              <a:rPr lang="fr-FR" sz="2800" dirty="0" err="1"/>
              <a:t>routing</a:t>
            </a:r>
            <a:r>
              <a:rPr lang="fr-FR" sz="2800" dirty="0"/>
              <a:t> est délégué au JavaScript</a:t>
            </a:r>
          </a:p>
        </p:txBody>
      </p:sp>
    </p:spTree>
    <p:extLst>
      <p:ext uri="{BB962C8B-B14F-4D97-AF65-F5344CB8AC3E}">
        <p14:creationId xmlns:p14="http://schemas.microsoft.com/office/powerpoint/2010/main" val="165557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Communication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893643" y="819767"/>
            <a:ext cx="7124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L’application </a:t>
            </a:r>
            <a:r>
              <a:rPr lang="fr-FR" sz="2800" b="1" dirty="0" err="1"/>
              <a:t>Angular</a:t>
            </a:r>
            <a:r>
              <a:rPr lang="fr-FR" sz="2800" dirty="0"/>
              <a:t> étant une arborescence, il est nécessaire que les composants puissent s’échanger de la donnée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1678729" y="1047891"/>
            <a:ext cx="2293257" cy="119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Root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7129" y="3270507"/>
            <a:ext cx="2293257" cy="119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Composant A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3" idx="2"/>
            <a:endCxn id="6" idx="0"/>
          </p:cNvCxnSpPr>
          <p:nvPr/>
        </p:nvCxnSpPr>
        <p:spPr>
          <a:xfrm flipH="1">
            <a:off x="1453758" y="2240385"/>
            <a:ext cx="1371600" cy="1030122"/>
          </a:xfrm>
          <a:prstGeom prst="straightConnector1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3747015" y="3270507"/>
            <a:ext cx="2293257" cy="119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Composant B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3" idx="2"/>
            <a:endCxn id="14" idx="0"/>
          </p:cNvCxnSpPr>
          <p:nvPr/>
        </p:nvCxnSpPr>
        <p:spPr>
          <a:xfrm>
            <a:off x="2825358" y="2240385"/>
            <a:ext cx="2068286" cy="1030122"/>
          </a:xfrm>
          <a:prstGeom prst="straightConnector1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à coins arrondis 20"/>
          <p:cNvSpPr/>
          <p:nvPr/>
        </p:nvSpPr>
        <p:spPr>
          <a:xfrm>
            <a:off x="307129" y="5330751"/>
            <a:ext cx="2293257" cy="119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Composant C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6" idx="2"/>
            <a:endCxn id="21" idx="0"/>
          </p:cNvCxnSpPr>
          <p:nvPr/>
        </p:nvCxnSpPr>
        <p:spPr>
          <a:xfrm>
            <a:off x="1453758" y="4463001"/>
            <a:ext cx="0" cy="867750"/>
          </a:xfrm>
          <a:prstGeom prst="straightConnector1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3173700" y="5330751"/>
            <a:ext cx="2293257" cy="119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Composant D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826187" y="5321171"/>
            <a:ext cx="2293257" cy="119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Composant E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14" idx="2"/>
            <a:endCxn id="25" idx="0"/>
          </p:cNvCxnSpPr>
          <p:nvPr/>
        </p:nvCxnSpPr>
        <p:spPr>
          <a:xfrm flipH="1">
            <a:off x="4320329" y="4463001"/>
            <a:ext cx="573315" cy="867750"/>
          </a:xfrm>
          <a:prstGeom prst="straightConnector1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4" idx="2"/>
            <a:endCxn id="26" idx="0"/>
          </p:cNvCxnSpPr>
          <p:nvPr/>
        </p:nvCxnSpPr>
        <p:spPr>
          <a:xfrm>
            <a:off x="4893644" y="4463001"/>
            <a:ext cx="2079172" cy="858170"/>
          </a:xfrm>
          <a:prstGeom prst="straightConnector1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1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Communication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29" y="986973"/>
            <a:ext cx="10034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Il existe deux sens de communications :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du parent vers l’enfant (descendant)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de l’enfant vers le parent (montant)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1794843" y="3373412"/>
            <a:ext cx="2293257" cy="119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Parent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94843" y="5331533"/>
            <a:ext cx="2293257" cy="119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Enfant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7259473" y="3336978"/>
            <a:ext cx="2293257" cy="119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Parent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259473" y="5295099"/>
            <a:ext cx="2293257" cy="119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Enfant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3" idx="2"/>
            <a:endCxn id="6" idx="0"/>
          </p:cNvCxnSpPr>
          <p:nvPr/>
        </p:nvCxnSpPr>
        <p:spPr>
          <a:xfrm>
            <a:off x="2941472" y="4565906"/>
            <a:ext cx="0" cy="765627"/>
          </a:xfrm>
          <a:prstGeom prst="straightConnector1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8" idx="0"/>
            <a:endCxn id="7" idx="2"/>
          </p:cNvCxnSpPr>
          <p:nvPr/>
        </p:nvCxnSpPr>
        <p:spPr>
          <a:xfrm flipV="1">
            <a:off x="8406102" y="4529472"/>
            <a:ext cx="0" cy="765627"/>
          </a:xfrm>
          <a:prstGeom prst="straightConnector1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220365" y="4753327"/>
            <a:ext cx="206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Data-binding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615257" y="4687109"/>
            <a:ext cx="2163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Event binding</a:t>
            </a:r>
          </a:p>
        </p:txBody>
      </p:sp>
    </p:spTree>
    <p:extLst>
      <p:ext uri="{BB962C8B-B14F-4D97-AF65-F5344CB8AC3E}">
        <p14:creationId xmlns:p14="http://schemas.microsoft.com/office/powerpoint/2010/main" val="323910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Communication </a:t>
            </a:r>
            <a:r>
              <a:rPr lang="en-US" sz="4400" dirty="0" err="1">
                <a:solidFill>
                  <a:schemeClr val="bg1"/>
                </a:solidFill>
              </a:rPr>
              <a:t>descendante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43054" y="1422401"/>
            <a:ext cx="111058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data-binding vers un composant se fait sur une </a:t>
            </a:r>
            <a:r>
              <a:rPr lang="fr-FR" sz="2800" b="1" dirty="0"/>
              <a:t>propriété </a:t>
            </a:r>
            <a:r>
              <a:rPr lang="fr-FR" sz="2800" dirty="0"/>
              <a:t>du composant à l’aide des crochets [</a:t>
            </a:r>
            <a:r>
              <a:rPr lang="fr-FR" sz="2800" dirty="0" err="1"/>
              <a:t>nomDeLaPropriété</a:t>
            </a:r>
            <a:r>
              <a:rPr lang="fr-FR" sz="2800" dirty="0"/>
              <a:t>]=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"valeur"</a:t>
            </a:r>
          </a:p>
          <a:p>
            <a:endParaRPr lang="fr-FR" sz="2800" dirty="0"/>
          </a:p>
          <a:p>
            <a:r>
              <a:rPr lang="fr-FR" sz="2800" dirty="0"/>
              <a:t>Le data-binding n’est possible que si le composant enfant déclare une propriété </a:t>
            </a:r>
            <a:r>
              <a:rPr lang="fr-FR" sz="2800" b="1" dirty="0"/>
              <a:t>Input</a:t>
            </a:r>
            <a:r>
              <a:rPr lang="fr-FR" sz="2800" dirty="0"/>
              <a:t>.</a:t>
            </a:r>
          </a:p>
          <a:p>
            <a:r>
              <a:rPr lang="fr-FR" sz="2800" dirty="0"/>
              <a:t>	</a:t>
            </a:r>
          </a:p>
          <a:p>
            <a:r>
              <a:rPr lang="fr-FR" sz="2800" dirty="0"/>
              <a:t>Un Input est une propriété qui est décorée via le décorateur </a:t>
            </a:r>
            <a:r>
              <a:rPr lang="fr-FR" sz="2800" b="1" dirty="0"/>
              <a:t>@Input()</a:t>
            </a:r>
          </a:p>
        </p:txBody>
      </p:sp>
    </p:spTree>
    <p:extLst>
      <p:ext uri="{BB962C8B-B14F-4D97-AF65-F5344CB8AC3E}">
        <p14:creationId xmlns:p14="http://schemas.microsoft.com/office/powerpoint/2010/main" val="2215590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Communication </a:t>
            </a:r>
            <a:r>
              <a:rPr lang="en-US" sz="4400" dirty="0" err="1">
                <a:solidFill>
                  <a:schemeClr val="bg1"/>
                </a:solidFill>
              </a:rPr>
              <a:t>descendante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4457" y="1657619"/>
            <a:ext cx="10856686" cy="48320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8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'parent'</a:t>
            </a:r>
            <a:r>
              <a:rPr lang="fr-FR" sz="28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child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 [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name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]="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childName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" &gt;&lt;/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child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ParentComponent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childName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"Bob"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4457" y="940509"/>
            <a:ext cx="8263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 composant parent qui doit transmettre de la donnée</a:t>
            </a:r>
          </a:p>
        </p:txBody>
      </p:sp>
    </p:spTree>
    <p:extLst>
      <p:ext uri="{BB962C8B-B14F-4D97-AF65-F5344CB8AC3E}">
        <p14:creationId xmlns:p14="http://schemas.microsoft.com/office/powerpoint/2010/main" val="3460028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Communication </a:t>
            </a:r>
            <a:r>
              <a:rPr lang="en-US" sz="4400" dirty="0" err="1">
                <a:solidFill>
                  <a:schemeClr val="bg1"/>
                </a:solidFill>
              </a:rPr>
              <a:t>descendante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64457" y="940509"/>
            <a:ext cx="8238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 composant enfant reçoit de la donnée de son parent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457" y="1735355"/>
            <a:ext cx="11045372" cy="44012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en-US" sz="28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80C0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8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800" dirty="0" err="1">
                <a:solidFill>
                  <a:srgbClr val="FF80C0"/>
                </a:solidFill>
                <a:latin typeface="Consolas" panose="020B0609020204030204" pitchFamily="49" charset="0"/>
              </a:rPr>
              <a:t>child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8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80C0"/>
                </a:solidFill>
                <a:latin typeface="Consolas" panose="020B0609020204030204" pitchFamily="49" charset="0"/>
              </a:rPr>
              <a:t>    &lt;p&gt;My name is {{name}}&lt;/p&gt;</a:t>
            </a:r>
            <a:r>
              <a:rPr lang="fr-FR" sz="28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ChildComponent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800" dirty="0">
                <a:solidFill>
                  <a:srgbClr val="FFFFFF"/>
                </a:solidFill>
                <a:latin typeface="Consolas" panose="020B0609020204030204" pitchFamily="49" charset="0"/>
              </a:rPr>
              <a:t>Input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28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Communication </a:t>
            </a:r>
            <a:r>
              <a:rPr lang="en-US" sz="4400" dirty="0" err="1">
                <a:solidFill>
                  <a:schemeClr val="bg1"/>
                </a:solidFill>
              </a:rPr>
              <a:t>montante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32101" y="1346910"/>
            <a:ext cx="10718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communication d’un enfant vers son parent se fait via des </a:t>
            </a:r>
            <a:r>
              <a:rPr lang="fr-FR" sz="2800" b="1" dirty="0"/>
              <a:t>évènements </a:t>
            </a:r>
            <a:r>
              <a:rPr lang="fr-FR" sz="2800" dirty="0"/>
              <a:t>à l’aide des parenthèse (</a:t>
            </a:r>
            <a:r>
              <a:rPr lang="fr-FR" sz="2800" dirty="0" err="1"/>
              <a:t>nomDeLevenement</a:t>
            </a:r>
            <a:r>
              <a:rPr lang="fr-FR" sz="2800" dirty="0"/>
              <a:t>)=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"</a:t>
            </a:r>
            <a:r>
              <a:rPr lang="fr-FR" sz="2800" dirty="0"/>
              <a:t>expression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</a:p>
          <a:p>
            <a:endParaRPr lang="fr-FR" sz="2800" dirty="0"/>
          </a:p>
          <a:p>
            <a:r>
              <a:rPr lang="fr-FR" sz="2800" dirty="0"/>
              <a:t>Le composent enfant ne peut émettre un évènement que si il déclare une propriété </a:t>
            </a:r>
            <a:r>
              <a:rPr lang="fr-FR" sz="2800" b="1" dirty="0"/>
              <a:t>Output</a:t>
            </a:r>
            <a:r>
              <a:rPr lang="fr-FR" sz="2800" dirty="0"/>
              <a:t> de type </a:t>
            </a:r>
            <a:r>
              <a:rPr lang="fr-FR" sz="2800" b="1" dirty="0" err="1"/>
              <a:t>EventEmitter</a:t>
            </a:r>
            <a:r>
              <a:rPr lang="fr-FR" sz="2800" b="1" dirty="0"/>
              <a:t>&lt;T&gt; </a:t>
            </a:r>
          </a:p>
          <a:p>
            <a:endParaRPr lang="fr-FR" sz="2800" b="1" dirty="0"/>
          </a:p>
          <a:p>
            <a:r>
              <a:rPr lang="fr-FR" sz="2800" dirty="0"/>
              <a:t>Un </a:t>
            </a:r>
            <a:r>
              <a:rPr lang="fr-FR" sz="2800" b="1" dirty="0"/>
              <a:t>Output</a:t>
            </a:r>
            <a:r>
              <a:rPr lang="fr-FR" sz="2800" dirty="0"/>
              <a:t> est une propriété de type </a:t>
            </a:r>
            <a:r>
              <a:rPr lang="fr-FR" sz="2800" b="1" dirty="0" err="1"/>
              <a:t>EventEmitter</a:t>
            </a:r>
            <a:r>
              <a:rPr lang="fr-FR" sz="2800" b="1" dirty="0"/>
              <a:t>&lt;T&gt;</a:t>
            </a:r>
            <a:r>
              <a:rPr lang="fr-FR" sz="2800" dirty="0"/>
              <a:t> décorée via le décorateur </a:t>
            </a:r>
            <a:r>
              <a:rPr lang="fr-FR" sz="2800" b="1" dirty="0"/>
              <a:t>@Output()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88324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Communication </a:t>
            </a:r>
            <a:r>
              <a:rPr lang="en-US" sz="4400" dirty="0" err="1">
                <a:solidFill>
                  <a:schemeClr val="bg1"/>
                </a:solidFill>
              </a:rPr>
              <a:t>montante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4171" y="1499763"/>
            <a:ext cx="11843658" cy="5262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'parent'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80C0"/>
                </a:solidFill>
                <a:latin typeface="Consolas" panose="020B0609020204030204" pitchFamily="49" charset="0"/>
              </a:rPr>
              <a:t>    &lt;child [name]="</a:t>
            </a:r>
            <a:r>
              <a:rPr lang="en-US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childName</a:t>
            </a:r>
            <a:r>
              <a:rPr lang="en-US" sz="2400" dirty="0">
                <a:solidFill>
                  <a:srgbClr val="FF80C0"/>
                </a:solidFill>
                <a:latin typeface="Consolas" panose="020B0609020204030204" pitchFamily="49" charset="0"/>
              </a:rPr>
              <a:t>" (ready)="</a:t>
            </a:r>
            <a:r>
              <a:rPr lang="en-US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onChildReady</a:t>
            </a:r>
            <a:r>
              <a:rPr lang="en-US" sz="2400" dirty="0">
                <a:solidFill>
                  <a:srgbClr val="FF80C0"/>
                </a:solidFill>
                <a:latin typeface="Consolas" panose="020B0609020204030204" pitchFamily="49" charset="0"/>
              </a:rPr>
              <a:t>($event)"&gt;&lt;/child&gt;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ParentComponent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childName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"Bob"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onChildReady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data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"Child 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ready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 : "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data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74171" y="861581"/>
            <a:ext cx="769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 composant parent s’abonne à l’évènement </a:t>
            </a:r>
            <a:r>
              <a:rPr lang="fr-FR" sz="2800" i="1" dirty="0" err="1"/>
              <a:t>ready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367374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Communication </a:t>
            </a:r>
            <a:r>
              <a:rPr lang="en-US" sz="4400" dirty="0" err="1">
                <a:solidFill>
                  <a:schemeClr val="bg1"/>
                </a:solidFill>
              </a:rPr>
              <a:t>montante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3397" y="1602962"/>
            <a:ext cx="11425206" cy="50167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Output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EventEmitter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child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&lt;p&gt;My name is {{name}}&lt;/p&gt;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ChildComponent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Input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Output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ready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EventEmitter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any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setTimeout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=&gt;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"123"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ready</a:t>
            </a:r>
            <a:r>
              <a:rPr lang="fr-FR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emit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3397" y="875649"/>
            <a:ext cx="10306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 composant enfant déclenche l’évènement </a:t>
            </a:r>
            <a:r>
              <a:rPr lang="fr-FR" sz="2800" i="1" dirty="0" err="1"/>
              <a:t>ready</a:t>
            </a:r>
            <a:r>
              <a:rPr lang="fr-FR" sz="2800" dirty="0"/>
              <a:t> au bout de 500ms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534582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Communication avec le DOM 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62730" y="1223990"/>
            <a:ext cx="107019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Un composant peut interagir avec les éléments natifs du HTML.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Il est possible de faire du data-binding sur une </a:t>
            </a:r>
            <a:r>
              <a:rPr lang="fr-FR" sz="2800" b="1" dirty="0"/>
              <a:t>propriété</a:t>
            </a:r>
            <a:r>
              <a:rPr lang="fr-FR" sz="2800" dirty="0"/>
              <a:t> du DOM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Il également possible d’écouter des évènement émis par le DOM : click, </a:t>
            </a:r>
            <a:r>
              <a:rPr lang="fr-FR" sz="2800" dirty="0" err="1"/>
              <a:t>mouseover</a:t>
            </a:r>
            <a:r>
              <a:rPr lang="fr-FR" sz="2800" dirty="0"/>
              <a:t>, </a:t>
            </a:r>
            <a:r>
              <a:rPr lang="fr-FR" sz="2800" dirty="0" err="1"/>
              <a:t>keypress</a:t>
            </a:r>
            <a:r>
              <a:rPr lang="fr-FR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6375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Communication avec le DOM 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422" y="1739543"/>
            <a:ext cx="11413156" cy="47089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child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`&lt;p (click)="</a:t>
            </a:r>
            <a:r>
              <a:rPr lang="en-US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($event)"&gt;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                My name is &lt;span [</a:t>
            </a:r>
            <a:r>
              <a:rPr lang="en-US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innerText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]="name"&gt;&lt;/span&gt;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            &lt;/p&gt;`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ChildComponent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Input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onClick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9422" y="908901"/>
            <a:ext cx="392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Intéractions</a:t>
            </a:r>
            <a:r>
              <a:rPr lang="fr-FR" sz="2800" dirty="0"/>
              <a:t> avec le DOM </a:t>
            </a:r>
          </a:p>
        </p:txBody>
      </p:sp>
    </p:spTree>
    <p:extLst>
      <p:ext uri="{BB962C8B-B14F-4D97-AF65-F5344CB8AC3E}">
        <p14:creationId xmlns:p14="http://schemas.microsoft.com/office/powerpoint/2010/main" val="86258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L’architecture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EC851A"/>
                </a:solidFill>
              </a:rPr>
              <a:t>3 tiers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1944914" y="3062945"/>
            <a:ext cx="8302171" cy="8926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Serveur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535712" y="4968594"/>
            <a:ext cx="3120571" cy="13033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Client</a:t>
            </a:r>
            <a:endParaRPr lang="fr-FR" dirty="0"/>
          </a:p>
        </p:txBody>
      </p:sp>
      <p:sp>
        <p:nvSpPr>
          <p:cNvPr id="3" name="Cylindre 2"/>
          <p:cNvSpPr/>
          <p:nvPr/>
        </p:nvSpPr>
        <p:spPr>
          <a:xfrm>
            <a:off x="5296098" y="1038579"/>
            <a:ext cx="1509486" cy="1186946"/>
          </a:xfrm>
          <a:prstGeom prst="can">
            <a:avLst>
              <a:gd name="adj" fmla="val 11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données</a:t>
            </a:r>
          </a:p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5463822" y="3955574"/>
            <a:ext cx="11289" cy="1013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774947" y="3955574"/>
            <a:ext cx="0" cy="1013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5660571" y="2191659"/>
            <a:ext cx="6451" cy="871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560456" y="2191658"/>
            <a:ext cx="0" cy="871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39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Insertion de</a:t>
            </a:r>
            <a:r>
              <a:rPr lang="en-US" sz="4400" dirty="0">
                <a:solidFill>
                  <a:srgbClr val="EC851A"/>
                </a:solidFill>
              </a:rPr>
              <a:t> </a:t>
            </a:r>
            <a:r>
              <a:rPr lang="en-US" sz="4400" dirty="0" err="1">
                <a:solidFill>
                  <a:srgbClr val="EC851A"/>
                </a:solidFill>
              </a:rPr>
              <a:t>Contenu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4444" y="2812831"/>
            <a:ext cx="10758312" cy="31700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'./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my.component.ts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-super-component'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  &lt;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-component&gt;Du contenu&lt;/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-component&gt;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MySuperComponent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564444" y="1004712"/>
            <a:ext cx="11040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Lors de l’usage d’un composant au sein d’un </a:t>
            </a:r>
            <a:r>
              <a:rPr lang="fr-FR" sz="2800" dirty="0" err="1"/>
              <a:t>template</a:t>
            </a:r>
            <a:r>
              <a:rPr lang="fr-FR" sz="2800" dirty="0"/>
              <a:t>, le contenu placé entre les balises du composant est toujours remplacé par son </a:t>
            </a:r>
            <a:r>
              <a:rPr lang="fr-FR" sz="2800" dirty="0" err="1"/>
              <a:t>template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05537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ng-content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85423" y="1343380"/>
            <a:ext cx="10205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Un composant peut autoriser et contrôler le contenu qui lui est injecté depuis « l’extérieur »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Le </a:t>
            </a:r>
            <a:r>
              <a:rPr lang="fr-FR" sz="2800" dirty="0" err="1"/>
              <a:t>framework</a:t>
            </a:r>
            <a:r>
              <a:rPr lang="fr-FR" sz="2800" dirty="0"/>
              <a:t> fournit un composant spécial prévue à cet effet : </a:t>
            </a:r>
            <a:r>
              <a:rPr lang="fr-FR" sz="2800" b="1" dirty="0"/>
              <a:t>&lt;</a:t>
            </a:r>
            <a:r>
              <a:rPr lang="fr-FR" sz="2800" b="1" dirty="0" err="1"/>
              <a:t>ng</a:t>
            </a:r>
            <a:r>
              <a:rPr lang="fr-FR" sz="2800" b="1" dirty="0"/>
              <a:t>-content&gt;&lt;/</a:t>
            </a:r>
            <a:r>
              <a:rPr lang="fr-FR" sz="2800" b="1" dirty="0" err="1"/>
              <a:t>ng</a:t>
            </a:r>
            <a:r>
              <a:rPr lang="fr-FR" sz="2800" b="1" dirty="0"/>
              <a:t>-content&gt;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Placé dans un </a:t>
            </a:r>
            <a:r>
              <a:rPr lang="fr-FR" sz="2800" dirty="0" err="1"/>
              <a:t>template</a:t>
            </a:r>
            <a:r>
              <a:rPr lang="fr-FR" sz="2800" b="1" dirty="0"/>
              <a:t>, </a:t>
            </a:r>
            <a:r>
              <a:rPr lang="fr-FR" sz="2800" b="1" dirty="0" err="1"/>
              <a:t>ng</a:t>
            </a:r>
            <a:r>
              <a:rPr lang="fr-FR" sz="2800" b="1" dirty="0"/>
              <a:t>-content </a:t>
            </a:r>
            <a:r>
              <a:rPr lang="fr-FR" sz="2800" dirty="0"/>
              <a:t>va pouvoir indiquer le point d’insertion du contenu externe</a:t>
            </a:r>
          </a:p>
        </p:txBody>
      </p:sp>
    </p:spTree>
    <p:extLst>
      <p:ext uri="{BB962C8B-B14F-4D97-AF65-F5344CB8AC3E}">
        <p14:creationId xmlns:p14="http://schemas.microsoft.com/office/powerpoint/2010/main" val="341939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ng-content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5187" y="1988741"/>
            <a:ext cx="10761626" cy="4062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-component'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&lt;h2&gt;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Component&lt;/h2&gt;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&lt;div&gt;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Here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goes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your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content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    &lt;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ng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-content&gt;&lt;/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ng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-content&gt;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&lt;/div&gt;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{}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715187" y="1106070"/>
            <a:ext cx="1004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MyComponent</a:t>
            </a:r>
            <a:r>
              <a:rPr lang="fr-FR" sz="2800" dirty="0"/>
              <a:t> utilise </a:t>
            </a:r>
            <a:r>
              <a:rPr lang="fr-FR" sz="2800" dirty="0" err="1"/>
              <a:t>ng</a:t>
            </a:r>
            <a:r>
              <a:rPr lang="fr-FR" sz="2800" dirty="0"/>
              <a:t>-content pour contrôler le point d’insertion</a:t>
            </a:r>
          </a:p>
        </p:txBody>
      </p:sp>
    </p:spTree>
    <p:extLst>
      <p:ext uri="{BB962C8B-B14F-4D97-AF65-F5344CB8AC3E}">
        <p14:creationId xmlns:p14="http://schemas.microsoft.com/office/powerpoint/2010/main" val="3869511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ng-content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4443" y="2812831"/>
            <a:ext cx="10905067" cy="31700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'./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my.component.ts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-super-component'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  &lt;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-component&gt;Du contenu&lt;/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-component&gt;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MySuperComponent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564444" y="1004712"/>
            <a:ext cx="10905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/>
              <a:t>MySuperComponent</a:t>
            </a:r>
            <a:r>
              <a:rPr lang="fr-FR" sz="2800" dirty="0"/>
              <a:t> peut maintenant insérer du contenu entre les balises de </a:t>
            </a:r>
            <a:r>
              <a:rPr lang="fr-FR" sz="2800" dirty="0" err="1"/>
              <a:t>MyComponent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89833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C851A"/>
                </a:solidFill>
              </a:rPr>
              <a:t>Composants</a:t>
            </a:r>
            <a:r>
              <a:rPr lang="en-US" sz="4400" dirty="0">
                <a:solidFill>
                  <a:srgbClr val="EC851A"/>
                </a:solidFill>
              </a:rPr>
              <a:t> </a:t>
            </a:r>
            <a:r>
              <a:rPr lang="en-US" sz="4400" dirty="0" err="1">
                <a:solidFill>
                  <a:srgbClr val="EC851A"/>
                </a:solidFill>
              </a:rPr>
              <a:t>Lyfecicle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688114" y="1075638"/>
            <a:ext cx="6966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Un composant dispose d’un cycle de vie orchestré par </a:t>
            </a:r>
            <a:r>
              <a:rPr lang="fr-FR" sz="2800" dirty="0" err="1"/>
              <a:t>Angular</a:t>
            </a:r>
            <a:r>
              <a:rPr lang="fr-F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Il est possible de s’insérer dans chacune des étapes du cycle de vie.</a:t>
            </a:r>
          </a:p>
        </p:txBody>
      </p:sp>
      <p:pic>
        <p:nvPicPr>
          <p:cNvPr id="5122" name="Picture 2" descr="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5" y="1014082"/>
            <a:ext cx="3865727" cy="54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53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C851A"/>
                </a:solidFill>
              </a:rPr>
              <a:t>Composants</a:t>
            </a:r>
            <a:r>
              <a:rPr lang="en-US" sz="4400" dirty="0">
                <a:solidFill>
                  <a:srgbClr val="EC851A"/>
                </a:solidFill>
              </a:rPr>
              <a:t> </a:t>
            </a:r>
            <a:r>
              <a:rPr lang="en-US" sz="4400" dirty="0" err="1">
                <a:solidFill>
                  <a:srgbClr val="EC851A"/>
                </a:solidFill>
              </a:rPr>
              <a:t>Lyfecicle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470400" y="1219199"/>
            <a:ext cx="72861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Il existe une interface pour chacune de ces étapes.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Chaque interface expose une méthode à implémenter</a:t>
            </a:r>
          </a:p>
        </p:txBody>
      </p:sp>
      <p:pic>
        <p:nvPicPr>
          <p:cNvPr id="7" name="Picture 2" descr="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5" y="1014082"/>
            <a:ext cx="3865727" cy="54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651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C851A"/>
                </a:solidFill>
              </a:rPr>
              <a:t>Références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24933" y="970845"/>
            <a:ext cx="1114213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Lorsqu’un composant est utilisé dans un </a:t>
            </a:r>
            <a:r>
              <a:rPr lang="fr-FR" sz="2800" dirty="0" err="1"/>
              <a:t>template</a:t>
            </a:r>
            <a:r>
              <a:rPr lang="fr-FR" sz="2800" dirty="0"/>
              <a:t>, il est instancié </a:t>
            </a:r>
            <a:r>
              <a:rPr lang="fr-FR" sz="2800" b="1" dirty="0" err="1"/>
              <a:t>déclarativement</a:t>
            </a:r>
            <a:endParaRPr lang="fr-FR" sz="2800" b="1" dirty="0"/>
          </a:p>
          <a:p>
            <a:pPr>
              <a:lnSpc>
                <a:spcPct val="150000"/>
              </a:lnSpc>
            </a:pPr>
            <a:r>
              <a:rPr lang="fr-FR" sz="2800" dirty="0"/>
              <a:t>Chaque composant actif dispose de sa propre instance.</a:t>
            </a:r>
          </a:p>
          <a:p>
            <a:pPr>
              <a:lnSpc>
                <a:spcPct val="150000"/>
              </a:lnSpc>
            </a:pP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Il est possible de récupérer cette instance de plusieurs façons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Via une </a:t>
            </a:r>
            <a:r>
              <a:rPr lang="fr-FR" sz="2800" b="1" dirty="0" err="1"/>
              <a:t>template</a:t>
            </a:r>
            <a:r>
              <a:rPr lang="fr-FR" sz="2800" b="1" dirty="0"/>
              <a:t> </a:t>
            </a:r>
            <a:r>
              <a:rPr lang="fr-FR" sz="2800" b="1" dirty="0" err="1"/>
              <a:t>reference</a:t>
            </a:r>
            <a:endParaRPr lang="fr-FR" sz="28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Via le décorateur </a:t>
            </a:r>
            <a:r>
              <a:rPr lang="fr-FR" sz="2800" b="1" dirty="0"/>
              <a:t>@</a:t>
            </a:r>
            <a:r>
              <a:rPr lang="fr-FR" sz="2800" b="1" dirty="0" err="1"/>
              <a:t>ViewChild</a:t>
            </a:r>
            <a:r>
              <a:rPr lang="fr-FR" sz="2800" b="1" dirty="0"/>
              <a:t>() </a:t>
            </a:r>
            <a:r>
              <a:rPr lang="fr-FR" sz="2800" dirty="0"/>
              <a:t>et</a:t>
            </a:r>
            <a:r>
              <a:rPr lang="fr-FR" sz="2800" b="1" dirty="0"/>
              <a:t> @</a:t>
            </a:r>
            <a:r>
              <a:rPr lang="fr-FR" sz="2800" b="1" dirty="0" err="1"/>
              <a:t>ViewChildren</a:t>
            </a:r>
            <a:r>
              <a:rPr lang="fr-FR" sz="28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8651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Template </a:t>
            </a:r>
            <a:r>
              <a:rPr lang="en-US" sz="4400" dirty="0" err="1">
                <a:solidFill>
                  <a:srgbClr val="EC851A"/>
                </a:solidFill>
              </a:rPr>
              <a:t>Références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24933" y="1117600"/>
            <a:ext cx="1114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Les composants sont initialisés lorsqu’ils sont utilisés au sein d’un </a:t>
            </a:r>
            <a:r>
              <a:rPr lang="fr-FR" sz="2800" dirty="0" err="1"/>
              <a:t>template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524933" y="1921489"/>
            <a:ext cx="1114213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my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-component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my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-component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524933" y="2833511"/>
            <a:ext cx="11279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Il est possible de stocker la référence du composant dans une variable locale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353" y="3626092"/>
            <a:ext cx="1100433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my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-component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myComp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my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-component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="myComp.do()"&gt;&lt;/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62353" y="4920402"/>
            <a:ext cx="11004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La variable locale </a:t>
            </a:r>
            <a:r>
              <a:rPr lang="fr-FR" sz="2800" dirty="0" err="1"/>
              <a:t>myComp</a:t>
            </a:r>
            <a:r>
              <a:rPr lang="fr-FR" sz="2800" dirty="0"/>
              <a:t> contient donc l’instance du composant  </a:t>
            </a:r>
            <a:r>
              <a:rPr lang="fr-FR" sz="2800" dirty="0" err="1"/>
              <a:t>MyComponent</a:t>
            </a:r>
            <a:r>
              <a:rPr lang="fr-FR" sz="2800" dirty="0"/>
              <a:t>. Il s’agit de la </a:t>
            </a:r>
            <a:r>
              <a:rPr lang="fr-FR" sz="2800" b="1" dirty="0" err="1"/>
              <a:t>template</a:t>
            </a:r>
            <a:r>
              <a:rPr lang="fr-FR" sz="2800" b="1" dirty="0"/>
              <a:t> </a:t>
            </a:r>
            <a:r>
              <a:rPr lang="fr-FR" sz="2800" b="1" dirty="0" err="1"/>
              <a:t>reference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563587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Template </a:t>
            </a:r>
            <a:r>
              <a:rPr lang="en-US" sz="4400" dirty="0" err="1">
                <a:solidFill>
                  <a:srgbClr val="EC851A"/>
                </a:solidFill>
              </a:rPr>
              <a:t>Références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4387" y="2084275"/>
            <a:ext cx="10863226" cy="4093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OnInit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-component'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templateUrl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'my.component.html'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do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done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662730" y="1230781"/>
            <a:ext cx="411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Composant </a:t>
            </a:r>
            <a:r>
              <a:rPr lang="fr-FR" sz="2800" dirty="0" err="1"/>
              <a:t>MyComponent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20581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Template </a:t>
            </a:r>
            <a:r>
              <a:rPr lang="en-US" sz="4400" dirty="0" err="1">
                <a:solidFill>
                  <a:srgbClr val="EC851A"/>
                </a:solidFill>
              </a:rPr>
              <a:t>Références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62730" y="927637"/>
            <a:ext cx="896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Une </a:t>
            </a:r>
            <a:r>
              <a:rPr lang="fr-FR" sz="2800" dirty="0" err="1"/>
              <a:t>template</a:t>
            </a:r>
            <a:r>
              <a:rPr lang="fr-FR" sz="2800" dirty="0"/>
              <a:t> </a:t>
            </a:r>
            <a:r>
              <a:rPr lang="fr-FR" sz="2800" dirty="0" err="1"/>
              <a:t>reference</a:t>
            </a:r>
            <a:r>
              <a:rPr lang="fr-FR" sz="2800" dirty="0"/>
              <a:t> n’est utilisable </a:t>
            </a:r>
            <a:r>
              <a:rPr lang="fr-FR" sz="2800" b="1" dirty="0"/>
              <a:t>que dans le </a:t>
            </a:r>
            <a:r>
              <a:rPr lang="fr-FR" sz="2800" b="1" dirty="0" err="1"/>
              <a:t>template</a:t>
            </a:r>
            <a:endParaRPr lang="fr-FR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62730" y="1722189"/>
            <a:ext cx="10897092" cy="47089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AfterViewInit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-super-component'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  &lt;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-component #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myComp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&gt;&lt;/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-component&gt;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  &lt;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button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(click)="myComp.do()"&gt;&lt;/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button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MySuperComponent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AfterViewInit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ngAfterViewInit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myComp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nope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4732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 err="1">
                <a:solidFill>
                  <a:srgbClr val="EC851A"/>
                </a:solidFill>
              </a:rPr>
              <a:t>ressources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1636889"/>
            <a:ext cx="109196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Une application Web dépend d’un certain nombre de ressources statiques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Polices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5783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C851A"/>
                </a:solidFill>
              </a:rPr>
              <a:t>ViewChild</a:t>
            </a:r>
            <a:r>
              <a:rPr lang="en-US" sz="4400" dirty="0">
                <a:solidFill>
                  <a:srgbClr val="EC851A"/>
                </a:solidFill>
              </a:rPr>
              <a:t> et </a:t>
            </a:r>
            <a:r>
              <a:rPr lang="en-US" sz="4400" dirty="0" err="1">
                <a:solidFill>
                  <a:srgbClr val="EC851A"/>
                </a:solidFill>
              </a:rPr>
              <a:t>ViewChildren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31365" y="1704622"/>
            <a:ext cx="113257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Les décorateurs </a:t>
            </a:r>
            <a:r>
              <a:rPr lang="fr-FR" sz="2800" b="1" dirty="0"/>
              <a:t>@</a:t>
            </a:r>
            <a:r>
              <a:rPr lang="fr-FR" sz="2800" b="1" dirty="0" err="1"/>
              <a:t>ViewChild</a:t>
            </a:r>
            <a:r>
              <a:rPr lang="fr-FR" sz="2800" b="1" dirty="0"/>
              <a:t>() </a:t>
            </a:r>
            <a:r>
              <a:rPr lang="fr-FR" sz="2800" dirty="0"/>
              <a:t>et </a:t>
            </a:r>
            <a:r>
              <a:rPr lang="fr-FR" sz="2800" b="1" dirty="0"/>
              <a:t>@</a:t>
            </a:r>
            <a:r>
              <a:rPr lang="fr-FR" sz="2800" b="1" dirty="0" err="1"/>
              <a:t>ViewChildren</a:t>
            </a:r>
            <a:r>
              <a:rPr lang="fr-FR" sz="2800" b="1" dirty="0"/>
              <a:t>() </a:t>
            </a:r>
            <a:r>
              <a:rPr lang="fr-FR" sz="2800" dirty="0"/>
              <a:t>donnent accès à l’instance d’un composant déclaré dans un </a:t>
            </a:r>
            <a:r>
              <a:rPr lang="fr-FR" sz="2800" dirty="0" err="1"/>
              <a:t>template</a:t>
            </a:r>
            <a:r>
              <a:rPr lang="fr-FR" sz="2800" dirty="0"/>
              <a:t> depuis le JavaScript.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La propriété décorée avec @</a:t>
            </a:r>
            <a:r>
              <a:rPr lang="fr-FR" sz="2800" dirty="0" err="1"/>
              <a:t>ViewChild</a:t>
            </a:r>
            <a:r>
              <a:rPr lang="fr-FR" sz="2800" dirty="0"/>
              <a:t>(</a:t>
            </a:r>
            <a:r>
              <a:rPr lang="fr-FR" sz="2800" i="1" dirty="0"/>
              <a:t>Type</a:t>
            </a:r>
            <a:r>
              <a:rPr lang="fr-FR" sz="2800" dirty="0"/>
              <a:t>) se verra injectée l’instance du composant de type </a:t>
            </a:r>
            <a:r>
              <a:rPr lang="fr-FR" sz="2800" i="1" dirty="0" err="1"/>
              <a:t>Type</a:t>
            </a:r>
            <a:endParaRPr lang="fr-FR" sz="2800" i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b="1" dirty="0" err="1"/>
              <a:t>ViewChildren</a:t>
            </a:r>
            <a:r>
              <a:rPr lang="fr-FR" sz="2800" b="1" dirty="0"/>
              <a:t> </a:t>
            </a:r>
            <a:r>
              <a:rPr lang="fr-FR" sz="2800" dirty="0"/>
              <a:t>agis de la même façon, mais injecte un tableau d’instances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434185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C851A"/>
                </a:solidFill>
              </a:rPr>
              <a:t>ViewChild</a:t>
            </a:r>
            <a:r>
              <a:rPr lang="en-US" sz="4400" dirty="0">
                <a:solidFill>
                  <a:srgbClr val="EC851A"/>
                </a:solidFill>
              </a:rPr>
              <a:t> et </a:t>
            </a:r>
            <a:r>
              <a:rPr lang="en-US" sz="4400" dirty="0" err="1">
                <a:solidFill>
                  <a:srgbClr val="EC851A"/>
                </a:solidFill>
              </a:rPr>
              <a:t>ViewChildren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8565" y="927242"/>
            <a:ext cx="10614870" cy="5632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AfterViewInit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ViewChild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'./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my.component.ts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-super-component'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  &lt;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-component&gt;&lt;/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-component&gt;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    &lt;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button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(click)="myComp.do()"&gt;&lt;/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button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  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MySuperComponent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AfterViewInit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ViewChild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MyComponent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myComp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MyComponent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ngAfterViewInit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// disponible après initialisation du </a:t>
            </a:r>
            <a:r>
              <a:rPr lang="fr-FR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template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myComp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// yeah!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11000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 </a:t>
            </a:r>
            <a:r>
              <a:rPr lang="en-US" sz="4400" dirty="0">
                <a:solidFill>
                  <a:srgbClr val="EC851A"/>
                </a:solidFill>
              </a:rPr>
              <a:t>Directives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39882" y="880947"/>
            <a:ext cx="10912236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Les directives sont similaires aux composants, car les composants sont une spécialisation des directives.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Il existe toutefois des différences majeur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La directive n’a pas de </a:t>
            </a:r>
            <a:r>
              <a:rPr lang="fr-FR" sz="2800" dirty="0" err="1"/>
              <a:t>template</a:t>
            </a:r>
            <a:r>
              <a:rPr lang="fr-FR" sz="2800" dirty="0"/>
              <a:t> et donc pas de style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Son but principal est de manipuler le DOM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Peut manipuler directement du 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30" y="5677351"/>
            <a:ext cx="1064569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 [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ngClass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="{active: 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isActive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 disabled: 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isDisabled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36672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 </a:t>
            </a:r>
            <a:r>
              <a:rPr lang="en-US" sz="4400" dirty="0">
                <a:solidFill>
                  <a:srgbClr val="EC851A"/>
                </a:solidFill>
              </a:rPr>
              <a:t>Directives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50673" y="1048216"/>
            <a:ext cx="109122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Il existe deux types de directives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 </a:t>
            </a:r>
            <a:r>
              <a:rPr lang="fr-FR" sz="2800" dirty="0" err="1"/>
              <a:t>attribute</a:t>
            </a:r>
            <a:r>
              <a:rPr lang="fr-FR" sz="2800" dirty="0"/>
              <a:t> directive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structural directive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b="1" dirty="0"/>
              <a:t>L’</a:t>
            </a:r>
            <a:r>
              <a:rPr lang="fr-FR" sz="2800" b="1" dirty="0" err="1"/>
              <a:t>attribute</a:t>
            </a:r>
            <a:r>
              <a:rPr lang="fr-FR" sz="2800" b="1" dirty="0"/>
              <a:t> directive </a:t>
            </a:r>
            <a:r>
              <a:rPr lang="fr-FR" sz="2800" dirty="0"/>
              <a:t>va changer l’apparence ou le comportement d’un élément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La </a:t>
            </a:r>
            <a:r>
              <a:rPr lang="fr-FR" sz="2800" b="1" dirty="0"/>
              <a:t>structural directive </a:t>
            </a:r>
            <a:r>
              <a:rPr lang="fr-FR" sz="2800" dirty="0"/>
              <a:t>manipule le HTML : elle peut ajouter ou supprimer des éléments du DOM</a:t>
            </a:r>
          </a:p>
        </p:txBody>
      </p:sp>
    </p:spTree>
    <p:extLst>
      <p:ext uri="{BB962C8B-B14F-4D97-AF65-F5344CB8AC3E}">
        <p14:creationId xmlns:p14="http://schemas.microsoft.com/office/powerpoint/2010/main" val="3076235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 </a:t>
            </a:r>
            <a:r>
              <a:rPr lang="en-US" sz="4400" dirty="0">
                <a:solidFill>
                  <a:srgbClr val="EC851A"/>
                </a:solidFill>
              </a:rPr>
              <a:t>Directives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61463" y="1013483"/>
            <a:ext cx="1091223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La structural directive à une syntaxe différente de l’</a:t>
            </a:r>
            <a:r>
              <a:rPr lang="fr-FR" sz="2800" dirty="0" err="1"/>
              <a:t>attribute</a:t>
            </a:r>
            <a:r>
              <a:rPr lang="fr-FR" sz="2800" dirty="0"/>
              <a:t> directive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463" y="2251588"/>
            <a:ext cx="1064569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 [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ngClass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="{active: 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isActive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 disabled: 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isDisabled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461463" y="1789923"/>
            <a:ext cx="110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attribute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375863" y="3509140"/>
            <a:ext cx="119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structural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1462" y="5228357"/>
            <a:ext cx="10645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</a:t>
            </a:r>
            <a:r>
              <a:rPr lang="fr-FR" sz="2800" i="1" dirty="0" err="1"/>
              <a:t>wildcard</a:t>
            </a:r>
            <a:r>
              <a:rPr lang="fr-FR" sz="2800" i="1" dirty="0"/>
              <a:t> </a:t>
            </a:r>
            <a:r>
              <a:rPr lang="fr-FR" sz="2800" dirty="0"/>
              <a:t>permet de fournir à la directive un </a:t>
            </a:r>
            <a:r>
              <a:rPr lang="fr-FR" sz="2800" dirty="0" err="1"/>
              <a:t>template</a:t>
            </a:r>
            <a:r>
              <a:rPr lang="fr-FR" sz="2800" dirty="0"/>
              <a:t> : le </a:t>
            </a:r>
            <a:r>
              <a:rPr lang="fr-FR" sz="2800" dirty="0" err="1"/>
              <a:t>template</a:t>
            </a:r>
            <a:r>
              <a:rPr lang="fr-FR" sz="2800" dirty="0"/>
              <a:t> HTML sur laquelle elle s’applique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463" y="3981862"/>
            <a:ext cx="1064569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fr-FR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ngIf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="condition"&gt;&lt;/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ngFor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="let item of items"&gt;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70763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</a:t>
            </a:r>
            <a:r>
              <a:rPr lang="en-US" sz="4400" dirty="0">
                <a:solidFill>
                  <a:srgbClr val="EC851A"/>
                </a:solidFill>
              </a:rPr>
              <a:t> </a:t>
            </a:r>
            <a:r>
              <a:rPr lang="en-US" sz="4400" dirty="0" err="1">
                <a:solidFill>
                  <a:srgbClr val="EC851A"/>
                </a:solidFill>
              </a:rPr>
              <a:t>formulaires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03072" y="1059545"/>
            <a:ext cx="11251926" cy="5196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Le formulaire permet de récupérer de la donnée soumise par l’utilisateur.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C’est un processus qui peut s’avérer complexe car il faut 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Fournir une valeur initiale potentielle à chaque champs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Récupérer les valeurs entrées pour chaque champs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Valider individuellement la validité de chaque champs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Gérer les différents messages d’erreurs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Avoir le feedback visuelle approprié pour indiquer l’état du formulaire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Valider la globalité du formulaire avant soumission</a:t>
            </a:r>
          </a:p>
        </p:txBody>
      </p:sp>
    </p:spTree>
    <p:extLst>
      <p:ext uri="{BB962C8B-B14F-4D97-AF65-F5344CB8AC3E}">
        <p14:creationId xmlns:p14="http://schemas.microsoft.com/office/powerpoint/2010/main" val="2125302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</a:t>
            </a:r>
            <a:r>
              <a:rPr lang="en-US" sz="4400" dirty="0">
                <a:solidFill>
                  <a:srgbClr val="EC851A"/>
                </a:solidFill>
              </a:rPr>
              <a:t> </a:t>
            </a:r>
            <a:r>
              <a:rPr lang="en-US" sz="4400" dirty="0" err="1">
                <a:solidFill>
                  <a:srgbClr val="EC851A"/>
                </a:solidFill>
              </a:rPr>
              <a:t>formulaires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03072" y="1146630"/>
            <a:ext cx="1079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Il existe deux modules pour créer des formulaires avec </a:t>
            </a:r>
            <a:r>
              <a:rPr lang="fr-FR" sz="2800" dirty="0" err="1"/>
              <a:t>Angular</a:t>
            </a:r>
            <a:endParaRPr lang="fr-FR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hlinkClick r:id="rId4"/>
              </a:rPr>
              <a:t>FormsModule</a:t>
            </a:r>
            <a:r>
              <a:rPr lang="fr-FR" sz="2800" dirty="0"/>
              <a:t>: formulaire classique en HTML (</a:t>
            </a:r>
            <a:r>
              <a:rPr lang="fr-FR" sz="2800" dirty="0" err="1"/>
              <a:t>template</a:t>
            </a:r>
            <a:r>
              <a:rPr lang="fr-FR" sz="2800" dirty="0"/>
              <a:t> </a:t>
            </a:r>
            <a:r>
              <a:rPr lang="fr-FR" sz="2800" dirty="0" err="1"/>
              <a:t>driven</a:t>
            </a:r>
            <a:r>
              <a:rPr lang="fr-FR" sz="28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/>
              <a:t>ReactiveFormsModule</a:t>
            </a:r>
            <a:r>
              <a:rPr lang="fr-FR" sz="2800" dirty="0"/>
              <a:t>: Les champs du formulaire son définis en JavaScript (data-</a:t>
            </a:r>
            <a:r>
              <a:rPr lang="fr-FR" sz="2800" dirty="0" err="1"/>
              <a:t>driven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5673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EC851A"/>
                </a:solidFill>
              </a:rPr>
              <a:t>Template-drive </a:t>
            </a:r>
            <a:r>
              <a:rPr lang="fr-FR" sz="4400" dirty="0" err="1">
                <a:solidFill>
                  <a:schemeClr val="bg1"/>
                </a:solidFill>
              </a:rPr>
              <a:t>forms</a:t>
            </a:r>
            <a:endParaRPr lang="fr-FR" sz="4400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1609344"/>
            <a:ext cx="107245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Afin de simplifier le data-binding sur les inputs, </a:t>
            </a:r>
            <a:r>
              <a:rPr lang="fr-FR" sz="2800" dirty="0" err="1"/>
              <a:t>Angular</a:t>
            </a:r>
            <a:r>
              <a:rPr lang="fr-FR" sz="2800" dirty="0"/>
              <a:t> introduit la directive </a:t>
            </a:r>
            <a:r>
              <a:rPr lang="fr-FR" sz="2800" b="1" dirty="0" err="1">
                <a:hlinkClick r:id="rId4"/>
              </a:rPr>
              <a:t>ngModel</a:t>
            </a:r>
            <a:r>
              <a:rPr lang="fr-FR" sz="2800" b="1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Elle peut s’utiliser sur les inputs, les </a:t>
            </a:r>
            <a:r>
              <a:rPr lang="fr-FR" sz="2800" dirty="0" err="1"/>
              <a:t>textarea</a:t>
            </a:r>
            <a:r>
              <a:rPr lang="fr-FR" sz="2800" dirty="0"/>
              <a:t> et les select.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L’usage de la directive nécessite la présence de l’attribut </a:t>
            </a:r>
            <a:r>
              <a:rPr lang="fr-FR" sz="2800" b="1" dirty="0" err="1"/>
              <a:t>name</a:t>
            </a:r>
            <a:endParaRPr lang="fr-FR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La directive émet l’évènement </a:t>
            </a:r>
            <a:r>
              <a:rPr lang="fr-FR" sz="2800" dirty="0" err="1"/>
              <a:t>ngModelChange</a:t>
            </a:r>
            <a:r>
              <a:rPr lang="fr-FR" sz="2800" dirty="0"/>
              <a:t> lorsque la valeur de l’input change</a:t>
            </a:r>
          </a:p>
        </p:txBody>
      </p:sp>
    </p:spTree>
    <p:extLst>
      <p:ext uri="{BB962C8B-B14F-4D97-AF65-F5344CB8AC3E}">
        <p14:creationId xmlns:p14="http://schemas.microsoft.com/office/powerpoint/2010/main" val="3116668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9056" y="1543824"/>
            <a:ext cx="10472928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Nom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firstName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[</a:t>
            </a:r>
            <a:r>
              <a:rPr lang="fr-F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model.firstName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fr-F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ngModelChange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model.firstName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 = $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Prénom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lastName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[</a:t>
            </a:r>
            <a:r>
              <a:rPr lang="fr-F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model.lastName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fr-F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ngModelChange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model.lastName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 = $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($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Valider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829056" y="883612"/>
            <a:ext cx="1093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Usage de la directive </a:t>
            </a:r>
            <a:r>
              <a:rPr lang="fr-FR" sz="2800" b="1" dirty="0" err="1">
                <a:hlinkClick r:id="rId2"/>
              </a:rPr>
              <a:t>ngModel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EC851A"/>
                </a:solidFill>
              </a:rPr>
              <a:t>Template-drive </a:t>
            </a:r>
            <a:r>
              <a:rPr lang="fr-FR" sz="4400" dirty="0" err="1">
                <a:solidFill>
                  <a:schemeClr val="bg1"/>
                </a:solidFill>
              </a:rPr>
              <a:t>forms</a:t>
            </a:r>
            <a:endParaRPr lang="fr-FR" sz="4400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58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EC851A"/>
                </a:solidFill>
              </a:rPr>
              <a:t>Two-way</a:t>
            </a:r>
            <a:r>
              <a:rPr lang="fr-FR" sz="4400" dirty="0">
                <a:solidFill>
                  <a:srgbClr val="EC851A"/>
                </a:solidFill>
              </a:rPr>
              <a:t> </a:t>
            </a:r>
            <a:r>
              <a:rPr lang="fr-FR" sz="4400" dirty="0">
                <a:solidFill>
                  <a:schemeClr val="bg1"/>
                </a:solidFill>
              </a:rPr>
              <a:t>binding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30936" y="1865376"/>
            <a:ext cx="1093012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 </a:t>
            </a:r>
            <a:r>
              <a:rPr lang="en-US" sz="2800" dirty="0" err="1"/>
              <a:t>moteur</a:t>
            </a:r>
            <a:r>
              <a:rPr lang="en-US" sz="2800" dirty="0"/>
              <a:t> de template de Angular </a:t>
            </a:r>
            <a:r>
              <a:rPr lang="en-US" sz="2800" dirty="0" err="1"/>
              <a:t>fournit</a:t>
            </a:r>
            <a:r>
              <a:rPr lang="en-US" sz="2800" dirty="0"/>
              <a:t> du </a:t>
            </a:r>
            <a:r>
              <a:rPr lang="en-US" sz="2800" dirty="0" err="1"/>
              <a:t>sucre</a:t>
            </a:r>
            <a:r>
              <a:rPr lang="en-US" sz="2800" dirty="0"/>
              <a:t> </a:t>
            </a:r>
            <a:r>
              <a:rPr lang="en-US" sz="2800" dirty="0" err="1"/>
              <a:t>syntaxique</a:t>
            </a:r>
            <a:r>
              <a:rPr lang="en-US" sz="2800" dirty="0"/>
              <a:t> </a:t>
            </a:r>
            <a:r>
              <a:rPr lang="en-US" sz="2800" dirty="0" err="1"/>
              <a:t>permettant</a:t>
            </a:r>
            <a:r>
              <a:rPr lang="en-US" sz="2800" dirty="0"/>
              <a:t> de faire du two-way binding 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Lorsqu’un</a:t>
            </a:r>
            <a:r>
              <a:rPr lang="en-US" sz="2800" dirty="0"/>
              <a:t> </a:t>
            </a:r>
            <a:r>
              <a:rPr lang="en-US" sz="2800" dirty="0" err="1"/>
              <a:t>composant</a:t>
            </a:r>
            <a:r>
              <a:rPr lang="en-US" sz="2800" dirty="0"/>
              <a:t> </a:t>
            </a:r>
            <a:r>
              <a:rPr lang="en-US" sz="2800" dirty="0" err="1"/>
              <a:t>possède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b="1" dirty="0"/>
              <a:t>Input</a:t>
            </a:r>
            <a:r>
              <a:rPr lang="en-US" sz="2800" dirty="0"/>
              <a:t> property </a:t>
            </a:r>
            <a:r>
              <a:rPr lang="en-US" sz="2800" dirty="0" err="1"/>
              <a:t>nommée</a:t>
            </a:r>
            <a:r>
              <a:rPr lang="en-US" sz="2800" dirty="0"/>
              <a:t> “x” et </a:t>
            </a:r>
            <a:r>
              <a:rPr lang="en-US" sz="2800" dirty="0" err="1"/>
              <a:t>qu’il</a:t>
            </a:r>
            <a:r>
              <a:rPr lang="en-US" sz="2800" dirty="0"/>
              <a:t> </a:t>
            </a:r>
            <a:r>
              <a:rPr lang="en-US" sz="2800" dirty="0" err="1"/>
              <a:t>possède</a:t>
            </a:r>
            <a:r>
              <a:rPr lang="en-US" sz="2800" dirty="0"/>
              <a:t> </a:t>
            </a:r>
            <a:r>
              <a:rPr lang="en-US" sz="2800" dirty="0" err="1"/>
              <a:t>également</a:t>
            </a:r>
            <a:r>
              <a:rPr lang="en-US" sz="2800" dirty="0"/>
              <a:t> un property </a:t>
            </a:r>
            <a:r>
              <a:rPr lang="en-US" sz="2800" b="1" dirty="0"/>
              <a:t>Output</a:t>
            </a:r>
            <a:r>
              <a:rPr lang="en-US" sz="2800" dirty="0"/>
              <a:t> </a:t>
            </a:r>
            <a:r>
              <a:rPr lang="en-US" sz="2800" dirty="0" err="1"/>
              <a:t>nommé</a:t>
            </a:r>
            <a:r>
              <a:rPr lang="en-US" sz="2800" dirty="0"/>
              <a:t> </a:t>
            </a:r>
            <a:r>
              <a:rPr lang="en-US" sz="2800" dirty="0" err="1"/>
              <a:t>xChange</a:t>
            </a:r>
            <a:r>
              <a:rPr lang="en-US" sz="2800" dirty="0"/>
              <a:t> </a:t>
            </a:r>
            <a:r>
              <a:rPr lang="en-US" sz="2800" dirty="0" err="1"/>
              <a:t>alors</a:t>
            </a:r>
            <a:r>
              <a:rPr lang="en-US" sz="2800" dirty="0"/>
              <a:t> </a:t>
            </a:r>
            <a:r>
              <a:rPr lang="en-US" sz="2800" dirty="0" err="1"/>
              <a:t>il</a:t>
            </a:r>
            <a:r>
              <a:rPr lang="en-US" sz="2800" dirty="0"/>
              <a:t> </a:t>
            </a:r>
            <a:r>
              <a:rPr lang="en-US" sz="2800" dirty="0" err="1"/>
              <a:t>est</a:t>
            </a:r>
            <a:r>
              <a:rPr lang="en-US" sz="2800" dirty="0"/>
              <a:t> possible </a:t>
            </a:r>
            <a:r>
              <a:rPr lang="en-US" sz="2800" dirty="0" err="1"/>
              <a:t>d’utiliser</a:t>
            </a:r>
            <a:r>
              <a:rPr lang="en-US" sz="2800" dirty="0"/>
              <a:t> le two-way binding</a:t>
            </a:r>
          </a:p>
        </p:txBody>
      </p:sp>
    </p:spTree>
    <p:extLst>
      <p:ext uri="{BB962C8B-B14F-4D97-AF65-F5344CB8AC3E}">
        <p14:creationId xmlns:p14="http://schemas.microsoft.com/office/powerpoint/2010/main" val="292641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 err="1">
                <a:solidFill>
                  <a:srgbClr val="EC851A"/>
                </a:solidFill>
              </a:rPr>
              <a:t>outils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pic>
        <p:nvPicPr>
          <p:cNvPr id="6" name="Picture 2" descr="http://lesscss.org/public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00" y="1211513"/>
            <a:ext cx="2369051" cy="96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6" y="4277221"/>
            <a:ext cx="1761401" cy="176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765" y="1295351"/>
            <a:ext cx="2359880" cy="11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21" y="3132568"/>
            <a:ext cx="2167737" cy="24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Afficher l'image d'ori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705" y="3745971"/>
            <a:ext cx="1690949" cy="14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22" y="636129"/>
            <a:ext cx="5112033" cy="21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39" y="3688771"/>
            <a:ext cx="3537804" cy="234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063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rgbClr val="EC851A"/>
                </a:solidFill>
              </a:rPr>
              <a:t>Two-way</a:t>
            </a:r>
            <a:r>
              <a:rPr lang="fr-FR" sz="4400" dirty="0">
                <a:solidFill>
                  <a:srgbClr val="EC851A"/>
                </a:solidFill>
              </a:rPr>
              <a:t> </a:t>
            </a:r>
            <a:r>
              <a:rPr lang="fr-FR" sz="4400" dirty="0">
                <a:solidFill>
                  <a:schemeClr val="bg1"/>
                </a:solidFill>
              </a:rPr>
              <a:t>binding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0768" y="1939326"/>
            <a:ext cx="10625328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Nom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firstName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[(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model.firstName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Prénom</a:t>
            </a: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lastName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[(</a:t>
            </a:r>
            <a:r>
              <a:rPr lang="fr-FR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model.lastName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2200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($</a:t>
            </a:r>
            <a:r>
              <a:rPr lang="fr-F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Valider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2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200" dirty="0"/>
          </a:p>
        </p:txBody>
      </p:sp>
      <p:sp>
        <p:nvSpPr>
          <p:cNvPr id="7" name="ZoneTexte 6"/>
          <p:cNvSpPr txBox="1"/>
          <p:nvPr/>
        </p:nvSpPr>
        <p:spPr>
          <a:xfrm>
            <a:off x="810768" y="1048512"/>
            <a:ext cx="1093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Usage de la directive </a:t>
            </a:r>
            <a:r>
              <a:rPr lang="fr-FR" sz="2800" b="1" dirty="0" err="1">
                <a:hlinkClick r:id="rId4"/>
              </a:rPr>
              <a:t>ngModel</a:t>
            </a:r>
            <a:r>
              <a:rPr lang="en-US" sz="2800" dirty="0"/>
              <a:t> avec two-way binding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85792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Change state</a:t>
            </a:r>
            <a:endParaRPr lang="fr-FR" sz="4400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2730" y="1133856"/>
            <a:ext cx="10724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La directive </a:t>
            </a:r>
            <a:r>
              <a:rPr lang="fr-FR" sz="2800" b="1" dirty="0" err="1">
                <a:hlinkClick r:id="rId4"/>
              </a:rPr>
              <a:t>ngModel</a:t>
            </a:r>
            <a:r>
              <a:rPr lang="fr-FR" sz="2800" dirty="0"/>
              <a:t> à pour responsabilité de traquer les changements d’états de l’input.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La directive attribut une classe </a:t>
            </a:r>
            <a:r>
              <a:rPr lang="fr-FR" sz="2800" b="1" dirty="0" err="1"/>
              <a:t>css</a:t>
            </a:r>
            <a:r>
              <a:rPr lang="fr-FR" sz="2800" dirty="0"/>
              <a:t> pour chaque changement d’état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60741"/>
              </p:ext>
            </p:extLst>
          </p:nvPr>
        </p:nvGraphicFramePr>
        <p:xfrm>
          <a:off x="421714" y="3586766"/>
          <a:ext cx="11348571" cy="2926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782857">
                  <a:extLst>
                    <a:ext uri="{9D8B030D-6E8A-4147-A177-3AD203B41FA5}">
                      <a16:colId xmlns:a16="http://schemas.microsoft.com/office/drawing/2014/main" val="3665796179"/>
                    </a:ext>
                  </a:extLst>
                </a:gridCol>
                <a:gridCol w="3782857">
                  <a:extLst>
                    <a:ext uri="{9D8B030D-6E8A-4147-A177-3AD203B41FA5}">
                      <a16:colId xmlns:a16="http://schemas.microsoft.com/office/drawing/2014/main" val="589472730"/>
                    </a:ext>
                  </a:extLst>
                </a:gridCol>
                <a:gridCol w="3782857">
                  <a:extLst>
                    <a:ext uri="{9D8B030D-6E8A-4147-A177-3AD203B41FA5}">
                      <a16:colId xmlns:a16="http://schemas.microsoft.com/office/drawing/2014/main" val="4087258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2800" dirty="0">
                          <a:effectLst/>
                        </a:rPr>
                        <a:t>Etat</a:t>
                      </a:r>
                      <a:endParaRPr lang="fr-FR" sz="2800" b="1" dirty="0">
                        <a:effectLst/>
                      </a:endParaRP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>
                          <a:effectLst/>
                        </a:rPr>
                        <a:t>Classe if </a:t>
                      </a:r>
                      <a:r>
                        <a:rPr lang="fr-FR" sz="2800" dirty="0" err="1">
                          <a:effectLst/>
                        </a:rPr>
                        <a:t>true</a:t>
                      </a:r>
                      <a:endParaRPr lang="fr-FR" sz="2800" b="1" dirty="0">
                        <a:effectLst/>
                      </a:endParaRP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>
                          <a:effectLst/>
                        </a:rPr>
                        <a:t>Classe</a:t>
                      </a:r>
                      <a:r>
                        <a:rPr lang="fr-FR" sz="2800" baseline="0" dirty="0">
                          <a:effectLst/>
                        </a:rPr>
                        <a:t> </a:t>
                      </a:r>
                      <a:r>
                        <a:rPr lang="fr-FR" sz="2800" dirty="0">
                          <a:effectLst/>
                        </a:rPr>
                        <a:t>if false</a:t>
                      </a:r>
                      <a:endParaRPr lang="fr-FR" sz="2800" b="1" dirty="0">
                        <a:effectLst/>
                      </a:endParaRPr>
                    </a:p>
                  </a:txBody>
                  <a:tcPr marL="304800" marR="304800" marT="152400" marB="152400" anchor="ctr"/>
                </a:tc>
                <a:extLst>
                  <a:ext uri="{0D108BD9-81ED-4DB2-BD59-A6C34878D82A}">
                    <a16:rowId xmlns:a16="http://schemas.microsoft.com/office/drawing/2014/main" val="2212858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2800" dirty="0">
                          <a:effectLst/>
                        </a:rPr>
                        <a:t>L’input à reçu le focus</a:t>
                      </a:r>
                      <a:endParaRPr lang="fr-FR" sz="2800" b="0" dirty="0">
                        <a:effectLst/>
                      </a:endParaRP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 err="1">
                          <a:effectLst/>
                        </a:rPr>
                        <a:t>ng-touched</a:t>
                      </a:r>
                      <a:endParaRPr lang="fr-FR" sz="2800" b="0" dirty="0">
                        <a:effectLst/>
                      </a:endParaRP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 err="1">
                          <a:effectLst/>
                        </a:rPr>
                        <a:t>ng-untouched</a:t>
                      </a:r>
                      <a:endParaRPr lang="fr-FR" sz="2800" b="0" dirty="0">
                        <a:effectLst/>
                      </a:endParaRPr>
                    </a:p>
                  </a:txBody>
                  <a:tcPr marL="304800" marR="304800" marT="152400" marB="152400" anchor="ctr"/>
                </a:tc>
                <a:extLst>
                  <a:ext uri="{0D108BD9-81ED-4DB2-BD59-A6C34878D82A}">
                    <a16:rowId xmlns:a16="http://schemas.microsoft.com/office/drawing/2014/main" val="4028448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2800" dirty="0">
                          <a:effectLst/>
                        </a:rPr>
                        <a:t>L’input à été modifié</a:t>
                      </a:r>
                      <a:endParaRPr lang="fr-FR" sz="2800" b="0" dirty="0">
                        <a:effectLst/>
                      </a:endParaRP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 err="1">
                          <a:effectLst/>
                        </a:rPr>
                        <a:t>ng-dirty</a:t>
                      </a:r>
                      <a:endParaRPr lang="fr-FR" sz="2800" b="0" dirty="0">
                        <a:effectLst/>
                      </a:endParaRP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 err="1">
                          <a:effectLst/>
                        </a:rPr>
                        <a:t>ng-pristine</a:t>
                      </a:r>
                      <a:endParaRPr lang="fr-FR" sz="2800" b="0" dirty="0">
                        <a:effectLst/>
                      </a:endParaRPr>
                    </a:p>
                  </a:txBody>
                  <a:tcPr marL="304800" marR="304800" marT="152400" marB="152400" anchor="ctr"/>
                </a:tc>
                <a:extLst>
                  <a:ext uri="{0D108BD9-81ED-4DB2-BD59-A6C34878D82A}">
                    <a16:rowId xmlns:a16="http://schemas.microsoft.com/office/drawing/2014/main" val="19518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2800" dirty="0">
                          <a:effectLst/>
                        </a:rPr>
                        <a:t>La valeur est invalide</a:t>
                      </a:r>
                      <a:endParaRPr lang="fr-FR" sz="2800" b="0" dirty="0">
                        <a:effectLst/>
                      </a:endParaRP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 err="1">
                          <a:effectLst/>
                        </a:rPr>
                        <a:t>ng-valid</a:t>
                      </a:r>
                      <a:endParaRPr lang="fr-FR" sz="2800" b="0" dirty="0">
                        <a:effectLst/>
                      </a:endParaRP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 err="1">
                          <a:effectLst/>
                        </a:rPr>
                        <a:t>ng-invalid</a:t>
                      </a:r>
                      <a:endParaRPr lang="fr-FR" sz="2800" b="0" dirty="0">
                        <a:effectLst/>
                      </a:endParaRPr>
                    </a:p>
                  </a:txBody>
                  <a:tcPr marL="304800" marR="304800" marT="152400" marB="152400" anchor="ctr"/>
                </a:tc>
                <a:extLst>
                  <a:ext uri="{0D108BD9-81ED-4DB2-BD59-A6C34878D82A}">
                    <a16:rowId xmlns:a16="http://schemas.microsoft.com/office/drawing/2014/main" val="122355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302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Validation</a:t>
            </a:r>
            <a:endParaRPr lang="fr-FR" sz="4400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2730" y="1078099"/>
            <a:ext cx="1072459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La directive </a:t>
            </a:r>
            <a:r>
              <a:rPr lang="fr-FR" sz="2800" b="1" dirty="0" err="1">
                <a:hlinkClick r:id="rId4"/>
              </a:rPr>
              <a:t>ngModel</a:t>
            </a:r>
            <a:r>
              <a:rPr lang="fr-FR" sz="2800" dirty="0"/>
              <a:t> veille à la bonne validité de l’input. 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Si un seul input du formulaire est invalide, alors le formulaire qui le contient est invalide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La directive prend en charge les attributs natifs de validations 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/>
              <a:t>required</a:t>
            </a:r>
            <a:endParaRPr lang="fr-FR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min-</a:t>
            </a:r>
            <a:r>
              <a:rPr lang="fr-FR" sz="2800" dirty="0" err="1"/>
              <a:t>length</a:t>
            </a:r>
            <a:r>
              <a:rPr lang="fr-FR" sz="2800" dirty="0"/>
              <a:t> / max-</a:t>
            </a:r>
            <a:r>
              <a:rPr lang="fr-FR" sz="2800" dirty="0" err="1"/>
              <a:t>length</a:t>
            </a:r>
            <a:r>
              <a:rPr lang="fr-FR" sz="2800" dirty="0"/>
              <a:t> (input </a:t>
            </a:r>
            <a:r>
              <a:rPr lang="fr-FR" sz="2800" dirty="0" err="1"/>
              <a:t>text</a:t>
            </a:r>
            <a:r>
              <a:rPr lang="fr-FR" sz="2800" dirty="0"/>
              <a:t>/email, </a:t>
            </a:r>
            <a:r>
              <a:rPr lang="fr-FR" sz="2800" dirty="0" err="1"/>
              <a:t>textarea</a:t>
            </a:r>
            <a:r>
              <a:rPr lang="fr-FR" sz="28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min / max (input </a:t>
            </a:r>
            <a:r>
              <a:rPr lang="fr-FR" sz="2800" dirty="0" err="1"/>
              <a:t>number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5464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Messages</a:t>
            </a:r>
            <a:r>
              <a:rPr lang="en-US" sz="4400" dirty="0">
                <a:solidFill>
                  <a:srgbClr val="EC851A"/>
                </a:solidFill>
              </a:rPr>
              <a:t> </a:t>
            </a:r>
            <a:r>
              <a:rPr lang="en-US" sz="4400" dirty="0" err="1">
                <a:solidFill>
                  <a:srgbClr val="EC851A"/>
                </a:solidFill>
              </a:rPr>
              <a:t>d’erreurs</a:t>
            </a:r>
            <a:endParaRPr lang="fr-FR" sz="4400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2730" y="1124268"/>
            <a:ext cx="1072459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En cas d’input invalide, il est courant et 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recommandé d’afficher un message d’erreur 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à l’utilisateur.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Il faut donc récupérer l’état de l’input et conditionnellement  afficher le message d’erreur.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La </a:t>
            </a:r>
            <a:r>
              <a:rPr lang="fr-FR" sz="2800" b="1" dirty="0" err="1"/>
              <a:t>template</a:t>
            </a:r>
            <a:r>
              <a:rPr lang="fr-FR" sz="2800" b="1" dirty="0"/>
              <a:t> </a:t>
            </a:r>
            <a:r>
              <a:rPr lang="fr-FR" sz="2800" b="1" dirty="0" err="1"/>
              <a:t>reference</a:t>
            </a:r>
            <a:r>
              <a:rPr lang="fr-FR" sz="2800" b="1" dirty="0"/>
              <a:t> </a:t>
            </a:r>
            <a:r>
              <a:rPr lang="fr-FR" sz="2800" dirty="0"/>
              <a:t>permet d’accéder à l’instance  de la directive </a:t>
            </a:r>
            <a:r>
              <a:rPr lang="fr-FR" sz="2800" b="1" dirty="0" err="1">
                <a:hlinkClick r:id="rId4"/>
              </a:rPr>
              <a:t>ngModel</a:t>
            </a:r>
            <a:endParaRPr lang="fr-FR" sz="2800" b="1" dirty="0"/>
          </a:p>
        </p:txBody>
      </p:sp>
      <p:pic>
        <p:nvPicPr>
          <p:cNvPr id="1026" name="Picture 2" descr="Name requir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970" y="1023907"/>
            <a:ext cx="4302889" cy="116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199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Validation</a:t>
            </a:r>
            <a:endParaRPr lang="fr-FR" sz="4400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2730" y="2026605"/>
            <a:ext cx="10805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Nom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fr-F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fr-FR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ngModel</a:t>
            </a:r>
            <a:r>
              <a:rPr lang="fr-F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model.firstName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fr-F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ngModel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</a:t>
            </a:r>
            <a:r>
              <a:rPr lang="fr-F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name.valid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name.pristine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Prénom obligatoire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62730" y="1105600"/>
            <a:ext cx="907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Utilsation</a:t>
            </a:r>
            <a:r>
              <a:rPr lang="fr-FR" sz="2400" dirty="0"/>
              <a:t> du </a:t>
            </a:r>
            <a:r>
              <a:rPr lang="fr-FR" sz="2400" b="1" dirty="0" err="1"/>
              <a:t>template</a:t>
            </a:r>
            <a:r>
              <a:rPr lang="fr-FR" sz="2400" b="1" dirty="0"/>
              <a:t> </a:t>
            </a:r>
            <a:r>
              <a:rPr lang="fr-FR" sz="2400" b="1" dirty="0" err="1"/>
              <a:t>reference</a:t>
            </a:r>
            <a:r>
              <a:rPr lang="fr-FR" sz="2400" dirty="0"/>
              <a:t> pour accéder à l’instance de </a:t>
            </a:r>
            <a:r>
              <a:rPr lang="fr-FR" sz="2400" b="1" dirty="0" err="1">
                <a:hlinkClick r:id="rId4"/>
              </a:rPr>
              <a:t>ngModel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340612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Directive </a:t>
            </a:r>
            <a:r>
              <a:rPr lang="en-US" sz="4400" dirty="0" err="1">
                <a:solidFill>
                  <a:srgbClr val="EC851A"/>
                </a:solidFill>
              </a:rPr>
              <a:t>ngForm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2730" y="1269234"/>
            <a:ext cx="107245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La </a:t>
            </a:r>
            <a:r>
              <a:rPr lang="en-US" sz="2800" dirty="0" err="1"/>
              <a:t>balise</a:t>
            </a:r>
            <a:r>
              <a:rPr lang="en-US" sz="2800" dirty="0"/>
              <a:t> form au sein </a:t>
            </a:r>
            <a:r>
              <a:rPr lang="en-US" sz="2800" dirty="0" err="1"/>
              <a:t>d’une</a:t>
            </a:r>
            <a:r>
              <a:rPr lang="en-US" sz="2800" dirty="0"/>
              <a:t> application Angular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réalité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b="1" dirty="0"/>
              <a:t>directive 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b="1" dirty="0" err="1">
                <a:hlinkClick r:id="rId4"/>
              </a:rPr>
              <a:t>ngForm</a:t>
            </a:r>
            <a:endParaRPr lang="en-US" sz="2800" b="1" dirty="0"/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dirty="0"/>
              <a:t>Pour </a:t>
            </a:r>
            <a:r>
              <a:rPr lang="en-US" sz="2800" dirty="0" err="1"/>
              <a:t>accéder</a:t>
            </a:r>
            <a:r>
              <a:rPr lang="en-US" sz="2800" dirty="0"/>
              <a:t> à </a:t>
            </a:r>
            <a:r>
              <a:rPr lang="en-US" sz="2800" dirty="0" err="1"/>
              <a:t>l’état</a:t>
            </a:r>
            <a:r>
              <a:rPr lang="en-US" sz="2800" dirty="0"/>
              <a:t> </a:t>
            </a:r>
            <a:r>
              <a:rPr lang="en-US" sz="2800" dirty="0" err="1"/>
              <a:t>globale</a:t>
            </a:r>
            <a:r>
              <a:rPr lang="en-US" sz="2800" dirty="0"/>
              <a:t> du </a:t>
            </a:r>
            <a:r>
              <a:rPr lang="en-US" sz="2800" dirty="0" err="1"/>
              <a:t>formulaire</a:t>
            </a:r>
            <a:r>
              <a:rPr lang="en-US" sz="2800" dirty="0"/>
              <a:t>, </a:t>
            </a:r>
            <a:r>
              <a:rPr lang="en-US" sz="2800" dirty="0" err="1"/>
              <a:t>il</a:t>
            </a:r>
            <a:r>
              <a:rPr lang="en-US" sz="2800" dirty="0"/>
              <a:t> </a:t>
            </a:r>
            <a:r>
              <a:rPr lang="en-US" sz="2800" dirty="0" err="1"/>
              <a:t>suffit</a:t>
            </a:r>
            <a:r>
              <a:rPr lang="en-US" sz="2800" dirty="0"/>
              <a:t> de </a:t>
            </a:r>
            <a:r>
              <a:rPr lang="en-US" sz="2800" dirty="0" err="1"/>
              <a:t>récupérer</a:t>
            </a:r>
            <a:r>
              <a:rPr lang="en-US" sz="2800" dirty="0"/>
              <a:t> </a:t>
            </a:r>
            <a:r>
              <a:rPr lang="en-US" sz="2800" dirty="0" err="1"/>
              <a:t>l’instance</a:t>
            </a:r>
            <a:r>
              <a:rPr lang="en-US" sz="2800" dirty="0"/>
              <a:t> de la directive </a:t>
            </a:r>
            <a:r>
              <a:rPr lang="en-US" sz="2800" b="1" dirty="0" err="1"/>
              <a:t>ngForm</a:t>
            </a:r>
            <a:r>
              <a:rPr lang="en-US" sz="2800" dirty="0"/>
              <a:t> avec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b="1" dirty="0"/>
              <a:t>template reference</a:t>
            </a:r>
          </a:p>
        </p:txBody>
      </p:sp>
    </p:spTree>
    <p:extLst>
      <p:ext uri="{BB962C8B-B14F-4D97-AF65-F5344CB8AC3E}">
        <p14:creationId xmlns:p14="http://schemas.microsoft.com/office/powerpoint/2010/main" val="38672044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Validation</a:t>
            </a:r>
            <a:endParaRPr lang="fr-FR" sz="4400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62730" y="994598"/>
            <a:ext cx="890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Utilsation</a:t>
            </a:r>
            <a:r>
              <a:rPr lang="fr-FR" sz="2400" dirty="0"/>
              <a:t> du </a:t>
            </a:r>
            <a:r>
              <a:rPr lang="fr-FR" sz="2400" b="1" dirty="0" err="1"/>
              <a:t>template</a:t>
            </a:r>
            <a:r>
              <a:rPr lang="fr-FR" sz="2400" b="1" dirty="0"/>
              <a:t> </a:t>
            </a:r>
            <a:r>
              <a:rPr lang="fr-FR" sz="2400" b="1" dirty="0" err="1"/>
              <a:t>reference</a:t>
            </a:r>
            <a:r>
              <a:rPr lang="fr-FR" sz="2400" dirty="0"/>
              <a:t> pour accéder à l’instance de </a:t>
            </a:r>
            <a:r>
              <a:rPr lang="en-US" sz="2400" b="1" dirty="0" err="1">
                <a:hlinkClick r:id="rId4"/>
              </a:rPr>
              <a:t>ngForm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662730" y="1579438"/>
            <a:ext cx="10789572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#f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ngForm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Nom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fr-F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fr-FR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ngModel</a:t>
            </a:r>
            <a:r>
              <a:rPr lang="fr-F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model.firstName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fr-F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ngModel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</a:t>
            </a:r>
            <a:r>
              <a:rPr lang="fr-F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name.valid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name.pristine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Prénom obligatoire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fr-F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fr-F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(click)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submit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disabled</a:t>
            </a:r>
            <a:r>
              <a:rPr lang="fr-F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f.form.invalid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Valider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fr-FR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fr-FR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83344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</a:t>
            </a:r>
            <a:r>
              <a:rPr lang="en-US" sz="4400" dirty="0">
                <a:solidFill>
                  <a:srgbClr val="EC851A"/>
                </a:solidFill>
              </a:rPr>
              <a:t> Pipes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78108" y="1008134"/>
            <a:ext cx="11035784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 pipe </a:t>
            </a:r>
            <a:r>
              <a:rPr lang="en-US" sz="2800" dirty="0" err="1"/>
              <a:t>permet</a:t>
            </a:r>
            <a:r>
              <a:rPr lang="en-US" sz="2800" dirty="0"/>
              <a:t> de transformer de la </a:t>
            </a:r>
            <a:r>
              <a:rPr lang="en-US" sz="2800" dirty="0" err="1"/>
              <a:t>donnée</a:t>
            </a:r>
            <a:r>
              <a:rPr lang="en-US" sz="2800" dirty="0"/>
              <a:t> </a:t>
            </a:r>
            <a:r>
              <a:rPr lang="en-US" sz="2800" dirty="0" err="1"/>
              <a:t>avant</a:t>
            </a:r>
            <a:r>
              <a:rPr lang="en-US" sz="2800" dirty="0"/>
              <a:t> de </a:t>
            </a:r>
            <a:r>
              <a:rPr lang="en-US" sz="2800" dirty="0" err="1"/>
              <a:t>l’afficher</a:t>
            </a:r>
            <a:r>
              <a:rPr lang="en-US" sz="2800" dirty="0"/>
              <a:t> </a:t>
            </a:r>
            <a:r>
              <a:rPr lang="en-US" sz="2800" dirty="0" err="1"/>
              <a:t>dans</a:t>
            </a:r>
            <a:r>
              <a:rPr lang="en-US" sz="2800" dirty="0"/>
              <a:t> le template d’un </a:t>
            </a:r>
            <a:r>
              <a:rPr lang="en-US" sz="2800" dirty="0" err="1"/>
              <a:t>composant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578108" y="2587829"/>
            <a:ext cx="1103578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The {{name}}'s birthday is {{ birthday | date }}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578108" y="3554600"/>
            <a:ext cx="10931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 pipe </a:t>
            </a:r>
            <a:r>
              <a:rPr lang="en-US" sz="2800" dirty="0" err="1"/>
              <a:t>prend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valeur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entrée et </a:t>
            </a:r>
            <a:r>
              <a:rPr lang="en-US" sz="2800" dirty="0" err="1"/>
              <a:t>retourne</a:t>
            </a:r>
            <a:r>
              <a:rPr lang="en-US" sz="2800" dirty="0"/>
              <a:t> la </a:t>
            </a:r>
            <a:r>
              <a:rPr lang="en-US" sz="2800" dirty="0" err="1"/>
              <a:t>valeur</a:t>
            </a:r>
            <a:r>
              <a:rPr lang="en-US" sz="2800" dirty="0"/>
              <a:t> </a:t>
            </a:r>
            <a:r>
              <a:rPr lang="en-US" sz="2800" dirty="0" err="1"/>
              <a:t>transformée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Angular </a:t>
            </a:r>
            <a:r>
              <a:rPr lang="en-US" sz="2800" dirty="0" err="1"/>
              <a:t>dipose</a:t>
            </a:r>
            <a:r>
              <a:rPr lang="en-US" sz="2800" dirty="0"/>
              <a:t> des pipes </a:t>
            </a:r>
            <a:r>
              <a:rPr lang="en-US" sz="2800" dirty="0" err="1"/>
              <a:t>suivant</a:t>
            </a:r>
            <a:r>
              <a:rPr lang="en-US" sz="2800" dirty="0"/>
              <a:t> : 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DatePipe</a:t>
            </a:r>
            <a:r>
              <a:rPr lang="en-US" sz="2800" dirty="0"/>
              <a:t>, </a:t>
            </a:r>
            <a:r>
              <a:rPr lang="en-US" sz="2800" dirty="0" err="1"/>
              <a:t>UpperCasePipe</a:t>
            </a:r>
            <a:r>
              <a:rPr lang="en-US" sz="2800" dirty="0"/>
              <a:t>, </a:t>
            </a:r>
            <a:r>
              <a:rPr lang="en-US" sz="2800" dirty="0" err="1"/>
              <a:t>LowerCasePipe</a:t>
            </a:r>
            <a:r>
              <a:rPr lang="en-US" sz="2800" dirty="0"/>
              <a:t>, </a:t>
            </a:r>
            <a:r>
              <a:rPr lang="en-US" sz="2800" dirty="0" err="1"/>
              <a:t>CurrencyPipe</a:t>
            </a:r>
            <a:r>
              <a:rPr lang="en-US" sz="2800" dirty="0"/>
              <a:t>, et </a:t>
            </a:r>
            <a:r>
              <a:rPr lang="en-US" sz="2800" dirty="0" err="1"/>
              <a:t>PercentPipe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07467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</a:t>
            </a:r>
            <a:r>
              <a:rPr lang="en-US" sz="4400" dirty="0">
                <a:solidFill>
                  <a:srgbClr val="EC851A"/>
                </a:solidFill>
              </a:rPr>
              <a:t> Pipes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78108" y="906534"/>
            <a:ext cx="11035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 pipe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classe</a:t>
            </a:r>
            <a:r>
              <a:rPr lang="en-US" sz="2800" dirty="0"/>
              <a:t> qui </a:t>
            </a:r>
            <a:r>
              <a:rPr lang="en-US" sz="2800" dirty="0" err="1"/>
              <a:t>implémente</a:t>
            </a:r>
            <a:r>
              <a:rPr lang="en-US" sz="2800" dirty="0"/>
              <a:t> </a:t>
            </a:r>
            <a:r>
              <a:rPr lang="en-US" sz="2800" dirty="0" err="1"/>
              <a:t>l’interface</a:t>
            </a:r>
            <a:r>
              <a:rPr lang="en-US" sz="2800" dirty="0"/>
              <a:t> </a:t>
            </a:r>
            <a:r>
              <a:rPr lang="en-US" sz="2800" b="1" dirty="0" err="1"/>
              <a:t>PipeTransform</a:t>
            </a:r>
            <a:r>
              <a:rPr lang="en-US" sz="2800" dirty="0"/>
              <a:t>, </a:t>
            </a:r>
            <a:r>
              <a:rPr lang="en-US" sz="2800" dirty="0" err="1"/>
              <a:t>décorée</a:t>
            </a:r>
            <a:r>
              <a:rPr lang="en-US" sz="2800" dirty="0"/>
              <a:t> avec le </a:t>
            </a:r>
            <a:r>
              <a:rPr lang="en-US" sz="2800" dirty="0" err="1"/>
              <a:t>décorateur</a:t>
            </a:r>
            <a:r>
              <a:rPr lang="en-US" sz="2800" dirty="0"/>
              <a:t> </a:t>
            </a:r>
            <a:r>
              <a:rPr lang="en-US" sz="2800" b="1" dirty="0"/>
              <a:t>@Pipe(…)</a:t>
            </a:r>
            <a:r>
              <a:rPr lang="en-US" sz="2800" dirty="0"/>
              <a:t>	 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662730" y="3005969"/>
            <a:ext cx="10716470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Pipe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PipeTransform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Pipe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'round'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RoundPipe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implements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PipeTransform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transform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Math</a:t>
            </a:r>
            <a:r>
              <a:rPr lang="fr-FR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round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203280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</a:t>
            </a:r>
            <a:r>
              <a:rPr lang="en-US" sz="4400" dirty="0">
                <a:solidFill>
                  <a:srgbClr val="EC851A"/>
                </a:solidFill>
              </a:rPr>
              <a:t> Pipes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78108" y="890420"/>
            <a:ext cx="1103578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Les pipes </a:t>
            </a:r>
            <a:r>
              <a:rPr lang="en-US" sz="2800" dirty="0" err="1"/>
              <a:t>peuvent</a:t>
            </a:r>
            <a:r>
              <a:rPr lang="en-US" sz="2800" dirty="0"/>
              <a:t> </a:t>
            </a:r>
            <a:r>
              <a:rPr lang="en-US" sz="2800" dirty="0" err="1"/>
              <a:t>être</a:t>
            </a:r>
            <a:r>
              <a:rPr lang="en-US" sz="2800" dirty="0"/>
              <a:t> </a:t>
            </a:r>
            <a:r>
              <a:rPr lang="en-US" sz="2800" dirty="0" err="1"/>
              <a:t>chainés</a:t>
            </a:r>
            <a:r>
              <a:rPr lang="en-US" sz="2800" dirty="0"/>
              <a:t> et accepter </a:t>
            </a:r>
            <a:r>
              <a:rPr lang="en-US" sz="2800" dirty="0" err="1"/>
              <a:t>plusieurs</a:t>
            </a:r>
            <a:r>
              <a:rPr lang="en-US" sz="2800" dirty="0"/>
              <a:t> </a:t>
            </a:r>
            <a:r>
              <a:rPr lang="en-US" sz="2800" dirty="0" err="1"/>
              <a:t>paramètres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662730" y="1945994"/>
            <a:ext cx="1083258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 is {{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 round : 2 }}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662730" y="2998097"/>
            <a:ext cx="10832584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Pipe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PipeTransform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Pipe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'round'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RoundPipe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implements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PipeTransform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precision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):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toFixed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precision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>
                <a:solidFill>
                  <a:srgbClr val="EC851A"/>
                </a:solidFill>
              </a:rPr>
              <a:t>Frameworks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8" y="1226536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44" y="1041630"/>
            <a:ext cx="3891414" cy="181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vuejs.org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553" y="1231413"/>
            <a:ext cx="2047648" cy="204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93" y="291451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3" y="4447781"/>
            <a:ext cx="4403928" cy="194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ficher l'image d'ori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21" y="3833481"/>
            <a:ext cx="4107002" cy="12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330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L’ Injection de </a:t>
            </a:r>
            <a:r>
              <a:rPr lang="en-US" sz="4400" dirty="0" err="1">
                <a:solidFill>
                  <a:schemeClr val="bg1"/>
                </a:solidFill>
              </a:rPr>
              <a:t>dépendance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1838415"/>
            <a:ext cx="108745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Angular </a:t>
            </a:r>
            <a:r>
              <a:rPr lang="en-US" sz="2800" dirty="0" err="1"/>
              <a:t>apporte</a:t>
            </a:r>
            <a:r>
              <a:rPr lang="en-US" sz="2800" dirty="0"/>
              <a:t> son </a:t>
            </a:r>
            <a:r>
              <a:rPr lang="en-US" sz="2800" dirty="0" err="1"/>
              <a:t>propre</a:t>
            </a:r>
            <a:r>
              <a:rPr lang="en-US" sz="2800" dirty="0"/>
              <a:t> </a:t>
            </a:r>
            <a:r>
              <a:rPr lang="en-US" sz="2800" dirty="0" err="1"/>
              <a:t>système</a:t>
            </a:r>
            <a:r>
              <a:rPr lang="en-US" sz="2800" dirty="0"/>
              <a:t> </a:t>
            </a:r>
            <a:r>
              <a:rPr lang="en-US" sz="2800" dirty="0" err="1"/>
              <a:t>d’injection</a:t>
            </a:r>
            <a:r>
              <a:rPr lang="en-US" sz="2800" dirty="0"/>
              <a:t> de </a:t>
            </a:r>
            <a:r>
              <a:rPr lang="en-US" sz="2800" dirty="0" err="1"/>
              <a:t>dépendances</a:t>
            </a:r>
            <a:r>
              <a:rPr lang="en-US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Permet</a:t>
            </a:r>
            <a:r>
              <a:rPr lang="en-US" sz="2800" dirty="0"/>
              <a:t> de </a:t>
            </a:r>
            <a:r>
              <a:rPr lang="en-US" sz="2800" dirty="0" err="1"/>
              <a:t>fournir</a:t>
            </a:r>
            <a:r>
              <a:rPr lang="en-US" sz="2800" dirty="0"/>
              <a:t> aux </a:t>
            </a:r>
            <a:r>
              <a:rPr lang="en-US" sz="2800" dirty="0" err="1"/>
              <a:t>composants</a:t>
            </a:r>
            <a:r>
              <a:rPr lang="en-US" sz="2800" dirty="0"/>
              <a:t> des </a:t>
            </a:r>
            <a:r>
              <a:rPr lang="en-US" sz="2800" b="1" dirty="0"/>
              <a:t>instances </a:t>
            </a:r>
            <a:r>
              <a:rPr lang="en-US" sz="2800" dirty="0"/>
              <a:t>de</a:t>
            </a:r>
            <a:r>
              <a:rPr lang="en-US" sz="2800" b="1" dirty="0"/>
              <a:t> services.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Dans </a:t>
            </a:r>
            <a:r>
              <a:rPr lang="fr-FR" sz="2800" dirty="0" err="1"/>
              <a:t>Angular</a:t>
            </a:r>
            <a:r>
              <a:rPr lang="fr-FR" sz="2800" dirty="0"/>
              <a:t>, un </a:t>
            </a:r>
            <a:r>
              <a:rPr lang="fr-FR" sz="2800" b="1" dirty="0"/>
              <a:t>service</a:t>
            </a:r>
            <a:r>
              <a:rPr lang="fr-FR" sz="2800" dirty="0"/>
              <a:t> ou </a:t>
            </a:r>
            <a:r>
              <a:rPr lang="fr-FR" sz="2800" b="1" dirty="0"/>
              <a:t>provider</a:t>
            </a:r>
            <a:r>
              <a:rPr lang="fr-FR" sz="2800" dirty="0"/>
              <a:t> est une simple classe.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Les composants, les services, les modules… tous peuvent bénéficier de l’injection de dépendances.</a:t>
            </a:r>
          </a:p>
        </p:txBody>
      </p:sp>
    </p:spTree>
    <p:extLst>
      <p:ext uri="{BB962C8B-B14F-4D97-AF65-F5344CB8AC3E}">
        <p14:creationId xmlns:p14="http://schemas.microsoft.com/office/powerpoint/2010/main" val="26591919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L’ Injection de </a:t>
            </a:r>
            <a:r>
              <a:rPr lang="en-US" sz="4400" dirty="0" err="1">
                <a:solidFill>
                  <a:schemeClr val="bg1"/>
                </a:solidFill>
              </a:rPr>
              <a:t>dépendance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01214" y="1004761"/>
            <a:ext cx="107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Usage de provider au sein d’un composant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1214" y="2011319"/>
            <a:ext cx="10828056" cy="4093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MyService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'./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myservice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'data'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`...`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DataComponent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data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any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[];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myService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MyService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data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myService</a:t>
            </a:r>
            <a:r>
              <a:rPr lang="fr-FR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getData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771683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L’ Injection de </a:t>
            </a:r>
            <a:r>
              <a:rPr lang="en-US" sz="4400" dirty="0" err="1">
                <a:solidFill>
                  <a:schemeClr val="bg1"/>
                </a:solidFill>
              </a:rPr>
              <a:t>dépendance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01214" y="1192955"/>
            <a:ext cx="10789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Un </a:t>
            </a:r>
            <a:r>
              <a:rPr lang="fr-FR" sz="2800" b="1" dirty="0"/>
              <a:t>provider</a:t>
            </a:r>
            <a:r>
              <a:rPr lang="fr-FR" sz="2800" dirty="0"/>
              <a:t> est une simple classe </a:t>
            </a:r>
            <a:r>
              <a:rPr lang="fr-FR" sz="2800" dirty="0" err="1"/>
              <a:t>TypeScript</a:t>
            </a:r>
            <a:r>
              <a:rPr lang="fr-F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Elle doit toutefois être décorée par le décorateur </a:t>
            </a:r>
            <a:r>
              <a:rPr lang="fr-FR" sz="2800" b="1" dirty="0"/>
              <a:t>@Injectable()</a:t>
            </a:r>
          </a:p>
        </p:txBody>
      </p:sp>
      <p:sp>
        <p:nvSpPr>
          <p:cNvPr id="2" name="Rectangle 1"/>
          <p:cNvSpPr/>
          <p:nvPr/>
        </p:nvSpPr>
        <p:spPr>
          <a:xfrm>
            <a:off x="701214" y="2807607"/>
            <a:ext cx="10789572" cy="3477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Injectable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Injectable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MyService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getData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887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L’ Injection de </a:t>
            </a:r>
            <a:r>
              <a:rPr lang="en-US" sz="4400" dirty="0" err="1">
                <a:solidFill>
                  <a:schemeClr val="bg1"/>
                </a:solidFill>
              </a:rPr>
              <a:t>dépendance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17496" y="1249399"/>
            <a:ext cx="10757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Avant de pouvoir utiliser un service au sein de l’application, il faut d’abord </a:t>
            </a:r>
            <a:r>
              <a:rPr lang="fr-FR" sz="2800" b="1" dirty="0"/>
              <a:t>l’enregistrer.</a:t>
            </a:r>
          </a:p>
          <a:p>
            <a:pPr>
              <a:lnSpc>
                <a:spcPct val="150000"/>
              </a:lnSpc>
            </a:pPr>
            <a:endParaRPr lang="fr-FR" sz="2800" b="1" dirty="0"/>
          </a:p>
          <a:p>
            <a:pPr>
              <a:lnSpc>
                <a:spcPct val="150000"/>
              </a:lnSpc>
            </a:pPr>
            <a:r>
              <a:rPr lang="fr-FR" sz="2800" dirty="0"/>
              <a:t>L’enregistrement peu se faire à deux niveaux </a:t>
            </a:r>
            <a:r>
              <a:rPr lang="fr-FR" sz="2800" b="1" dirty="0"/>
              <a:t>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De manière globale dans la définition d’un Module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De manière locale dans la définition d’un composant</a:t>
            </a:r>
          </a:p>
        </p:txBody>
      </p:sp>
    </p:spTree>
    <p:extLst>
      <p:ext uri="{BB962C8B-B14F-4D97-AF65-F5344CB8AC3E}">
        <p14:creationId xmlns:p14="http://schemas.microsoft.com/office/powerpoint/2010/main" val="32097699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L’ Injection de </a:t>
            </a:r>
            <a:r>
              <a:rPr lang="en-US" sz="4400" dirty="0" err="1">
                <a:solidFill>
                  <a:schemeClr val="bg1"/>
                </a:solidFill>
              </a:rPr>
              <a:t>dépendance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17496" y="1010730"/>
            <a:ext cx="1075700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Enregistrement global au niveau du module via le tableau </a:t>
            </a:r>
            <a:r>
              <a:rPr lang="fr-FR" sz="2800" b="1" dirty="0"/>
              <a:t>providers.</a:t>
            </a:r>
          </a:p>
        </p:txBody>
      </p:sp>
      <p:sp>
        <p:nvSpPr>
          <p:cNvPr id="2" name="Rectangle 1"/>
          <p:cNvSpPr/>
          <p:nvPr/>
        </p:nvSpPr>
        <p:spPr>
          <a:xfrm>
            <a:off x="717496" y="1946691"/>
            <a:ext cx="10792178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NgModule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MyService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'./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MyService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NgModule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providers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MyService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declarations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[...]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imports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[...]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bootstrap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[...]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AppModule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{}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752718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L’ Injection de </a:t>
            </a:r>
            <a:r>
              <a:rPr lang="en-US" sz="4400" dirty="0" err="1">
                <a:solidFill>
                  <a:schemeClr val="bg1"/>
                </a:solidFill>
              </a:rPr>
              <a:t>dépendance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17496" y="1113932"/>
            <a:ext cx="10757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Enregistrement local au niveau du composant via le tableau </a:t>
            </a:r>
            <a:r>
              <a:rPr lang="fr-FR" sz="2800" b="1" dirty="0"/>
              <a:t>providers.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496" y="2441139"/>
            <a:ext cx="10757008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core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MyService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'./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MyService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selector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my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-component'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providers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MyService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template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`...`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MyComponent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{}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294820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 </a:t>
            </a:r>
            <a:r>
              <a:rPr lang="en-US" sz="4400" dirty="0">
                <a:solidFill>
                  <a:srgbClr val="EC851A"/>
                </a:solidFill>
              </a:rPr>
              <a:t>Routing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1" y="1291771"/>
            <a:ext cx="10934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Afin de pouvoir naviguer entre les composants, </a:t>
            </a:r>
            <a:r>
              <a:rPr lang="fr-FR" sz="2800" dirty="0" err="1"/>
              <a:t>Angular</a:t>
            </a:r>
            <a:r>
              <a:rPr lang="fr-FR" sz="2800" dirty="0"/>
              <a:t> fournit son module de </a:t>
            </a:r>
            <a:r>
              <a:rPr lang="fr-FR" sz="2800" b="1" dirty="0" err="1"/>
              <a:t>routing</a:t>
            </a:r>
            <a:r>
              <a:rPr lang="fr-FR" sz="2800" b="1" dirty="0"/>
              <a:t> : </a:t>
            </a:r>
            <a:r>
              <a:rPr lang="fr-FR" sz="2800" dirty="0"/>
              <a:t>le</a:t>
            </a:r>
            <a:r>
              <a:rPr lang="fr-FR" sz="2800" b="1" dirty="0"/>
              <a:t> </a:t>
            </a:r>
            <a:r>
              <a:rPr lang="fr-FR" sz="2800" b="1" dirty="0" err="1"/>
              <a:t>RouterModule</a:t>
            </a:r>
            <a:endParaRPr lang="fr-FR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Le router permet au changement de l’url,  de naviguer d’un composant à un autre</a:t>
            </a:r>
            <a:endParaRPr lang="fr-FR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Le router va donc associer une route avec un composant</a:t>
            </a:r>
          </a:p>
        </p:txBody>
      </p:sp>
    </p:spTree>
    <p:extLst>
      <p:ext uri="{BB962C8B-B14F-4D97-AF65-F5344CB8AC3E}">
        <p14:creationId xmlns:p14="http://schemas.microsoft.com/office/powerpoint/2010/main" val="39771133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 </a:t>
            </a:r>
            <a:r>
              <a:rPr lang="en-US" sz="4400" dirty="0">
                <a:solidFill>
                  <a:srgbClr val="EC851A"/>
                </a:solidFill>
              </a:rPr>
              <a:t>Routing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28908" y="1233715"/>
            <a:ext cx="1093418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La première chose est de configurer l’url de base dans la balise </a:t>
            </a:r>
            <a:r>
              <a:rPr lang="fr-FR" sz="2800" dirty="0" err="1"/>
              <a:t>head</a:t>
            </a:r>
            <a:r>
              <a:rPr lang="fr-FR" sz="28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43145" y="2203979"/>
            <a:ext cx="1077640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base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="/"&gt;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743145" y="3004457"/>
            <a:ext cx="11056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L’url spécifié dans </a:t>
            </a:r>
            <a:r>
              <a:rPr lang="fr-FR" sz="2800" dirty="0" err="1"/>
              <a:t>href</a:t>
            </a:r>
            <a:r>
              <a:rPr lang="fr-FR" sz="2800" dirty="0"/>
              <a:t> sera le préfixe de base pour </a:t>
            </a:r>
            <a:r>
              <a:rPr lang="fr-FR" sz="2800" b="1" dirty="0"/>
              <a:t>toutes</a:t>
            </a:r>
            <a:r>
              <a:rPr lang="fr-FR" sz="2800" dirty="0"/>
              <a:t> les </a:t>
            </a:r>
            <a:r>
              <a:rPr lang="fr-FR" sz="2800" dirty="0" err="1"/>
              <a:t>urls</a:t>
            </a:r>
            <a:r>
              <a:rPr lang="fr-FR" sz="2800" dirty="0"/>
              <a:t> du </a:t>
            </a:r>
            <a:r>
              <a:rPr lang="fr-FR" sz="28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55010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 </a:t>
            </a:r>
            <a:r>
              <a:rPr lang="en-US" sz="4400" dirty="0">
                <a:solidFill>
                  <a:srgbClr val="EC851A"/>
                </a:solidFill>
              </a:rPr>
              <a:t>Routing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2729" y="1132113"/>
            <a:ext cx="10876128" cy="529771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18328" y="2380342"/>
            <a:ext cx="10056071" cy="3715657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284686" y="3159700"/>
            <a:ext cx="4107542" cy="2746828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494973" y="3174215"/>
            <a:ext cx="4107542" cy="27468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Liste</a:t>
            </a:r>
            <a:r>
              <a:rPr lang="en-US" sz="2800" dirty="0"/>
              <a:t> </a:t>
            </a:r>
            <a:r>
              <a:rPr lang="en-US" sz="2800" dirty="0" err="1"/>
              <a:t>d’artciles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4779093" y="1402766"/>
            <a:ext cx="2534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AppComponent</a:t>
            </a:r>
            <a:endParaRPr lang="fr-F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388320" y="2443734"/>
            <a:ext cx="3415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ArticleListComponent</a:t>
            </a:r>
            <a:endParaRPr lang="fr-F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882834" y="3345188"/>
            <a:ext cx="291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ArticleComponent</a:t>
            </a:r>
            <a:endParaRPr lang="fr-F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428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 </a:t>
            </a:r>
            <a:r>
              <a:rPr lang="en-US" sz="4400" dirty="0">
                <a:solidFill>
                  <a:srgbClr val="EC851A"/>
                </a:solidFill>
              </a:rPr>
              <a:t>Routing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914400" y="3109243"/>
            <a:ext cx="2322286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AppComponent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715657" y="3109243"/>
            <a:ext cx="3135086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ArticleListComponent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968341" y="1512673"/>
            <a:ext cx="2772229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ArticleComponent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953828" y="4688109"/>
            <a:ext cx="277222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ArticleComponent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6" idx="3"/>
            <a:endCxn id="7" idx="1"/>
          </p:cNvCxnSpPr>
          <p:nvPr/>
        </p:nvCxnSpPr>
        <p:spPr>
          <a:xfrm>
            <a:off x="3236686" y="3805929"/>
            <a:ext cx="478971" cy="0"/>
          </a:xfrm>
          <a:prstGeom prst="straightConnector1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7" idx="3"/>
            <a:endCxn id="9" idx="1"/>
          </p:cNvCxnSpPr>
          <p:nvPr/>
        </p:nvCxnSpPr>
        <p:spPr>
          <a:xfrm>
            <a:off x="6850743" y="3805929"/>
            <a:ext cx="1103085" cy="1578866"/>
          </a:xfrm>
          <a:prstGeom prst="bentConnector3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7" idx="3"/>
            <a:endCxn id="8" idx="1"/>
          </p:cNvCxnSpPr>
          <p:nvPr/>
        </p:nvCxnSpPr>
        <p:spPr>
          <a:xfrm flipV="1">
            <a:off x="6850743" y="2209359"/>
            <a:ext cx="1117598" cy="1596570"/>
          </a:xfrm>
          <a:prstGeom prst="bentConnector3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14400" y="2352045"/>
            <a:ext cx="232228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/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715657" y="2352045"/>
            <a:ext cx="3135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article/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7968341" y="872407"/>
            <a:ext cx="277222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1250/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7953827" y="4082528"/>
            <a:ext cx="277222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3712/</a:t>
            </a:r>
            <a:endParaRPr lang="fr-FR" sz="2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914400" y="5064655"/>
            <a:ext cx="232228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/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715657" y="5065480"/>
            <a:ext cx="313508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/article/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7968341" y="6316730"/>
            <a:ext cx="278674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/article/3712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7968341" y="3156233"/>
            <a:ext cx="278674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/article/1250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0504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EC851A"/>
                </a:solidFill>
              </a:rPr>
              <a:t>Angular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pic>
        <p:nvPicPr>
          <p:cNvPr id="6" name="Picture 1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057" y="746620"/>
            <a:ext cx="1815193" cy="181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42795" y="1462725"/>
            <a:ext cx="103656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b="1" dirty="0" err="1"/>
              <a:t>Angular</a:t>
            </a:r>
            <a:r>
              <a:rPr lang="fr-FR" sz="2800" b="1" dirty="0"/>
              <a:t> </a:t>
            </a:r>
            <a:r>
              <a:rPr lang="fr-FR" sz="2800" dirty="0"/>
              <a:t> est un </a:t>
            </a:r>
            <a:r>
              <a:rPr lang="fr-FR" sz="2800" dirty="0" err="1"/>
              <a:t>framework</a:t>
            </a:r>
            <a:r>
              <a:rPr lang="fr-FR" sz="2800" dirty="0"/>
              <a:t> JavaScript permettant de développer des applications web multiplateformes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Le </a:t>
            </a:r>
            <a:r>
              <a:rPr lang="fr-FR" sz="2800" dirty="0" err="1"/>
              <a:t>framework</a:t>
            </a:r>
            <a:r>
              <a:rPr lang="fr-FR" sz="2800" dirty="0"/>
              <a:t> est open source, maintenu et développé par Google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b="1" dirty="0" err="1"/>
              <a:t>Angular</a:t>
            </a:r>
            <a:r>
              <a:rPr lang="fr-FR" sz="2800" b="1" dirty="0"/>
              <a:t>  </a:t>
            </a:r>
            <a:r>
              <a:rPr lang="fr-FR" sz="2800" dirty="0"/>
              <a:t>est totalement différent de </a:t>
            </a:r>
            <a:r>
              <a:rPr lang="fr-FR" sz="2800" b="1" dirty="0"/>
              <a:t>AngularJS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Il est entièrement écrit en </a:t>
            </a:r>
            <a:r>
              <a:rPr lang="fr-FR" sz="2800" b="1" dirty="0" err="1"/>
              <a:t>TypeScript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8107916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Configuration </a:t>
            </a:r>
            <a:r>
              <a:rPr lang="en-US" sz="4400" dirty="0" err="1">
                <a:solidFill>
                  <a:schemeClr val="bg1"/>
                </a:solidFill>
              </a:rPr>
              <a:t>d’une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rgbClr val="EC851A"/>
                </a:solidFill>
              </a:rPr>
              <a:t>route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2730" y="2620727"/>
            <a:ext cx="10585841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appRoutes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Routes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'home'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HomeComponent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'article'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ArticleListComponent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''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redirectTo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'/home'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pathMatch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'full'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'**'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PageNotFoundComponent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662730" y="964511"/>
            <a:ext cx="1070195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La configuration du </a:t>
            </a:r>
            <a:r>
              <a:rPr lang="fr-FR" sz="2800" dirty="0" err="1"/>
              <a:t>routing</a:t>
            </a:r>
            <a:r>
              <a:rPr lang="fr-FR" sz="2800" dirty="0"/>
              <a:t> est un tableau de configurations de routes.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Chaque route doit avoir un </a:t>
            </a:r>
            <a:r>
              <a:rPr lang="fr-FR" sz="2800" b="1" dirty="0" err="1"/>
              <a:t>path</a:t>
            </a:r>
            <a:r>
              <a:rPr lang="fr-FR" sz="2800" dirty="0"/>
              <a:t> et un </a:t>
            </a:r>
            <a:r>
              <a:rPr lang="fr-FR" sz="2800" b="1" dirty="0"/>
              <a:t>composant</a:t>
            </a:r>
            <a:r>
              <a:rPr lang="fr-FR" sz="2800" dirty="0"/>
              <a:t> ou une </a:t>
            </a:r>
            <a:r>
              <a:rPr lang="fr-FR" sz="2800" b="1" dirty="0"/>
              <a:t>redirection</a:t>
            </a:r>
          </a:p>
        </p:txBody>
      </p:sp>
    </p:spTree>
    <p:extLst>
      <p:ext uri="{BB962C8B-B14F-4D97-AF65-F5344CB8AC3E}">
        <p14:creationId xmlns:p14="http://schemas.microsoft.com/office/powerpoint/2010/main" val="17066368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Configuration </a:t>
            </a:r>
            <a:r>
              <a:rPr lang="en-US" sz="4400" dirty="0" err="1">
                <a:solidFill>
                  <a:schemeClr val="bg1"/>
                </a:solidFill>
              </a:rPr>
              <a:t>d’une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rgbClr val="EC851A"/>
                </a:solidFill>
              </a:rPr>
              <a:t>route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6228" y="1263203"/>
            <a:ext cx="11212286" cy="48936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...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RouterModule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Routes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/router'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appRoutes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Routes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[...];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NgModule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imports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RouterModule</a:t>
            </a:r>
            <a:r>
              <a:rPr lang="fr-FR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forRoot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appRoutes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declarations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[...]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bootstrap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AppComponent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AppModule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259040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Configuration </a:t>
            </a:r>
            <a:r>
              <a:rPr lang="en-US" sz="4400" dirty="0" err="1">
                <a:solidFill>
                  <a:schemeClr val="bg1"/>
                </a:solidFill>
              </a:rPr>
              <a:t>d’une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rgbClr val="EC851A"/>
                </a:solidFill>
              </a:rPr>
              <a:t>route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62730" y="1893426"/>
            <a:ext cx="107019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Quelque soit la route, le composant </a:t>
            </a:r>
            <a:r>
              <a:rPr lang="fr-FR" sz="2800" dirty="0" err="1"/>
              <a:t>root</a:t>
            </a:r>
            <a:r>
              <a:rPr lang="fr-FR" sz="2800" dirty="0"/>
              <a:t> est toujours afficher et est associé au </a:t>
            </a:r>
            <a:r>
              <a:rPr lang="fr-FR" sz="2800" dirty="0" err="1"/>
              <a:t>root</a:t>
            </a:r>
            <a:r>
              <a:rPr lang="fr-FR" sz="2800" dirty="0"/>
              <a:t> </a:t>
            </a:r>
            <a:r>
              <a:rPr lang="fr-FR" sz="2800" dirty="0" err="1"/>
              <a:t>path</a:t>
            </a:r>
            <a:r>
              <a:rPr lang="fr-FR" sz="2800" dirty="0"/>
              <a:t> définit dans </a:t>
            </a:r>
            <a:r>
              <a:rPr lang="fr-FR" sz="2800" i="1" dirty="0"/>
              <a:t>&lt;base </a:t>
            </a:r>
            <a:r>
              <a:rPr lang="fr-FR" sz="2800" i="1" dirty="0" err="1"/>
              <a:t>href</a:t>
            </a:r>
            <a:r>
              <a:rPr lang="fr-FR" sz="2800" i="1" dirty="0"/>
              <a:t> /&gt;</a:t>
            </a:r>
          </a:p>
          <a:p>
            <a:pPr>
              <a:lnSpc>
                <a:spcPct val="150000"/>
              </a:lnSpc>
            </a:pPr>
            <a:endParaRPr lang="fr-FR" sz="2800" i="1" dirty="0"/>
          </a:p>
          <a:p>
            <a:pPr>
              <a:lnSpc>
                <a:spcPct val="150000"/>
              </a:lnSpc>
            </a:pPr>
            <a:r>
              <a:rPr lang="fr-FR" sz="2800" dirty="0"/>
              <a:t>La directive </a:t>
            </a:r>
            <a:r>
              <a:rPr lang="fr-FR" sz="2800" b="1" dirty="0" err="1">
                <a:hlinkClick r:id="rId4"/>
              </a:rPr>
              <a:t>RouterOutlet</a:t>
            </a:r>
            <a:r>
              <a:rPr lang="fr-FR" sz="2800" dirty="0"/>
              <a:t> permet de définir la </a:t>
            </a:r>
            <a:r>
              <a:rPr lang="fr-FR" sz="2800" b="1" dirty="0"/>
              <a:t>zone</a:t>
            </a:r>
            <a:r>
              <a:rPr lang="fr-FR" sz="2800" dirty="0"/>
              <a:t> où les composant routés seront affichés.</a:t>
            </a:r>
          </a:p>
        </p:txBody>
      </p:sp>
    </p:spTree>
    <p:extLst>
      <p:ext uri="{BB962C8B-B14F-4D97-AF65-F5344CB8AC3E}">
        <p14:creationId xmlns:p14="http://schemas.microsoft.com/office/powerpoint/2010/main" val="24955698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Configuration </a:t>
            </a:r>
            <a:r>
              <a:rPr lang="en-US" sz="4400" dirty="0" err="1">
                <a:solidFill>
                  <a:schemeClr val="bg1"/>
                </a:solidFill>
              </a:rPr>
              <a:t>d’une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rgbClr val="EC851A"/>
                </a:solidFill>
              </a:rPr>
              <a:t>route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730" y="2434495"/>
            <a:ext cx="1077452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Mon App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6400"/>
                </a:solidFill>
                <a:latin typeface="Consolas" panose="020B0609020204030204" pitchFamily="49" charset="0"/>
              </a:rPr>
              <a:t>&lt;!-- Les composants routés seront chargés ici --&gt;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router-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outlet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router-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outlet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© 2016</a:t>
            </a: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662730" y="1248766"/>
            <a:ext cx="695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Template du </a:t>
            </a:r>
            <a:r>
              <a:rPr lang="en-US" sz="2800" dirty="0" err="1"/>
              <a:t>composant</a:t>
            </a:r>
            <a:r>
              <a:rPr lang="en-US" sz="2800" dirty="0"/>
              <a:t> route </a:t>
            </a:r>
            <a:r>
              <a:rPr lang="en-US" sz="2800" dirty="0" err="1"/>
              <a:t>AppComponent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27558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L’instance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rgbClr val="EC851A"/>
                </a:solidFill>
              </a:rPr>
              <a:t>router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14393" y="1640651"/>
            <a:ext cx="10963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Lorsque le </a:t>
            </a:r>
            <a:r>
              <a:rPr lang="fr-FR" sz="2800" dirty="0" err="1"/>
              <a:t>RouterModule</a:t>
            </a:r>
            <a:r>
              <a:rPr lang="fr-FR" sz="2800" dirty="0"/>
              <a:t> est inclut, ce dernier fournit une instance du </a:t>
            </a:r>
            <a:r>
              <a:rPr lang="fr-FR" sz="2800" b="1" dirty="0">
                <a:hlinkClick r:id="rId4"/>
              </a:rPr>
              <a:t>Router</a:t>
            </a:r>
            <a:r>
              <a:rPr lang="fr-FR" sz="2800" b="1" dirty="0"/>
              <a:t> </a:t>
            </a:r>
            <a:r>
              <a:rPr lang="fr-FR" sz="2800" dirty="0"/>
              <a:t>et du </a:t>
            </a:r>
            <a:r>
              <a:rPr lang="fr-FR" sz="2800" b="1" dirty="0" err="1">
                <a:hlinkClick r:id="rId5"/>
              </a:rPr>
              <a:t>ActivatedRoute</a:t>
            </a:r>
            <a:r>
              <a:rPr lang="fr-FR" sz="2800" b="1" dirty="0"/>
              <a:t> </a:t>
            </a:r>
            <a:r>
              <a:rPr lang="fr-FR" sz="2800" dirty="0"/>
              <a:t>accessible via DI.</a:t>
            </a:r>
          </a:p>
          <a:p>
            <a:pPr>
              <a:lnSpc>
                <a:spcPct val="150000"/>
              </a:lnSpc>
            </a:pP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Le </a:t>
            </a:r>
            <a:r>
              <a:rPr lang="fr-FR" sz="2800" b="1" dirty="0">
                <a:hlinkClick r:id="rId4"/>
              </a:rPr>
              <a:t>Router</a:t>
            </a:r>
            <a:r>
              <a:rPr lang="fr-FR" sz="2800" dirty="0"/>
              <a:t> expose des méthodes permettant de naviguer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L’</a:t>
            </a:r>
            <a:r>
              <a:rPr lang="fr-FR" sz="2800" b="1" dirty="0"/>
              <a:t> </a:t>
            </a:r>
            <a:r>
              <a:rPr lang="fr-FR" sz="2800" b="1" dirty="0" err="1">
                <a:hlinkClick r:id="rId5"/>
              </a:rPr>
              <a:t>ActivatedRoute</a:t>
            </a:r>
            <a:r>
              <a:rPr lang="fr-FR" sz="2800" dirty="0"/>
              <a:t> permet d’accéder aux informations relatives à la route courante</a:t>
            </a:r>
          </a:p>
        </p:txBody>
      </p:sp>
    </p:spTree>
    <p:extLst>
      <p:ext uri="{BB962C8B-B14F-4D97-AF65-F5344CB8AC3E}">
        <p14:creationId xmlns:p14="http://schemas.microsoft.com/office/powerpoint/2010/main" val="1352432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 </a:t>
            </a:r>
            <a:r>
              <a:rPr lang="en-US" sz="4400" dirty="0" err="1">
                <a:solidFill>
                  <a:schemeClr val="bg1"/>
                </a:solidFill>
              </a:rPr>
              <a:t>paramètres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2730" y="1074593"/>
            <a:ext cx="10963213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Le </a:t>
            </a:r>
            <a:r>
              <a:rPr lang="fr-FR" sz="2800" dirty="0" err="1"/>
              <a:t>path</a:t>
            </a:r>
            <a:r>
              <a:rPr lang="fr-FR" sz="2800" dirty="0"/>
              <a:t> d’une route peut définir des paramètres  sous la forme :</a:t>
            </a:r>
            <a:r>
              <a:rPr lang="fr-FR" sz="2800" dirty="0" err="1"/>
              <a:t>parametre</a:t>
            </a:r>
            <a:endParaRPr lang="fr-FR" sz="2800" dirty="0"/>
          </a:p>
        </p:txBody>
      </p:sp>
      <p:sp>
        <p:nvSpPr>
          <p:cNvPr id="2" name="Rectangle 1"/>
          <p:cNvSpPr/>
          <p:nvPr/>
        </p:nvSpPr>
        <p:spPr>
          <a:xfrm>
            <a:off x="662729" y="2141230"/>
            <a:ext cx="10760013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appRoutes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Routes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'home'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HomeComponent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'article'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ArticleListComponent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'article/:id'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ArticleComponent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fr-FR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662729" y="4644572"/>
            <a:ext cx="10963214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Au sein du composant </a:t>
            </a:r>
            <a:r>
              <a:rPr lang="fr-FR" sz="2800" dirty="0" err="1"/>
              <a:t>ArticleComponent</a:t>
            </a:r>
            <a:r>
              <a:rPr lang="fr-FR" sz="2800" dirty="0"/>
              <a:t>, il est possible d’accéder au paramètres courant en se faisant injecter </a:t>
            </a:r>
            <a:r>
              <a:rPr lang="fr-FR" sz="2800" b="1" dirty="0" err="1">
                <a:hlinkClick r:id="rId4"/>
              </a:rPr>
              <a:t>ActivatedRoute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750681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 sous-routes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2" name="Rectangle à coins arrondis 21"/>
          <p:cNvSpPr/>
          <p:nvPr/>
        </p:nvSpPr>
        <p:spPr>
          <a:xfrm>
            <a:off x="943428" y="3007641"/>
            <a:ext cx="2322286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AppComponent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3744685" y="2998390"/>
            <a:ext cx="3135086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ArticleListComponent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7997369" y="1411071"/>
            <a:ext cx="2772229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ArticleComponent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7982856" y="4586507"/>
            <a:ext cx="277222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ArticleComponent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22" idx="3"/>
            <a:endCxn id="23" idx="1"/>
          </p:cNvCxnSpPr>
          <p:nvPr/>
        </p:nvCxnSpPr>
        <p:spPr>
          <a:xfrm flipV="1">
            <a:off x="3265714" y="3695076"/>
            <a:ext cx="478971" cy="9251"/>
          </a:xfrm>
          <a:prstGeom prst="straightConnector1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23" idx="3"/>
            <a:endCxn id="25" idx="1"/>
          </p:cNvCxnSpPr>
          <p:nvPr/>
        </p:nvCxnSpPr>
        <p:spPr>
          <a:xfrm>
            <a:off x="6879771" y="3695076"/>
            <a:ext cx="1103085" cy="1588117"/>
          </a:xfrm>
          <a:prstGeom prst="bentConnector3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23" idx="3"/>
            <a:endCxn id="24" idx="1"/>
          </p:cNvCxnSpPr>
          <p:nvPr/>
        </p:nvCxnSpPr>
        <p:spPr>
          <a:xfrm flipV="1">
            <a:off x="6879771" y="2107757"/>
            <a:ext cx="1117598" cy="1587319"/>
          </a:xfrm>
          <a:prstGeom prst="bentConnector3">
            <a:avLst/>
          </a:prstGeom>
          <a:ln w="38100">
            <a:solidFill>
              <a:srgbClr val="EC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43428" y="2250443"/>
            <a:ext cx="232228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/</a:t>
            </a:r>
            <a:endParaRPr lang="fr-FR" sz="2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744685" y="2250443"/>
            <a:ext cx="3135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article/</a:t>
            </a:r>
            <a:endParaRPr lang="fr-FR" sz="2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982855" y="3980926"/>
            <a:ext cx="277222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3712/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943428" y="4963053"/>
            <a:ext cx="232228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/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44685" y="4963878"/>
            <a:ext cx="313508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/article/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997369" y="6215128"/>
            <a:ext cx="278674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/article/3712</a:t>
            </a:r>
            <a:endParaRPr lang="fr-FR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7997369" y="3054631"/>
            <a:ext cx="278674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/article/1250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7968341" y="872407"/>
            <a:ext cx="277222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1250/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006718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 sous-routes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12425" y="1407887"/>
            <a:ext cx="11367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Les sous-routes permettent d’ajouter un “niveau supplémentaire” au </a:t>
            </a:r>
            <a:r>
              <a:rPr lang="fr-FR" sz="2800" dirty="0" err="1"/>
              <a:t>routing</a:t>
            </a:r>
            <a:r>
              <a:rPr lang="fr-FR" sz="2800" dirty="0"/>
              <a:t>.</a:t>
            </a:r>
          </a:p>
          <a:p>
            <a:pPr>
              <a:lnSpc>
                <a:spcPct val="150000"/>
              </a:lnSpc>
            </a:pP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Ce qui implique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La définitions de </a:t>
            </a:r>
            <a:r>
              <a:rPr lang="fr-FR" sz="2800" dirty="0" err="1"/>
              <a:t>child</a:t>
            </a:r>
            <a:r>
              <a:rPr lang="fr-FR" sz="2800" dirty="0"/>
              <a:t> route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L’usage de la directive </a:t>
            </a:r>
            <a:r>
              <a:rPr lang="fr-FR" sz="2800" b="1" dirty="0" err="1">
                <a:hlinkClick r:id="rId4"/>
              </a:rPr>
              <a:t>RouterOutlet</a:t>
            </a:r>
            <a:r>
              <a:rPr lang="fr-FR" sz="2800" dirty="0"/>
              <a:t> dans le composant qui contient les sous routes</a:t>
            </a:r>
          </a:p>
        </p:txBody>
      </p:sp>
    </p:spTree>
    <p:extLst>
      <p:ext uri="{BB962C8B-B14F-4D97-AF65-F5344CB8AC3E}">
        <p14:creationId xmlns:p14="http://schemas.microsoft.com/office/powerpoint/2010/main" val="3382132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 sous-routes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9340" y="2341594"/>
            <a:ext cx="11033320" cy="3816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2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FFFFFF"/>
                </a:solidFill>
                <a:latin typeface="Consolas" panose="020B0609020204030204" pitchFamily="49" charset="0"/>
              </a:rPr>
              <a:t>appRoutes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FFFFFF"/>
                </a:solidFill>
                <a:latin typeface="Consolas" panose="020B0609020204030204" pitchFamily="49" charset="0"/>
              </a:rPr>
              <a:t>Routes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FF80C0"/>
                </a:solidFill>
                <a:latin typeface="Consolas" panose="020B0609020204030204" pitchFamily="49" charset="0"/>
              </a:rPr>
              <a:t>'home'</a:t>
            </a:r>
            <a:r>
              <a:rPr lang="fr-FR" sz="2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FFFFFF"/>
                </a:solidFill>
                <a:latin typeface="Consolas" panose="020B0609020204030204" pitchFamily="49" charset="0"/>
              </a:rPr>
              <a:t>HomeComponent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200" dirty="0" err="1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FF80C0"/>
                </a:solidFill>
                <a:latin typeface="Consolas" panose="020B0609020204030204" pitchFamily="49" charset="0"/>
              </a:rPr>
              <a:t>'article'</a:t>
            </a:r>
            <a:r>
              <a:rPr lang="fr-FR" sz="2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2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FFFFFF"/>
                </a:solidFill>
                <a:latin typeface="Consolas" panose="020B0609020204030204" pitchFamily="49" charset="0"/>
              </a:rPr>
              <a:t>ArticleListComponent</a:t>
            </a:r>
            <a:r>
              <a:rPr lang="fr-FR" sz="2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200" dirty="0" err="1">
                <a:solidFill>
                  <a:srgbClr val="FFFFFF"/>
                </a:solidFill>
                <a:latin typeface="Consolas" panose="020B0609020204030204" pitchFamily="49" charset="0"/>
              </a:rPr>
              <a:t>children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FF80C0"/>
                </a:solidFill>
                <a:latin typeface="Consolas" panose="020B0609020204030204" pitchFamily="49" charset="0"/>
              </a:rPr>
              <a:t>'article/:id'</a:t>
            </a:r>
            <a:r>
              <a:rPr lang="fr-FR" sz="2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FFFFFF"/>
                </a:solidFill>
                <a:latin typeface="Consolas" panose="020B0609020204030204" pitchFamily="49" charset="0"/>
              </a:rPr>
              <a:t>ArticleComponent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B4B4B4"/>
                </a:solidFill>
                <a:latin typeface="Consolas" panose="020B0609020204030204" pitchFamily="49" charset="0"/>
              </a:rPr>
              <a:t>   …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fr-FR" sz="2200" dirty="0"/>
          </a:p>
        </p:txBody>
      </p:sp>
      <p:sp>
        <p:nvSpPr>
          <p:cNvPr id="6" name="ZoneTexte 5"/>
          <p:cNvSpPr txBox="1"/>
          <p:nvPr/>
        </p:nvSpPr>
        <p:spPr>
          <a:xfrm>
            <a:off x="579340" y="1175657"/>
            <a:ext cx="415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Ajout de la section </a:t>
            </a:r>
            <a:r>
              <a:rPr lang="fr-FR" sz="2800" dirty="0" err="1"/>
              <a:t>children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521110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</a:t>
            </a:r>
            <a:r>
              <a:rPr lang="en-US" sz="4400" dirty="0">
                <a:solidFill>
                  <a:srgbClr val="EC851A"/>
                </a:solidFill>
              </a:rPr>
              <a:t> Http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1658112"/>
            <a:ext cx="107245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Le module </a:t>
            </a:r>
            <a:r>
              <a:rPr lang="fr-FR" sz="2800" b="1" dirty="0" err="1"/>
              <a:t>HttpModule</a:t>
            </a:r>
            <a:r>
              <a:rPr lang="fr-FR" sz="2800" dirty="0"/>
              <a:t> fournit le service </a:t>
            </a:r>
            <a:r>
              <a:rPr lang="fr-FR" sz="2800" b="1" dirty="0">
                <a:hlinkClick r:id="rId4"/>
              </a:rPr>
              <a:t>Http</a:t>
            </a:r>
            <a:r>
              <a:rPr lang="fr-FR" sz="2800" b="1" dirty="0"/>
              <a:t>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Ce service permet d’effectuer des requêtes AJAX.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Chaque verbe HTTP possède sa méthode sur le service Http.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Chacune de ces méthodes retourne un Observable&lt;</a:t>
            </a:r>
            <a:r>
              <a:rPr lang="fr-FR" sz="2800" dirty="0" err="1"/>
              <a:t>Response</a:t>
            </a:r>
            <a:r>
              <a:rPr lang="fr-FR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604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Angular </a:t>
            </a:r>
            <a:r>
              <a:rPr lang="en-US" sz="4400" dirty="0">
                <a:solidFill>
                  <a:srgbClr val="EC851A"/>
                </a:solidFill>
              </a:rPr>
              <a:t>&amp; </a:t>
            </a:r>
            <a:r>
              <a:rPr lang="en-US" sz="4400" dirty="0" err="1">
                <a:solidFill>
                  <a:srgbClr val="EC851A"/>
                </a:solidFill>
              </a:rPr>
              <a:t>Webcomponents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1557868"/>
            <a:ext cx="10789041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L’architecture d’une application </a:t>
            </a:r>
            <a:r>
              <a:rPr lang="fr-FR" sz="2800" dirty="0" err="1"/>
              <a:t>Angular</a:t>
            </a:r>
            <a:r>
              <a:rPr lang="fr-FR" sz="2800" dirty="0"/>
              <a:t> est inspiré des </a:t>
            </a:r>
            <a:r>
              <a:rPr lang="fr-FR" sz="2800" b="1" dirty="0"/>
              <a:t>Web Components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Une application </a:t>
            </a:r>
            <a:r>
              <a:rPr lang="fr-FR" sz="2800" dirty="0" err="1"/>
              <a:t>Angular</a:t>
            </a:r>
            <a:r>
              <a:rPr lang="fr-FR" sz="2800" dirty="0"/>
              <a:t> se définit principalement par une arborescence de composants.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L’application démarre toujours à partir d’un composant </a:t>
            </a:r>
            <a:r>
              <a:rPr lang="fr-FR" sz="2800" b="1" dirty="0" err="1"/>
              <a:t>root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5627542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Les</a:t>
            </a:r>
            <a:r>
              <a:rPr lang="en-US" sz="4400" dirty="0">
                <a:solidFill>
                  <a:srgbClr val="EC851A"/>
                </a:solidFill>
              </a:rPr>
              <a:t> Http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6448" y="1213670"/>
            <a:ext cx="11167872" cy="53245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Http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'@</a:t>
            </a:r>
            <a:r>
              <a:rPr lang="fr-FR" sz="2400" dirty="0" err="1">
                <a:solidFill>
                  <a:srgbClr val="FF80C0"/>
                </a:solidFill>
                <a:latin typeface="Consolas" panose="020B0609020204030204" pitchFamily="49" charset="0"/>
              </a:rPr>
              <a:t>angular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/http'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Component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PeopleComponent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people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Peopole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private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http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Http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http</a:t>
            </a:r>
            <a:r>
              <a:rPr lang="fr-FR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get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'/api/people'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res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=&gt;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res</a:t>
            </a:r>
            <a:r>
              <a:rPr lang="fr-FR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json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())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	      .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subscribe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people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=&gt;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people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people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462914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EC851A"/>
                </a:solidFill>
              </a:rPr>
              <a:t>Liens utiles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41752" y="1354667"/>
            <a:ext cx="10987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hlinkClick r:id="rId4"/>
              </a:rPr>
              <a:t>angular.io</a:t>
            </a:r>
            <a:endParaRPr lang="fr-FR" sz="2800" dirty="0">
              <a:hlinkClick r:id="rId5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hlinkClick r:id="rId5"/>
              </a:rPr>
              <a:t>Angular</a:t>
            </a:r>
            <a:r>
              <a:rPr lang="fr-FR" sz="2800" dirty="0">
                <a:hlinkClick r:id="rId5"/>
              </a:rPr>
              <a:t> </a:t>
            </a:r>
            <a:r>
              <a:rPr lang="fr-FR" sz="2800" dirty="0" err="1">
                <a:hlinkClick r:id="rId5"/>
              </a:rPr>
              <a:t>Cheat</a:t>
            </a:r>
            <a:r>
              <a:rPr lang="fr-FR" sz="2800" dirty="0">
                <a:hlinkClick r:id="rId5"/>
              </a:rPr>
              <a:t> </a:t>
            </a:r>
            <a:r>
              <a:rPr lang="fr-FR" sz="2800" dirty="0" err="1">
                <a:hlinkClick r:id="rId5"/>
              </a:rPr>
              <a:t>Sheet</a:t>
            </a:r>
            <a:endParaRPr lang="fr-F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hlinkClick r:id="rId6"/>
              </a:rPr>
              <a:t>Formulaires</a:t>
            </a:r>
            <a:endParaRPr lang="fr-F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hlinkClick r:id="rId7"/>
              </a:rPr>
              <a:t>Routing</a:t>
            </a:r>
            <a:endParaRPr lang="fr-F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hlinkClick r:id="rId8"/>
              </a:rPr>
              <a:t>http</a:t>
            </a:r>
            <a:endParaRPr lang="fr-F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hlinkClick r:id="rId9"/>
              </a:rPr>
              <a:t>Animations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9219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C851A"/>
                </a:solidFill>
              </a:rPr>
              <a:t>Composant</a:t>
            </a:r>
            <a:endParaRPr lang="fr-FR" sz="4400" dirty="0">
              <a:solidFill>
                <a:srgbClr val="EC851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175657"/>
            <a:ext cx="97730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Un composant se définit par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une classe JavaScript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un </a:t>
            </a:r>
            <a:r>
              <a:rPr lang="fr-FR" sz="2800" b="1" dirty="0" err="1"/>
              <a:t>template</a:t>
            </a:r>
            <a:endParaRPr lang="fr-FR" sz="28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une feuille de style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un </a:t>
            </a:r>
            <a:r>
              <a:rPr lang="fr-FR" sz="2800" b="1" dirty="0"/>
              <a:t>sélecteur</a:t>
            </a:r>
          </a:p>
        </p:txBody>
      </p:sp>
    </p:spTree>
    <p:extLst>
      <p:ext uri="{BB962C8B-B14F-4D97-AF65-F5344CB8AC3E}">
        <p14:creationId xmlns:p14="http://schemas.microsoft.com/office/powerpoint/2010/main" val="20577992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4201</Words>
  <Application>Microsoft Office PowerPoint</Application>
  <PresentationFormat>Grand écran</PresentationFormat>
  <Paragraphs>821</Paragraphs>
  <Slides>81</Slides>
  <Notes>80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Idriss Hippocrate</dc:creator>
  <cp:lastModifiedBy>Idriss Hippocrate</cp:lastModifiedBy>
  <cp:revision>979</cp:revision>
  <dcterms:created xsi:type="dcterms:W3CDTF">2016-12-07T15:26:19Z</dcterms:created>
  <dcterms:modified xsi:type="dcterms:W3CDTF">2019-12-05T23:12:19Z</dcterms:modified>
</cp:coreProperties>
</file>