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12"/>
  </p:notesMasterIdLst>
  <p:sldIdLst>
    <p:sldId id="261" r:id="rId2"/>
    <p:sldId id="259" r:id="rId3"/>
    <p:sldId id="263" r:id="rId4"/>
    <p:sldId id="260" r:id="rId5"/>
    <p:sldId id="267" r:id="rId6"/>
    <p:sldId id="266" r:id="rId7"/>
    <p:sldId id="264" r:id="rId8"/>
    <p:sldId id="265" r:id="rId9"/>
    <p:sldId id="262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762E"/>
    <a:srgbClr val="240002"/>
    <a:srgbClr val="001C35"/>
    <a:srgbClr val="011629"/>
    <a:srgbClr val="002441"/>
    <a:srgbClr val="001424"/>
    <a:srgbClr val="1A1A1A"/>
    <a:srgbClr val="240014"/>
    <a:srgbClr val="360014"/>
    <a:srgbClr val="3600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napToObjects="1" showGuides="1">
      <p:cViewPr>
        <p:scale>
          <a:sx n="78" d="100"/>
          <a:sy n="78" d="100"/>
        </p:scale>
        <p:origin x="1760" y="6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3889C4-3C2D-8E4E-9CB9-33B5045E7547}" type="datetimeFigureOut">
              <a:rPr lang="en-US" smtClean="0"/>
              <a:t>10/15/17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EC02A8-225C-8B44-A32A-8C4E46AF0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35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EC02A8-225C-8B44-A32A-8C4E46AF08EF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277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EC02A8-225C-8B44-A32A-8C4E46AF08E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2955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EC02A8-225C-8B44-A32A-8C4E46AF08E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1134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EC02A8-225C-8B44-A32A-8C4E46AF08E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096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B7CBB-E8A2-1A49-A615-3B3D56C2BE5D}" type="datetime1">
              <a:rPr lang="en-CA" smtClean="0"/>
              <a:t>2017-10-15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E06B3-D5E9-904C-945F-6BFFB481E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307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EEDA4-48FB-6745-AB42-370F6979A109}" type="datetime1">
              <a:rPr lang="en-CA" smtClean="0"/>
              <a:t>2017-10-15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E06B3-D5E9-904C-945F-6BFFB481E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690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D75F8-E206-9B4D-89CD-89478B8AF3D3}" type="datetime1">
              <a:rPr lang="en-CA" smtClean="0"/>
              <a:t>2017-10-15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E06B3-D5E9-904C-945F-6BFFB481E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24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9A337-810B-C546-99E6-A2D55C32B09D}" type="datetime1">
              <a:rPr lang="en-CA" smtClean="0"/>
              <a:t>2017-10-15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E06B3-D5E9-904C-945F-6BFFB481E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543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901D5-AE6D-9E49-A3D4-8FAF9844555F}" type="datetime1">
              <a:rPr lang="en-CA" smtClean="0"/>
              <a:t>2017-10-15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E06B3-D5E9-904C-945F-6BFFB481E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625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CA308-E526-7849-8115-5521906A7241}" type="datetime1">
              <a:rPr lang="en-CA" smtClean="0"/>
              <a:t>2017-10-15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E06B3-D5E9-904C-945F-6BFFB481E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180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A42BF-DF1D-5347-AB37-07D531C3B89E}" type="datetime1">
              <a:rPr lang="en-CA" smtClean="0"/>
              <a:t>2017-10-15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E06B3-D5E9-904C-945F-6BFFB481E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553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621E9-F8E5-7E46-9CD8-E713A6F66620}" type="datetime1">
              <a:rPr lang="en-CA" smtClean="0"/>
              <a:t>2017-10-15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E06B3-D5E9-904C-945F-6BFFB481E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074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DFED3-8499-4345-88F1-897AD97D13A8}" type="datetime1">
              <a:rPr lang="en-CA" smtClean="0"/>
              <a:t>2017-10-15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E06B3-D5E9-904C-945F-6BFFB481E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847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28F1-12E8-1745-915D-BC16BE97F071}" type="datetime1">
              <a:rPr lang="en-CA" smtClean="0"/>
              <a:t>2017-10-15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E06B3-D5E9-904C-945F-6BFFB481E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117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279A8-10B2-F447-A736-EB19E07F733A}" type="datetime1">
              <a:rPr lang="en-CA" smtClean="0"/>
              <a:t>2017-10-15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E06B3-D5E9-904C-945F-6BFFB481E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825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2432C-C700-9D42-9D1E-6E3777040698}" type="datetime1">
              <a:rPr lang="en-CA" smtClean="0"/>
              <a:t>2017-10-15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E06B3-D5E9-904C-945F-6BFFB481E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119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4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E06B3-D5E9-904C-945F-6BFFB481E24A}" type="slidenum">
              <a:rPr lang="en-US" smtClean="0"/>
              <a:t>0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148060" y="6449568"/>
            <a:ext cx="205740" cy="213550"/>
          </a:xfrm>
          <a:prstGeom prst="rect">
            <a:avLst/>
          </a:prstGeom>
          <a:solidFill>
            <a:srgbClr val="001424"/>
          </a:solidFill>
          <a:ln>
            <a:solidFill>
              <a:srgbClr val="0014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-427265" y="1636670"/>
            <a:ext cx="5554436" cy="5694859"/>
          </a:xfrm>
          <a:prstGeom prst="line">
            <a:avLst/>
          </a:prstGeom>
          <a:ln w="180975">
            <a:solidFill>
              <a:srgbClr val="A076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417525" y="2227742"/>
            <a:ext cx="73569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solidFill>
                  <a:srgbClr val="A0762E"/>
                </a:solidFill>
                <a:latin typeface="Avenir Book" charset="0"/>
                <a:ea typeface="Avenir Book" charset="0"/>
                <a:cs typeface="Avenir Book" charset="0"/>
              </a:rPr>
              <a:t>SuperTux</a:t>
            </a:r>
            <a:r>
              <a:rPr lang="en-US" sz="4000" dirty="0" smtClean="0">
                <a:solidFill>
                  <a:srgbClr val="A0762E"/>
                </a:solidFill>
                <a:latin typeface="Avenir Book" charset="0"/>
                <a:ea typeface="Avenir Book" charset="0"/>
                <a:cs typeface="Avenir Book" charset="0"/>
              </a:rPr>
              <a:t> Software Architecture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845047" y="3045637"/>
            <a:ext cx="64602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A0762E"/>
                </a:solidFill>
                <a:latin typeface="Avenir Book" charset="0"/>
                <a:ea typeface="Avenir Book" charset="0"/>
                <a:cs typeface="Avenir Book" charset="0"/>
              </a:rPr>
              <a:t>Assignment 1: Conceptual Architecture</a:t>
            </a:r>
            <a:endParaRPr lang="en-US" sz="2800" dirty="0">
              <a:solidFill>
                <a:srgbClr val="A0762E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3209009" y="2954713"/>
            <a:ext cx="5771700" cy="3261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171212" y="5403932"/>
            <a:ext cx="29609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A0762E"/>
                </a:solidFill>
                <a:latin typeface="Avenir Book" charset="0"/>
                <a:ea typeface="Avenir Book" charset="0"/>
                <a:cs typeface="Avenir Book" charset="0"/>
              </a:rPr>
              <a:t>CMPE 326</a:t>
            </a:r>
          </a:p>
          <a:p>
            <a:r>
              <a:rPr lang="en-US" sz="2000" dirty="0" smtClean="0">
                <a:solidFill>
                  <a:srgbClr val="A0762E"/>
                </a:solidFill>
                <a:latin typeface="Avenir Book" charset="0"/>
                <a:ea typeface="Avenir Book" charset="0"/>
                <a:cs typeface="Avenir Book" charset="0"/>
              </a:rPr>
              <a:t>Team</a:t>
            </a:r>
            <a:r>
              <a:rPr lang="en-US" sz="2000" dirty="0" smtClean="0">
                <a:solidFill>
                  <a:srgbClr val="A0762E"/>
                </a:solidFill>
                <a:latin typeface="Avenir Book" charset="0"/>
                <a:ea typeface="Avenir Book" charset="0"/>
                <a:cs typeface="Avenir Book" charset="0"/>
              </a:rPr>
              <a:t>: </a:t>
            </a:r>
            <a:r>
              <a:rPr lang="en-US" sz="2000" dirty="0" err="1" smtClean="0">
                <a:solidFill>
                  <a:srgbClr val="A0762E"/>
                </a:solidFill>
                <a:latin typeface="Avenir Book" charset="0"/>
                <a:ea typeface="Avenir Book" charset="0"/>
                <a:cs typeface="Avenir Book" charset="0"/>
              </a:rPr>
              <a:t>Pingu</a:t>
            </a:r>
            <a:r>
              <a:rPr lang="en-US" sz="2000" dirty="0" smtClean="0">
                <a:solidFill>
                  <a:srgbClr val="A0762E"/>
                </a:solidFill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en-US" sz="2000" dirty="0" smtClean="0">
                <a:solidFill>
                  <a:srgbClr val="A0762E"/>
                </a:solidFill>
                <a:latin typeface="Avenir Book" charset="0"/>
                <a:ea typeface="Avenir Book" charset="0"/>
                <a:cs typeface="Avenir Book" charset="0"/>
              </a:rPr>
              <a:t>Simulator</a:t>
            </a:r>
            <a:br>
              <a:rPr lang="en-US" sz="2000" dirty="0" smtClean="0">
                <a:solidFill>
                  <a:srgbClr val="A0762E"/>
                </a:solidFill>
                <a:latin typeface="Avenir Book" charset="0"/>
                <a:ea typeface="Avenir Book" charset="0"/>
                <a:cs typeface="Avenir Book" charset="0"/>
              </a:rPr>
            </a:br>
            <a:r>
              <a:rPr lang="en-US" sz="2000" dirty="0" smtClean="0">
                <a:solidFill>
                  <a:srgbClr val="A0762E"/>
                </a:solidFill>
                <a:latin typeface="Avenir Book" charset="0"/>
                <a:ea typeface="Avenir Book" charset="0"/>
                <a:cs typeface="Avenir Book" charset="0"/>
              </a:rPr>
              <a:t>TA: Dayi Lin</a:t>
            </a:r>
            <a:r>
              <a:rPr lang="en-US" sz="2000" dirty="0" smtClean="0">
                <a:solidFill>
                  <a:srgbClr val="A0762E"/>
                </a:solidFill>
                <a:latin typeface="Avenir Book" charset="0"/>
                <a:ea typeface="Avenir Book" charset="0"/>
                <a:cs typeface="Avenir Book" charset="0"/>
              </a:rPr>
              <a:t/>
            </a:r>
            <a:br>
              <a:rPr lang="en-US" sz="2000" dirty="0" smtClean="0">
                <a:solidFill>
                  <a:srgbClr val="A0762E"/>
                </a:solidFill>
                <a:latin typeface="Avenir Book" charset="0"/>
                <a:ea typeface="Avenir Book" charset="0"/>
                <a:cs typeface="Avenir Book" charset="0"/>
              </a:rPr>
            </a:br>
            <a:r>
              <a:rPr lang="en-US" sz="2000" dirty="0" smtClean="0">
                <a:solidFill>
                  <a:srgbClr val="A0762E"/>
                </a:solidFill>
                <a:latin typeface="Avenir Book" charset="0"/>
                <a:ea typeface="Avenir Book" charset="0"/>
                <a:cs typeface="Avenir Book" charset="0"/>
              </a:rPr>
              <a:t>Date: October 18, </a:t>
            </a:r>
            <a:r>
              <a:rPr lang="en-US" sz="2000" dirty="0" smtClean="0">
                <a:solidFill>
                  <a:srgbClr val="A0762E"/>
                </a:solidFill>
                <a:latin typeface="Avenir Book" charset="0"/>
                <a:ea typeface="Avenir Book" charset="0"/>
                <a:cs typeface="Avenir Book" charset="0"/>
              </a:rPr>
              <a:t>2017</a:t>
            </a:r>
            <a:endParaRPr lang="en-US" sz="2000" dirty="0" smtClean="0">
              <a:solidFill>
                <a:srgbClr val="A0762E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55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4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48628" y="3007767"/>
            <a:ext cx="33799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rgbClr val="A0762E"/>
                </a:solidFill>
                <a:latin typeface="Avenir Book" charset="0"/>
                <a:ea typeface="Avenir Book" charset="0"/>
                <a:cs typeface="Avenir Book" charset="0"/>
              </a:rPr>
              <a:t>Thank You</a:t>
            </a:r>
            <a:endParaRPr lang="en-US" sz="5400" dirty="0">
              <a:solidFill>
                <a:srgbClr val="A0762E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E06B3-D5E9-904C-945F-6BFFB481E24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79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4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7371" y="275771"/>
            <a:ext cx="32947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>
                <a:solidFill>
                  <a:srgbClr val="A0762E"/>
                </a:solidFill>
                <a:latin typeface="Avenir Book" charset="0"/>
                <a:ea typeface="Avenir Book" charset="0"/>
                <a:cs typeface="Avenir Book" charset="0"/>
              </a:rPr>
              <a:t>SuperTux</a:t>
            </a:r>
            <a:endParaRPr lang="en-US" sz="4400" dirty="0">
              <a:solidFill>
                <a:srgbClr val="A0762E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367517" y="1926772"/>
            <a:ext cx="9456965" cy="3004457"/>
          </a:xfrm>
          <a:prstGeom prst="rect">
            <a:avLst/>
          </a:prstGeom>
          <a:solidFill>
            <a:schemeClr val="bg1">
              <a:lumMod val="65000"/>
              <a:alpha val="12000"/>
            </a:schemeClr>
          </a:solidFill>
          <a:ln w="88900">
            <a:solidFill>
              <a:srgbClr val="A076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464459" y="1016184"/>
            <a:ext cx="420914" cy="0"/>
          </a:xfrm>
          <a:prstGeom prst="line">
            <a:avLst/>
          </a:prstGeom>
          <a:ln w="28575">
            <a:solidFill>
              <a:srgbClr val="A076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E06B3-D5E9-904C-945F-6BFFB481E24A}" type="slidenum">
              <a:rPr lang="en-US" smtClean="0"/>
              <a:t>1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989363" y="2468771"/>
            <a:ext cx="821327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CA" sz="2000" dirty="0" err="1">
                <a:solidFill>
                  <a:srgbClr val="A0762E"/>
                </a:solidFill>
                <a:latin typeface="Avenir Book" charset="0"/>
                <a:ea typeface="Avenir Book" charset="0"/>
                <a:cs typeface="Avenir Book" charset="0"/>
              </a:rPr>
              <a:t>SuperTux</a:t>
            </a:r>
            <a:r>
              <a:rPr lang="en-CA" sz="2000" dirty="0">
                <a:solidFill>
                  <a:srgbClr val="A0762E"/>
                </a:solidFill>
                <a:latin typeface="Avenir Book" charset="0"/>
                <a:ea typeface="Avenir Book" charset="0"/>
                <a:cs typeface="Avenir Book" charset="0"/>
              </a:rPr>
              <a:t> is a free and open-source two </a:t>
            </a:r>
            <a:r>
              <a:rPr lang="en-CA" sz="2000" dirty="0" smtClean="0">
                <a:solidFill>
                  <a:srgbClr val="A0762E"/>
                </a:solidFill>
                <a:latin typeface="Avenir Book" charset="0"/>
                <a:ea typeface="Avenir Book" charset="0"/>
                <a:cs typeface="Avenir Book" charset="0"/>
              </a:rPr>
              <a:t>dimensional </a:t>
            </a:r>
            <a:r>
              <a:rPr lang="en-CA" sz="2000" dirty="0">
                <a:solidFill>
                  <a:srgbClr val="A0762E"/>
                </a:solidFill>
                <a:latin typeface="Avenir Book" charset="0"/>
                <a:ea typeface="Avenir Book" charset="0"/>
                <a:cs typeface="Avenir Book" charset="0"/>
              </a:rPr>
              <a:t>platform game that was released in 2003. The game was inspired by Nintendo’s Super Mario Bros. series. </a:t>
            </a:r>
            <a:r>
              <a:rPr lang="en-CA" sz="2000" dirty="0" smtClean="0">
                <a:solidFill>
                  <a:srgbClr val="A0762E"/>
                </a:solidFill>
                <a:latin typeface="Avenir Book" charset="0"/>
                <a:ea typeface="Avenir Book" charset="0"/>
                <a:cs typeface="Avenir Book" charset="0"/>
              </a:rPr>
              <a:t>It was </a:t>
            </a:r>
            <a:r>
              <a:rPr lang="en-CA" sz="2000" dirty="0">
                <a:solidFill>
                  <a:srgbClr val="A0762E"/>
                </a:solidFill>
                <a:latin typeface="Avenir Book" charset="0"/>
                <a:ea typeface="Avenir Book" charset="0"/>
                <a:cs typeface="Avenir Book" charset="0"/>
              </a:rPr>
              <a:t>originally created by Bill Kendrick and is </a:t>
            </a:r>
            <a:r>
              <a:rPr lang="en-CA" sz="2000" dirty="0" smtClean="0">
                <a:solidFill>
                  <a:srgbClr val="A0762E"/>
                </a:solidFill>
                <a:latin typeface="Avenir Book" charset="0"/>
                <a:ea typeface="Avenir Book" charset="0"/>
                <a:cs typeface="Avenir Book" charset="0"/>
              </a:rPr>
              <a:t>currently maintained by </a:t>
            </a:r>
            <a:r>
              <a:rPr lang="en-CA" sz="2000" dirty="0">
                <a:solidFill>
                  <a:srgbClr val="A0762E"/>
                </a:solidFill>
                <a:latin typeface="Avenir Book" charset="0"/>
                <a:ea typeface="Avenir Book" charset="0"/>
                <a:cs typeface="Avenir Book" charset="0"/>
              </a:rPr>
              <a:t>the </a:t>
            </a:r>
            <a:r>
              <a:rPr lang="en-CA" sz="2000" dirty="0" err="1">
                <a:solidFill>
                  <a:srgbClr val="A0762E"/>
                </a:solidFill>
                <a:latin typeface="Avenir Book" charset="0"/>
                <a:ea typeface="Avenir Book" charset="0"/>
                <a:cs typeface="Avenir Book" charset="0"/>
              </a:rPr>
              <a:t>SuperTux</a:t>
            </a:r>
            <a:r>
              <a:rPr lang="en-CA" sz="2000" dirty="0">
                <a:solidFill>
                  <a:srgbClr val="A0762E"/>
                </a:solidFill>
                <a:latin typeface="Avenir Book" charset="0"/>
                <a:ea typeface="Avenir Book" charset="0"/>
                <a:cs typeface="Avenir Book" charset="0"/>
              </a:rPr>
              <a:t> Development Team.</a:t>
            </a:r>
            <a:endParaRPr lang="en-US" sz="2000" dirty="0">
              <a:solidFill>
                <a:srgbClr val="A0762E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72910" y="2210721"/>
            <a:ext cx="5036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A0762E"/>
                </a:solidFill>
                <a:latin typeface="Avenir Book" charset="0"/>
                <a:ea typeface="Avenir Book" charset="0"/>
                <a:cs typeface="Avenir Book" charset="0"/>
              </a:rPr>
              <a:t>“</a:t>
            </a:r>
            <a:endParaRPr lang="en-US" sz="4800" dirty="0">
              <a:solidFill>
                <a:srgbClr val="A0762E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34674" y="3748899"/>
            <a:ext cx="5437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A0762E"/>
                </a:solidFill>
                <a:latin typeface="Avenir Book" charset="0"/>
                <a:ea typeface="Avenir Book" charset="0"/>
                <a:cs typeface="Avenir Book" charset="0"/>
              </a:rPr>
              <a:t>”</a:t>
            </a:r>
            <a:endParaRPr lang="en-US" sz="5400" dirty="0">
              <a:solidFill>
                <a:srgbClr val="A0762E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66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4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7371" y="275771"/>
            <a:ext cx="61105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smtClean="0">
                <a:solidFill>
                  <a:srgbClr val="A0762E"/>
                </a:solidFill>
                <a:latin typeface="Avenir Book" charset="0"/>
                <a:ea typeface="Avenir Book" charset="0"/>
                <a:cs typeface="Avenir Book" charset="0"/>
              </a:rPr>
              <a:t>High-Level Architecture</a:t>
            </a:r>
            <a:endParaRPr lang="en-US" sz="4400" dirty="0">
              <a:solidFill>
                <a:srgbClr val="A0762E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464459" y="1016184"/>
            <a:ext cx="420914" cy="0"/>
          </a:xfrm>
          <a:prstGeom prst="line">
            <a:avLst/>
          </a:prstGeom>
          <a:ln w="28575">
            <a:solidFill>
              <a:srgbClr val="A076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E06B3-D5E9-904C-945F-6BFFB481E24A}" type="slidenum">
              <a:rPr lang="en-US" smtClean="0"/>
              <a:t>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76731" y="1937124"/>
            <a:ext cx="9120411" cy="232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3000"/>
              </a:lnSpc>
              <a:spcAft>
                <a:spcPts val="1200"/>
              </a:spcAft>
              <a:buFont typeface="Arial" charset="0"/>
              <a:buChar char="•"/>
            </a:pPr>
            <a:r>
              <a:rPr lang="en-US" sz="2000" dirty="0" smtClean="0">
                <a:solidFill>
                  <a:srgbClr val="A0762E"/>
                </a:solidFill>
              </a:rPr>
              <a:t>First impression of the system was that is was an Object Oriented architecture style</a:t>
            </a:r>
          </a:p>
          <a:p>
            <a:pPr marL="285750" indent="-285750">
              <a:lnSpc>
                <a:spcPts val="3000"/>
              </a:lnSpc>
              <a:spcAft>
                <a:spcPts val="1200"/>
              </a:spcAft>
              <a:buFont typeface="Arial" charset="0"/>
              <a:buChar char="•"/>
            </a:pPr>
            <a:r>
              <a:rPr lang="en-US" sz="2000" dirty="0" smtClean="0">
                <a:solidFill>
                  <a:srgbClr val="A0762E"/>
                </a:solidFill>
              </a:rPr>
              <a:t>By creating a general architecture we were able to visualize that the architecture was layered</a:t>
            </a:r>
          </a:p>
          <a:p>
            <a:pPr marL="285750" indent="-285750">
              <a:lnSpc>
                <a:spcPts val="3000"/>
              </a:lnSpc>
              <a:spcAft>
                <a:spcPts val="1200"/>
              </a:spcAft>
              <a:buFont typeface="Arial" charset="0"/>
              <a:buChar char="•"/>
            </a:pPr>
            <a:r>
              <a:rPr lang="en-US" sz="2000" dirty="0" smtClean="0">
                <a:solidFill>
                  <a:srgbClr val="A0762E"/>
                </a:solidFill>
              </a:rPr>
              <a:t>The architecture has no concurrency as levels are loaded first and then the user plays them</a:t>
            </a:r>
          </a:p>
        </p:txBody>
      </p:sp>
      <p:sp>
        <p:nvSpPr>
          <p:cNvPr id="8" name="Rectangle 7"/>
          <p:cNvSpPr/>
          <p:nvPr/>
        </p:nvSpPr>
        <p:spPr>
          <a:xfrm>
            <a:off x="674916" y="4342481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 dirty="0" smtClean="0">
                <a:solidFill>
                  <a:srgbClr val="A0762E"/>
                </a:solidFill>
              </a:rPr>
              <a:t>The </a:t>
            </a:r>
            <a:r>
              <a:rPr lang="en-US" sz="2000" dirty="0">
                <a:solidFill>
                  <a:srgbClr val="A0762E"/>
                </a:solidFill>
              </a:rPr>
              <a:t>l</a:t>
            </a:r>
            <a:r>
              <a:rPr lang="en-US" sz="2000" dirty="0" smtClean="0">
                <a:solidFill>
                  <a:srgbClr val="A0762E"/>
                </a:solidFill>
              </a:rPr>
              <a:t>ayered architecture is split into six subsystems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000" dirty="0" smtClean="0">
                <a:solidFill>
                  <a:srgbClr val="A0762E"/>
                </a:solidFill>
              </a:rPr>
              <a:t>Interaction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000" dirty="0" smtClean="0">
                <a:solidFill>
                  <a:srgbClr val="A0762E"/>
                </a:solidFill>
              </a:rPr>
              <a:t>Input Handler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000" dirty="0" smtClean="0">
                <a:solidFill>
                  <a:srgbClr val="A0762E"/>
                </a:solidFill>
              </a:rPr>
              <a:t>Game Elements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000" dirty="0" smtClean="0">
                <a:solidFill>
                  <a:srgbClr val="A0762E"/>
                </a:solidFill>
              </a:rPr>
              <a:t>Data Manager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000" dirty="0" smtClean="0">
                <a:solidFill>
                  <a:srgbClr val="A0762E"/>
                </a:solidFill>
              </a:rPr>
              <a:t>Resource Manager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000" dirty="0" smtClean="0">
                <a:solidFill>
                  <a:srgbClr val="A0762E"/>
                </a:solidFill>
              </a:rPr>
              <a:t>Hardware Abstraction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1155" y="1332260"/>
            <a:ext cx="31437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A0762E"/>
                </a:solidFill>
                <a:latin typeface="Avenir Book" charset="0"/>
                <a:ea typeface="Avenir Book" charset="0"/>
                <a:cs typeface="Avenir Book" charset="0"/>
              </a:rPr>
              <a:t>Derivation Process</a:t>
            </a:r>
            <a:endParaRPr lang="en-US" sz="2800" dirty="0">
              <a:solidFill>
                <a:srgbClr val="A0762E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607756" y="1819934"/>
            <a:ext cx="2880000" cy="758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7837714" y="2305818"/>
            <a:ext cx="5045529" cy="5290620"/>
          </a:xfrm>
          <a:prstGeom prst="line">
            <a:avLst/>
          </a:prstGeom>
          <a:ln w="180975">
            <a:solidFill>
              <a:srgbClr val="A076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0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4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007220" y="1089816"/>
            <a:ext cx="8118088" cy="5493700"/>
          </a:xfrm>
          <a:prstGeom prst="rect">
            <a:avLst/>
          </a:prstGeom>
          <a:solidFill>
            <a:schemeClr val="bg1"/>
          </a:solidFill>
          <a:ln w="317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77371" y="275771"/>
            <a:ext cx="61105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smtClean="0">
                <a:solidFill>
                  <a:srgbClr val="A0762E"/>
                </a:solidFill>
                <a:latin typeface="Avenir Book" charset="0"/>
                <a:ea typeface="Avenir Book" charset="0"/>
                <a:cs typeface="Avenir Book" charset="0"/>
              </a:rPr>
              <a:t>High-Level Architecture</a:t>
            </a:r>
            <a:endParaRPr lang="en-US" sz="4400" dirty="0">
              <a:solidFill>
                <a:srgbClr val="A0762E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464459" y="1016184"/>
            <a:ext cx="420914" cy="0"/>
          </a:xfrm>
          <a:prstGeom prst="line">
            <a:avLst/>
          </a:prstGeom>
          <a:ln w="28575">
            <a:solidFill>
              <a:srgbClr val="A076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E06B3-D5E9-904C-945F-6BFFB481E24A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6067" y="1174853"/>
            <a:ext cx="7599866" cy="536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69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4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7371" y="275771"/>
            <a:ext cx="61105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A0762E"/>
                </a:solidFill>
                <a:latin typeface="Avenir Book" charset="0"/>
                <a:ea typeface="Avenir Book" charset="0"/>
                <a:cs typeface="Avenir Book" charset="0"/>
              </a:rPr>
              <a:t>Data Flow Diagram</a:t>
            </a:r>
            <a:endParaRPr lang="en-US" sz="4400" dirty="0">
              <a:solidFill>
                <a:srgbClr val="A0762E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464459" y="1016184"/>
            <a:ext cx="420914" cy="0"/>
          </a:xfrm>
          <a:prstGeom prst="line">
            <a:avLst/>
          </a:prstGeom>
          <a:ln w="28575">
            <a:solidFill>
              <a:srgbClr val="A076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568" y="1205232"/>
            <a:ext cx="7040864" cy="5280649"/>
          </a:xfrm>
          <a:prstGeom prst="rect">
            <a:avLst/>
          </a:prstGeom>
          <a:ln w="31750">
            <a:solidFill>
              <a:schemeClr val="bg2">
                <a:lumMod val="50000"/>
              </a:schemeClr>
            </a:solidFill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E06B3-D5E9-904C-945F-6BFFB481E24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84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4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7371" y="275771"/>
            <a:ext cx="61105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A0762E"/>
                </a:solidFill>
                <a:latin typeface="Avenir Book" charset="0"/>
                <a:ea typeface="Avenir Book" charset="0"/>
                <a:cs typeface="Avenir Book" charset="0"/>
              </a:rPr>
              <a:t>Use Case Diagram</a:t>
            </a:r>
            <a:endParaRPr lang="en-US" sz="4400" dirty="0">
              <a:solidFill>
                <a:srgbClr val="A0762E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464459" y="1016184"/>
            <a:ext cx="420914" cy="0"/>
          </a:xfrm>
          <a:prstGeom prst="line">
            <a:avLst/>
          </a:prstGeom>
          <a:ln w="28575">
            <a:solidFill>
              <a:srgbClr val="A076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777" y="1582599"/>
            <a:ext cx="6304445" cy="4341123"/>
          </a:xfrm>
          <a:prstGeom prst="rect">
            <a:avLst/>
          </a:prstGeom>
          <a:ln w="31750">
            <a:solidFill>
              <a:schemeClr val="bg2">
                <a:lumMod val="50000"/>
              </a:schemeClr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3438748" y="3876261"/>
            <a:ext cx="518821" cy="1789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428383" y="5406887"/>
            <a:ext cx="397566" cy="1192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E06B3-D5E9-904C-945F-6BFFB481E24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367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4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7371" y="275771"/>
            <a:ext cx="5080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A0762E"/>
                </a:solidFill>
                <a:latin typeface="Avenir Book" charset="0"/>
                <a:ea typeface="Avenir Book" charset="0"/>
                <a:cs typeface="Avenir Book" charset="0"/>
              </a:rPr>
              <a:t>Sequence Diagram</a:t>
            </a:r>
            <a:endParaRPr lang="en-US" sz="4400" dirty="0">
              <a:solidFill>
                <a:srgbClr val="A0762E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464459" y="1016184"/>
            <a:ext cx="420914" cy="0"/>
          </a:xfrm>
          <a:prstGeom prst="line">
            <a:avLst/>
          </a:prstGeom>
          <a:ln w="28575">
            <a:solidFill>
              <a:srgbClr val="A076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044" y="1271588"/>
            <a:ext cx="6563912" cy="5361657"/>
          </a:xfrm>
          <a:prstGeom prst="rect">
            <a:avLst/>
          </a:prstGeom>
          <a:ln w="31750">
            <a:solidFill>
              <a:schemeClr val="bg2">
                <a:lumMod val="50000"/>
              </a:schemeClr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7903706" y="6483349"/>
            <a:ext cx="1420062" cy="992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E06B3-D5E9-904C-945F-6BFFB481E24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64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4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7371" y="275771"/>
            <a:ext cx="5080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A0762E"/>
                </a:solidFill>
                <a:latin typeface="Avenir Book" charset="0"/>
                <a:ea typeface="Avenir Book" charset="0"/>
                <a:cs typeface="Avenir Book" charset="0"/>
              </a:rPr>
              <a:t>Sequence Diagram</a:t>
            </a:r>
            <a:endParaRPr lang="en-US" sz="4400" dirty="0">
              <a:solidFill>
                <a:srgbClr val="A0762E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464459" y="1016184"/>
            <a:ext cx="420914" cy="0"/>
          </a:xfrm>
          <a:prstGeom prst="line">
            <a:avLst/>
          </a:prstGeom>
          <a:ln w="28575">
            <a:solidFill>
              <a:srgbClr val="A076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783" y="1152740"/>
            <a:ext cx="6554434" cy="5537656"/>
          </a:xfrm>
          <a:prstGeom prst="rect">
            <a:avLst/>
          </a:prstGeom>
          <a:ln w="31750">
            <a:solidFill>
              <a:schemeClr val="bg2">
                <a:lumMod val="50000"/>
              </a:schemeClr>
            </a:solidFill>
          </a:ln>
        </p:spPr>
      </p:pic>
      <p:sp>
        <p:nvSpPr>
          <p:cNvPr id="8" name="Rectangle 7"/>
          <p:cNvSpPr/>
          <p:nvPr/>
        </p:nvSpPr>
        <p:spPr>
          <a:xfrm>
            <a:off x="7458691" y="6504658"/>
            <a:ext cx="1900238" cy="1714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E06B3-D5E9-904C-945F-6BFFB481E24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21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4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7370" y="275771"/>
            <a:ext cx="78522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A0762E"/>
                </a:solidFill>
                <a:latin typeface="Avenir Book" charset="0"/>
                <a:ea typeface="Avenir Book" charset="0"/>
                <a:cs typeface="Avenir Book" charset="0"/>
              </a:rPr>
              <a:t>Team Responsibilities &amp; Issues</a:t>
            </a:r>
            <a:endParaRPr lang="en-US" sz="4400" dirty="0">
              <a:solidFill>
                <a:srgbClr val="A0762E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464459" y="1016184"/>
            <a:ext cx="420914" cy="0"/>
          </a:xfrm>
          <a:prstGeom prst="line">
            <a:avLst/>
          </a:prstGeom>
          <a:ln w="28575">
            <a:solidFill>
              <a:srgbClr val="A076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E06B3-D5E9-904C-945F-6BFFB481E24A}" type="slidenum">
              <a:rPr lang="en-US" smtClean="0"/>
              <a:t>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40657" y="1495342"/>
            <a:ext cx="78250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>
                <a:solidFill>
                  <a:srgbClr val="A0762E"/>
                </a:solidFill>
                <a:latin typeface="Avenir Book" charset="0"/>
                <a:ea typeface="Avenir Book" charset="0"/>
                <a:cs typeface="Avenir Book" charset="0"/>
              </a:rPr>
              <a:t>SuperTux’s</a:t>
            </a:r>
            <a:r>
              <a:rPr lang="en-US" sz="2000" dirty="0">
                <a:solidFill>
                  <a:srgbClr val="A0762E"/>
                </a:solidFill>
                <a:latin typeface="Avenir Book" charset="0"/>
                <a:ea typeface="Avenir Book" charset="0"/>
                <a:cs typeface="Avenir Book" charset="0"/>
              </a:rPr>
              <a:t> d</a:t>
            </a:r>
            <a:r>
              <a:rPr lang="en-US" sz="2000" dirty="0" smtClean="0">
                <a:solidFill>
                  <a:srgbClr val="A0762E"/>
                </a:solidFill>
                <a:latin typeface="Avenir Book" charset="0"/>
                <a:ea typeface="Avenir Book" charset="0"/>
                <a:cs typeface="Avenir Book" charset="0"/>
              </a:rPr>
              <a:t>evelopment </a:t>
            </a:r>
            <a:r>
              <a:rPr lang="en-US" sz="2000" dirty="0">
                <a:solidFill>
                  <a:srgbClr val="A0762E"/>
                </a:solidFill>
                <a:latin typeface="Avenir Book" charset="0"/>
                <a:ea typeface="Avenir Book" charset="0"/>
                <a:cs typeface="Avenir Book" charset="0"/>
              </a:rPr>
              <a:t>t</a:t>
            </a:r>
            <a:r>
              <a:rPr lang="en-US" sz="2000" dirty="0" smtClean="0">
                <a:solidFill>
                  <a:srgbClr val="A0762E"/>
                </a:solidFill>
                <a:latin typeface="Avenir Book" charset="0"/>
                <a:ea typeface="Avenir Book" charset="0"/>
                <a:cs typeface="Avenir Book" charset="0"/>
              </a:rPr>
              <a:t>eam is split up into the following groups:</a:t>
            </a:r>
          </a:p>
        </p:txBody>
      </p:sp>
      <p:sp>
        <p:nvSpPr>
          <p:cNvPr id="8" name="Rectangle 7"/>
          <p:cNvSpPr/>
          <p:nvPr/>
        </p:nvSpPr>
        <p:spPr>
          <a:xfrm>
            <a:off x="540657" y="4321368"/>
            <a:ext cx="557826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A0762E"/>
                </a:solidFill>
                <a:latin typeface="Avenir Book" charset="0"/>
                <a:ea typeface="Avenir Book" charset="0"/>
                <a:cs typeface="Avenir Book" charset="0"/>
              </a:rPr>
              <a:t>Potential Team Issues: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22087" y="1970656"/>
            <a:ext cx="2953659" cy="1887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800"/>
              </a:spcAft>
              <a:buFont typeface="Arial" charset="0"/>
              <a:buChar char="•"/>
            </a:pPr>
            <a:r>
              <a:rPr lang="en-US" dirty="0" smtClean="0">
                <a:solidFill>
                  <a:srgbClr val="A0762E"/>
                </a:solidFill>
                <a:latin typeface="Avenir Book" charset="0"/>
                <a:ea typeface="Avenir Book" charset="0"/>
                <a:cs typeface="Avenir Book" charset="0"/>
              </a:rPr>
              <a:t>Graphics</a:t>
            </a:r>
          </a:p>
          <a:p>
            <a:pPr marL="342900" indent="-342900">
              <a:spcAft>
                <a:spcPts val="800"/>
              </a:spcAft>
              <a:buFont typeface="Arial" charset="0"/>
              <a:buChar char="•"/>
            </a:pPr>
            <a:r>
              <a:rPr lang="en-US" dirty="0" smtClean="0">
                <a:solidFill>
                  <a:srgbClr val="A0762E"/>
                </a:solidFill>
                <a:latin typeface="Avenir Book" charset="0"/>
                <a:ea typeface="Avenir Book" charset="0"/>
                <a:cs typeface="Avenir Book" charset="0"/>
              </a:rPr>
              <a:t>Level design</a:t>
            </a:r>
          </a:p>
          <a:p>
            <a:pPr marL="342900" indent="-342900">
              <a:spcAft>
                <a:spcPts val="800"/>
              </a:spcAft>
              <a:buFont typeface="Arial" charset="0"/>
              <a:buChar char="•"/>
            </a:pPr>
            <a:r>
              <a:rPr lang="en-US" dirty="0" smtClean="0">
                <a:solidFill>
                  <a:srgbClr val="A0762E"/>
                </a:solidFill>
                <a:latin typeface="Avenir Book" charset="0"/>
                <a:ea typeface="Avenir Book" charset="0"/>
                <a:cs typeface="Avenir Book" charset="0"/>
              </a:rPr>
              <a:t>Programming</a:t>
            </a:r>
          </a:p>
          <a:p>
            <a:pPr marL="342900" indent="-342900">
              <a:spcAft>
                <a:spcPts val="800"/>
              </a:spcAft>
              <a:buFont typeface="Arial" charset="0"/>
              <a:buChar char="•"/>
            </a:pPr>
            <a:r>
              <a:rPr lang="en-US" dirty="0" smtClean="0">
                <a:solidFill>
                  <a:srgbClr val="A0762E"/>
                </a:solidFill>
                <a:latin typeface="Avenir Book" charset="0"/>
                <a:ea typeface="Avenir Book" charset="0"/>
                <a:cs typeface="Avenir Book" charset="0"/>
              </a:rPr>
              <a:t>Documentation</a:t>
            </a:r>
          </a:p>
          <a:p>
            <a:pPr marL="342900" indent="-342900">
              <a:spcAft>
                <a:spcPts val="800"/>
              </a:spcAft>
              <a:buFont typeface="Arial" charset="0"/>
              <a:buChar char="•"/>
            </a:pPr>
            <a:r>
              <a:rPr lang="en-US" dirty="0" smtClean="0">
                <a:solidFill>
                  <a:srgbClr val="A0762E"/>
                </a:solidFill>
                <a:latin typeface="Avenir Book" charset="0"/>
                <a:ea typeface="Avenir Book" charset="0"/>
                <a:cs typeface="Avenir Book" charset="0"/>
              </a:rPr>
              <a:t>Coordination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22087" y="4794676"/>
            <a:ext cx="6096000" cy="1128514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spcAft>
                <a:spcPts val="800"/>
              </a:spcAft>
              <a:buFont typeface="Arial" charset="0"/>
              <a:buChar char="•"/>
            </a:pPr>
            <a:r>
              <a:rPr lang="en-US" dirty="0" smtClean="0">
                <a:solidFill>
                  <a:srgbClr val="A0762E"/>
                </a:solidFill>
                <a:latin typeface="Avenir Book" charset="0"/>
                <a:ea typeface="Avenir Book" charset="0"/>
                <a:cs typeface="Avenir Book" charset="0"/>
              </a:rPr>
              <a:t>Lack of management</a:t>
            </a:r>
          </a:p>
          <a:p>
            <a:pPr marL="342900" indent="-342900">
              <a:spcAft>
                <a:spcPts val="800"/>
              </a:spcAft>
              <a:buFont typeface="Arial" charset="0"/>
              <a:buChar char="•"/>
            </a:pPr>
            <a:r>
              <a:rPr lang="en-US" dirty="0" smtClean="0">
                <a:solidFill>
                  <a:srgbClr val="A0762E"/>
                </a:solidFill>
                <a:latin typeface="Avenir Book" charset="0"/>
                <a:ea typeface="Avenir Book" charset="0"/>
                <a:cs typeface="Avenir Book" charset="0"/>
              </a:rPr>
              <a:t>No enforcement of quality or deadlines</a:t>
            </a:r>
          </a:p>
          <a:p>
            <a:pPr marL="342900" indent="-342900">
              <a:spcAft>
                <a:spcPts val="800"/>
              </a:spcAft>
              <a:buFont typeface="Arial" charset="0"/>
              <a:buChar char="•"/>
            </a:pPr>
            <a:r>
              <a:rPr lang="en-US" dirty="0" smtClean="0">
                <a:solidFill>
                  <a:srgbClr val="A0762E"/>
                </a:solidFill>
                <a:latin typeface="Avenir Book" charset="0"/>
                <a:ea typeface="Avenir Book" charset="0"/>
                <a:cs typeface="Avenir Book" charset="0"/>
              </a:rPr>
              <a:t>Global team does not allow for efficient development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624947" y="1965193"/>
            <a:ext cx="2764971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800"/>
              </a:spcAft>
              <a:buFont typeface="Arial" charset="0"/>
              <a:buChar char="•"/>
            </a:pPr>
            <a:r>
              <a:rPr lang="en-US" dirty="0" smtClean="0">
                <a:solidFill>
                  <a:srgbClr val="A0762E"/>
                </a:solidFill>
                <a:latin typeface="Avenir Book" charset="0"/>
                <a:ea typeface="Avenir Book" charset="0"/>
                <a:cs typeface="Avenir Book" charset="0"/>
              </a:rPr>
              <a:t>Packaging</a:t>
            </a:r>
          </a:p>
          <a:p>
            <a:pPr marL="342900" indent="-342900">
              <a:spcAft>
                <a:spcPts val="800"/>
              </a:spcAft>
              <a:buFont typeface="Arial" charset="0"/>
              <a:buChar char="•"/>
            </a:pPr>
            <a:r>
              <a:rPr lang="en-US" dirty="0" smtClean="0">
                <a:solidFill>
                  <a:srgbClr val="A0762E"/>
                </a:solidFill>
                <a:latin typeface="Avenir Book" charset="0"/>
                <a:ea typeface="Avenir Book" charset="0"/>
                <a:cs typeface="Avenir Book" charset="0"/>
              </a:rPr>
              <a:t>Nightly Builds</a:t>
            </a:r>
          </a:p>
          <a:p>
            <a:pPr marL="342900" indent="-342900">
              <a:spcAft>
                <a:spcPts val="800"/>
              </a:spcAft>
              <a:buFont typeface="Arial" charset="0"/>
              <a:buChar char="•"/>
            </a:pPr>
            <a:r>
              <a:rPr lang="en-US" dirty="0" smtClean="0">
                <a:solidFill>
                  <a:srgbClr val="A0762E"/>
                </a:solidFill>
                <a:latin typeface="Avenir Book" charset="0"/>
                <a:ea typeface="Avenir Book" charset="0"/>
                <a:cs typeface="Avenir Book" charset="0"/>
              </a:rPr>
              <a:t>Voice Acting </a:t>
            </a:r>
          </a:p>
          <a:p>
            <a:pPr marL="342900" indent="-342900">
              <a:spcAft>
                <a:spcPts val="800"/>
              </a:spcAft>
              <a:buFont typeface="Arial" charset="0"/>
              <a:buChar char="•"/>
            </a:pPr>
            <a:r>
              <a:rPr lang="en-US" dirty="0" smtClean="0">
                <a:solidFill>
                  <a:srgbClr val="A0762E"/>
                </a:solidFill>
                <a:latin typeface="Avenir Book" charset="0"/>
                <a:ea typeface="Avenir Book" charset="0"/>
                <a:cs typeface="Avenir Book" charset="0"/>
              </a:rPr>
              <a:t>Music Translations</a:t>
            </a:r>
            <a:endParaRPr lang="en-US" dirty="0">
              <a:solidFill>
                <a:srgbClr val="A0762E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7837714" y="2305818"/>
            <a:ext cx="5045529" cy="5290620"/>
          </a:xfrm>
          <a:prstGeom prst="line">
            <a:avLst/>
          </a:prstGeom>
          <a:ln w="180975">
            <a:solidFill>
              <a:srgbClr val="A076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48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207</Words>
  <Application>Microsoft Macintosh PowerPoint</Application>
  <PresentationFormat>Widescreen</PresentationFormat>
  <Paragraphs>55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Avenir Book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23</cp:revision>
  <dcterms:created xsi:type="dcterms:W3CDTF">2017-10-15T20:34:15Z</dcterms:created>
  <dcterms:modified xsi:type="dcterms:W3CDTF">2017-10-16T01:04:01Z</dcterms:modified>
</cp:coreProperties>
</file>