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2918400" cy="21945600"/>
  <p:notesSz cx="6858000" cy="9144000"/>
  <p:embeddedFontLst>
    <p:embeddedFont>
      <p:font typeface="Open Sauce Semi-Bold" charset="1" panose="00000700000000000000"/>
      <p:regular r:id="rId7"/>
    </p:embeddedFont>
    <p:embeddedFont>
      <p:font typeface="Open Sauce Bold" charset="1" panose="00000800000000000000"/>
      <p:regular r:id="rId8"/>
    </p:embeddedFont>
    <p:embeddedFont>
      <p:font typeface="IBM Plex Sans Bold" charset="1" panose="020B0803050203000203"/>
      <p:regular r:id="rId9"/>
    </p:embeddedFont>
    <p:embeddedFont>
      <p:font typeface="Open Sauce Heavy" charset="1" panose="00000A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jpeg" Type="http://schemas.openxmlformats.org/officeDocument/2006/relationships/image"/><Relationship Id="rId2" Target="../media/image1.png" Type="http://schemas.openxmlformats.org/officeDocument/2006/relationships/image"/><Relationship Id="rId20" Target="../media/image19.jpe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jpe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F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4800" y="914400"/>
            <a:ext cx="24769572" cy="3195828"/>
          </a:xfrm>
          <a:custGeom>
            <a:avLst/>
            <a:gdLst/>
            <a:ahLst/>
            <a:cxnLst/>
            <a:rect r="r" b="b" t="t" l="l"/>
            <a:pathLst>
              <a:path h="3195828" w="24769572">
                <a:moveTo>
                  <a:pt x="0" y="0"/>
                </a:moveTo>
                <a:lnTo>
                  <a:pt x="24769572" y="0"/>
                </a:lnTo>
                <a:lnTo>
                  <a:pt x="24769572" y="3195828"/>
                </a:lnTo>
                <a:lnTo>
                  <a:pt x="0" y="3195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7200" y="16183356"/>
            <a:ext cx="7373112" cy="733044"/>
          </a:xfrm>
          <a:custGeom>
            <a:avLst/>
            <a:gdLst/>
            <a:ahLst/>
            <a:cxnLst/>
            <a:rect r="r" b="b" t="t" l="l"/>
            <a:pathLst>
              <a:path h="733044" w="7373112">
                <a:moveTo>
                  <a:pt x="0" y="0"/>
                </a:moveTo>
                <a:lnTo>
                  <a:pt x="7373112" y="0"/>
                </a:lnTo>
                <a:lnTo>
                  <a:pt x="7373112" y="733044"/>
                </a:lnTo>
                <a:lnTo>
                  <a:pt x="0" y="7330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200" y="4810249"/>
            <a:ext cx="7361806" cy="11046248"/>
          </a:xfrm>
          <a:custGeom>
            <a:avLst/>
            <a:gdLst/>
            <a:ahLst/>
            <a:cxnLst/>
            <a:rect r="r" b="b" t="t" l="l"/>
            <a:pathLst>
              <a:path h="11046248" w="7361806">
                <a:moveTo>
                  <a:pt x="0" y="0"/>
                </a:moveTo>
                <a:lnTo>
                  <a:pt x="7361806" y="0"/>
                </a:lnTo>
                <a:lnTo>
                  <a:pt x="7361806" y="11046248"/>
                </a:lnTo>
                <a:lnTo>
                  <a:pt x="0" y="110462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9981" y="4778245"/>
            <a:ext cx="9031729" cy="16260061"/>
          </a:xfrm>
          <a:custGeom>
            <a:avLst/>
            <a:gdLst/>
            <a:ahLst/>
            <a:cxnLst/>
            <a:rect r="r" b="b" t="t" l="l"/>
            <a:pathLst>
              <a:path h="16260061" w="9031729">
                <a:moveTo>
                  <a:pt x="0" y="0"/>
                </a:moveTo>
                <a:lnTo>
                  <a:pt x="9031729" y="0"/>
                </a:lnTo>
                <a:lnTo>
                  <a:pt x="9031729" y="16260061"/>
                </a:lnTo>
                <a:lnTo>
                  <a:pt x="0" y="162600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91225" y="4839205"/>
            <a:ext cx="8551669" cy="16199101"/>
          </a:xfrm>
          <a:custGeom>
            <a:avLst/>
            <a:gdLst/>
            <a:ahLst/>
            <a:cxnLst/>
            <a:rect r="r" b="b" t="t" l="l"/>
            <a:pathLst>
              <a:path h="16199101" w="8551669">
                <a:moveTo>
                  <a:pt x="0" y="0"/>
                </a:moveTo>
                <a:lnTo>
                  <a:pt x="8551669" y="0"/>
                </a:lnTo>
                <a:lnTo>
                  <a:pt x="8551669" y="16199101"/>
                </a:lnTo>
                <a:lnTo>
                  <a:pt x="0" y="161991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4058" y="457705"/>
            <a:ext cx="32071056" cy="4053840"/>
          </a:xfrm>
          <a:custGeom>
            <a:avLst/>
            <a:gdLst/>
            <a:ahLst/>
            <a:cxnLst/>
            <a:rect r="r" b="b" t="t" l="l"/>
            <a:pathLst>
              <a:path h="4053840" w="32071056">
                <a:moveTo>
                  <a:pt x="0" y="0"/>
                </a:moveTo>
                <a:lnTo>
                  <a:pt x="32071056" y="0"/>
                </a:lnTo>
                <a:lnTo>
                  <a:pt x="32071056" y="4053840"/>
                </a:lnTo>
                <a:lnTo>
                  <a:pt x="0" y="40538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926107" y="14497560"/>
            <a:ext cx="6743319" cy="6540745"/>
          </a:xfrm>
          <a:custGeom>
            <a:avLst/>
            <a:gdLst/>
            <a:ahLst/>
            <a:cxnLst/>
            <a:rect r="r" b="b" t="t" l="l"/>
            <a:pathLst>
              <a:path h="6540745" w="6743319">
                <a:moveTo>
                  <a:pt x="0" y="0"/>
                </a:moveTo>
                <a:lnTo>
                  <a:pt x="6743319" y="0"/>
                </a:lnTo>
                <a:lnTo>
                  <a:pt x="6743319" y="6540746"/>
                </a:lnTo>
                <a:lnTo>
                  <a:pt x="0" y="65407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922221" y="4839205"/>
            <a:ext cx="6725917" cy="9392917"/>
          </a:xfrm>
          <a:custGeom>
            <a:avLst/>
            <a:gdLst/>
            <a:ahLst/>
            <a:cxnLst/>
            <a:rect r="r" b="b" t="t" l="l"/>
            <a:pathLst>
              <a:path h="9392917" w="6725917">
                <a:moveTo>
                  <a:pt x="0" y="0"/>
                </a:moveTo>
                <a:lnTo>
                  <a:pt x="6725917" y="0"/>
                </a:lnTo>
                <a:lnTo>
                  <a:pt x="6725917" y="9392917"/>
                </a:lnTo>
                <a:lnTo>
                  <a:pt x="0" y="93929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" y="0"/>
            <a:ext cx="5271516" cy="5045964"/>
          </a:xfrm>
          <a:custGeom>
            <a:avLst/>
            <a:gdLst/>
            <a:ahLst/>
            <a:cxnLst/>
            <a:rect r="r" b="b" t="t" l="l"/>
            <a:pathLst>
              <a:path h="5045964" w="5271516">
                <a:moveTo>
                  <a:pt x="0" y="0"/>
                </a:moveTo>
                <a:lnTo>
                  <a:pt x="5271516" y="0"/>
                </a:lnTo>
                <a:lnTo>
                  <a:pt x="5271516" y="5045964"/>
                </a:lnTo>
                <a:lnTo>
                  <a:pt x="0" y="504596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4469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0080" y="13570263"/>
            <a:ext cx="6646255" cy="2046515"/>
          </a:xfrm>
          <a:custGeom>
            <a:avLst/>
            <a:gdLst/>
            <a:ahLst/>
            <a:cxnLst/>
            <a:rect r="r" b="b" t="t" l="l"/>
            <a:pathLst>
              <a:path h="2046515" w="6646255">
                <a:moveTo>
                  <a:pt x="0" y="0"/>
                </a:moveTo>
                <a:lnTo>
                  <a:pt x="6646255" y="0"/>
                </a:lnTo>
                <a:lnTo>
                  <a:pt x="6646255" y="2046515"/>
                </a:lnTo>
                <a:lnTo>
                  <a:pt x="0" y="204651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64058" y="16916400"/>
            <a:ext cx="7354948" cy="4121906"/>
            <a:chOff x="0" y="0"/>
            <a:chExt cx="908018" cy="50887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8018" cy="508877"/>
            </a:xfrm>
            <a:custGeom>
              <a:avLst/>
              <a:gdLst/>
              <a:ahLst/>
              <a:cxnLst/>
              <a:rect r="r" b="b" t="t" l="l"/>
              <a:pathLst>
                <a:path h="508877" w="908018">
                  <a:moveTo>
                    <a:pt x="0" y="0"/>
                  </a:moveTo>
                  <a:lnTo>
                    <a:pt x="908018" y="0"/>
                  </a:lnTo>
                  <a:lnTo>
                    <a:pt x="908018" y="508877"/>
                  </a:lnTo>
                  <a:lnTo>
                    <a:pt x="0" y="508877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08018" cy="556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-6">
                  <a:solidFill>
                    <a:srgbClr val="000000"/>
                  </a:solidFill>
                  <a:latin typeface="Open Sauce Semi-Bold"/>
                </a:rPr>
                <a:t>Context: The digital battleground of the Russia-Ukraine crisis involves strategic use of social media to rally support and disseminate narratives.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-6">
                  <a:solidFill>
                    <a:srgbClr val="000000"/>
                  </a:solidFill>
                  <a:latin typeface="Open Sauce Semi-Bold"/>
                </a:rPr>
                <a:t>Objective: Introduce TweetIntent@Crisis, a Twitter dataset that captures narratives from both Russian and Ukrainian government-affiliated accounts, focusing on intents behind tweets.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-6">
                  <a:solidFill>
                    <a:srgbClr val="000000"/>
                  </a:solidFill>
                  <a:latin typeface="Open Sauce Semi-Bold"/>
                </a:rPr>
                <a:t>Dataset: Over 17,000 tweets, including 3,000 human-annotated and 14,000 machine-annotated tweets using fine-tuned GPT models.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013807" y="13111947"/>
            <a:ext cx="6967743" cy="3748065"/>
          </a:xfrm>
          <a:custGeom>
            <a:avLst/>
            <a:gdLst/>
            <a:ahLst/>
            <a:cxnLst/>
            <a:rect r="r" b="b" t="t" l="l"/>
            <a:pathLst>
              <a:path h="3748065" w="6967743">
                <a:moveTo>
                  <a:pt x="0" y="0"/>
                </a:moveTo>
                <a:lnTo>
                  <a:pt x="6967743" y="0"/>
                </a:lnTo>
                <a:lnTo>
                  <a:pt x="6967743" y="3748065"/>
                </a:lnTo>
                <a:lnTo>
                  <a:pt x="0" y="374806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83156" y="17079087"/>
            <a:ext cx="6898394" cy="3584290"/>
          </a:xfrm>
          <a:custGeom>
            <a:avLst/>
            <a:gdLst/>
            <a:ahLst/>
            <a:cxnLst/>
            <a:rect r="r" b="b" t="t" l="l"/>
            <a:pathLst>
              <a:path h="3584290" w="6898394">
                <a:moveTo>
                  <a:pt x="0" y="0"/>
                </a:moveTo>
                <a:lnTo>
                  <a:pt x="6898394" y="0"/>
                </a:lnTo>
                <a:lnTo>
                  <a:pt x="6898394" y="3584290"/>
                </a:lnTo>
                <a:lnTo>
                  <a:pt x="0" y="358429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57454" y="6137272"/>
            <a:ext cx="7564496" cy="3536613"/>
          </a:xfrm>
          <a:custGeom>
            <a:avLst/>
            <a:gdLst/>
            <a:ahLst/>
            <a:cxnLst/>
            <a:rect r="r" b="b" t="t" l="l"/>
            <a:pathLst>
              <a:path h="3536613" w="7564496">
                <a:moveTo>
                  <a:pt x="0" y="0"/>
                </a:moveTo>
                <a:lnTo>
                  <a:pt x="7564496" y="0"/>
                </a:lnTo>
                <a:lnTo>
                  <a:pt x="7564496" y="3536613"/>
                </a:lnTo>
                <a:lnTo>
                  <a:pt x="0" y="353661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3513" t="-5425" r="0" b="-1058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946612" y="9987346"/>
            <a:ext cx="6742489" cy="3916332"/>
          </a:xfrm>
          <a:custGeom>
            <a:avLst/>
            <a:gdLst/>
            <a:ahLst/>
            <a:cxnLst/>
            <a:rect r="r" b="b" t="t" l="l"/>
            <a:pathLst>
              <a:path h="3916332" w="6742489">
                <a:moveTo>
                  <a:pt x="0" y="0"/>
                </a:moveTo>
                <a:lnTo>
                  <a:pt x="6742490" y="0"/>
                </a:lnTo>
                <a:lnTo>
                  <a:pt x="6742490" y="3916332"/>
                </a:lnTo>
                <a:lnTo>
                  <a:pt x="0" y="391633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771" r="-1887" b="-77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946612" y="14122753"/>
            <a:ext cx="7144832" cy="2269639"/>
          </a:xfrm>
          <a:custGeom>
            <a:avLst/>
            <a:gdLst/>
            <a:ahLst/>
            <a:cxnLst/>
            <a:rect r="r" b="b" t="t" l="l"/>
            <a:pathLst>
              <a:path h="2269639" w="7144832">
                <a:moveTo>
                  <a:pt x="0" y="0"/>
                </a:moveTo>
                <a:lnTo>
                  <a:pt x="7144832" y="0"/>
                </a:lnTo>
                <a:lnTo>
                  <a:pt x="7144832" y="2269639"/>
                </a:lnTo>
                <a:lnTo>
                  <a:pt x="0" y="226963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-786" r="0" b="-786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6725202" y="11881225"/>
            <a:ext cx="5272859" cy="2115061"/>
          </a:xfrm>
          <a:custGeom>
            <a:avLst/>
            <a:gdLst/>
            <a:ahLst/>
            <a:cxnLst/>
            <a:rect r="r" b="b" t="t" l="l"/>
            <a:pathLst>
              <a:path h="2115061" w="5272859">
                <a:moveTo>
                  <a:pt x="0" y="0"/>
                </a:moveTo>
                <a:lnTo>
                  <a:pt x="5272859" y="0"/>
                </a:lnTo>
                <a:lnTo>
                  <a:pt x="5272859" y="2115061"/>
                </a:lnTo>
                <a:lnTo>
                  <a:pt x="0" y="211506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-12636" r="0" b="-12636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7709899" y="17677828"/>
            <a:ext cx="3408870" cy="3201975"/>
          </a:xfrm>
          <a:custGeom>
            <a:avLst/>
            <a:gdLst/>
            <a:ahLst/>
            <a:cxnLst/>
            <a:rect r="r" b="b" t="t" l="l"/>
            <a:pathLst>
              <a:path h="3201975" w="3408870">
                <a:moveTo>
                  <a:pt x="0" y="0"/>
                </a:moveTo>
                <a:lnTo>
                  <a:pt x="3408869" y="0"/>
                </a:lnTo>
                <a:lnTo>
                  <a:pt x="3408869" y="3201976"/>
                </a:lnTo>
                <a:lnTo>
                  <a:pt x="0" y="3201976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-3230" r="0" b="-323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7916013" y="742307"/>
            <a:ext cx="4066546" cy="3525696"/>
          </a:xfrm>
          <a:custGeom>
            <a:avLst/>
            <a:gdLst/>
            <a:ahLst/>
            <a:cxnLst/>
            <a:rect r="r" b="b" t="t" l="l"/>
            <a:pathLst>
              <a:path h="3525696" w="4066546">
                <a:moveTo>
                  <a:pt x="0" y="0"/>
                </a:moveTo>
                <a:lnTo>
                  <a:pt x="4066546" y="0"/>
                </a:lnTo>
                <a:lnTo>
                  <a:pt x="4066546" y="3525695"/>
                </a:lnTo>
                <a:lnTo>
                  <a:pt x="0" y="3525695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38543" y="5595171"/>
            <a:ext cx="7066080" cy="7775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382">
                <a:solidFill>
                  <a:srgbClr val="000000"/>
                </a:solidFill>
                <a:latin typeface="Open Sauce Bold"/>
              </a:rPr>
              <a:t>This paper introduces TweetIntent @Crisis, a novel Twitter dataset centered on the Russia-Ukraine crisis. Comprising over 17K tweets from government-affiliated accounts of both nations, the dataset is meticulously annotated to identify underlying intents and detailed intent-related information. Our analysis demonstrates the dataset’s capability in revealing fine-grained intents and nuanced narratives within the tweets from both parties involved in the crisis. We aim for TweetIntent@Crisis to provide the research community with a valuable tool for understanding and analyzing granular media narratives and their impact in this geopolitical conflict.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557390" y="760714"/>
            <a:ext cx="21452777" cy="209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</a:pPr>
            <a:r>
              <a:rPr lang="en-US" sz="6002" spc="-18">
                <a:solidFill>
                  <a:srgbClr val="000000"/>
                </a:solidFill>
                <a:latin typeface="IBM Plex Sans Bold"/>
              </a:rPr>
              <a:t>TweetIntent@Crisis: A Dataset Revealing Narratives of Both Sides in the Russia-Ukraine Crisis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0080" y="4848863"/>
            <a:ext cx="1771193" cy="614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0">
                <a:solidFill>
                  <a:srgbClr val="000000"/>
                </a:solidFill>
                <a:latin typeface="IBM Plex Sans Bold"/>
              </a:rPr>
              <a:t>Abstract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46364" y="4817107"/>
            <a:ext cx="386551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0">
                <a:solidFill>
                  <a:srgbClr val="000000"/>
                </a:solidFill>
                <a:latin typeface="IBM Plex Sans Bold"/>
              </a:rPr>
              <a:t>Methodology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38246" y="4977127"/>
            <a:ext cx="4822437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0">
                <a:solidFill>
                  <a:srgbClr val="000000"/>
                </a:solidFill>
                <a:latin typeface="IBM Plex Sans Bold"/>
              </a:rPr>
              <a:t>Result &amp; Key Findings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277065" y="4735192"/>
            <a:ext cx="2381098" cy="87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1"/>
              </a:lnSpc>
            </a:pPr>
            <a:r>
              <a:rPr lang="en-US" sz="3600" spc="-10">
                <a:solidFill>
                  <a:srgbClr val="000000"/>
                </a:solidFill>
                <a:latin typeface="IBM Plex San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277065" y="14717897"/>
            <a:ext cx="6085723" cy="54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3204" spc="-9">
                <a:solidFill>
                  <a:srgbClr val="000000"/>
                </a:solidFill>
                <a:latin typeface="IBM Plex Sans Bold"/>
              </a:rPr>
              <a:t>Acknowledgements and More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04623" y="3016146"/>
            <a:ext cx="18221484" cy="125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3639" spc="-10">
                <a:solidFill>
                  <a:srgbClr val="000000"/>
                </a:solidFill>
                <a:latin typeface="IBM Plex Sans Bold"/>
              </a:rPr>
              <a:t>Lin Ai, Sameer Gupta, Shreya Oak, Zheng Hui, Zizhou Liu, Julia Hirschberg</a:t>
            </a:r>
          </a:p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sz="3639" spc="-10">
                <a:solidFill>
                  <a:srgbClr val="000000"/>
                </a:solidFill>
                <a:latin typeface="IBM Plex Sans Bold"/>
              </a:rPr>
              <a:t>Computer Science Department, Columbia University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40080" y="12747303"/>
            <a:ext cx="5313097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0">
                <a:solidFill>
                  <a:srgbClr val="000000"/>
                </a:solidFill>
                <a:latin typeface="IBM Plex Sans Bold"/>
              </a:rPr>
              <a:t>Datasets sources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38543" y="16237077"/>
            <a:ext cx="5313097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0">
                <a:solidFill>
                  <a:srgbClr val="000000"/>
                </a:solidFill>
                <a:latin typeface="IBM Plex Sans Bold"/>
              </a:rPr>
              <a:t>Introduction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123172" y="5421718"/>
            <a:ext cx="8763886" cy="792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100" spc="289">
                <a:solidFill>
                  <a:srgbClr val="000000"/>
                </a:solidFill>
                <a:latin typeface="Open Sauce Heavy"/>
              </a:rPr>
              <a:t>Data Collection:</a:t>
            </a:r>
          </a:p>
          <a:p>
            <a:pPr algn="l" marL="453390" indent="-226695" lvl="1">
              <a:lnSpc>
                <a:spcPts val="3318"/>
              </a:lnSpc>
              <a:buFont typeface="Arial"/>
              <a:buChar char="•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Time Frame: February 2022 to February 2023.</a:t>
            </a:r>
          </a:p>
          <a:p>
            <a:pPr algn="l" marL="453390" indent="-226695" lvl="1">
              <a:lnSpc>
                <a:spcPts val="3318"/>
              </a:lnSpc>
              <a:buFont typeface="Arial"/>
              <a:buChar char="•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Source: Tweets from verified Russian and Ukrainian government-affiliated accounts.</a:t>
            </a:r>
          </a:p>
          <a:p>
            <a:pPr algn="l">
              <a:lnSpc>
                <a:spcPts val="3318"/>
              </a:lnSpc>
            </a:pPr>
            <a:r>
              <a:rPr lang="en-US" sz="2100" spc="289">
                <a:solidFill>
                  <a:srgbClr val="000000"/>
                </a:solidFill>
                <a:latin typeface="Open Sauce Heavy"/>
              </a:rPr>
              <a:t>Annotation:</a:t>
            </a:r>
          </a:p>
          <a:p>
            <a:pPr algn="l" marL="453390" indent="-226695" lvl="1">
              <a:lnSpc>
                <a:spcPts val="3318"/>
              </a:lnSpc>
              <a:buFont typeface="Arial"/>
              <a:buChar char="•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Types of Intents:</a:t>
            </a:r>
          </a:p>
          <a:p>
            <a:pPr algn="l" marL="906780" indent="-302260" lvl="2">
              <a:lnSpc>
                <a:spcPts val="3318"/>
              </a:lnSpc>
              <a:buFont typeface="Arial"/>
              <a:buChar char="⚬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Call To Action (CTA): Urges audience to take specific actions.</a:t>
            </a:r>
          </a:p>
          <a:p>
            <a:pPr algn="l" marL="906780" indent="-302260" lvl="2">
              <a:lnSpc>
                <a:spcPts val="3318"/>
              </a:lnSpc>
              <a:buFont typeface="Arial"/>
              <a:buChar char="⚬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Discredit Entity (DE): Aims to harm reputation of entities.</a:t>
            </a:r>
          </a:p>
          <a:p>
            <a:pPr algn="l" marL="453390" indent="-226695" lvl="1">
              <a:lnSpc>
                <a:spcPts val="3318"/>
              </a:lnSpc>
              <a:buFont typeface="Arial"/>
              <a:buChar char="•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Process: Combination of human annotation and machine annotation using fine-tuned GPT-3.5-Turbo models.</a:t>
            </a:r>
          </a:p>
          <a:p>
            <a:pPr algn="l">
              <a:lnSpc>
                <a:spcPts val="3318"/>
              </a:lnSpc>
            </a:pPr>
            <a:r>
              <a:rPr lang="en-US" sz="2100" spc="289">
                <a:solidFill>
                  <a:srgbClr val="000000"/>
                </a:solidFill>
                <a:latin typeface="Open Sauce Heavy"/>
              </a:rPr>
              <a:t>Techniques Used:</a:t>
            </a:r>
          </a:p>
          <a:p>
            <a:pPr algn="l" marL="453390" indent="-226695" lvl="1">
              <a:lnSpc>
                <a:spcPts val="3318"/>
              </a:lnSpc>
              <a:buFont typeface="Arial"/>
              <a:buChar char="•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Latent v Allocation (LDA): For topic modeling to filter relevant tweets.</a:t>
            </a:r>
          </a:p>
          <a:p>
            <a:pPr algn="l" marL="453390" indent="-226695" lvl="1">
              <a:lnSpc>
                <a:spcPts val="3318"/>
              </a:lnSpc>
              <a:buFont typeface="Arial"/>
              <a:buChar char="•"/>
            </a:pPr>
            <a:r>
              <a:rPr lang="en-US" sz="2100" spc="289">
                <a:solidFill>
                  <a:srgbClr val="000000"/>
                </a:solidFill>
                <a:latin typeface="Open Sauce Semi-Bold"/>
              </a:rPr>
              <a:t>Fine-Tuning GPT Models: To enhance accuracy in detecting and localizing intents in tweets.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7336510" y="5771512"/>
            <a:ext cx="876388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382">
                <a:solidFill>
                  <a:srgbClr val="000000"/>
                </a:solidFill>
                <a:latin typeface="Open Sauce Heavy"/>
              </a:rPr>
              <a:t>Dataset Statistics: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336510" y="9621586"/>
            <a:ext cx="876388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382">
                <a:solidFill>
                  <a:srgbClr val="000000"/>
                </a:solidFill>
                <a:latin typeface="Open Sauce Heavy"/>
              </a:rPr>
              <a:t>Inter-Annotator Agreements: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336510" y="13679543"/>
            <a:ext cx="8406384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 spc="382">
                <a:solidFill>
                  <a:srgbClr val="000000"/>
                </a:solidFill>
                <a:latin typeface="Open Sauce Heavy"/>
              </a:rPr>
              <a:t> </a:t>
            </a:r>
            <a:r>
              <a:rPr lang="en-US" sz="2099" spc="382">
                <a:solidFill>
                  <a:srgbClr val="000000"/>
                </a:solidFill>
                <a:latin typeface="Open Sauce Heavy"/>
              </a:rPr>
              <a:t>Intent Binary Classification using LLMs: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7318486" y="16486472"/>
            <a:ext cx="8295623" cy="4691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063" spc="375">
                <a:solidFill>
                  <a:srgbClr val="000000"/>
                </a:solidFill>
                <a:latin typeface="Open Sauce Heavy"/>
              </a:rPr>
              <a:t>Narrative Analysis:</a:t>
            </a:r>
          </a:p>
          <a:p>
            <a:pPr algn="l" marL="445556" indent="-222778" lvl="1">
              <a:lnSpc>
                <a:spcPts val="2889"/>
              </a:lnSpc>
              <a:buFont typeface="Arial"/>
              <a:buChar char="•"/>
            </a:pPr>
            <a:r>
              <a:rPr lang="en-US" sz="2063" spc="375">
                <a:solidFill>
                  <a:srgbClr val="000000"/>
                </a:solidFill>
                <a:latin typeface="Open Sauce Semi-Bold"/>
              </a:rPr>
              <a:t>CTA Ukrainian Accounts: Focus on rallying international support, sanctions, and weapon requests from international.</a:t>
            </a:r>
          </a:p>
          <a:p>
            <a:pPr algn="l" marL="445556" indent="-222778" lvl="1">
              <a:lnSpc>
                <a:spcPts val="2889"/>
              </a:lnSpc>
              <a:buFont typeface="Arial"/>
              <a:buChar char="•"/>
            </a:pPr>
            <a:r>
              <a:rPr lang="en-US" sz="2063" spc="375">
                <a:solidFill>
                  <a:srgbClr val="000000"/>
                </a:solidFill>
                <a:latin typeface="Open Sauce Semi-Bold"/>
              </a:rPr>
              <a:t>CTA Russian Accounts: Broad calls to global audience for peace.</a:t>
            </a:r>
          </a:p>
          <a:p>
            <a:pPr algn="l" marL="445556" indent="-222778" lvl="1">
              <a:lnSpc>
                <a:spcPts val="2889"/>
              </a:lnSpc>
              <a:buFont typeface="Arial"/>
              <a:buChar char="•"/>
            </a:pPr>
            <a:r>
              <a:rPr lang="en-US" sz="2063" spc="375">
                <a:solidFill>
                  <a:srgbClr val="000000"/>
                </a:solidFill>
                <a:latin typeface="Open Sauce Semi-Bold"/>
              </a:rPr>
              <a:t>DE Ukrainian Accounts: Focus on discrediting Russia, using terms like "invasion" and "killing civilians".</a:t>
            </a:r>
          </a:p>
          <a:p>
            <a:pPr algn="l" marL="445556" indent="-222778" lvl="1">
              <a:lnSpc>
                <a:spcPts val="2889"/>
              </a:lnSpc>
              <a:buFont typeface="Arial"/>
              <a:buChar char="•"/>
            </a:pPr>
            <a:r>
              <a:rPr lang="en-US" sz="2063" spc="375">
                <a:solidFill>
                  <a:srgbClr val="000000"/>
                </a:solidFill>
                <a:latin typeface="Open Sauce Semi-Bold"/>
              </a:rPr>
              <a:t>DE Russian Accounts: Target NATO, Ukraine, and Western governments. Use strong negative language to discredit entities.</a:t>
            </a:r>
          </a:p>
          <a:p>
            <a:pPr algn="l">
              <a:lnSpc>
                <a:spcPts val="288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25976500" y="5699055"/>
            <a:ext cx="6487420" cy="637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171"/>
              </a:lnSpc>
              <a:buFont typeface="Arial"/>
              <a:buChar char="•"/>
            </a:pPr>
            <a:r>
              <a:rPr lang="en-US" sz="2100" spc="399">
                <a:solidFill>
                  <a:srgbClr val="000000"/>
                </a:solidFill>
                <a:latin typeface="Open Sauce Semi-Bold"/>
              </a:rPr>
              <a:t>Impact: TweetIntent@Crisis provides valuable insights into the media narratives and their strategic dissemination during the Russia-Ukraine crisis.</a:t>
            </a:r>
          </a:p>
          <a:p>
            <a:pPr algn="l" marL="453390" indent="-226695" lvl="1">
              <a:lnSpc>
                <a:spcPts val="3171"/>
              </a:lnSpc>
              <a:buFont typeface="Arial"/>
              <a:buChar char="•"/>
            </a:pPr>
            <a:r>
              <a:rPr lang="en-US" sz="2100" spc="399">
                <a:solidFill>
                  <a:srgbClr val="000000"/>
                </a:solidFill>
                <a:latin typeface="Open Sauce Semi-Bold"/>
              </a:rPr>
              <a:t>Applications: This dataset aids researchers in understanding the dynamics of information warfare and the construction of media narratives on social media.</a:t>
            </a:r>
          </a:p>
          <a:p>
            <a:pPr algn="l" marL="453390" indent="-226695" lvl="1">
              <a:lnSpc>
                <a:spcPts val="3171"/>
              </a:lnSpc>
              <a:buFont typeface="Arial"/>
              <a:buChar char="•"/>
            </a:pPr>
            <a:r>
              <a:rPr lang="en-US" sz="2100" spc="399">
                <a:solidFill>
                  <a:srgbClr val="000000"/>
                </a:solidFill>
                <a:latin typeface="Open Sauce Semi-Bold"/>
              </a:rPr>
              <a:t>Future Work: Potential for expanding the dataset to include multilingual tweets and further refining annotation techniques to capture more nuanced intents.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26100395" y="15545968"/>
            <a:ext cx="6627876" cy="189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1"/>
              </a:lnSpc>
            </a:pPr>
            <a:r>
              <a:rPr lang="en-US" sz="2100" spc="399">
                <a:solidFill>
                  <a:srgbClr val="000000"/>
                </a:solidFill>
                <a:latin typeface="Open Sauce Semi-Bold"/>
              </a:rPr>
              <a:t>Funding: Defense Advanced Research Projects Agency (DARPA).</a:t>
            </a:r>
          </a:p>
          <a:p>
            <a:pPr algn="l">
              <a:lnSpc>
                <a:spcPts val="3171"/>
              </a:lnSpc>
            </a:pPr>
            <a:r>
              <a:rPr lang="en-US" sz="2100" spc="399">
                <a:solidFill>
                  <a:srgbClr val="000000"/>
                </a:solidFill>
                <a:latin typeface="Open Sauce Semi-Bold"/>
              </a:rPr>
              <a:t>Contributors: Kitware Inc. for annotation assistance.</a:t>
            </a:r>
          </a:p>
          <a:p>
            <a:pPr algn="l">
              <a:lnSpc>
                <a:spcPts val="2287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7506089" y="17159414"/>
            <a:ext cx="3816490" cy="51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7"/>
              </a:lnSpc>
              <a:spcBef>
                <a:spcPct val="0"/>
              </a:spcBef>
            </a:pPr>
            <a:r>
              <a:rPr lang="en-US" sz="2799" spc="531">
                <a:solidFill>
                  <a:srgbClr val="000000"/>
                </a:solidFill>
                <a:latin typeface="Open Sauce Heavy"/>
              </a:rPr>
              <a:t>Scan for More!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0008451" y="21158170"/>
            <a:ext cx="2596727" cy="351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 spc="-6">
                <a:solidFill>
                  <a:srgbClr val="FEFEFE"/>
                </a:solidFill>
                <a:latin typeface="IBM Plex Sans Bold"/>
              </a:rPr>
              <a:t>@Zheng hui 2024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DAGHBsIEyHM</dc:identifier>
  <dcterms:modified xsi:type="dcterms:W3CDTF">2011-08-01T06:04:30Z</dcterms:modified>
  <cp:revision>1</cp:revision>
  <dc:title>harshdeep_aujla_poster_-_harshdeep_aujla.pdf</dc:title>
</cp:coreProperties>
</file>