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python.org/3/library/tkinter.html#module-tkinter" TargetMode="External"/><Relationship Id="rId4" Type="http://schemas.openxmlformats.org/officeDocument/2006/relationships/hyperlink" Target="https://docs.python.org/3/library/tkinter.html#module-tkin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sz="4800">
                <a:latin typeface="Arial"/>
                <a:ea typeface="Arial"/>
                <a:cs typeface="Arial"/>
                <a:sym typeface="Arial"/>
              </a:rPr>
              <a:t>Programming the Game of Tic Tac Toe</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By Zach Carson and Bryan Arias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15450"/>
            <a:ext cx="8520600" cy="707400"/>
          </a:xfrm>
          <a:prstGeom prst="rect">
            <a:avLst/>
          </a:prstGeom>
        </p:spPr>
        <p:txBody>
          <a:bodyPr anchorCtr="0" anchor="t" bIns="91425" lIns="91425" rIns="91425" tIns="91425">
            <a:noAutofit/>
          </a:bodyPr>
          <a:lstStyle/>
          <a:p>
            <a:pPr lvl="0">
              <a:spcBef>
                <a:spcPts val="0"/>
              </a:spcBef>
              <a:buNone/>
            </a:pPr>
            <a:r>
              <a:rPr lang="en"/>
              <a:t>def checker(</a:t>
            </a:r>
            <a:r>
              <a:rPr lang="en" sz="2400"/>
              <a:t>controller, num, button_array, number_of_spaces</a:t>
            </a:r>
            <a:r>
              <a:rPr lang="en"/>
              <a:t>):</a:t>
            </a:r>
          </a:p>
        </p:txBody>
      </p:sp>
      <p:sp>
        <p:nvSpPr>
          <p:cNvPr id="131" name="Shape 131"/>
          <p:cNvSpPr txBox="1"/>
          <p:nvPr>
            <p:ph idx="1" type="body"/>
          </p:nvPr>
        </p:nvSpPr>
        <p:spPr>
          <a:xfrm>
            <a:off x="311700" y="1100325"/>
            <a:ext cx="8520600" cy="3302700"/>
          </a:xfrm>
          <a:prstGeom prst="rect">
            <a:avLst/>
          </a:prstGeom>
        </p:spPr>
        <p:txBody>
          <a:bodyPr anchorCtr="0" anchor="t" bIns="91425" lIns="91425" rIns="91425" tIns="91425">
            <a:noAutofit/>
          </a:bodyPr>
          <a:lstStyle/>
          <a:p>
            <a:pPr indent="-228600" lvl="0" marL="457200" rtl="0">
              <a:spcBef>
                <a:spcPts val="0"/>
              </a:spcBef>
            </a:pPr>
            <a:r>
              <a:rPr lang="en"/>
              <a:t>Location</a:t>
            </a:r>
            <a:r>
              <a:rPr lang="en"/>
              <a:t>: Class Game</a:t>
            </a:r>
          </a:p>
          <a:p>
            <a:pPr indent="-228600" lvl="0" marL="457200" rtl="0">
              <a:spcBef>
                <a:spcPts val="0"/>
              </a:spcBef>
            </a:pPr>
            <a:r>
              <a:rPr lang="en"/>
              <a:t>Parameters</a:t>
            </a:r>
            <a:r>
              <a:rPr lang="en"/>
              <a:t> </a:t>
            </a:r>
          </a:p>
          <a:p>
            <a:pPr indent="-228600" lvl="1" marL="914400" rtl="0">
              <a:spcBef>
                <a:spcPts val="0"/>
              </a:spcBef>
            </a:pPr>
            <a:r>
              <a:rPr lang="en"/>
              <a:t>Controller</a:t>
            </a:r>
          </a:p>
          <a:p>
            <a:pPr indent="-228600" lvl="2" marL="1371600" rtl="0">
              <a:spcBef>
                <a:spcPts val="0"/>
              </a:spcBef>
            </a:pPr>
            <a:r>
              <a:rPr lang="en"/>
              <a:t>Indicates the current frame.</a:t>
            </a:r>
          </a:p>
          <a:p>
            <a:pPr indent="-228600" lvl="1" marL="914400" rtl="0">
              <a:spcBef>
                <a:spcPts val="0"/>
              </a:spcBef>
            </a:pPr>
            <a:r>
              <a:rPr lang="en"/>
              <a:t>Button_array</a:t>
            </a:r>
          </a:p>
          <a:p>
            <a:pPr indent="-228600" lvl="2" marL="1371600" rtl="0">
              <a:spcBef>
                <a:spcPts val="0"/>
              </a:spcBef>
            </a:pPr>
            <a:r>
              <a:rPr lang="en"/>
              <a:t>An array that holds all the button objects made for Tic Tac Toe in the Game class</a:t>
            </a:r>
            <a:r>
              <a:rPr lang="en"/>
              <a:t> .</a:t>
            </a:r>
          </a:p>
          <a:p>
            <a:pPr indent="-228600" lvl="1" marL="914400" rtl="0">
              <a:spcBef>
                <a:spcPts val="0"/>
              </a:spcBef>
            </a:pPr>
            <a:r>
              <a:rPr lang="en"/>
              <a:t>Num</a:t>
            </a:r>
          </a:p>
          <a:p>
            <a:pPr indent="-228600" lvl="2" marL="1371600" rtl="0">
              <a:spcBef>
                <a:spcPts val="0"/>
              </a:spcBef>
            </a:pPr>
            <a:r>
              <a:rPr lang="en"/>
              <a:t>Location of </a:t>
            </a:r>
            <a:r>
              <a:rPr lang="en"/>
              <a:t>button in</a:t>
            </a:r>
            <a:r>
              <a:rPr lang="en"/>
              <a:t> the array.</a:t>
            </a:r>
          </a:p>
          <a:p>
            <a:pPr indent="-228600" lvl="0" marL="457200" rtl="0">
              <a:spcBef>
                <a:spcPts val="0"/>
              </a:spcBef>
            </a:pPr>
            <a:r>
              <a:rPr lang="en"/>
              <a:t>Functionality</a:t>
            </a:r>
            <a:r>
              <a:rPr lang="en"/>
              <a:t> </a:t>
            </a:r>
          </a:p>
          <a:p>
            <a:pPr indent="-228600" lvl="1" marL="914400" rtl="0">
              <a:spcBef>
                <a:spcPts val="0"/>
              </a:spcBef>
            </a:pPr>
            <a:r>
              <a:rPr lang="en"/>
              <a:t>Checks the variable board to see if there is a winner or a stalemate. This </a:t>
            </a:r>
            <a:r>
              <a:rPr lang="en"/>
              <a:t>module</a:t>
            </a:r>
            <a:r>
              <a:rPr lang="en"/>
              <a:t> is called everytime a button in class Game is called.</a:t>
            </a:r>
          </a:p>
          <a:p>
            <a:pPr indent="-228600" lvl="0" marL="457200" rtl="0">
              <a:spcBef>
                <a:spcPts val="0"/>
              </a:spcBef>
            </a:pPr>
            <a:r>
              <a:rPr lang="en"/>
              <a:t>Output </a:t>
            </a:r>
          </a:p>
          <a:p>
            <a:pPr indent="-228600" lvl="1" marL="914400" rtl="0">
              <a:spcBef>
                <a:spcPts val="0"/>
              </a:spcBef>
            </a:pPr>
            <a:r>
              <a:rPr lang="en"/>
              <a:t>Checks if there is a winner or a stalemate on the game board, displaying the </a:t>
            </a:r>
            <a:r>
              <a:rPr lang="en"/>
              <a:t>appropriate</a:t>
            </a:r>
            <a:r>
              <a:rPr lang="en"/>
              <a:t> </a:t>
            </a:r>
            <a:r>
              <a:rPr lang="en"/>
              <a:t>message in a pop up window</a:t>
            </a:r>
            <a:r>
              <a:rPr lang="en"/>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def show_frame(self, cont):</a:t>
            </a:r>
          </a:p>
        </p:txBody>
      </p:sp>
      <p:sp>
        <p:nvSpPr>
          <p:cNvPr id="143" name="Shape 14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Location: Class TicTacToe</a:t>
            </a:r>
          </a:p>
          <a:p>
            <a:pPr indent="-228600" lvl="0" marL="457200" rtl="0">
              <a:spcBef>
                <a:spcPts val="0"/>
              </a:spcBef>
            </a:pPr>
            <a:r>
              <a:rPr lang="en"/>
              <a:t>Parameters:</a:t>
            </a:r>
          </a:p>
          <a:p>
            <a:pPr indent="-228600" lvl="1" marL="914400" rtl="0">
              <a:spcBef>
                <a:spcPts val="0"/>
              </a:spcBef>
            </a:pPr>
            <a:r>
              <a:rPr lang="en"/>
              <a:t>Self</a:t>
            </a:r>
          </a:p>
          <a:p>
            <a:pPr indent="-228600" lvl="2" marL="1371600" rtl="0">
              <a:spcBef>
                <a:spcPts val="0"/>
              </a:spcBef>
            </a:pPr>
            <a:r>
              <a:rPr lang="en"/>
              <a:t>The window that it's being draw in.</a:t>
            </a:r>
          </a:p>
          <a:p>
            <a:pPr indent="-228600" lvl="1" marL="914400" rtl="0">
              <a:spcBef>
                <a:spcPts val="0"/>
              </a:spcBef>
            </a:pPr>
            <a:r>
              <a:rPr lang="en"/>
              <a:t>Cont</a:t>
            </a:r>
          </a:p>
          <a:p>
            <a:pPr indent="-228600" lvl="2" marL="1371600" rtl="0">
              <a:spcBef>
                <a:spcPts val="0"/>
              </a:spcBef>
            </a:pPr>
            <a:r>
              <a:rPr lang="en"/>
              <a:t>The current window(container)</a:t>
            </a:r>
          </a:p>
          <a:p>
            <a:pPr indent="-228600" lvl="0" marL="457200" rtl="0">
              <a:spcBef>
                <a:spcPts val="0"/>
              </a:spcBef>
            </a:pPr>
            <a:r>
              <a:rPr lang="en"/>
              <a:t>Functionality: </a:t>
            </a:r>
          </a:p>
          <a:p>
            <a:pPr indent="-228600" lvl="1" marL="914400" rtl="0">
              <a:spcBef>
                <a:spcPts val="0"/>
              </a:spcBef>
            </a:pPr>
            <a:r>
              <a:rPr lang="en"/>
              <a:t>Gives the controller the ability to move through frames. When called, this function takes the selected frame and displays it in the window.</a:t>
            </a:r>
          </a:p>
          <a:p>
            <a:pPr indent="-228600" lvl="0" marL="457200" rtl="0">
              <a:spcBef>
                <a:spcPts val="0"/>
              </a:spcBef>
            </a:pPr>
            <a:r>
              <a:rPr lang="en"/>
              <a:t>Output:</a:t>
            </a:r>
          </a:p>
          <a:p>
            <a:pPr indent="-228600" lvl="1" marL="914400">
              <a:spcBef>
                <a:spcPts val="0"/>
              </a:spcBef>
            </a:pPr>
            <a:r>
              <a:rPr lang="en"/>
              <a:t>Displays the frame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def draw(container, parent, controller):</a:t>
            </a:r>
          </a:p>
        </p:txBody>
      </p:sp>
      <p:sp>
        <p:nvSpPr>
          <p:cNvPr id="149" name="Shape 14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Parameters</a:t>
            </a:r>
          </a:p>
          <a:p>
            <a:pPr indent="-228600" lvl="1" marL="914400" rtl="0">
              <a:spcBef>
                <a:spcPts val="0"/>
              </a:spcBef>
            </a:pPr>
            <a:r>
              <a:rPr lang="en"/>
              <a:t>Container</a:t>
            </a:r>
          </a:p>
          <a:p>
            <a:pPr indent="-228600" lvl="2" marL="1371600" rtl="0">
              <a:spcBef>
                <a:spcPts val="0"/>
              </a:spcBef>
            </a:pPr>
            <a:r>
              <a:rPr lang="en"/>
              <a:t>The window it is going to be draw in</a:t>
            </a:r>
          </a:p>
          <a:p>
            <a:pPr indent="-228600" lvl="1" marL="914400" rtl="0">
              <a:spcBef>
                <a:spcPts val="0"/>
              </a:spcBef>
            </a:pPr>
            <a:r>
              <a:rPr lang="en"/>
              <a:t>Parent</a:t>
            </a:r>
          </a:p>
          <a:p>
            <a:pPr indent="-228600" lvl="2" marL="1371600" rtl="0">
              <a:spcBef>
                <a:spcPts val="0"/>
              </a:spcBef>
            </a:pPr>
            <a:r>
              <a:rPr lang="en"/>
              <a:t>What type of menu it is i.e. Main Menu, Game, or End Screen</a:t>
            </a:r>
          </a:p>
          <a:p>
            <a:pPr indent="-228600" lvl="1" marL="914400" rtl="0">
              <a:spcBef>
                <a:spcPts val="0"/>
              </a:spcBef>
            </a:pPr>
            <a:r>
              <a:rPr lang="en"/>
              <a:t>Controller</a:t>
            </a:r>
          </a:p>
          <a:p>
            <a:pPr indent="-228600" lvl="2" marL="1371600" rtl="0">
              <a:spcBef>
                <a:spcPts val="0"/>
              </a:spcBef>
            </a:pPr>
            <a:r>
              <a:rPr lang="en"/>
              <a:t>The current frame </a:t>
            </a:r>
          </a:p>
          <a:p>
            <a:pPr indent="-228600" lvl="0" marL="457200" rtl="0">
              <a:spcBef>
                <a:spcPts val="0"/>
              </a:spcBef>
            </a:pPr>
            <a:r>
              <a:rPr lang="en"/>
              <a:t>Functionality</a:t>
            </a:r>
          </a:p>
          <a:p>
            <a:pPr indent="-228600" lvl="1" marL="914400" rtl="0">
              <a:spcBef>
                <a:spcPts val="0"/>
              </a:spcBef>
            </a:pPr>
            <a:r>
              <a:rPr lang="en"/>
              <a:t>Draws the layout of the selected menu. Each class has its own draw method that makes a different set of widgets such as buttons and labels</a:t>
            </a:r>
          </a:p>
          <a:p>
            <a:pPr indent="-228600" lvl="0" marL="457200" rtl="0">
              <a:spcBef>
                <a:spcPts val="0"/>
              </a:spcBef>
            </a:pPr>
            <a:r>
              <a:rPr lang="en"/>
              <a:t>Output</a:t>
            </a:r>
          </a:p>
          <a:p>
            <a:pPr indent="-228600" lvl="1" marL="914400" rtl="0">
              <a:spcBef>
                <a:spcPts val="0"/>
              </a:spcBef>
            </a:pPr>
            <a:r>
              <a:rPr lang="en"/>
              <a:t>Displays the </a:t>
            </a:r>
            <a:r>
              <a:rPr lang="en"/>
              <a:t>widgets</a:t>
            </a:r>
            <a:r>
              <a:rPr lang="en"/>
              <a:t> inside </a:t>
            </a:r>
            <a:r>
              <a:rPr lang="en"/>
              <a:t>one</a:t>
            </a:r>
            <a:r>
              <a:rPr lang="en"/>
              <a:t> of the three menus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Resources:</a:t>
            </a:r>
          </a:p>
        </p:txBody>
      </p:sp>
      <p:sp>
        <p:nvSpPr>
          <p:cNvPr id="155" name="Shape 155"/>
          <p:cNvSpPr txBox="1"/>
          <p:nvPr>
            <p:ph idx="1" type="body"/>
          </p:nvPr>
        </p:nvSpPr>
        <p:spPr>
          <a:xfrm>
            <a:off x="311700" y="1239225"/>
            <a:ext cx="8520600" cy="3302700"/>
          </a:xfrm>
          <a:prstGeom prst="rect">
            <a:avLst/>
          </a:prstGeom>
        </p:spPr>
        <p:txBody>
          <a:bodyPr anchorCtr="0" anchor="t" bIns="91425" lIns="91425" rIns="91425" tIns="91425">
            <a:noAutofit/>
          </a:bodyPr>
          <a:lstStyle/>
          <a:p>
            <a:pPr lvl="0">
              <a:spcBef>
                <a:spcPts val="0"/>
              </a:spcBef>
              <a:buNone/>
            </a:pPr>
            <a:r>
              <a:rPr lang="en"/>
              <a:t>https://wiki.python.org/moin/TkInter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1424700"/>
            <a:ext cx="8520600" cy="2188500"/>
          </a:xfrm>
          <a:prstGeom prst="rect">
            <a:avLst/>
          </a:prstGeom>
        </p:spPr>
        <p:txBody>
          <a:bodyPr anchorCtr="0" anchor="t" bIns="91425" lIns="91425" rIns="91425" tIns="91425">
            <a:noAutofit/>
          </a:bodyPr>
          <a:lstStyle/>
          <a:p>
            <a:pPr lvl="0" rtl="0">
              <a:spcBef>
                <a:spcPts val="0"/>
              </a:spcBef>
              <a:buNone/>
            </a:pPr>
            <a:r>
              <a:rPr lang="en" sz="155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a:solidFill>
            <a:schemeClr val="lt1"/>
          </a:solidFill>
        </p:spPr>
        <p:txBody>
          <a:bodyPr anchorCtr="0" anchor="t" bIns="91425" lIns="91425" rIns="91425" tIns="91425">
            <a:noAutofit/>
          </a:bodyPr>
          <a:lstStyle/>
          <a:p>
            <a:pPr indent="0" lvl="0" marL="0">
              <a:spcBef>
                <a:spcPts val="0"/>
              </a:spcBef>
              <a:buNone/>
            </a:pPr>
            <a:r>
              <a:rPr lang="en" sz="4200">
                <a:latin typeface="Arial"/>
                <a:ea typeface="Arial"/>
                <a:cs typeface="Arial"/>
                <a:sym typeface="Arial"/>
              </a:rPr>
              <a:t>Keeping it Simple</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our Tic Tac Toe game we created a simple program to run  Tic Tac Toe </a:t>
            </a:r>
          </a:p>
          <a:p>
            <a:pPr indent="-228600" lvl="0" marL="457200" rtl="0">
              <a:spcBef>
                <a:spcPts val="0"/>
              </a:spcBef>
            </a:pPr>
            <a:r>
              <a:rPr lang="en"/>
              <a:t>In a board with 9 slots, the player is given the choice to choose character “X” or  ”O”</a:t>
            </a:r>
          </a:p>
          <a:p>
            <a:pPr indent="-228600" lvl="0" marL="457200" rtl="0">
              <a:spcBef>
                <a:spcPts val="0"/>
              </a:spcBef>
            </a:pPr>
            <a:r>
              <a:rPr lang="en"/>
              <a:t>Once player chooses the character of their choice, you get to choose what slot you want </a:t>
            </a:r>
          </a:p>
          <a:p>
            <a:pPr indent="-228600" lvl="0" marL="457200" rtl="0">
              <a:spcBef>
                <a:spcPts val="0"/>
              </a:spcBef>
            </a:pPr>
            <a:r>
              <a:rPr lang="en"/>
              <a:t>If you get 3 characters in a row you win the game, if not the computer wins.</a:t>
            </a:r>
          </a:p>
          <a:p>
            <a:pPr indent="-228600" lvl="0" marL="457200">
              <a:spcBef>
                <a:spcPts val="0"/>
              </a:spcBef>
            </a:pPr>
            <a:r>
              <a:rPr lang="en"/>
              <a:t>After the game is over, it will display who the winner is on text box then. After you click okay on the box, the program will close. </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30200" cy="707400"/>
          </a:xfrm>
          <a:prstGeom prst="rect">
            <a:avLst/>
          </a:prstGeom>
        </p:spPr>
        <p:txBody>
          <a:bodyPr anchorCtr="0" anchor="t" bIns="91425" lIns="91425" rIns="91425" tIns="91425">
            <a:noAutofit/>
          </a:bodyPr>
          <a:lstStyle/>
          <a:p>
            <a:pPr lvl="0">
              <a:spcBef>
                <a:spcPts val="0"/>
              </a:spcBef>
              <a:buNone/>
            </a:pPr>
            <a:r>
              <a:rPr lang="en"/>
              <a:t>Program Layout</a:t>
            </a:r>
          </a:p>
        </p:txBody>
      </p:sp>
      <p:sp>
        <p:nvSpPr>
          <p:cNvPr id="79" name="Shape 79"/>
          <p:cNvSpPr txBox="1"/>
          <p:nvPr>
            <p:ph idx="1" type="body"/>
          </p:nvPr>
        </p:nvSpPr>
        <p:spPr>
          <a:xfrm>
            <a:off x="311700" y="1266325"/>
            <a:ext cx="3334500" cy="3302700"/>
          </a:xfrm>
          <a:prstGeom prst="rect">
            <a:avLst/>
          </a:prstGeom>
        </p:spPr>
        <p:txBody>
          <a:bodyPr anchorCtr="0" anchor="t" bIns="91425" lIns="91425" rIns="91425" tIns="91425">
            <a:noAutofit/>
          </a:bodyPr>
          <a:lstStyle/>
          <a:p>
            <a:pPr indent="-228600" lvl="0" marL="457200" rtl="0">
              <a:spcBef>
                <a:spcPts val="0"/>
              </a:spcBef>
            </a:pPr>
            <a:r>
              <a:rPr lang="en"/>
              <a:t>Window</a:t>
            </a:r>
          </a:p>
          <a:p>
            <a:pPr indent="-228600" lvl="1" marL="914400" rtl="0">
              <a:spcBef>
                <a:spcPts val="0"/>
              </a:spcBef>
            </a:pPr>
            <a:r>
              <a:rPr lang="en"/>
              <a:t>The window is what holds the parts of the program.</a:t>
            </a:r>
          </a:p>
          <a:p>
            <a:pPr indent="-228600" lvl="1" marL="914400" rtl="0">
              <a:spcBef>
                <a:spcPts val="0"/>
              </a:spcBef>
            </a:pPr>
            <a:r>
              <a:rPr lang="en"/>
              <a:t>Container</a:t>
            </a:r>
          </a:p>
          <a:p>
            <a:pPr indent="-228600" lvl="0" marL="457200" rtl="0">
              <a:spcBef>
                <a:spcPts val="0"/>
              </a:spcBef>
            </a:pPr>
            <a:r>
              <a:rPr lang="en"/>
              <a:t>Frame </a:t>
            </a:r>
          </a:p>
          <a:p>
            <a:pPr indent="-228600" lvl="1" marL="914400" rtl="0">
              <a:spcBef>
                <a:spcPts val="0"/>
              </a:spcBef>
            </a:pPr>
            <a:r>
              <a:rPr lang="en"/>
              <a:t>Encapsulates</a:t>
            </a:r>
            <a:r>
              <a:rPr lang="en"/>
              <a:t> all elements needed for the </a:t>
            </a:r>
          </a:p>
          <a:p>
            <a:pPr indent="-228600" lvl="1" marL="914400" rtl="0">
              <a:spcBef>
                <a:spcPts val="0"/>
              </a:spcBef>
            </a:pPr>
            <a:r>
              <a:rPr lang="en"/>
              <a:t>Controller</a:t>
            </a:r>
          </a:p>
          <a:p>
            <a:pPr indent="-228600" lvl="0" marL="457200" rtl="0">
              <a:spcBef>
                <a:spcPts val="0"/>
              </a:spcBef>
            </a:pPr>
            <a:r>
              <a:rPr lang="en"/>
              <a:t>Buttons</a:t>
            </a:r>
          </a:p>
          <a:p>
            <a:pPr indent="-228600" lvl="1" marL="914400" rtl="0">
              <a:spcBef>
                <a:spcPts val="0"/>
              </a:spcBef>
            </a:pPr>
            <a:r>
              <a:rPr lang="en"/>
              <a:t>Specially</a:t>
            </a:r>
            <a:r>
              <a:rPr lang="en"/>
              <a:t> designed </a:t>
            </a:r>
            <a:r>
              <a:rPr lang="en"/>
              <a:t>buttons</a:t>
            </a:r>
            <a:r>
              <a:rPr lang="en"/>
              <a:t> are made for each individual frame</a:t>
            </a:r>
          </a:p>
          <a:p>
            <a:pPr indent="-228600" lvl="1" marL="914400">
              <a:spcBef>
                <a:spcPts val="0"/>
              </a:spcBef>
            </a:pPr>
            <a:r>
              <a:rPr lang="en"/>
              <a:t>Widgets</a:t>
            </a:r>
          </a:p>
        </p:txBody>
      </p:sp>
      <p:sp>
        <p:nvSpPr>
          <p:cNvPr id="80" name="Shape 80"/>
          <p:cNvSpPr/>
          <p:nvPr/>
        </p:nvSpPr>
        <p:spPr>
          <a:xfrm>
            <a:off x="3797475" y="1272425"/>
            <a:ext cx="5044500" cy="3302700"/>
          </a:xfrm>
          <a:prstGeom prst="rect">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4226975" y="1971475"/>
            <a:ext cx="4128600" cy="2380500"/>
          </a:xfrm>
          <a:prstGeom prst="rect">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5601825" y="2622087"/>
            <a:ext cx="1435800" cy="4722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5601825" y="3094287"/>
            <a:ext cx="1435800" cy="4722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5601825" y="3493662"/>
            <a:ext cx="1435800" cy="4722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5327925" y="1920187"/>
            <a:ext cx="1983600" cy="472200"/>
          </a:xfrm>
          <a:prstGeom prst="rect">
            <a:avLst/>
          </a:prstGeom>
          <a:noFill/>
          <a:ln>
            <a:noFill/>
          </a:ln>
        </p:spPr>
        <p:txBody>
          <a:bodyPr anchorCtr="0" anchor="t" bIns="91425" lIns="91425" rIns="91425" tIns="91425">
            <a:noAutofit/>
          </a:bodyPr>
          <a:lstStyle/>
          <a:p>
            <a:pPr lvl="0" algn="ctr">
              <a:spcBef>
                <a:spcPts val="0"/>
              </a:spcBef>
              <a:buNone/>
            </a:pPr>
            <a:r>
              <a:rPr b="1" lang="en" sz="3000"/>
              <a:t>Frame</a:t>
            </a:r>
          </a:p>
        </p:txBody>
      </p:sp>
      <p:sp>
        <p:nvSpPr>
          <p:cNvPr id="86" name="Shape 86"/>
          <p:cNvSpPr txBox="1"/>
          <p:nvPr/>
        </p:nvSpPr>
        <p:spPr>
          <a:xfrm>
            <a:off x="5299475" y="1350525"/>
            <a:ext cx="1983600" cy="472200"/>
          </a:xfrm>
          <a:prstGeom prst="rect">
            <a:avLst/>
          </a:prstGeom>
          <a:noFill/>
          <a:ln>
            <a:noFill/>
          </a:ln>
        </p:spPr>
        <p:txBody>
          <a:bodyPr anchorCtr="0" anchor="t" bIns="91425" lIns="91425" rIns="91425" tIns="91425">
            <a:noAutofit/>
          </a:bodyPr>
          <a:lstStyle/>
          <a:p>
            <a:pPr lvl="0" rtl="0" algn="ctr">
              <a:spcBef>
                <a:spcPts val="0"/>
              </a:spcBef>
              <a:buNone/>
            </a:pPr>
            <a:r>
              <a:rPr b="1" lang="en" sz="3000"/>
              <a:t>Window</a:t>
            </a:r>
          </a:p>
        </p:txBody>
      </p:sp>
      <p:sp>
        <p:nvSpPr>
          <p:cNvPr id="87" name="Shape 87"/>
          <p:cNvSpPr txBox="1"/>
          <p:nvPr/>
        </p:nvSpPr>
        <p:spPr>
          <a:xfrm>
            <a:off x="5897325" y="2703400"/>
            <a:ext cx="844800" cy="309600"/>
          </a:xfrm>
          <a:prstGeom prst="rect">
            <a:avLst/>
          </a:prstGeom>
          <a:noFill/>
          <a:ln>
            <a:noFill/>
          </a:ln>
        </p:spPr>
        <p:txBody>
          <a:bodyPr anchorCtr="0" anchor="t" bIns="91425" lIns="91425" rIns="91425" tIns="91425">
            <a:noAutofit/>
          </a:bodyPr>
          <a:lstStyle/>
          <a:p>
            <a:pPr lvl="0" algn="ctr">
              <a:spcBef>
                <a:spcPts val="0"/>
              </a:spcBef>
              <a:buNone/>
            </a:pPr>
            <a:r>
              <a:rPr b="1" lang="en"/>
              <a:t>Button</a:t>
            </a:r>
          </a:p>
        </p:txBody>
      </p:sp>
      <p:sp>
        <p:nvSpPr>
          <p:cNvPr id="88" name="Shape 88"/>
          <p:cNvSpPr txBox="1"/>
          <p:nvPr/>
        </p:nvSpPr>
        <p:spPr>
          <a:xfrm>
            <a:off x="5897325" y="3098525"/>
            <a:ext cx="844800" cy="309600"/>
          </a:xfrm>
          <a:prstGeom prst="rect">
            <a:avLst/>
          </a:prstGeom>
          <a:noFill/>
          <a:ln>
            <a:noFill/>
          </a:ln>
        </p:spPr>
        <p:txBody>
          <a:bodyPr anchorCtr="0" anchor="t" bIns="91425" lIns="91425" rIns="91425" tIns="91425">
            <a:noAutofit/>
          </a:bodyPr>
          <a:lstStyle/>
          <a:p>
            <a:pPr lvl="0" rtl="0" algn="ctr">
              <a:spcBef>
                <a:spcPts val="0"/>
              </a:spcBef>
              <a:buNone/>
            </a:pPr>
            <a:r>
              <a:rPr b="1" lang="en"/>
              <a:t>Button</a:t>
            </a:r>
          </a:p>
        </p:txBody>
      </p:sp>
      <p:sp>
        <p:nvSpPr>
          <p:cNvPr id="89" name="Shape 89"/>
          <p:cNvSpPr txBox="1"/>
          <p:nvPr/>
        </p:nvSpPr>
        <p:spPr>
          <a:xfrm>
            <a:off x="5897325" y="3493650"/>
            <a:ext cx="844800" cy="309600"/>
          </a:xfrm>
          <a:prstGeom prst="rect">
            <a:avLst/>
          </a:prstGeom>
          <a:noFill/>
          <a:ln>
            <a:noFill/>
          </a:ln>
        </p:spPr>
        <p:txBody>
          <a:bodyPr anchorCtr="0" anchor="t" bIns="91425" lIns="91425" rIns="91425" tIns="91425">
            <a:noAutofit/>
          </a:bodyPr>
          <a:lstStyle/>
          <a:p>
            <a:pPr lvl="0" rtl="0" algn="ctr">
              <a:spcBef>
                <a:spcPts val="0"/>
              </a:spcBef>
              <a:buNone/>
            </a:pPr>
            <a:r>
              <a:rPr b="1" lang="en"/>
              <a:t>Button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Moduals</a:t>
            </a:r>
          </a:p>
        </p:txBody>
      </p:sp>
      <p:sp>
        <p:nvSpPr>
          <p:cNvPr id="95" name="Shape 9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Tkinter - Python's de-facto standard GUI (Graphical User Interface) package.</a:t>
            </a:r>
          </a:p>
          <a:p>
            <a:pPr indent="-228600" lvl="1" marL="914400" rtl="0">
              <a:spcBef>
                <a:spcPts val="0"/>
              </a:spcBef>
            </a:pPr>
            <a:r>
              <a:rPr lang="en"/>
              <a:t>The </a:t>
            </a:r>
            <a:r>
              <a:rPr lang="en" u="sng">
                <a:hlinkClick r:id="rId3"/>
              </a:rPr>
              <a:t>tkinter</a:t>
            </a:r>
            <a:r>
              <a:rPr lang="en"/>
              <a:t> package is a thin object-oriented layer on top of Tcl/Tk. </a:t>
            </a:r>
            <a:r>
              <a:rPr lang="en" u="sng">
                <a:hlinkClick r:id="rId4"/>
              </a:rPr>
              <a:t>tkinter</a:t>
            </a:r>
            <a:r>
              <a:rPr lang="en"/>
              <a:t> is a set of wrappers that implement the Tk widgets as Python classes. In addition, the internal module _tkinter provides a thread safe mechanism which allows Python and Tcl to interact.</a:t>
            </a:r>
          </a:p>
          <a:p>
            <a:pPr indent="-228600" lvl="1" marL="914400" rtl="0">
              <a:spcBef>
                <a:spcPts val="0"/>
              </a:spcBef>
            </a:pPr>
            <a:r>
              <a:rPr lang="en"/>
              <a:t>Used to create window, buttons, and menu bar</a:t>
            </a:r>
          </a:p>
          <a:p>
            <a:pPr indent="-228600" lvl="0" marL="457200" rtl="0">
              <a:spcBef>
                <a:spcPts val="0"/>
              </a:spcBef>
            </a:pPr>
            <a:r>
              <a:rPr lang="en"/>
              <a:t>Random </a:t>
            </a:r>
          </a:p>
          <a:p>
            <a:pPr indent="-228600" lvl="1" marL="914400" rtl="0">
              <a:spcBef>
                <a:spcPts val="0"/>
              </a:spcBef>
            </a:pPr>
            <a:r>
              <a:rPr lang="en"/>
              <a:t>Used to help AI choose a location on the board that's empty </a:t>
            </a:r>
          </a:p>
          <a:p>
            <a:pPr lvl="0">
              <a:spcBef>
                <a:spcPts val="0"/>
              </a:spcBef>
              <a:buNone/>
            </a:pPr>
            <a:r>
              <a:rPr lang="en"/>
              <a:t>		</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Global Variables</a:t>
            </a:r>
          </a:p>
        </p:txBody>
      </p:sp>
      <p:sp>
        <p:nvSpPr>
          <p:cNvPr id="101" name="Shape 10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Board </a:t>
            </a:r>
          </a:p>
          <a:p>
            <a:pPr indent="-298450" lvl="1" marL="914400" rtl="0">
              <a:spcBef>
                <a:spcPts val="0"/>
              </a:spcBef>
              <a:buSzPct val="100000"/>
            </a:pPr>
            <a:r>
              <a:rPr lang="en" sz="1100"/>
              <a:t>A repre</a:t>
            </a:r>
            <a:r>
              <a:rPr lang="en" sz="1100"/>
              <a:t>sentation of the game board. The values seen in the game board are stored in an array that is accessible to the entire program. It is used to check the status of the game such as if there is a winner, who won, or if there is a stalemate.</a:t>
            </a:r>
          </a:p>
          <a:p>
            <a:pPr indent="-228600" lvl="0" marL="457200" rtl="0">
              <a:spcBef>
                <a:spcPts val="0"/>
              </a:spcBef>
            </a:pPr>
            <a:r>
              <a:rPr lang="en"/>
              <a:t>Click</a:t>
            </a:r>
          </a:p>
          <a:p>
            <a:pPr indent="-298450" lvl="1" marL="914400" rtl="0">
              <a:spcBef>
                <a:spcPts val="0"/>
              </a:spcBef>
              <a:buSzPct val="100000"/>
            </a:pPr>
            <a:r>
              <a:rPr lang="en" sz="1100"/>
              <a:t>The boolean variable that starts assigned to True and it indicates whether the user clicks a button in the Game play. If the user clicks the  buttons during the game, it turn the variable into false so that the class Game can determine whose turn it is.  </a:t>
            </a:r>
          </a:p>
          <a:p>
            <a:pPr indent="-228600" lvl="0" marL="457200" rtl="0">
              <a:spcBef>
                <a:spcPts val="0"/>
              </a:spcBef>
            </a:pPr>
            <a:r>
              <a:rPr lang="en"/>
              <a:t>AI</a:t>
            </a:r>
          </a:p>
          <a:p>
            <a:pPr indent="-298450" lvl="1" marL="914400" rtl="0">
              <a:spcBef>
                <a:spcPts val="0"/>
              </a:spcBef>
              <a:buSzPct val="100000"/>
            </a:pPr>
            <a:r>
              <a:rPr lang="en" sz="1100"/>
              <a:t>The boolean variable that starts assigned to false indicates </a:t>
            </a:r>
            <a:r>
              <a:rPr lang="en" sz="1100"/>
              <a:t>whether</a:t>
            </a:r>
            <a:r>
              <a:rPr lang="en" sz="1100"/>
              <a:t> the user </a:t>
            </a:r>
            <a:r>
              <a:rPr lang="en" sz="1100"/>
              <a:t>clicks</a:t>
            </a:r>
            <a:r>
              <a:rPr lang="en" sz="1100"/>
              <a:t> AI or Player on the main menu. If the user </a:t>
            </a:r>
            <a:r>
              <a:rPr lang="en" sz="1100"/>
              <a:t>clicks</a:t>
            </a:r>
            <a:r>
              <a:rPr lang="en" sz="1100"/>
              <a:t> the  AI buttons, it turn the variable </a:t>
            </a:r>
            <a:r>
              <a:rPr lang="en" sz="1100"/>
              <a:t>into</a:t>
            </a:r>
            <a:r>
              <a:rPr lang="en" sz="1100"/>
              <a:t> true so that the class Game can run the Ai version of the code.   </a:t>
            </a:r>
          </a:p>
          <a:p>
            <a:pPr indent="-228600" lvl="0" marL="457200" rtl="0">
              <a:spcBef>
                <a:spcPts val="0"/>
              </a:spcBef>
            </a:pPr>
            <a:r>
              <a:rPr lang="en"/>
              <a:t>LARGE_FONT</a:t>
            </a:r>
          </a:p>
          <a:p>
            <a:pPr indent="-298450" lvl="1" marL="914400">
              <a:spcBef>
                <a:spcPts val="0"/>
              </a:spcBef>
              <a:buSzPct val="100000"/>
            </a:pPr>
            <a:r>
              <a:rPr lang="en" sz="1100"/>
              <a:t>Stores </a:t>
            </a:r>
            <a:r>
              <a:rPr lang="en" sz="1100"/>
              <a:t>the</a:t>
            </a:r>
            <a:r>
              <a:rPr lang="en" sz="1100"/>
              <a:t> values of the font printed in the program.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		Main Functions in the Program		</a:t>
            </a:r>
          </a:p>
        </p:txBody>
      </p:sp>
      <p:sp>
        <p:nvSpPr>
          <p:cNvPr id="107" name="Shape 10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AutoNum type="arabicPeriod"/>
            </a:pPr>
            <a:r>
              <a:rPr lang="en"/>
              <a:t>def </a:t>
            </a:r>
            <a:r>
              <a:rPr lang="en"/>
              <a:t>player_vs_player (button_array, num)</a:t>
            </a:r>
          </a:p>
          <a:p>
            <a:pPr indent="-228600" lvl="0" marL="457200" rtl="0">
              <a:lnSpc>
                <a:spcPct val="100000"/>
              </a:lnSpc>
              <a:spcBef>
                <a:spcPts val="0"/>
              </a:spcBef>
              <a:spcAft>
                <a:spcPts val="0"/>
              </a:spcAft>
              <a:buAutoNum type="arabicPeriod"/>
            </a:pPr>
            <a:r>
              <a:rPr lang="en"/>
              <a:t>def AI ( num, button_array, number_of_spaces)</a:t>
            </a:r>
          </a:p>
          <a:p>
            <a:pPr indent="-228600" lvl="0" marL="457200" rtl="0">
              <a:lnSpc>
                <a:spcPct val="100000"/>
              </a:lnSpc>
              <a:spcBef>
                <a:spcPts val="0"/>
              </a:spcBef>
              <a:spcAft>
                <a:spcPts val="0"/>
              </a:spcAft>
              <a:buAutoNum type="arabicPeriod"/>
            </a:pPr>
            <a:r>
              <a:rPr lang="en"/>
              <a:t>def check_if_AI ()</a:t>
            </a:r>
          </a:p>
          <a:p>
            <a:pPr indent="-228600" lvl="0" marL="457200" rtl="0">
              <a:lnSpc>
                <a:spcPct val="100000"/>
              </a:lnSpc>
              <a:spcBef>
                <a:spcPts val="0"/>
              </a:spcBef>
              <a:spcAft>
                <a:spcPts val="0"/>
              </a:spcAft>
              <a:buAutoNum type="arabicPeriod"/>
            </a:pPr>
            <a:r>
              <a:rPr lang="en"/>
              <a:t>def checker(controller, num, button_array, number_of_spaces):</a:t>
            </a:r>
          </a:p>
          <a:p>
            <a:pPr indent="-228600" lvl="0" marL="457200" rtl="0">
              <a:lnSpc>
                <a:spcPct val="100000"/>
              </a:lnSpc>
              <a:spcBef>
                <a:spcPts val="0"/>
              </a:spcBef>
              <a:spcAft>
                <a:spcPts val="0"/>
              </a:spcAft>
              <a:buAutoNum type="arabicPeriod"/>
            </a:pPr>
            <a:r>
              <a:rPr lang="en"/>
              <a:t>def show_frame(self, cont):</a:t>
            </a:r>
          </a:p>
          <a:p>
            <a:pPr indent="-228600" lvl="0" marL="457200" rtl="0">
              <a:lnSpc>
                <a:spcPct val="100000"/>
              </a:lnSpc>
              <a:spcBef>
                <a:spcPts val="0"/>
              </a:spcBef>
              <a:spcAft>
                <a:spcPts val="0"/>
              </a:spcAft>
              <a:buAutoNum type="arabicPeriod"/>
            </a:pPr>
            <a:r>
              <a:rPr lang="en"/>
              <a:t>def draw(container, parent, controller)</a:t>
            </a:r>
          </a:p>
          <a:p>
            <a:pPr lvl="0" rtl="0">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def </a:t>
            </a:r>
            <a:r>
              <a:rPr lang="en"/>
              <a:t>player_vs_player (button_array, num) </a:t>
            </a:r>
          </a:p>
        </p:txBody>
      </p:sp>
      <p:sp>
        <p:nvSpPr>
          <p:cNvPr id="113" name="Shape 113"/>
          <p:cNvSpPr txBox="1"/>
          <p:nvPr>
            <p:ph idx="1" type="body"/>
          </p:nvPr>
        </p:nvSpPr>
        <p:spPr>
          <a:xfrm>
            <a:off x="311700" y="1266325"/>
            <a:ext cx="8520600" cy="2935200"/>
          </a:xfrm>
          <a:prstGeom prst="rect">
            <a:avLst/>
          </a:prstGeom>
        </p:spPr>
        <p:txBody>
          <a:bodyPr anchorCtr="0" anchor="t" bIns="91425" lIns="91425" rIns="91425" tIns="91425">
            <a:noAutofit/>
          </a:bodyPr>
          <a:lstStyle/>
          <a:p>
            <a:pPr indent="-228600" lvl="0" marL="457200" rtl="0">
              <a:spcBef>
                <a:spcPts val="0"/>
              </a:spcBef>
            </a:pPr>
            <a:r>
              <a:rPr lang="en"/>
              <a:t>Location: Game Class</a:t>
            </a:r>
          </a:p>
          <a:p>
            <a:pPr indent="-228600" lvl="0" marL="457200" rtl="0">
              <a:spcBef>
                <a:spcPts val="0"/>
              </a:spcBef>
            </a:pPr>
            <a:r>
              <a:rPr lang="en"/>
              <a:t>Parameters:</a:t>
            </a:r>
          </a:p>
          <a:p>
            <a:pPr indent="-228600" lvl="1" marL="914400" rtl="0">
              <a:spcBef>
                <a:spcPts val="0"/>
              </a:spcBef>
            </a:pPr>
            <a:r>
              <a:rPr lang="en"/>
              <a:t>Button_array</a:t>
            </a:r>
          </a:p>
          <a:p>
            <a:pPr indent="-228600" lvl="2" marL="1371600" rtl="0">
              <a:spcBef>
                <a:spcPts val="0"/>
              </a:spcBef>
            </a:pPr>
            <a:r>
              <a:rPr lang="en"/>
              <a:t>A array that holds all the button objects made for Tic Tac Toe in the Game class</a:t>
            </a:r>
          </a:p>
          <a:p>
            <a:pPr indent="-228600" lvl="1" marL="914400" rtl="0">
              <a:spcBef>
                <a:spcPts val="0"/>
              </a:spcBef>
            </a:pPr>
            <a:r>
              <a:rPr lang="en"/>
              <a:t>Num</a:t>
            </a:r>
          </a:p>
          <a:p>
            <a:pPr indent="-228600" lvl="2" marL="1371600" rtl="0">
              <a:spcBef>
                <a:spcPts val="0"/>
              </a:spcBef>
            </a:pPr>
            <a:r>
              <a:rPr lang="en"/>
              <a:t>Location of the buttons in the array </a:t>
            </a:r>
          </a:p>
          <a:p>
            <a:pPr indent="-228600" lvl="0" marL="457200" rtl="0">
              <a:spcBef>
                <a:spcPts val="0"/>
              </a:spcBef>
            </a:pPr>
            <a:r>
              <a:rPr lang="en"/>
              <a:t>Functionality: </a:t>
            </a:r>
          </a:p>
          <a:p>
            <a:pPr indent="-228600" lvl="1" marL="914400" rtl="0">
              <a:spcBef>
                <a:spcPts val="0"/>
              </a:spcBef>
            </a:pPr>
            <a:r>
              <a:rPr lang="en"/>
              <a:t>Allows a 1vs1 game against two players. The program waits for input from one player and then halts that player's ability to move till the 2nd player makes his move.</a:t>
            </a:r>
          </a:p>
          <a:p>
            <a:pPr indent="-228600" lvl="0" marL="457200" rtl="0">
              <a:spcBef>
                <a:spcPts val="0"/>
              </a:spcBef>
            </a:pPr>
            <a:r>
              <a:rPr lang="en"/>
              <a:t>Output:</a:t>
            </a:r>
          </a:p>
          <a:p>
            <a:pPr indent="-228600" lvl="1" marL="914400" rtl="0">
              <a:spcBef>
                <a:spcPts val="0"/>
              </a:spcBef>
            </a:pPr>
            <a:r>
              <a:rPr lang="en"/>
              <a:t>A modified game board each time its run. Changes label on the button </a:t>
            </a:r>
            <a:r>
              <a:rPr lang="en"/>
              <a:t>depending</a:t>
            </a:r>
            <a:r>
              <a:rPr lang="en"/>
              <a:t> on where the player clicks it, and also changes its </a:t>
            </a:r>
            <a:r>
              <a:rPr lang="en"/>
              <a:t>corresponding</a:t>
            </a:r>
            <a:r>
              <a:rPr lang="en"/>
              <a:t>  location in the </a:t>
            </a:r>
            <a:r>
              <a:rPr lang="en"/>
              <a:t>representative</a:t>
            </a:r>
            <a:r>
              <a:rPr lang="en"/>
              <a:t> </a:t>
            </a:r>
            <a:r>
              <a:rPr lang="en"/>
              <a:t>array and prints the status of it out.</a:t>
            </a:r>
          </a:p>
          <a:p>
            <a:pPr indent="0" lvl="0" marL="0" rt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def AI(num, button_array, number_of_spaces)</a:t>
            </a:r>
          </a:p>
        </p:txBody>
      </p:sp>
      <p:sp>
        <p:nvSpPr>
          <p:cNvPr id="119" name="Shape 119"/>
          <p:cNvSpPr txBox="1"/>
          <p:nvPr>
            <p:ph idx="1" type="body"/>
          </p:nvPr>
        </p:nvSpPr>
        <p:spPr>
          <a:xfrm>
            <a:off x="311700" y="1067925"/>
            <a:ext cx="8520600" cy="3302700"/>
          </a:xfrm>
          <a:prstGeom prst="rect">
            <a:avLst/>
          </a:prstGeom>
        </p:spPr>
        <p:txBody>
          <a:bodyPr anchorCtr="0" anchor="t" bIns="91425" lIns="91425" rIns="91425" tIns="91425">
            <a:noAutofit/>
          </a:bodyPr>
          <a:lstStyle/>
          <a:p>
            <a:pPr indent="-228600" lvl="0" marL="457200" rtl="0">
              <a:spcBef>
                <a:spcPts val="0"/>
              </a:spcBef>
            </a:pPr>
            <a:r>
              <a:rPr lang="en"/>
              <a:t>Location: Class Game</a:t>
            </a:r>
          </a:p>
          <a:p>
            <a:pPr indent="-228600" lvl="0" marL="457200" rtl="0">
              <a:spcBef>
                <a:spcPts val="0"/>
              </a:spcBef>
            </a:pPr>
            <a:r>
              <a:rPr lang="en"/>
              <a:t>Parameters:</a:t>
            </a:r>
          </a:p>
          <a:p>
            <a:pPr indent="-228600" lvl="1" marL="914400" rtl="0">
              <a:spcBef>
                <a:spcPts val="0"/>
              </a:spcBef>
            </a:pPr>
            <a:r>
              <a:rPr lang="en"/>
              <a:t>Num</a:t>
            </a:r>
          </a:p>
          <a:p>
            <a:pPr indent="-228600" lvl="2" marL="1371600" rtl="0">
              <a:spcBef>
                <a:spcPts val="0"/>
              </a:spcBef>
            </a:pPr>
            <a:r>
              <a:rPr lang="en"/>
              <a:t>The location of the button in the array </a:t>
            </a:r>
          </a:p>
          <a:p>
            <a:pPr indent="-228600" lvl="1" marL="914400" rtl="0">
              <a:spcBef>
                <a:spcPts val="0"/>
              </a:spcBef>
            </a:pPr>
            <a:r>
              <a:rPr lang="en"/>
              <a:t>Button_array</a:t>
            </a:r>
          </a:p>
          <a:p>
            <a:pPr indent="-228600" lvl="2" marL="1371600" rtl="0">
              <a:spcBef>
                <a:spcPts val="0"/>
              </a:spcBef>
            </a:pPr>
            <a:r>
              <a:rPr lang="en"/>
              <a:t>A array that holds all the button objects made for Tic Tac Toe in the Game class</a:t>
            </a:r>
          </a:p>
          <a:p>
            <a:pPr indent="-228600" lvl="1" marL="914400" rtl="0">
              <a:spcBef>
                <a:spcPts val="0"/>
              </a:spcBef>
            </a:pPr>
            <a:r>
              <a:rPr lang="en"/>
              <a:t>Number_of_spaces</a:t>
            </a:r>
          </a:p>
          <a:p>
            <a:pPr indent="-228600" lvl="2" marL="1371600" rtl="0">
              <a:spcBef>
                <a:spcPts val="0"/>
              </a:spcBef>
            </a:pPr>
            <a:r>
              <a:rPr lang="en"/>
              <a:t>List of valid moves left </a:t>
            </a:r>
          </a:p>
          <a:p>
            <a:pPr indent="-228600" lvl="0" marL="457200" rtl="0">
              <a:spcBef>
                <a:spcPts val="0"/>
              </a:spcBef>
            </a:pPr>
            <a:r>
              <a:rPr lang="en"/>
              <a:t>Functionality: </a:t>
            </a:r>
          </a:p>
          <a:p>
            <a:pPr indent="-228600" lvl="1" marL="914400" rtl="0">
              <a:spcBef>
                <a:spcPts val="0"/>
              </a:spcBef>
            </a:pPr>
            <a:r>
              <a:rPr lang="en"/>
              <a:t>Allows for AI game play. After the player picks a stop, the AI automatically chooses its sopt.</a:t>
            </a:r>
          </a:p>
          <a:p>
            <a:pPr indent="-228600" lvl="0" marL="457200" rtl="0">
              <a:spcBef>
                <a:spcPts val="0"/>
              </a:spcBef>
            </a:pPr>
            <a:r>
              <a:rPr lang="en"/>
              <a:t>Output:</a:t>
            </a:r>
          </a:p>
          <a:p>
            <a:pPr indent="-228600" lvl="1" marL="914400" rtl="0">
              <a:spcBef>
                <a:spcPts val="0"/>
              </a:spcBef>
            </a:pPr>
            <a:r>
              <a:rPr lang="en" sz="1200"/>
              <a:t>A modified game board each time its run. Changes label on the button depending on where the player clicks it, and also changes its corresponding  location in the representative array and prints the status of it out.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def AI()</a:t>
            </a:r>
          </a:p>
        </p:txBody>
      </p:sp>
      <p:sp>
        <p:nvSpPr>
          <p:cNvPr id="125" name="Shape 12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Location: MainMenu</a:t>
            </a:r>
          </a:p>
          <a:p>
            <a:pPr indent="-228600" lvl="0" marL="457200" rtl="0">
              <a:spcBef>
                <a:spcPts val="0"/>
              </a:spcBef>
            </a:pPr>
            <a:r>
              <a:rPr lang="en"/>
              <a:t>Parameters:</a:t>
            </a:r>
          </a:p>
          <a:p>
            <a:pPr indent="-228600" lvl="1" marL="914400" rtl="0">
              <a:spcBef>
                <a:spcPts val="0"/>
              </a:spcBef>
            </a:pPr>
            <a:r>
              <a:rPr lang="en"/>
              <a:t>None</a:t>
            </a:r>
          </a:p>
          <a:p>
            <a:pPr indent="-228600" lvl="0" marL="457200" rtl="0">
              <a:spcBef>
                <a:spcPts val="0"/>
              </a:spcBef>
            </a:pPr>
            <a:r>
              <a:rPr lang="en"/>
              <a:t>Functionality: </a:t>
            </a:r>
          </a:p>
          <a:p>
            <a:pPr indent="-228600" lvl="1" marL="914400" rtl="0">
              <a:spcBef>
                <a:spcPts val="0"/>
              </a:spcBef>
            </a:pPr>
            <a:r>
              <a:rPr lang="en"/>
              <a:t>When the AI button is clicked, it turns the variable AI to True and changes the frame from the menu to the game play.</a:t>
            </a:r>
          </a:p>
          <a:p>
            <a:pPr indent="-228600" lvl="0" marL="457200" rtl="0">
              <a:spcBef>
                <a:spcPts val="0"/>
              </a:spcBef>
            </a:pPr>
            <a:r>
              <a:rPr lang="en"/>
              <a:t>Output:</a:t>
            </a:r>
          </a:p>
          <a:p>
            <a:pPr indent="-228600" lvl="1" marL="914400" rtl="0">
              <a:spcBef>
                <a:spcPts val="0"/>
              </a:spcBef>
            </a:pPr>
            <a:r>
              <a:rPr lang="en"/>
              <a:t>AI = True</a:t>
            </a:r>
          </a:p>
          <a:p>
            <a:pPr indent="-228600" lvl="1" marL="914400" rtl="0">
              <a:spcBef>
                <a:spcPts val="0"/>
              </a:spcBef>
            </a:pPr>
            <a:r>
              <a:rPr lang="en"/>
              <a:t>Change frame from Main Menu to Game </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