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68404-AB1B-4DA0-9699-F8868B86B221}" v="23" dt="2021-11-17T00:09:55.673"/>
    <p1510:client id="{7F6B8AF5-BBA3-41CF-AF28-BA4A5E344B9C}" v="145" dt="2021-11-17T06:56:17.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 lab" userId="7RJlYTuf3/m4Mrf3/Jzan6GoKtYEa/gyBeOlDpv1PTc=" providerId="None" clId="Web-{1A868404-AB1B-4DA0-9699-F8868B86B221}"/>
    <pc:docChg chg="modSld">
      <pc:chgData name="Knight lab" userId="7RJlYTuf3/m4Mrf3/Jzan6GoKtYEa/gyBeOlDpv1PTc=" providerId="None" clId="Web-{1A868404-AB1B-4DA0-9699-F8868B86B221}" dt="2021-11-17T00:09:55.673" v="20" actId="20577"/>
      <pc:docMkLst>
        <pc:docMk/>
      </pc:docMkLst>
      <pc:sldChg chg="modSp">
        <pc:chgData name="Knight lab" userId="7RJlYTuf3/m4Mrf3/Jzan6GoKtYEa/gyBeOlDpv1PTc=" providerId="None" clId="Web-{1A868404-AB1B-4DA0-9699-F8868B86B221}" dt="2021-11-17T00:09:55.673" v="20" actId="20577"/>
        <pc:sldMkLst>
          <pc:docMk/>
          <pc:sldMk cId="671436308" sldId="256"/>
        </pc:sldMkLst>
        <pc:spChg chg="mod">
          <ac:chgData name="Knight lab" userId="7RJlYTuf3/m4Mrf3/Jzan6GoKtYEa/gyBeOlDpv1PTc=" providerId="None" clId="Web-{1A868404-AB1B-4DA0-9699-F8868B86B221}" dt="2021-11-17T00:09:55.673" v="20" actId="20577"/>
          <ac:spMkLst>
            <pc:docMk/>
            <pc:sldMk cId="671436308" sldId="256"/>
            <ac:spMk id="2" creationId="{0F82525F-49DF-8749-BFAA-4D65E7405E1C}"/>
          </ac:spMkLst>
        </pc:spChg>
        <pc:spChg chg="mod">
          <ac:chgData name="Knight lab" userId="7RJlYTuf3/m4Mrf3/Jzan6GoKtYEa/gyBeOlDpv1PTc=" providerId="None" clId="Web-{1A868404-AB1B-4DA0-9699-F8868B86B221}" dt="2021-11-17T00:09:41.469" v="4" actId="20577"/>
          <ac:spMkLst>
            <pc:docMk/>
            <pc:sldMk cId="671436308" sldId="256"/>
            <ac:spMk id="3" creationId="{BD31B70E-C81B-7048-9270-347B0CB64E45}"/>
          </ac:spMkLst>
        </pc:spChg>
      </pc:sldChg>
    </pc:docChg>
  </pc:docChgLst>
  <pc:docChgLst>
    <pc:chgData name="Knight lab" userId="7RJlYTuf3/m4Mrf3/Jzan6GoKtYEa/gyBeOlDpv1PTc=" providerId="None" clId="Web-{7F6B8AF5-BBA3-41CF-AF28-BA4A5E344B9C}"/>
    <pc:docChg chg="modSld">
      <pc:chgData name="Knight lab" userId="7RJlYTuf3/m4Mrf3/Jzan6GoKtYEa/gyBeOlDpv1PTc=" providerId="None" clId="Web-{7F6B8AF5-BBA3-41CF-AF28-BA4A5E344B9C}" dt="2021-11-17T06:56:17.520" v="142" actId="20577"/>
      <pc:docMkLst>
        <pc:docMk/>
      </pc:docMkLst>
      <pc:sldChg chg="modSp">
        <pc:chgData name="Knight lab" userId="7RJlYTuf3/m4Mrf3/Jzan6GoKtYEa/gyBeOlDpv1PTc=" providerId="None" clId="Web-{7F6B8AF5-BBA3-41CF-AF28-BA4A5E344B9C}" dt="2021-11-17T06:56:17.520" v="142" actId="20577"/>
        <pc:sldMkLst>
          <pc:docMk/>
          <pc:sldMk cId="3098137968" sldId="278"/>
        </pc:sldMkLst>
        <pc:spChg chg="mod">
          <ac:chgData name="Knight lab" userId="7RJlYTuf3/m4Mrf3/Jzan6GoKtYEa/gyBeOlDpv1PTc=" providerId="None" clId="Web-{7F6B8AF5-BBA3-41CF-AF28-BA4A5E344B9C}" dt="2021-11-17T06:53:48.325" v="49" actId="20577"/>
          <ac:spMkLst>
            <pc:docMk/>
            <pc:sldMk cId="3098137968" sldId="278"/>
            <ac:spMk id="2" creationId="{840FC7BB-DA55-9340-BB88-55C4F647E0AC}"/>
          </ac:spMkLst>
        </pc:spChg>
        <pc:spChg chg="mod">
          <ac:chgData name="Knight lab" userId="7RJlYTuf3/m4Mrf3/Jzan6GoKtYEa/gyBeOlDpv1PTc=" providerId="None" clId="Web-{7F6B8AF5-BBA3-41CF-AF28-BA4A5E344B9C}" dt="2021-11-17T06:56:17.520" v="142" actId="20577"/>
          <ac:spMkLst>
            <pc:docMk/>
            <pc:sldMk cId="3098137968" sldId="278"/>
            <ac:spMk id="3" creationId="{4F982935-5DE9-F446-880E-C9DD1ECC96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AFCB9-925B-7240-9B73-3C2F28384A10}"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4D1AB-A7B3-1E4E-8514-19C8CD60C4E3}" type="slidenum">
              <a:rPr lang="en-US" smtClean="0"/>
              <a:t>‹#›</a:t>
            </a:fld>
            <a:endParaRPr lang="en-US"/>
          </a:p>
        </p:txBody>
      </p:sp>
    </p:spTree>
    <p:extLst>
      <p:ext uri="{BB962C8B-B14F-4D97-AF65-F5344CB8AC3E}">
        <p14:creationId xmlns:p14="http://schemas.microsoft.com/office/powerpoint/2010/main" val="214524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4D1AB-A7B3-1E4E-8514-19C8CD60C4E3}" type="slidenum">
              <a:rPr lang="en-US" smtClean="0"/>
              <a:t>4</a:t>
            </a:fld>
            <a:endParaRPr lang="en-US"/>
          </a:p>
        </p:txBody>
      </p:sp>
    </p:spTree>
    <p:extLst>
      <p:ext uri="{BB962C8B-B14F-4D97-AF65-F5344CB8AC3E}">
        <p14:creationId xmlns:p14="http://schemas.microsoft.com/office/powerpoint/2010/main" val="181374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C3A5-AAD2-6E43-9CCE-57B7DB66C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C23D48-02C6-094E-A5C3-02BC057F9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A2F6D-F16B-6C44-A916-D3BC49191E26}"/>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DC136B6A-51B1-424E-AE8A-B307897CF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19E9-7434-E842-A2B0-65847D73D98D}"/>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236659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1006-33B4-C74C-B1BF-5F76440EF7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E1D55-2131-B643-AE86-BFB5D6F00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1768-FE8C-A94A-A640-2E0B07C0A67A}"/>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90A63D16-A1EB-344E-A032-F60A50B0F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5A803-5F31-F647-A9C2-9455C2C98A5A}"/>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233593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550C1-CBA6-BC4D-919D-BAD5337C6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CDA41-9B84-924D-9D8D-E7535DFD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94B37-0A76-7E47-9A91-5415055E1FCA}"/>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CE2F1799-3270-C546-B75F-4C455D982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E7FB-FE60-594B-B9CD-66DAFF14E635}"/>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62555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B324-D314-C045-B547-107136990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B4ABE-D5AE-354C-9A90-CF8159312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1118-8B8B-CF48-B359-7203399DC9D9}"/>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ACDAEA96-36FE-5042-ABFF-1A90A9C63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E94A-6E73-9B4B-AD71-5F9331310285}"/>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404884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FE7C-D33F-EF44-B62E-D3F46E013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E6AE6-1FE8-664A-8802-DD29A2F71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F8BBA-9EFE-4B4D-AB89-3BEAD72EC207}"/>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5C49581C-64DF-4E40-9848-606006CAD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2908E-F72D-7D4B-8555-F19F54C3D5AE}"/>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212471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C5A4-413C-C642-93D3-A6EF1FB2A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504E0-0559-6B4C-A5C2-453B88251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8772F-0C8B-0145-825D-B59365A23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3E55BF-16D0-9749-8DD5-D6103EDB7747}"/>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6" name="Footer Placeholder 5">
            <a:extLst>
              <a:ext uri="{FF2B5EF4-FFF2-40B4-BE49-F238E27FC236}">
                <a16:creationId xmlns:a16="http://schemas.microsoft.com/office/drawing/2014/main" id="{98C210C7-6236-9B43-B8F4-9000DC59B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21A7C-EE66-4747-997C-812188ACA1B7}"/>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277092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A35D-9E00-814B-A394-9FDBE3D223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D270D-67A4-BB4E-BE05-744FA2FBC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8A7F0-3D75-C24F-BD91-BAFF44443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54A63-935D-044F-A069-2B240DD25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33D33-1467-7941-8EBB-4479D446C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02C238-E086-004D-A206-7DFEF692DF98}"/>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8" name="Footer Placeholder 7">
            <a:extLst>
              <a:ext uri="{FF2B5EF4-FFF2-40B4-BE49-F238E27FC236}">
                <a16:creationId xmlns:a16="http://schemas.microsoft.com/office/drawing/2014/main" id="{00E8A0AF-7BED-F74F-9E77-845D9BFF8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77316-F8FC-D449-ACAB-30D91CCE478D}"/>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325639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B806-0283-0947-98F3-C7B50AA2E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67215-4A56-9A42-8EBA-D598AEE5D728}"/>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4" name="Footer Placeholder 3">
            <a:extLst>
              <a:ext uri="{FF2B5EF4-FFF2-40B4-BE49-F238E27FC236}">
                <a16:creationId xmlns:a16="http://schemas.microsoft.com/office/drawing/2014/main" id="{BF41F4EB-FA4C-3F44-84C6-C04B712D12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17C57-7D0E-2D48-AF1A-25037109510E}"/>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264536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678FE-A2D2-ED44-8B49-9CB9C8F4C2FA}"/>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3" name="Footer Placeholder 2">
            <a:extLst>
              <a:ext uri="{FF2B5EF4-FFF2-40B4-BE49-F238E27FC236}">
                <a16:creationId xmlns:a16="http://schemas.microsoft.com/office/drawing/2014/main" id="{9D6B723B-D6E3-2046-BE79-22A9DB89F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88E10A-B45F-4242-8140-338331036F36}"/>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180992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1A6A-3D79-4542-BC96-12E4BA692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5D1FC4-20F5-0548-805F-73CC20987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7ABBB7-9A86-614F-87A1-121C78860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7E190-4C9A-7547-AF47-439E4D6F52ED}"/>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6" name="Footer Placeholder 5">
            <a:extLst>
              <a:ext uri="{FF2B5EF4-FFF2-40B4-BE49-F238E27FC236}">
                <a16:creationId xmlns:a16="http://schemas.microsoft.com/office/drawing/2014/main" id="{DF274DAC-3FFC-1E4A-9419-3B5DB19A8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127CD-7FD7-834A-8162-F3DCC8E2B350}"/>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32812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C089-3977-104B-98A3-AA65D2FB9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2EF99-7E7D-1A4F-8110-864E5C566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4182D-573E-6448-B11D-127DCE82A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CEAC6-D43C-CE4D-81C5-169256B71DBE}"/>
              </a:ext>
            </a:extLst>
          </p:cNvPr>
          <p:cNvSpPr>
            <a:spLocks noGrp="1"/>
          </p:cNvSpPr>
          <p:nvPr>
            <p:ph type="dt" sz="half" idx="10"/>
          </p:nvPr>
        </p:nvSpPr>
        <p:spPr/>
        <p:txBody>
          <a:bodyPr/>
          <a:lstStyle/>
          <a:p>
            <a:fld id="{C7EDCDA4-1C0F-1E4A-A165-B64595FEFC68}" type="datetimeFigureOut">
              <a:rPr lang="en-US" smtClean="0"/>
              <a:t>11/16/2021</a:t>
            </a:fld>
            <a:endParaRPr lang="en-US"/>
          </a:p>
        </p:txBody>
      </p:sp>
      <p:sp>
        <p:nvSpPr>
          <p:cNvPr id="6" name="Footer Placeholder 5">
            <a:extLst>
              <a:ext uri="{FF2B5EF4-FFF2-40B4-BE49-F238E27FC236}">
                <a16:creationId xmlns:a16="http://schemas.microsoft.com/office/drawing/2014/main" id="{30DF1074-3E77-0244-9CEE-30FCB74EF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7AA3C-9737-E54A-A893-1230A36AF04C}"/>
              </a:ext>
            </a:extLst>
          </p:cNvPr>
          <p:cNvSpPr>
            <a:spLocks noGrp="1"/>
          </p:cNvSpPr>
          <p:nvPr>
            <p:ph type="sldNum" sz="quarter" idx="12"/>
          </p:nvPr>
        </p:nvSpPr>
        <p:spPr/>
        <p:txBody>
          <a:bodyPr/>
          <a:lstStyle/>
          <a:p>
            <a:fld id="{FA3436B2-2E09-1E42-BA19-9216102F9D51}" type="slidenum">
              <a:rPr lang="en-US" smtClean="0"/>
              <a:t>‹#›</a:t>
            </a:fld>
            <a:endParaRPr lang="en-US"/>
          </a:p>
        </p:txBody>
      </p:sp>
    </p:spTree>
    <p:extLst>
      <p:ext uri="{BB962C8B-B14F-4D97-AF65-F5344CB8AC3E}">
        <p14:creationId xmlns:p14="http://schemas.microsoft.com/office/powerpoint/2010/main" val="318728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9CF49-0477-8A40-9A29-4DDB0FC5C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2E0920-159C-7A4C-9F73-E2C10145B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48AE4-4A79-464E-86E7-8C6392AC0B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DCDA4-1C0F-1E4A-A165-B64595FEFC68}" type="datetimeFigureOut">
              <a:rPr lang="en-US" smtClean="0"/>
              <a:t>11/16/2021</a:t>
            </a:fld>
            <a:endParaRPr lang="en-US"/>
          </a:p>
        </p:txBody>
      </p:sp>
      <p:sp>
        <p:nvSpPr>
          <p:cNvPr id="5" name="Footer Placeholder 4">
            <a:extLst>
              <a:ext uri="{FF2B5EF4-FFF2-40B4-BE49-F238E27FC236}">
                <a16:creationId xmlns:a16="http://schemas.microsoft.com/office/drawing/2014/main" id="{AF070E73-32D0-CD4E-B56E-BA66E8C60E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ABF32-668F-2E47-8505-4117E8202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436B2-2E09-1E42-BA19-9216102F9D51}" type="slidenum">
              <a:rPr lang="en-US" smtClean="0"/>
              <a:t>‹#›</a:t>
            </a:fld>
            <a:endParaRPr lang="en-US"/>
          </a:p>
        </p:txBody>
      </p:sp>
    </p:spTree>
    <p:extLst>
      <p:ext uri="{BB962C8B-B14F-4D97-AF65-F5344CB8AC3E}">
        <p14:creationId xmlns:p14="http://schemas.microsoft.com/office/powerpoint/2010/main" val="884097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zhoupc/CNMF_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525F-49DF-8749-BFAA-4D65E7405E1C}"/>
              </a:ext>
            </a:extLst>
          </p:cNvPr>
          <p:cNvSpPr>
            <a:spLocks noGrp="1"/>
          </p:cNvSpPr>
          <p:nvPr>
            <p:ph type="ctrTitle"/>
          </p:nvPr>
        </p:nvSpPr>
        <p:spPr/>
        <p:txBody>
          <a:bodyPr/>
          <a:lstStyle/>
          <a:p>
            <a:r>
              <a:rPr lang="en-US" dirty="0" err="1"/>
              <a:t>Inscopix</a:t>
            </a:r>
            <a:r>
              <a:rPr lang="en-US" dirty="0"/>
              <a:t> analysis</a:t>
            </a:r>
          </a:p>
        </p:txBody>
      </p:sp>
      <p:sp>
        <p:nvSpPr>
          <p:cNvPr id="3" name="Subtitle 2">
            <a:extLst>
              <a:ext uri="{FF2B5EF4-FFF2-40B4-BE49-F238E27FC236}">
                <a16:creationId xmlns:a16="http://schemas.microsoft.com/office/drawing/2014/main" id="{BD31B70E-C81B-7048-9270-347B0CB64E45}"/>
              </a:ext>
            </a:extLst>
          </p:cNvPr>
          <p:cNvSpPr>
            <a:spLocks noGrp="1"/>
          </p:cNvSpPr>
          <p:nvPr>
            <p:ph type="subTitle" idx="1"/>
          </p:nvPr>
        </p:nvSpPr>
        <p:spPr/>
        <p:txBody>
          <a:bodyPr vert="horz" lIns="91440" tIns="45720" rIns="91440" bIns="45720" rtlCol="0" anchor="t">
            <a:normAutofit/>
          </a:bodyPr>
          <a:lstStyle/>
          <a:p>
            <a:r>
              <a:rPr lang="en-US" dirty="0"/>
              <a:t>Knight Lab</a:t>
            </a:r>
            <a:endParaRPr lang="en-US" dirty="0">
              <a:cs typeface="Calibri"/>
            </a:endParaRPr>
          </a:p>
          <a:p>
            <a:r>
              <a:rPr lang="en-US" dirty="0"/>
              <a:t>Nov 2021</a:t>
            </a:r>
          </a:p>
          <a:p>
            <a:r>
              <a:rPr lang="en-US" dirty="0"/>
              <a:t>James Grove</a:t>
            </a:r>
          </a:p>
        </p:txBody>
      </p:sp>
    </p:spTree>
    <p:extLst>
      <p:ext uri="{BB962C8B-B14F-4D97-AF65-F5344CB8AC3E}">
        <p14:creationId xmlns:p14="http://schemas.microsoft.com/office/powerpoint/2010/main" val="67143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These cells should be merged</a:t>
            </a:r>
          </a:p>
        </p:txBody>
      </p:sp>
      <p:pic>
        <p:nvPicPr>
          <p:cNvPr id="5" name="Picture 4">
            <a:extLst>
              <a:ext uri="{FF2B5EF4-FFF2-40B4-BE49-F238E27FC236}">
                <a16:creationId xmlns:a16="http://schemas.microsoft.com/office/drawing/2014/main" id="{A578CD24-8CC6-624B-BAA6-05AC1A009D9C}"/>
              </a:ext>
            </a:extLst>
          </p:cNvPr>
          <p:cNvPicPr>
            <a:picLocks noChangeAspect="1"/>
          </p:cNvPicPr>
          <p:nvPr/>
        </p:nvPicPr>
        <p:blipFill>
          <a:blip r:embed="rId2"/>
          <a:stretch>
            <a:fillRect/>
          </a:stretch>
        </p:blipFill>
        <p:spPr>
          <a:xfrm>
            <a:off x="1537271" y="1079385"/>
            <a:ext cx="9117458" cy="5413490"/>
          </a:xfrm>
          <a:prstGeom prst="rect">
            <a:avLst/>
          </a:prstGeom>
        </p:spPr>
      </p:pic>
    </p:spTree>
    <p:extLst>
      <p:ext uri="{BB962C8B-B14F-4D97-AF65-F5344CB8AC3E}">
        <p14:creationId xmlns:p14="http://schemas.microsoft.com/office/powerpoint/2010/main" val="11112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These cells should </a:t>
            </a:r>
            <a:r>
              <a:rPr lang="en-US" b="1" u="sng" dirty="0"/>
              <a:t>NOT</a:t>
            </a:r>
            <a:r>
              <a:rPr lang="en-US" dirty="0"/>
              <a:t> be merged</a:t>
            </a:r>
          </a:p>
        </p:txBody>
      </p:sp>
      <p:pic>
        <p:nvPicPr>
          <p:cNvPr id="4" name="Picture 3">
            <a:extLst>
              <a:ext uri="{FF2B5EF4-FFF2-40B4-BE49-F238E27FC236}">
                <a16:creationId xmlns:a16="http://schemas.microsoft.com/office/drawing/2014/main" id="{FB37FD40-A687-DA44-A33D-155B550FFD24}"/>
              </a:ext>
            </a:extLst>
          </p:cNvPr>
          <p:cNvPicPr>
            <a:picLocks noChangeAspect="1"/>
          </p:cNvPicPr>
          <p:nvPr/>
        </p:nvPicPr>
        <p:blipFill rotWithShape="1">
          <a:blip r:embed="rId2"/>
          <a:srcRect l="686" t="705" b="1425"/>
          <a:stretch/>
        </p:blipFill>
        <p:spPr>
          <a:xfrm>
            <a:off x="1316183" y="1299104"/>
            <a:ext cx="9559636" cy="5181659"/>
          </a:xfrm>
          <a:prstGeom prst="rect">
            <a:avLst/>
          </a:prstGeom>
        </p:spPr>
      </p:pic>
    </p:spTree>
    <p:extLst>
      <p:ext uri="{BB962C8B-B14F-4D97-AF65-F5344CB8AC3E}">
        <p14:creationId xmlns:p14="http://schemas.microsoft.com/office/powerpoint/2010/main" val="169874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These cells </a:t>
            </a:r>
            <a:r>
              <a:rPr lang="en-US" i="1" dirty="0"/>
              <a:t>could</a:t>
            </a:r>
            <a:r>
              <a:rPr lang="en-US" dirty="0"/>
              <a:t> be merged</a:t>
            </a:r>
          </a:p>
        </p:txBody>
      </p:sp>
      <p:pic>
        <p:nvPicPr>
          <p:cNvPr id="4" name="Picture 3">
            <a:extLst>
              <a:ext uri="{FF2B5EF4-FFF2-40B4-BE49-F238E27FC236}">
                <a16:creationId xmlns:a16="http://schemas.microsoft.com/office/drawing/2014/main" id="{251035EA-DF2D-C547-85BB-1EC3884367F7}"/>
              </a:ext>
            </a:extLst>
          </p:cNvPr>
          <p:cNvPicPr>
            <a:picLocks noChangeAspect="1"/>
          </p:cNvPicPr>
          <p:nvPr/>
        </p:nvPicPr>
        <p:blipFill>
          <a:blip r:embed="rId2"/>
          <a:stretch>
            <a:fillRect/>
          </a:stretch>
        </p:blipFill>
        <p:spPr>
          <a:xfrm>
            <a:off x="1074077" y="972486"/>
            <a:ext cx="10043845" cy="5747311"/>
          </a:xfrm>
          <a:prstGeom prst="rect">
            <a:avLst/>
          </a:prstGeom>
        </p:spPr>
      </p:pic>
    </p:spTree>
    <p:extLst>
      <p:ext uri="{BB962C8B-B14F-4D97-AF65-F5344CB8AC3E}">
        <p14:creationId xmlns:p14="http://schemas.microsoft.com/office/powerpoint/2010/main" val="37932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Merging cells</a:t>
            </a:r>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a:bodyPr>
          <a:lstStyle/>
          <a:p>
            <a:r>
              <a:rPr lang="en-US" dirty="0"/>
              <a:t>This process is inherently subjective.</a:t>
            </a:r>
          </a:p>
          <a:p>
            <a:r>
              <a:rPr lang="en-US" dirty="0"/>
              <a:t>While the first two examples were obvious, the third is ambiguous.</a:t>
            </a:r>
          </a:p>
          <a:p>
            <a:pPr lvl="1"/>
            <a:r>
              <a:rPr lang="en-US" dirty="0"/>
              <a:t>Some of the activity overlaps (especially in the first half), but some doesn’t.</a:t>
            </a:r>
          </a:p>
          <a:p>
            <a:pPr lvl="1"/>
            <a:r>
              <a:rPr lang="en-US" dirty="0"/>
              <a:t>The cells don’t overlap but they are directly bordering.</a:t>
            </a:r>
          </a:p>
          <a:p>
            <a:r>
              <a:rPr lang="en-US" dirty="0"/>
              <a:t>For ambiguous cases like this, it can be helpful to look at the video itself side-by-side.</a:t>
            </a:r>
          </a:p>
          <a:p>
            <a:r>
              <a:rPr lang="en-US" dirty="0"/>
              <a:t>That said, you will sometimes remain uncertain. It’s best to develop personal rules for these cases (e.g. never merge if in doubt) and to be </a:t>
            </a:r>
            <a:r>
              <a:rPr lang="en-US" u="sng" dirty="0"/>
              <a:t>consistent</a:t>
            </a:r>
            <a:r>
              <a:rPr lang="en-US" dirty="0"/>
              <a:t>.</a:t>
            </a:r>
          </a:p>
        </p:txBody>
      </p:sp>
    </p:spTree>
    <p:extLst>
      <p:ext uri="{BB962C8B-B14F-4D97-AF65-F5344CB8AC3E}">
        <p14:creationId xmlns:p14="http://schemas.microsoft.com/office/powerpoint/2010/main" val="301693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Deleting cells</a:t>
            </a:r>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a:bodyPr>
          <a:lstStyle/>
          <a:p>
            <a:r>
              <a:rPr lang="en-US" dirty="0"/>
              <a:t>After merging various cells, you will be given every ROI to decide whether or not it is a cell.</a:t>
            </a:r>
          </a:p>
          <a:p>
            <a:r>
              <a:rPr lang="en-US" dirty="0"/>
              <a:t>Some rules for deleting cells:</a:t>
            </a:r>
          </a:p>
          <a:p>
            <a:pPr lvl="1"/>
            <a:r>
              <a:rPr lang="en-US" dirty="0"/>
              <a:t>If using GCaMP (and most NT sensors), you should see clear, positive-moving spikes. If you do not, delete the cell.</a:t>
            </a:r>
          </a:p>
          <a:p>
            <a:pPr lvl="1"/>
            <a:r>
              <a:rPr lang="en-US" dirty="0"/>
              <a:t>If the activity trace shows substantial and constant/exponential drift down or up, delete the cell (this could be due to bleaching artefacts).</a:t>
            </a:r>
          </a:p>
          <a:p>
            <a:pPr lvl="2"/>
            <a:r>
              <a:rPr lang="en-US" dirty="0"/>
              <a:t>If this happens a lot in your recordings, use a lower LED power or pre-bleach (have the LED turned on before the experiment and at a higher power)</a:t>
            </a:r>
          </a:p>
          <a:p>
            <a:pPr lvl="1"/>
            <a:r>
              <a:rPr lang="en-US" dirty="0"/>
              <a:t>Delete cells that are near the edge of the lens (even if they are real). They will be optically distorted and are more likely to drift in and out of view.</a:t>
            </a:r>
          </a:p>
        </p:txBody>
      </p:sp>
    </p:spTree>
    <p:extLst>
      <p:ext uri="{BB962C8B-B14F-4D97-AF65-F5344CB8AC3E}">
        <p14:creationId xmlns:p14="http://schemas.microsoft.com/office/powerpoint/2010/main" val="287971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This is a cell (albeit a noisy one)</a:t>
            </a:r>
          </a:p>
        </p:txBody>
      </p:sp>
      <p:pic>
        <p:nvPicPr>
          <p:cNvPr id="5" name="Picture 4">
            <a:extLst>
              <a:ext uri="{FF2B5EF4-FFF2-40B4-BE49-F238E27FC236}">
                <a16:creationId xmlns:a16="http://schemas.microsoft.com/office/drawing/2014/main" id="{A8638FE9-6788-3D4D-9D48-F987AA4B50D7}"/>
              </a:ext>
            </a:extLst>
          </p:cNvPr>
          <p:cNvPicPr>
            <a:picLocks noChangeAspect="1"/>
          </p:cNvPicPr>
          <p:nvPr/>
        </p:nvPicPr>
        <p:blipFill rotWithShape="1">
          <a:blip r:embed="rId2"/>
          <a:srcRect b="7522"/>
          <a:stretch/>
        </p:blipFill>
        <p:spPr>
          <a:xfrm>
            <a:off x="1275879" y="992873"/>
            <a:ext cx="10751563" cy="5592861"/>
          </a:xfrm>
          <a:prstGeom prst="rect">
            <a:avLst/>
          </a:prstGeom>
        </p:spPr>
      </p:pic>
    </p:spTree>
    <p:extLst>
      <p:ext uri="{BB962C8B-B14F-4D97-AF65-F5344CB8AC3E}">
        <p14:creationId xmlns:p14="http://schemas.microsoft.com/office/powerpoint/2010/main" val="229391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This is </a:t>
            </a:r>
            <a:r>
              <a:rPr lang="en-US" b="1" u="sng" dirty="0"/>
              <a:t>NOT</a:t>
            </a:r>
            <a:r>
              <a:rPr lang="en-US" dirty="0"/>
              <a:t> a cell</a:t>
            </a:r>
          </a:p>
        </p:txBody>
      </p:sp>
      <p:pic>
        <p:nvPicPr>
          <p:cNvPr id="4" name="Picture 3">
            <a:extLst>
              <a:ext uri="{FF2B5EF4-FFF2-40B4-BE49-F238E27FC236}">
                <a16:creationId xmlns:a16="http://schemas.microsoft.com/office/drawing/2014/main" id="{4BB9FB53-5A26-BD4E-B28A-EBD247290CDB}"/>
              </a:ext>
            </a:extLst>
          </p:cNvPr>
          <p:cNvPicPr>
            <a:picLocks noChangeAspect="1"/>
          </p:cNvPicPr>
          <p:nvPr/>
        </p:nvPicPr>
        <p:blipFill rotWithShape="1">
          <a:blip r:embed="rId2"/>
          <a:srcRect r="9851" b="6898"/>
          <a:stretch/>
        </p:blipFill>
        <p:spPr>
          <a:xfrm>
            <a:off x="959435" y="878794"/>
            <a:ext cx="10273131" cy="5967938"/>
          </a:xfrm>
          <a:prstGeom prst="rect">
            <a:avLst/>
          </a:prstGeom>
        </p:spPr>
      </p:pic>
    </p:spTree>
    <p:extLst>
      <p:ext uri="{BB962C8B-B14F-4D97-AF65-F5344CB8AC3E}">
        <p14:creationId xmlns:p14="http://schemas.microsoft.com/office/powerpoint/2010/main" val="14483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Deleting cells</a:t>
            </a:r>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a:bodyPr>
          <a:lstStyle/>
          <a:p>
            <a:r>
              <a:rPr lang="en-US" dirty="0"/>
              <a:t>You will be given a series of cells to decide upon</a:t>
            </a:r>
          </a:p>
          <a:p>
            <a:pPr lvl="1"/>
            <a:r>
              <a:rPr lang="en-US" dirty="0"/>
              <a:t>Press enter (or k and then enter) to keep the cell</a:t>
            </a:r>
          </a:p>
          <a:p>
            <a:pPr lvl="1"/>
            <a:r>
              <a:rPr lang="en-US" dirty="0"/>
              <a:t>Press d and then enter to delete the cell</a:t>
            </a:r>
          </a:p>
          <a:p>
            <a:pPr lvl="1"/>
            <a:r>
              <a:rPr lang="en-US" dirty="0"/>
              <a:t>Press b and then enter to go back to the previous decision</a:t>
            </a:r>
          </a:p>
          <a:p>
            <a:pPr lvl="1"/>
            <a:r>
              <a:rPr lang="en-US" dirty="0"/>
              <a:t>The ROIs change to red (from yellow) if kept, and disappear if deleted</a:t>
            </a:r>
          </a:p>
          <a:p>
            <a:r>
              <a:rPr lang="en-US" dirty="0"/>
              <a:t>You can also change the ROI slightly</a:t>
            </a:r>
          </a:p>
          <a:p>
            <a:pPr lvl="1"/>
            <a:r>
              <a:rPr lang="en-US" dirty="0"/>
              <a:t>Press t and then enter to trim the cell (then draw around the cell)</a:t>
            </a:r>
          </a:p>
          <a:p>
            <a:pPr lvl="1"/>
            <a:r>
              <a:rPr lang="en-US" dirty="0"/>
              <a:t>Press s and then enter to split the cell (then draw around one of the cells)</a:t>
            </a:r>
          </a:p>
          <a:p>
            <a:pPr lvl="1"/>
            <a:endParaRPr lang="en-US" dirty="0"/>
          </a:p>
        </p:txBody>
      </p:sp>
    </p:spTree>
    <p:extLst>
      <p:ext uri="{BB962C8B-B14F-4D97-AF65-F5344CB8AC3E}">
        <p14:creationId xmlns:p14="http://schemas.microsoft.com/office/powerpoint/2010/main" val="128328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Splitting a cell</a:t>
            </a:r>
          </a:p>
        </p:txBody>
      </p:sp>
      <p:pic>
        <p:nvPicPr>
          <p:cNvPr id="3" name="split" descr="split">
            <a:hlinkClick r:id="" action="ppaction://media"/>
            <a:extLst>
              <a:ext uri="{FF2B5EF4-FFF2-40B4-BE49-F238E27FC236}">
                <a16:creationId xmlns:a16="http://schemas.microsoft.com/office/drawing/2014/main" id="{992ABFB2-E139-BB46-AA75-8CBBF00A94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27229" y="1101725"/>
            <a:ext cx="9737541" cy="5667768"/>
          </a:xfrm>
          <a:prstGeom prst="rect">
            <a:avLst/>
          </a:prstGeom>
        </p:spPr>
      </p:pic>
    </p:spTree>
    <p:extLst>
      <p:ext uri="{BB962C8B-B14F-4D97-AF65-F5344CB8AC3E}">
        <p14:creationId xmlns:p14="http://schemas.microsoft.com/office/powerpoint/2010/main" val="33084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a:xfrm>
            <a:off x="838200" y="15804"/>
            <a:ext cx="10515600" cy="1325563"/>
          </a:xfrm>
        </p:spPr>
        <p:txBody>
          <a:bodyPr/>
          <a:lstStyle/>
          <a:p>
            <a:pPr algn="ctr"/>
            <a:r>
              <a:rPr lang="en-US" dirty="0"/>
              <a:t>Trimming a cell</a:t>
            </a:r>
          </a:p>
        </p:txBody>
      </p:sp>
      <p:pic>
        <p:nvPicPr>
          <p:cNvPr id="4" name="trim" descr="trim">
            <a:hlinkClick r:id="" action="ppaction://media"/>
            <a:extLst>
              <a:ext uri="{FF2B5EF4-FFF2-40B4-BE49-F238E27FC236}">
                <a16:creationId xmlns:a16="http://schemas.microsoft.com/office/drawing/2014/main" id="{C12B8E5F-6E70-334D-8799-CFAD1BAEE3A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27229" y="1174428"/>
            <a:ext cx="9737541" cy="5667768"/>
          </a:xfrm>
          <a:prstGeom prst="rect">
            <a:avLst/>
          </a:prstGeom>
        </p:spPr>
      </p:pic>
    </p:spTree>
    <p:extLst>
      <p:ext uri="{BB962C8B-B14F-4D97-AF65-F5344CB8AC3E}">
        <p14:creationId xmlns:p14="http://schemas.microsoft.com/office/powerpoint/2010/main" val="105439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7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7BD8-CA83-4740-AC18-6D8D78E170AE}"/>
              </a:ext>
            </a:extLst>
          </p:cNvPr>
          <p:cNvSpPr>
            <a:spLocks noGrp="1"/>
          </p:cNvSpPr>
          <p:nvPr>
            <p:ph type="title"/>
          </p:nvPr>
        </p:nvSpPr>
        <p:spPr/>
        <p:txBody>
          <a:bodyPr/>
          <a:lstStyle/>
          <a:p>
            <a:r>
              <a:rPr lang="en-US" dirty="0"/>
              <a:t>Preprocessing data</a:t>
            </a:r>
          </a:p>
        </p:txBody>
      </p:sp>
      <p:sp>
        <p:nvSpPr>
          <p:cNvPr id="3" name="Content Placeholder 2">
            <a:extLst>
              <a:ext uri="{FF2B5EF4-FFF2-40B4-BE49-F238E27FC236}">
                <a16:creationId xmlns:a16="http://schemas.microsoft.com/office/drawing/2014/main" id="{BE4D5512-F7FB-4A46-BB8A-B39808F56355}"/>
              </a:ext>
            </a:extLst>
          </p:cNvPr>
          <p:cNvSpPr>
            <a:spLocks noGrp="1"/>
          </p:cNvSpPr>
          <p:nvPr>
            <p:ph idx="1"/>
          </p:nvPr>
        </p:nvSpPr>
        <p:spPr/>
        <p:txBody>
          <a:bodyPr/>
          <a:lstStyle/>
          <a:p>
            <a:r>
              <a:rPr lang="en-US" dirty="0"/>
              <a:t>Transfer data off the DAQ using an NTFS formatted hard drive</a:t>
            </a:r>
          </a:p>
          <a:p>
            <a:r>
              <a:rPr lang="en-US" dirty="0"/>
              <a:t>Open </a:t>
            </a:r>
            <a:r>
              <a:rPr lang="en-US" dirty="0" err="1"/>
              <a:t>new_inscopix_preprocess.m</a:t>
            </a:r>
            <a:r>
              <a:rPr lang="en-US" dirty="0"/>
              <a:t> in </a:t>
            </a:r>
            <a:r>
              <a:rPr lang="en-US" dirty="0" err="1"/>
              <a:t>Matlab</a:t>
            </a:r>
            <a:endParaRPr lang="en-US" dirty="0"/>
          </a:p>
          <a:p>
            <a:pPr lvl="1"/>
            <a:r>
              <a:rPr lang="en-US" dirty="0"/>
              <a:t>Make sure the computer has the most recent </a:t>
            </a:r>
            <a:r>
              <a:rPr lang="en-US" dirty="0" err="1"/>
              <a:t>inscopix</a:t>
            </a:r>
            <a:r>
              <a:rPr lang="en-US" dirty="0"/>
              <a:t> IDAS software installed</a:t>
            </a:r>
          </a:p>
          <a:p>
            <a:r>
              <a:rPr lang="en-US" dirty="0"/>
              <a:t>Insert the list of video filenames into the script where indicated</a:t>
            </a:r>
          </a:p>
          <a:p>
            <a:r>
              <a:rPr lang="en-US" dirty="0"/>
              <a:t>Decide the amount you want the video to be </a:t>
            </a:r>
            <a:r>
              <a:rPr lang="en-US" dirty="0" err="1"/>
              <a:t>downsampled</a:t>
            </a:r>
            <a:r>
              <a:rPr lang="en-US" dirty="0"/>
              <a:t> by</a:t>
            </a:r>
          </a:p>
          <a:p>
            <a:pPr lvl="1"/>
            <a:r>
              <a:rPr lang="en-US" dirty="0"/>
              <a:t>Temporal </a:t>
            </a:r>
            <a:r>
              <a:rPr lang="en-US" dirty="0" err="1"/>
              <a:t>downsampling</a:t>
            </a:r>
            <a:r>
              <a:rPr lang="en-US" dirty="0"/>
              <a:t> by X will average every X frames</a:t>
            </a:r>
          </a:p>
          <a:p>
            <a:pPr lvl="2"/>
            <a:r>
              <a:rPr lang="en-US" dirty="0" err="1"/>
              <a:t>Ie</a:t>
            </a:r>
            <a:r>
              <a:rPr lang="en-US" dirty="0"/>
              <a:t>. </a:t>
            </a:r>
            <a:r>
              <a:rPr lang="en-US" dirty="0" err="1"/>
              <a:t>Downsampling</a:t>
            </a:r>
            <a:r>
              <a:rPr lang="en-US" dirty="0"/>
              <a:t> a 20fps video by 5 will result in a 4fps video</a:t>
            </a:r>
          </a:p>
          <a:p>
            <a:pPr lvl="1"/>
            <a:r>
              <a:rPr lang="en-US" dirty="0"/>
              <a:t>Spatial </a:t>
            </a:r>
            <a:r>
              <a:rPr lang="en-US" dirty="0" err="1"/>
              <a:t>downsampling</a:t>
            </a:r>
            <a:r>
              <a:rPr lang="en-US" dirty="0"/>
              <a:t> by X will average every X pixels in each dimension</a:t>
            </a:r>
          </a:p>
          <a:p>
            <a:pPr lvl="2"/>
            <a:r>
              <a:rPr lang="en-US" dirty="0" err="1"/>
              <a:t>Ie</a:t>
            </a:r>
            <a:r>
              <a:rPr lang="en-US" dirty="0"/>
              <a:t>. </a:t>
            </a:r>
            <a:r>
              <a:rPr lang="en-US" dirty="0" err="1"/>
              <a:t>Downsampling</a:t>
            </a:r>
            <a:r>
              <a:rPr lang="en-US" dirty="0"/>
              <a:t> a 40x40 video by 4 will result in a 10x10 video</a:t>
            </a:r>
          </a:p>
        </p:txBody>
      </p:sp>
    </p:spTree>
    <p:extLst>
      <p:ext uri="{BB962C8B-B14F-4D97-AF65-F5344CB8AC3E}">
        <p14:creationId xmlns:p14="http://schemas.microsoft.com/office/powerpoint/2010/main" val="180415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D7D-F5F7-874C-AE6B-1695E3B48815}"/>
              </a:ext>
            </a:extLst>
          </p:cNvPr>
          <p:cNvSpPr>
            <a:spLocks noGrp="1"/>
          </p:cNvSpPr>
          <p:nvPr>
            <p:ph type="title"/>
          </p:nvPr>
        </p:nvSpPr>
        <p:spPr/>
        <p:txBody>
          <a:bodyPr/>
          <a:lstStyle/>
          <a:p>
            <a:r>
              <a:rPr lang="en-US" dirty="0"/>
              <a:t>Deleting cells</a:t>
            </a:r>
          </a:p>
        </p:txBody>
      </p:sp>
      <p:sp>
        <p:nvSpPr>
          <p:cNvPr id="3" name="Content Placeholder 2">
            <a:extLst>
              <a:ext uri="{FF2B5EF4-FFF2-40B4-BE49-F238E27FC236}">
                <a16:creationId xmlns:a16="http://schemas.microsoft.com/office/drawing/2014/main" id="{62B958B4-2773-8842-8C79-65C4A73546CB}"/>
              </a:ext>
            </a:extLst>
          </p:cNvPr>
          <p:cNvSpPr>
            <a:spLocks noGrp="1"/>
          </p:cNvSpPr>
          <p:nvPr>
            <p:ph idx="1"/>
          </p:nvPr>
        </p:nvSpPr>
        <p:spPr/>
        <p:txBody>
          <a:bodyPr/>
          <a:lstStyle/>
          <a:p>
            <a:r>
              <a:rPr lang="en-US" dirty="0"/>
              <a:t>Sometimes you might want to merge part of an ROI with another ROI. To do this, split the ROI and then rerun the script with the newly generated dataset.</a:t>
            </a:r>
          </a:p>
          <a:p>
            <a:r>
              <a:rPr lang="en-US" dirty="0"/>
              <a:t>You might have noticed that the neurons in those two examples were rather close to one another, and had some shared activity patterns. It’s possible that I might want to merge part of the cell I split with the second cell.</a:t>
            </a:r>
          </a:p>
          <a:p>
            <a:r>
              <a:rPr lang="en-US" dirty="0"/>
              <a:t>Sometimes you will find cells that should have been merged but for whatever reason weren’t in the previous step. In these cases, you can either delete one copy of the neuron or rerun the script.</a:t>
            </a:r>
          </a:p>
          <a:p>
            <a:endParaRPr lang="en-US" dirty="0"/>
          </a:p>
        </p:txBody>
      </p:sp>
    </p:spTree>
    <p:extLst>
      <p:ext uri="{BB962C8B-B14F-4D97-AF65-F5344CB8AC3E}">
        <p14:creationId xmlns:p14="http://schemas.microsoft.com/office/powerpoint/2010/main" val="275979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D7D-F5F7-874C-AE6B-1695E3B48815}"/>
              </a:ext>
            </a:extLst>
          </p:cNvPr>
          <p:cNvSpPr>
            <a:spLocks noGrp="1"/>
          </p:cNvSpPr>
          <p:nvPr>
            <p:ph type="title"/>
          </p:nvPr>
        </p:nvSpPr>
        <p:spPr/>
        <p:txBody>
          <a:bodyPr/>
          <a:lstStyle/>
          <a:p>
            <a:r>
              <a:rPr lang="en-US" dirty="0"/>
              <a:t>Deleting cells</a:t>
            </a:r>
          </a:p>
        </p:txBody>
      </p:sp>
      <p:sp>
        <p:nvSpPr>
          <p:cNvPr id="3" name="Content Placeholder 2">
            <a:extLst>
              <a:ext uri="{FF2B5EF4-FFF2-40B4-BE49-F238E27FC236}">
                <a16:creationId xmlns:a16="http://schemas.microsoft.com/office/drawing/2014/main" id="{62B958B4-2773-8842-8C79-65C4A73546CB}"/>
              </a:ext>
            </a:extLst>
          </p:cNvPr>
          <p:cNvSpPr>
            <a:spLocks noGrp="1"/>
          </p:cNvSpPr>
          <p:nvPr>
            <p:ph idx="1"/>
          </p:nvPr>
        </p:nvSpPr>
        <p:spPr/>
        <p:txBody>
          <a:bodyPr/>
          <a:lstStyle/>
          <a:p>
            <a:r>
              <a:rPr lang="en-US" dirty="0"/>
              <a:t>These are two ROIs that should have been merged. The first activity trace is essentially the second with a longer decay rate. This happens when one ROI captures a soma and another a process.</a:t>
            </a:r>
          </a:p>
        </p:txBody>
      </p:sp>
      <p:pic>
        <p:nvPicPr>
          <p:cNvPr id="5" name="Picture 4">
            <a:extLst>
              <a:ext uri="{FF2B5EF4-FFF2-40B4-BE49-F238E27FC236}">
                <a16:creationId xmlns:a16="http://schemas.microsoft.com/office/drawing/2014/main" id="{8246C46A-F4C1-0B4C-BDAA-5020E4E69F85}"/>
              </a:ext>
            </a:extLst>
          </p:cNvPr>
          <p:cNvPicPr>
            <a:picLocks noChangeAspect="1"/>
          </p:cNvPicPr>
          <p:nvPr/>
        </p:nvPicPr>
        <p:blipFill rotWithShape="1">
          <a:blip r:embed="rId2"/>
          <a:srcRect r="11023"/>
          <a:stretch/>
        </p:blipFill>
        <p:spPr>
          <a:xfrm>
            <a:off x="6082300" y="3159943"/>
            <a:ext cx="6109699" cy="3862441"/>
          </a:xfrm>
          <a:prstGeom prst="rect">
            <a:avLst/>
          </a:prstGeom>
        </p:spPr>
      </p:pic>
      <p:pic>
        <p:nvPicPr>
          <p:cNvPr id="7" name="Picture 6">
            <a:extLst>
              <a:ext uri="{FF2B5EF4-FFF2-40B4-BE49-F238E27FC236}">
                <a16:creationId xmlns:a16="http://schemas.microsoft.com/office/drawing/2014/main" id="{C11B7D78-CF9C-9D43-8B03-96D6EA0B347F}"/>
              </a:ext>
            </a:extLst>
          </p:cNvPr>
          <p:cNvPicPr>
            <a:picLocks noChangeAspect="1"/>
          </p:cNvPicPr>
          <p:nvPr/>
        </p:nvPicPr>
        <p:blipFill rotWithShape="1">
          <a:blip r:embed="rId3"/>
          <a:srcRect r="11023"/>
          <a:stretch/>
        </p:blipFill>
        <p:spPr>
          <a:xfrm>
            <a:off x="0" y="3159943"/>
            <a:ext cx="6109699" cy="3862441"/>
          </a:xfrm>
          <a:prstGeom prst="rect">
            <a:avLst/>
          </a:prstGeom>
        </p:spPr>
      </p:pic>
    </p:spTree>
    <p:extLst>
      <p:ext uri="{BB962C8B-B14F-4D97-AF65-F5344CB8AC3E}">
        <p14:creationId xmlns:p14="http://schemas.microsoft.com/office/powerpoint/2010/main" val="7903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D7D-F5F7-874C-AE6B-1695E3B48815}"/>
              </a:ext>
            </a:extLst>
          </p:cNvPr>
          <p:cNvSpPr>
            <a:spLocks noGrp="1"/>
          </p:cNvSpPr>
          <p:nvPr>
            <p:ph type="title"/>
          </p:nvPr>
        </p:nvSpPr>
        <p:spPr/>
        <p:txBody>
          <a:bodyPr/>
          <a:lstStyle/>
          <a:p>
            <a:r>
              <a:rPr lang="en-US" dirty="0"/>
              <a:t>Deleting cells</a:t>
            </a:r>
          </a:p>
        </p:txBody>
      </p:sp>
      <p:sp>
        <p:nvSpPr>
          <p:cNvPr id="3" name="Content Placeholder 2">
            <a:extLst>
              <a:ext uri="{FF2B5EF4-FFF2-40B4-BE49-F238E27FC236}">
                <a16:creationId xmlns:a16="http://schemas.microsoft.com/office/drawing/2014/main" id="{62B958B4-2773-8842-8C79-65C4A73546CB}"/>
              </a:ext>
            </a:extLst>
          </p:cNvPr>
          <p:cNvSpPr>
            <a:spLocks noGrp="1"/>
          </p:cNvSpPr>
          <p:nvPr>
            <p:ph idx="1"/>
          </p:nvPr>
        </p:nvSpPr>
        <p:spPr/>
        <p:txBody>
          <a:bodyPr/>
          <a:lstStyle/>
          <a:p>
            <a:r>
              <a:rPr lang="en-US" dirty="0"/>
              <a:t>Once you are done making your decisions, the script will create a new dataset.</a:t>
            </a:r>
          </a:p>
          <a:p>
            <a:pPr lvl="1"/>
            <a:r>
              <a:rPr lang="en-US" dirty="0"/>
              <a:t>This dataset is named (original video name)-pp-BP-</a:t>
            </a:r>
            <a:r>
              <a:rPr lang="en-US" dirty="0" err="1"/>
              <a:t>MC_wspace_small.mat</a:t>
            </a:r>
            <a:endParaRPr lang="en-US" dirty="0"/>
          </a:p>
          <a:p>
            <a:r>
              <a:rPr lang="en-US" dirty="0"/>
              <a:t>You might want to rerun this new dataset through the script.</a:t>
            </a:r>
          </a:p>
          <a:p>
            <a:r>
              <a:rPr lang="en-US" dirty="0"/>
              <a:t>As is likely apparent, deciding what cells to delete is highly subjective and very prone to bias. It is imperative to find a way to blind yourself. Don’t do this on videos where you know what experiment is being done.</a:t>
            </a:r>
          </a:p>
          <a:p>
            <a:r>
              <a:rPr lang="en-US" dirty="0"/>
              <a:t>But if not, you are done and can move onto data analysis!</a:t>
            </a:r>
          </a:p>
          <a:p>
            <a:pPr lvl="1"/>
            <a:endParaRPr lang="en-US" dirty="0"/>
          </a:p>
        </p:txBody>
      </p:sp>
    </p:spTree>
    <p:extLst>
      <p:ext uri="{BB962C8B-B14F-4D97-AF65-F5344CB8AC3E}">
        <p14:creationId xmlns:p14="http://schemas.microsoft.com/office/powerpoint/2010/main" val="381870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C7BB-DA55-9340-BB88-55C4F647E0AC}"/>
              </a:ext>
            </a:extLst>
          </p:cNvPr>
          <p:cNvSpPr>
            <a:spLocks noGrp="1"/>
          </p:cNvSpPr>
          <p:nvPr>
            <p:ph type="title"/>
          </p:nvPr>
        </p:nvSpPr>
        <p:spPr/>
        <p:txBody>
          <a:bodyPr/>
          <a:lstStyle/>
          <a:p>
            <a:r>
              <a:rPr lang="en-US" dirty="0"/>
              <a:t>Data analysis: </a:t>
            </a:r>
            <a:r>
              <a:rPr lang="en-US" dirty="0" err="1"/>
              <a:t>Lickometer</a:t>
            </a:r>
          </a:p>
        </p:txBody>
      </p:sp>
      <p:sp>
        <p:nvSpPr>
          <p:cNvPr id="3" name="Content Placeholder 2">
            <a:extLst>
              <a:ext uri="{FF2B5EF4-FFF2-40B4-BE49-F238E27FC236}">
                <a16:creationId xmlns:a16="http://schemas.microsoft.com/office/drawing/2014/main" id="{4F982935-5DE9-F446-880E-C9DD1ECC965F}"/>
              </a:ext>
            </a:extLst>
          </p:cNvPr>
          <p:cNvSpPr>
            <a:spLocks noGrp="1"/>
          </p:cNvSpPr>
          <p:nvPr>
            <p:ph idx="1"/>
          </p:nvPr>
        </p:nvSpPr>
        <p:spPr/>
        <p:txBody>
          <a:bodyPr vert="horz" lIns="91440" tIns="45720" rIns="91440" bIns="45720" rtlCol="0" anchor="t">
            <a:normAutofit/>
          </a:bodyPr>
          <a:lstStyle/>
          <a:p>
            <a:r>
              <a:rPr lang="en-US" dirty="0"/>
              <a:t>In addition to the .</a:t>
            </a:r>
            <a:r>
              <a:rPr lang="en-US" dirty="0" err="1"/>
              <a:t>isxd</a:t>
            </a:r>
            <a:r>
              <a:rPr lang="en-US" dirty="0"/>
              <a:t> video file, you should also be able to find two other files in the original folder produced during the recording</a:t>
            </a:r>
          </a:p>
          <a:p>
            <a:r>
              <a:rPr lang="en-US" dirty="0"/>
              <a:t>There is a file containing TTL input (.</a:t>
            </a:r>
            <a:r>
              <a:rPr lang="en-US" dirty="0" err="1"/>
              <a:t>gpio</a:t>
            </a:r>
            <a:r>
              <a:rPr lang="en-US" dirty="0"/>
              <a:t>)</a:t>
            </a:r>
          </a:p>
          <a:p>
            <a:r>
              <a:rPr lang="en-US" dirty="0"/>
              <a:t>There is a file containing accelerometer data (.</a:t>
            </a:r>
            <a:r>
              <a:rPr lang="en-US" dirty="0" err="1"/>
              <a:t>imu</a:t>
            </a:r>
            <a:r>
              <a:rPr lang="en-US" dirty="0"/>
              <a:t>)</a:t>
            </a:r>
          </a:p>
          <a:p>
            <a:r>
              <a:rPr lang="en-US" dirty="0"/>
              <a:t>Open the .</a:t>
            </a:r>
            <a:r>
              <a:rPr lang="en-US" dirty="0" err="1"/>
              <a:t>gpio</a:t>
            </a:r>
            <a:r>
              <a:rPr lang="en-US" dirty="0"/>
              <a:t> file for each video up in the most recent </a:t>
            </a:r>
            <a:r>
              <a:rPr lang="en-US" dirty="0" err="1"/>
              <a:t>Inscopix</a:t>
            </a:r>
            <a:r>
              <a:rPr lang="en-US" dirty="0"/>
              <a:t> IDAS software and export it as a .csv</a:t>
            </a:r>
          </a:p>
          <a:p>
            <a:r>
              <a:rPr lang="en-US" dirty="0">
                <a:cs typeface="Calibri"/>
              </a:rPr>
              <a:t>Write down the relevant metadata information in metadata.csv</a:t>
            </a:r>
          </a:p>
          <a:p>
            <a:r>
              <a:rPr lang="en-US" dirty="0">
                <a:cs typeface="Calibri"/>
              </a:rPr>
              <a:t>Run </a:t>
            </a:r>
            <a:r>
              <a:rPr lang="en-US" dirty="0" err="1">
                <a:cs typeface="Calibri"/>
              </a:rPr>
              <a:t>lick_analysis.m</a:t>
            </a:r>
            <a:r>
              <a:rPr lang="en-US" dirty="0">
                <a:cs typeface="Calibri"/>
              </a:rPr>
              <a:t> in Matlab</a:t>
            </a:r>
          </a:p>
          <a:p>
            <a:r>
              <a:rPr lang="en-US" dirty="0">
                <a:cs typeface="Calibri"/>
              </a:rPr>
              <a:t>Example datasets for this pipeline have been provided on </a:t>
            </a:r>
            <a:r>
              <a:rPr lang="en-US" dirty="0" err="1">
                <a:cs typeface="Calibri"/>
              </a:rPr>
              <a:t>dropbox</a:t>
            </a:r>
            <a:endParaRPr lang="en-US">
              <a:cs typeface="Calibri"/>
            </a:endParaRPr>
          </a:p>
        </p:txBody>
      </p:sp>
    </p:spTree>
    <p:extLst>
      <p:ext uri="{BB962C8B-B14F-4D97-AF65-F5344CB8AC3E}">
        <p14:creationId xmlns:p14="http://schemas.microsoft.com/office/powerpoint/2010/main" val="309813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7BD8-CA83-4740-AC18-6D8D78E170AE}"/>
              </a:ext>
            </a:extLst>
          </p:cNvPr>
          <p:cNvSpPr>
            <a:spLocks noGrp="1"/>
          </p:cNvSpPr>
          <p:nvPr>
            <p:ph type="title"/>
          </p:nvPr>
        </p:nvSpPr>
        <p:spPr/>
        <p:txBody>
          <a:bodyPr/>
          <a:lstStyle/>
          <a:p>
            <a:r>
              <a:rPr lang="en-US" dirty="0"/>
              <a:t>Preprocessing data</a:t>
            </a:r>
          </a:p>
        </p:txBody>
      </p:sp>
      <p:sp>
        <p:nvSpPr>
          <p:cNvPr id="3" name="Content Placeholder 2">
            <a:extLst>
              <a:ext uri="{FF2B5EF4-FFF2-40B4-BE49-F238E27FC236}">
                <a16:creationId xmlns:a16="http://schemas.microsoft.com/office/drawing/2014/main" id="{BE4D5512-F7FB-4A46-BB8A-B39808F56355}"/>
              </a:ext>
            </a:extLst>
          </p:cNvPr>
          <p:cNvSpPr>
            <a:spLocks noGrp="1"/>
          </p:cNvSpPr>
          <p:nvPr>
            <p:ph idx="1"/>
          </p:nvPr>
        </p:nvSpPr>
        <p:spPr>
          <a:xfrm>
            <a:off x="838200" y="1825625"/>
            <a:ext cx="5521503" cy="4351338"/>
          </a:xfrm>
        </p:spPr>
        <p:txBody>
          <a:bodyPr/>
          <a:lstStyle/>
          <a:p>
            <a:r>
              <a:rPr lang="en-US" dirty="0"/>
              <a:t>Run the script</a:t>
            </a:r>
          </a:p>
          <a:p>
            <a:r>
              <a:rPr lang="en-US" dirty="0"/>
              <a:t>Eventually, a window will pop up for you to crop your video</a:t>
            </a:r>
          </a:p>
          <a:p>
            <a:r>
              <a:rPr lang="en-US" dirty="0"/>
              <a:t>This should happen after about      5 min X (number of videos)</a:t>
            </a:r>
          </a:p>
          <a:p>
            <a:r>
              <a:rPr lang="en-US" dirty="0"/>
              <a:t>Click and drag to crop. Double click the crop box when done.</a:t>
            </a:r>
          </a:p>
        </p:txBody>
      </p:sp>
      <p:pic>
        <p:nvPicPr>
          <p:cNvPr id="4" name="crop" descr="crop">
            <a:hlinkClick r:id="" action="ppaction://media"/>
            <a:extLst>
              <a:ext uri="{FF2B5EF4-FFF2-40B4-BE49-F238E27FC236}">
                <a16:creationId xmlns:a16="http://schemas.microsoft.com/office/drawing/2014/main" id="{6D94636C-96BD-8D46-9544-E63D5A1D296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396293" y="1158519"/>
            <a:ext cx="5521503" cy="4831315"/>
          </a:xfrm>
          <a:prstGeom prst="rect">
            <a:avLst/>
          </a:prstGeom>
        </p:spPr>
      </p:pic>
    </p:spTree>
    <p:extLst>
      <p:ext uri="{BB962C8B-B14F-4D97-AF65-F5344CB8AC3E}">
        <p14:creationId xmlns:p14="http://schemas.microsoft.com/office/powerpoint/2010/main" val="172071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7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7BD8-CA83-4740-AC18-6D8D78E170AE}"/>
              </a:ext>
            </a:extLst>
          </p:cNvPr>
          <p:cNvSpPr>
            <a:spLocks noGrp="1"/>
          </p:cNvSpPr>
          <p:nvPr>
            <p:ph type="title"/>
          </p:nvPr>
        </p:nvSpPr>
        <p:spPr/>
        <p:txBody>
          <a:bodyPr/>
          <a:lstStyle/>
          <a:p>
            <a:r>
              <a:rPr lang="en-US" dirty="0"/>
              <a:t>Preprocessing data</a:t>
            </a:r>
          </a:p>
        </p:txBody>
      </p:sp>
      <p:sp>
        <p:nvSpPr>
          <p:cNvPr id="3" name="Content Placeholder 2">
            <a:extLst>
              <a:ext uri="{FF2B5EF4-FFF2-40B4-BE49-F238E27FC236}">
                <a16:creationId xmlns:a16="http://schemas.microsoft.com/office/drawing/2014/main" id="{BE4D5512-F7FB-4A46-BB8A-B39808F56355}"/>
              </a:ext>
            </a:extLst>
          </p:cNvPr>
          <p:cNvSpPr>
            <a:spLocks noGrp="1"/>
          </p:cNvSpPr>
          <p:nvPr>
            <p:ph idx="1"/>
          </p:nvPr>
        </p:nvSpPr>
        <p:spPr>
          <a:xfrm>
            <a:off x="838200" y="1825625"/>
            <a:ext cx="5521503" cy="4351338"/>
          </a:xfrm>
        </p:spPr>
        <p:txBody>
          <a:bodyPr>
            <a:normAutofit lnSpcReduction="10000"/>
          </a:bodyPr>
          <a:lstStyle/>
          <a:p>
            <a:r>
              <a:rPr lang="en-US" dirty="0"/>
              <a:t>The script will </a:t>
            </a:r>
            <a:r>
              <a:rPr lang="en-US" dirty="0" err="1"/>
              <a:t>downsample</a:t>
            </a:r>
            <a:r>
              <a:rPr lang="en-US" dirty="0"/>
              <a:t> and crop first</a:t>
            </a:r>
          </a:p>
          <a:p>
            <a:r>
              <a:rPr lang="en-US" dirty="0"/>
              <a:t>Then it will put the video through a spatial bandpass</a:t>
            </a:r>
          </a:p>
          <a:p>
            <a:r>
              <a:rPr lang="en-US" dirty="0"/>
              <a:t>Then it will correct for motion</a:t>
            </a:r>
          </a:p>
          <a:p>
            <a:r>
              <a:rPr lang="en-US" dirty="0"/>
              <a:t>Before starting motion-correction, another window will pop up</a:t>
            </a:r>
          </a:p>
          <a:p>
            <a:r>
              <a:rPr lang="en-US" dirty="0"/>
              <a:t>Click to set a polygon around the lens boundaries and double click it when done</a:t>
            </a:r>
          </a:p>
        </p:txBody>
      </p:sp>
      <p:pic>
        <p:nvPicPr>
          <p:cNvPr id="5" name="motion_correction" descr="motion_correction">
            <a:hlinkClick r:id="" action="ppaction://media"/>
            <a:extLst>
              <a:ext uri="{FF2B5EF4-FFF2-40B4-BE49-F238E27FC236}">
                <a16:creationId xmlns:a16="http://schemas.microsoft.com/office/drawing/2014/main" id="{653919DE-5A80-0049-B099-EC473760549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359702" y="635000"/>
            <a:ext cx="5832297" cy="5103260"/>
          </a:xfrm>
          <a:prstGeom prst="rect">
            <a:avLst/>
          </a:prstGeom>
        </p:spPr>
      </p:pic>
    </p:spTree>
    <p:extLst>
      <p:ext uri="{BB962C8B-B14F-4D97-AF65-F5344CB8AC3E}">
        <p14:creationId xmlns:p14="http://schemas.microsoft.com/office/powerpoint/2010/main" val="196649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37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7BD8-CA83-4740-AC18-6D8D78E170AE}"/>
              </a:ext>
            </a:extLst>
          </p:cNvPr>
          <p:cNvSpPr>
            <a:spLocks noGrp="1"/>
          </p:cNvSpPr>
          <p:nvPr>
            <p:ph type="title"/>
          </p:nvPr>
        </p:nvSpPr>
        <p:spPr/>
        <p:txBody>
          <a:bodyPr/>
          <a:lstStyle/>
          <a:p>
            <a:r>
              <a:rPr lang="en-US" dirty="0"/>
              <a:t>Preprocessing data</a:t>
            </a:r>
          </a:p>
        </p:txBody>
      </p:sp>
      <p:sp>
        <p:nvSpPr>
          <p:cNvPr id="3" name="Content Placeholder 2">
            <a:extLst>
              <a:ext uri="{FF2B5EF4-FFF2-40B4-BE49-F238E27FC236}">
                <a16:creationId xmlns:a16="http://schemas.microsoft.com/office/drawing/2014/main" id="{BE4D5512-F7FB-4A46-BB8A-B39808F56355}"/>
              </a:ext>
            </a:extLst>
          </p:cNvPr>
          <p:cNvSpPr>
            <a:spLocks noGrp="1"/>
          </p:cNvSpPr>
          <p:nvPr>
            <p:ph idx="1"/>
          </p:nvPr>
        </p:nvSpPr>
        <p:spPr/>
        <p:txBody>
          <a:bodyPr/>
          <a:lstStyle/>
          <a:p>
            <a:r>
              <a:rPr lang="en-US" dirty="0"/>
              <a:t>After motion correction, the script will export the video in .tiff format</a:t>
            </a:r>
          </a:p>
          <a:p>
            <a:pPr lvl="1"/>
            <a:r>
              <a:rPr lang="en-US" dirty="0"/>
              <a:t>This video will be named (original video name)-pp-BP-</a:t>
            </a:r>
            <a:r>
              <a:rPr lang="en-US" dirty="0" err="1"/>
              <a:t>MC.tiff</a:t>
            </a:r>
            <a:endParaRPr lang="en-US" dirty="0"/>
          </a:p>
          <a:p>
            <a:r>
              <a:rPr lang="en-US" dirty="0"/>
              <a:t>Double check the video for any remaining motion artefacts</a:t>
            </a:r>
          </a:p>
          <a:p>
            <a:pPr lvl="1"/>
            <a:r>
              <a:rPr lang="en-US" dirty="0"/>
              <a:t>Put the new video through the script again if motion is still noticeable</a:t>
            </a:r>
          </a:p>
          <a:p>
            <a:pPr lvl="1"/>
            <a:r>
              <a:rPr lang="en-US" dirty="0"/>
              <a:t>Sometimes motion is not uniform and it might make sense to split up the video into quadrants/</a:t>
            </a:r>
            <a:r>
              <a:rPr lang="en-US" dirty="0" err="1"/>
              <a:t>etc</a:t>
            </a:r>
            <a:endParaRPr lang="en-US" dirty="0"/>
          </a:p>
          <a:p>
            <a:pPr lvl="1"/>
            <a:r>
              <a:rPr lang="en-US" dirty="0"/>
              <a:t>If the motion cannot be corrected, do another recording</a:t>
            </a:r>
          </a:p>
        </p:txBody>
      </p:sp>
    </p:spTree>
    <p:extLst>
      <p:ext uri="{BB962C8B-B14F-4D97-AF65-F5344CB8AC3E}">
        <p14:creationId xmlns:p14="http://schemas.microsoft.com/office/powerpoint/2010/main" val="238661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Running </a:t>
            </a:r>
            <a:r>
              <a:rPr lang="en-US" dirty="0" err="1"/>
              <a:t>CNMFe</a:t>
            </a:r>
            <a:endParaRPr lang="en-US" dirty="0"/>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lnSpcReduction="10000"/>
          </a:bodyPr>
          <a:lstStyle/>
          <a:p>
            <a:r>
              <a:rPr lang="en-US" dirty="0"/>
              <a:t>Open </a:t>
            </a:r>
            <a:r>
              <a:rPr lang="en-US" dirty="0" err="1"/>
              <a:t>batch_for_cnmfe</a:t>
            </a:r>
            <a:r>
              <a:rPr lang="en-US" dirty="0"/>
              <a:t> in </a:t>
            </a:r>
            <a:r>
              <a:rPr lang="en-US" dirty="0" err="1"/>
              <a:t>Matlab</a:t>
            </a:r>
            <a:endParaRPr lang="en-US" dirty="0"/>
          </a:p>
          <a:p>
            <a:r>
              <a:rPr lang="en-US" dirty="0"/>
              <a:t>Insert the list of preprocessed video filenames into the script where indicated</a:t>
            </a:r>
          </a:p>
          <a:p>
            <a:r>
              <a:rPr lang="en-US" dirty="0"/>
              <a:t>Make sure the computer has the recent version of </a:t>
            </a:r>
            <a:r>
              <a:rPr lang="en-US" dirty="0" err="1"/>
              <a:t>CNMFe</a:t>
            </a:r>
            <a:r>
              <a:rPr lang="en-US" dirty="0"/>
              <a:t> (</a:t>
            </a:r>
            <a:r>
              <a:rPr lang="en-US" dirty="0">
                <a:hlinkClick r:id="rId2"/>
              </a:rPr>
              <a:t>https://github.com/zhoupc/CNMF_E</a:t>
            </a:r>
            <a:r>
              <a:rPr lang="en-US" dirty="0"/>
              <a:t>)</a:t>
            </a:r>
          </a:p>
          <a:p>
            <a:pPr lvl="1"/>
            <a:r>
              <a:rPr lang="en-US" dirty="0"/>
              <a:t>Also make sure that </a:t>
            </a:r>
            <a:r>
              <a:rPr lang="en-US" dirty="0" err="1"/>
              <a:t>Matlab</a:t>
            </a:r>
            <a:r>
              <a:rPr lang="en-US" dirty="0"/>
              <a:t> has the required toolboxes:</a:t>
            </a:r>
          </a:p>
          <a:p>
            <a:pPr lvl="2"/>
            <a:r>
              <a:rPr lang="en-US" dirty="0"/>
              <a:t>Curve Fitting Toolbox</a:t>
            </a:r>
          </a:p>
          <a:p>
            <a:pPr lvl="2"/>
            <a:r>
              <a:rPr lang="en-US" dirty="0"/>
              <a:t>Optimization Toolbox</a:t>
            </a:r>
          </a:p>
          <a:p>
            <a:pPr lvl="2"/>
            <a:r>
              <a:rPr lang="en-US" dirty="0"/>
              <a:t>Signal Processing Toolbox</a:t>
            </a:r>
          </a:p>
          <a:p>
            <a:pPr lvl="2"/>
            <a:r>
              <a:rPr lang="en-US" dirty="0"/>
              <a:t>Image Processing Toolbox</a:t>
            </a:r>
          </a:p>
          <a:p>
            <a:pPr lvl="2"/>
            <a:r>
              <a:rPr lang="en-US" dirty="0"/>
              <a:t>Statistics and Machine Learning Toolbox</a:t>
            </a:r>
          </a:p>
          <a:p>
            <a:pPr lvl="2"/>
            <a:r>
              <a:rPr lang="en-US" dirty="0"/>
              <a:t>Parallel Computing Toolbox</a:t>
            </a:r>
          </a:p>
        </p:txBody>
      </p:sp>
    </p:spTree>
    <p:extLst>
      <p:ext uri="{BB962C8B-B14F-4D97-AF65-F5344CB8AC3E}">
        <p14:creationId xmlns:p14="http://schemas.microsoft.com/office/powerpoint/2010/main" val="89287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Running </a:t>
            </a:r>
            <a:r>
              <a:rPr lang="en-US" dirty="0" err="1"/>
              <a:t>CNMFe</a:t>
            </a:r>
            <a:endParaRPr lang="en-US" dirty="0"/>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lnSpcReduction="10000"/>
          </a:bodyPr>
          <a:lstStyle/>
          <a:p>
            <a:r>
              <a:rPr lang="en-US" dirty="0"/>
              <a:t>Before you run the script you might want to change a few values on lines 175–177 (</a:t>
            </a:r>
            <a:r>
              <a:rPr lang="en-US" dirty="0" err="1"/>
              <a:t>min_corr</a:t>
            </a:r>
            <a:r>
              <a:rPr lang="en-US" dirty="0"/>
              <a:t>, </a:t>
            </a:r>
            <a:r>
              <a:rPr lang="en-US" dirty="0" err="1"/>
              <a:t>min_pnr</a:t>
            </a:r>
            <a:r>
              <a:rPr lang="en-US" dirty="0"/>
              <a:t>, </a:t>
            </a:r>
            <a:r>
              <a:rPr lang="en-US" dirty="0" err="1"/>
              <a:t>min_pixel</a:t>
            </a:r>
            <a:r>
              <a:rPr lang="en-US" dirty="0"/>
              <a:t>)</a:t>
            </a:r>
          </a:p>
          <a:p>
            <a:pPr lvl="1"/>
            <a:r>
              <a:rPr lang="en-US" dirty="0"/>
              <a:t>These values define what </a:t>
            </a:r>
            <a:r>
              <a:rPr lang="en-US" dirty="0" err="1"/>
              <a:t>CNMFe</a:t>
            </a:r>
            <a:r>
              <a:rPr lang="en-US" dirty="0"/>
              <a:t> will consider a cell</a:t>
            </a:r>
          </a:p>
          <a:p>
            <a:pPr lvl="1"/>
            <a:r>
              <a:rPr lang="en-US" dirty="0"/>
              <a:t>Lower </a:t>
            </a:r>
            <a:r>
              <a:rPr lang="en-US" dirty="0" err="1"/>
              <a:t>min_corr</a:t>
            </a:r>
            <a:r>
              <a:rPr lang="en-US" dirty="0"/>
              <a:t> will merge more neighboring cells (higher will draw multiple ROIs around one cell). A good starting value is 0.8–0.9.</a:t>
            </a:r>
          </a:p>
          <a:p>
            <a:pPr lvl="1"/>
            <a:r>
              <a:rPr lang="en-US" dirty="0"/>
              <a:t>Lower </a:t>
            </a:r>
            <a:r>
              <a:rPr lang="en-US" dirty="0" err="1"/>
              <a:t>min_pnr</a:t>
            </a:r>
            <a:r>
              <a:rPr lang="en-US" dirty="0"/>
              <a:t> will include more ROIs with little spiking activity possibly including things that aren’t cells. A good starting value is 8.</a:t>
            </a:r>
          </a:p>
          <a:p>
            <a:pPr lvl="1"/>
            <a:r>
              <a:rPr lang="en-US" dirty="0"/>
              <a:t>Lower </a:t>
            </a:r>
            <a:r>
              <a:rPr lang="en-US" dirty="0" err="1"/>
              <a:t>min_pixels</a:t>
            </a:r>
            <a:r>
              <a:rPr lang="en-US" dirty="0"/>
              <a:t> will include smaller ROIs. Set this according to the size of neurons in your area.</a:t>
            </a:r>
          </a:p>
          <a:p>
            <a:r>
              <a:rPr lang="en-US" dirty="0"/>
              <a:t>You might also want to change a few values on lines 54–55 (</a:t>
            </a:r>
            <a:r>
              <a:rPr lang="en-US" dirty="0" err="1"/>
              <a:t>gSig</a:t>
            </a:r>
            <a:r>
              <a:rPr lang="en-US" dirty="0"/>
              <a:t>, </a:t>
            </a:r>
            <a:r>
              <a:rPr lang="en-US" dirty="0" err="1"/>
              <a:t>gSiz</a:t>
            </a:r>
            <a:r>
              <a:rPr lang="en-US" dirty="0"/>
              <a:t>)</a:t>
            </a:r>
          </a:p>
          <a:p>
            <a:pPr lvl="1"/>
            <a:r>
              <a:rPr lang="en-US" dirty="0" err="1"/>
              <a:t>gSig</a:t>
            </a:r>
            <a:r>
              <a:rPr lang="en-US" dirty="0"/>
              <a:t> is the average diameter of a neuron in pixels</a:t>
            </a:r>
          </a:p>
          <a:p>
            <a:pPr lvl="1"/>
            <a:r>
              <a:rPr lang="en-US" dirty="0" err="1"/>
              <a:t>gSiz</a:t>
            </a:r>
            <a:r>
              <a:rPr lang="en-US" dirty="0"/>
              <a:t> is the maximum diameter of a neuron in pixels</a:t>
            </a:r>
          </a:p>
        </p:txBody>
      </p:sp>
    </p:spTree>
    <p:extLst>
      <p:ext uri="{BB962C8B-B14F-4D97-AF65-F5344CB8AC3E}">
        <p14:creationId xmlns:p14="http://schemas.microsoft.com/office/powerpoint/2010/main" val="302550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Running </a:t>
            </a:r>
            <a:r>
              <a:rPr lang="en-US" dirty="0" err="1"/>
              <a:t>CNMFe</a:t>
            </a:r>
            <a:endParaRPr lang="en-US" dirty="0"/>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a:bodyPr>
          <a:lstStyle/>
          <a:p>
            <a:r>
              <a:rPr lang="en-US" dirty="0"/>
              <a:t>Run the script</a:t>
            </a:r>
          </a:p>
          <a:p>
            <a:r>
              <a:rPr lang="en-US" dirty="0"/>
              <a:t>This will take up to an hour per video but it requires no additional input</a:t>
            </a:r>
          </a:p>
          <a:p>
            <a:r>
              <a:rPr lang="en-US" dirty="0"/>
              <a:t>Afterwards, you want to check/clean each neuron dataset</a:t>
            </a:r>
          </a:p>
          <a:p>
            <a:pPr lvl="1"/>
            <a:r>
              <a:rPr lang="en-US" dirty="0"/>
              <a:t>This dataset will be named (original video name)-pp-BP-</a:t>
            </a:r>
            <a:r>
              <a:rPr lang="en-US" dirty="0" err="1"/>
              <a:t>MC_wspace.mat</a:t>
            </a:r>
            <a:endParaRPr lang="en-US" dirty="0"/>
          </a:p>
          <a:p>
            <a:r>
              <a:rPr lang="en-US" dirty="0"/>
              <a:t>Open up </a:t>
            </a:r>
            <a:r>
              <a:rPr lang="en-US" dirty="0" err="1"/>
              <a:t>CNMFE_mergemergemerge_infile</a:t>
            </a:r>
            <a:r>
              <a:rPr lang="en-US" dirty="0"/>
              <a:t> and insert the name of the dataset where indicated</a:t>
            </a:r>
          </a:p>
          <a:p>
            <a:r>
              <a:rPr lang="en-US" dirty="0"/>
              <a:t>Run the script</a:t>
            </a:r>
          </a:p>
        </p:txBody>
      </p:sp>
    </p:spTree>
    <p:extLst>
      <p:ext uri="{BB962C8B-B14F-4D97-AF65-F5344CB8AC3E}">
        <p14:creationId xmlns:p14="http://schemas.microsoft.com/office/powerpoint/2010/main" val="232722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AFC-60AA-E644-B819-7A382EFE2A1D}"/>
              </a:ext>
            </a:extLst>
          </p:cNvPr>
          <p:cNvSpPr>
            <a:spLocks noGrp="1"/>
          </p:cNvSpPr>
          <p:nvPr>
            <p:ph type="title"/>
          </p:nvPr>
        </p:nvSpPr>
        <p:spPr/>
        <p:txBody>
          <a:bodyPr/>
          <a:lstStyle/>
          <a:p>
            <a:r>
              <a:rPr lang="en-US" dirty="0"/>
              <a:t>Merging cells</a:t>
            </a:r>
          </a:p>
        </p:txBody>
      </p:sp>
      <p:sp>
        <p:nvSpPr>
          <p:cNvPr id="3" name="Content Placeholder 2">
            <a:extLst>
              <a:ext uri="{FF2B5EF4-FFF2-40B4-BE49-F238E27FC236}">
                <a16:creationId xmlns:a16="http://schemas.microsoft.com/office/drawing/2014/main" id="{0B848D50-AEA5-A543-8BDC-FBCE922CDD72}"/>
              </a:ext>
            </a:extLst>
          </p:cNvPr>
          <p:cNvSpPr>
            <a:spLocks noGrp="1"/>
          </p:cNvSpPr>
          <p:nvPr>
            <p:ph idx="1"/>
          </p:nvPr>
        </p:nvSpPr>
        <p:spPr/>
        <p:txBody>
          <a:bodyPr>
            <a:normAutofit/>
          </a:bodyPr>
          <a:lstStyle/>
          <a:p>
            <a:r>
              <a:rPr lang="en-US" dirty="0"/>
              <a:t>You will be given a series of possible cell merges and you must input your decision as to whether it should be merged or not</a:t>
            </a:r>
          </a:p>
          <a:p>
            <a:pPr lvl="1"/>
            <a:r>
              <a:rPr lang="en-US" dirty="0"/>
              <a:t>Press enter (or y and then enter) to merge the cells</a:t>
            </a:r>
          </a:p>
          <a:p>
            <a:pPr lvl="1"/>
            <a:r>
              <a:rPr lang="en-US" dirty="0"/>
              <a:t>Press n and then enter to cancel the merge</a:t>
            </a:r>
          </a:p>
          <a:p>
            <a:pPr lvl="1"/>
            <a:r>
              <a:rPr lang="en-US" dirty="0"/>
              <a:t>Press b and then enter to go back to the previous merge decision</a:t>
            </a:r>
          </a:p>
          <a:p>
            <a:r>
              <a:rPr lang="en-US" dirty="0"/>
              <a:t>Decide based on how similar the cell activity is and how much the cells overlap</a:t>
            </a:r>
          </a:p>
          <a:p>
            <a:pPr marL="0" indent="0">
              <a:buNone/>
            </a:pPr>
            <a:endParaRPr lang="en-US" dirty="0"/>
          </a:p>
        </p:txBody>
      </p:sp>
    </p:spTree>
    <p:extLst>
      <p:ext uri="{BB962C8B-B14F-4D97-AF65-F5344CB8AC3E}">
        <p14:creationId xmlns:p14="http://schemas.microsoft.com/office/powerpoint/2010/main" val="172376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1381</Words>
  <Application>Microsoft Office PowerPoint</Application>
  <PresentationFormat>Widescreen</PresentationFormat>
  <Paragraphs>114</Paragraphs>
  <Slides>23</Slides>
  <Notes>1</Notes>
  <HiddenSlides>0</HiddenSlides>
  <MMClips>4</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Inscopix analysis</vt:lpstr>
      <vt:lpstr>Preprocessing data</vt:lpstr>
      <vt:lpstr>Preprocessing data</vt:lpstr>
      <vt:lpstr>Preprocessing data</vt:lpstr>
      <vt:lpstr>Preprocessing data</vt:lpstr>
      <vt:lpstr>Running CNMFe</vt:lpstr>
      <vt:lpstr>Running CNMFe</vt:lpstr>
      <vt:lpstr>Running CNMFe</vt:lpstr>
      <vt:lpstr>Merging cells</vt:lpstr>
      <vt:lpstr>These cells should be merged</vt:lpstr>
      <vt:lpstr>These cells should NOT be merged</vt:lpstr>
      <vt:lpstr>These cells could be merged</vt:lpstr>
      <vt:lpstr>Merging cells</vt:lpstr>
      <vt:lpstr>Deleting cells</vt:lpstr>
      <vt:lpstr>This is a cell (albeit a noisy one)</vt:lpstr>
      <vt:lpstr>This is NOT a cell</vt:lpstr>
      <vt:lpstr>Deleting cells</vt:lpstr>
      <vt:lpstr>Splitting a cell</vt:lpstr>
      <vt:lpstr>Trimming a cell</vt:lpstr>
      <vt:lpstr>Deleting cells</vt:lpstr>
      <vt:lpstr>Deleting cells</vt:lpstr>
      <vt:lpstr>Deleting cells</vt:lpstr>
      <vt:lpstr>Data analysis: Lickometer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Inscopix analysis</dc:title>
  <dc:creator>Microsoft Office User</dc:creator>
  <cp:lastModifiedBy>Microsoft Office User</cp:lastModifiedBy>
  <cp:revision>48</cp:revision>
  <dcterms:created xsi:type="dcterms:W3CDTF">2021-11-16T07:01:54Z</dcterms:created>
  <dcterms:modified xsi:type="dcterms:W3CDTF">2021-11-17T06:56:19Z</dcterms:modified>
</cp:coreProperties>
</file>