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2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1F56-06D7-057B-0D0A-57FBF9373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Senior cloud engineer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06E5D-35CF-AE5A-4163-C2597B0D2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Zhing</a:t>
            </a:r>
            <a:r>
              <a:rPr lang="en-US" dirty="0"/>
              <a:t> hang Lee</a:t>
            </a:r>
          </a:p>
        </p:txBody>
      </p:sp>
    </p:spTree>
    <p:extLst>
      <p:ext uri="{BB962C8B-B14F-4D97-AF65-F5344CB8AC3E}">
        <p14:creationId xmlns:p14="http://schemas.microsoft.com/office/powerpoint/2010/main" val="6922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35991-0F32-2614-49CD-DB0DC90F7502}"/>
              </a:ext>
            </a:extLst>
          </p:cNvPr>
          <p:cNvSpPr txBox="1"/>
          <p:nvPr/>
        </p:nvSpPr>
        <p:spPr>
          <a:xfrm>
            <a:off x="4279557" y="2598003"/>
            <a:ext cx="363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8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F22-D5C7-86D2-F639-2A24F0D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67CB-D366-9D01-009F-082EED86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cloud infrastructure to automate recipe process.</a:t>
            </a:r>
          </a:p>
          <a:p>
            <a:r>
              <a:rPr lang="en-US" sz="2400" dirty="0"/>
              <a:t>Process including storage, consolidation, and distribution.</a:t>
            </a:r>
          </a:p>
          <a:p>
            <a:r>
              <a:rPr lang="en-US" sz="2400" dirty="0"/>
              <a:t>Goal: Send zip-archive recipe from storage to global user securely.</a:t>
            </a:r>
          </a:p>
        </p:txBody>
      </p:sp>
    </p:spTree>
    <p:extLst>
      <p:ext uri="{BB962C8B-B14F-4D97-AF65-F5344CB8AC3E}">
        <p14:creationId xmlns:p14="http://schemas.microsoft.com/office/powerpoint/2010/main" val="75998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EAB28-B821-18D3-43D5-3D0DCFE2154F}"/>
              </a:ext>
            </a:extLst>
          </p:cNvPr>
          <p:cNvSpPr txBox="1"/>
          <p:nvPr/>
        </p:nvSpPr>
        <p:spPr>
          <a:xfrm>
            <a:off x="652849" y="1643450"/>
            <a:ext cx="10886302" cy="334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• </a:t>
            </a:r>
            <a:r>
              <a:rPr lang="en-US" sz="3200" dirty="0"/>
              <a:t>Storage: </a:t>
            </a:r>
            <a:r>
              <a:rPr lang="en-US" sz="2800" dirty="0"/>
              <a:t>Handle large &amp; small file at scale that includes version control.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Consolidation: Compress into single zip-archive file and store securely.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Distribution: Securely distribute globally with access control.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Network: VPN connection between on-prem and cloud.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Security: Data encryption at rest &amp; in-transit.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51F0-FAF0-94EE-4777-B3F453AA1C75}"/>
              </a:ext>
            </a:extLst>
          </p:cNvPr>
          <p:cNvSpPr txBox="1"/>
          <p:nvPr/>
        </p:nvSpPr>
        <p:spPr>
          <a:xfrm>
            <a:off x="840259" y="663486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155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BB1C0F-0A06-741D-D430-6A93636D11FB}"/>
              </a:ext>
            </a:extLst>
          </p:cNvPr>
          <p:cNvSpPr txBox="1"/>
          <p:nvPr/>
        </p:nvSpPr>
        <p:spPr>
          <a:xfrm>
            <a:off x="767492" y="295356"/>
            <a:ext cx="418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High-level Architecture Diagram</a:t>
            </a:r>
          </a:p>
        </p:txBody>
      </p:sp>
      <p:pic>
        <p:nvPicPr>
          <p:cNvPr id="5" name="Picture 4" descr="A diagram of a cloud storage system&#10;&#10;Description automatically generated">
            <a:extLst>
              <a:ext uri="{FF2B5EF4-FFF2-40B4-BE49-F238E27FC236}">
                <a16:creationId xmlns:a16="http://schemas.microsoft.com/office/drawing/2014/main" id="{348B5817-C657-1698-283F-112D883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2" y="784311"/>
            <a:ext cx="10719658" cy="59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1B19B-CF62-7A1A-FEF8-3E21222B95BB}"/>
              </a:ext>
            </a:extLst>
          </p:cNvPr>
          <p:cNvSpPr txBox="1"/>
          <p:nvPr/>
        </p:nvSpPr>
        <p:spPr>
          <a:xfrm>
            <a:off x="778476" y="337578"/>
            <a:ext cx="700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Explanation of each component (AWS Cloud Services)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D8D51-036B-DD70-10A8-3970A1285418}"/>
              </a:ext>
            </a:extLst>
          </p:cNvPr>
          <p:cNvSpPr txBox="1"/>
          <p:nvPr/>
        </p:nvSpPr>
        <p:spPr>
          <a:xfrm>
            <a:off x="778477" y="1161377"/>
            <a:ext cx="888450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Storage - AWS S3 Storage </a:t>
            </a:r>
            <a:r>
              <a:rPr lang="en-MY" sz="2400" b="0" i="0" u="none" strike="noStrike" dirty="0">
                <a:effectLst/>
                <a:latin typeface="Inter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Inter"/>
              </a:rPr>
              <a:t>Serverless, scale automatically for </a:t>
            </a:r>
            <a:r>
              <a:rPr lang="en-MY" b="0" i="0" u="none" strike="noStrike" dirty="0">
                <a:effectLst/>
                <a:latin typeface="Inter"/>
              </a:rPr>
              <a:t>large &amp; small files. </a:t>
            </a:r>
            <a:endParaRPr lang="en-MY" dirty="0">
              <a:latin typeface="Inte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S3 Versioning - version control to track changes.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Consolidation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Lambda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Automate the process of zipping files.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Trigger the function when new files are uploaded to the storage.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Distribution</a:t>
            </a:r>
            <a:r>
              <a:rPr lang="en-MY" sz="2400" dirty="0">
                <a:latin typeface="Inter"/>
              </a:rPr>
              <a:t> – </a:t>
            </a:r>
            <a:r>
              <a:rPr lang="en-MY" sz="2400" b="1" i="0" u="none" strike="noStrike" dirty="0">
                <a:effectLst/>
                <a:latin typeface="Inter"/>
              </a:rPr>
              <a:t>AWS CloudFront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Distribute the zipped files globally with low latency.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Use tokens for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921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3BB0D-B937-83C6-67CC-0A064F1E538D}"/>
              </a:ext>
            </a:extLst>
          </p:cNvPr>
          <p:cNvSpPr txBox="1"/>
          <p:nvPr/>
        </p:nvSpPr>
        <p:spPr>
          <a:xfrm>
            <a:off x="790831" y="642551"/>
            <a:ext cx="89833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Network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VPN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Establish a secure connection between on-premises and cloud infrastructure.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solidFill>
                  <a:srgbClr val="232B37"/>
                </a:solidFill>
                <a:effectLst/>
                <a:latin typeface="Amazon Ember Display"/>
              </a:rPr>
              <a:t>AWS Site-to-Site VPN creates encrypted connections.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Security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KMS &amp; IAM</a:t>
            </a:r>
            <a:r>
              <a:rPr lang="en-MY" sz="2400" b="0" i="0" u="none" strike="noStrike" dirty="0">
                <a:effectLst/>
                <a:latin typeface="Inter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Manage encryption keys for data at rest in </a:t>
            </a:r>
            <a:r>
              <a:rPr lang="en-MY" dirty="0">
                <a:latin typeface="Inter"/>
              </a:rPr>
              <a:t>S3</a:t>
            </a:r>
            <a:r>
              <a:rPr lang="en-MY" b="0" i="0" u="none" strike="noStrike" dirty="0">
                <a:effectLst/>
                <a:latin typeface="Inter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Use TLS for data in transit.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Inter"/>
              </a:rPr>
              <a:t>Identity-based policies, policies action for service access in Lambda &amp; CloudFront.</a:t>
            </a:r>
            <a:endParaRPr lang="en-MY" b="0" i="0" u="none" strike="noStrike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93C62-16F3-9800-5F88-D0D6F25A627B}"/>
              </a:ext>
            </a:extLst>
          </p:cNvPr>
          <p:cNvSpPr txBox="1"/>
          <p:nvPr/>
        </p:nvSpPr>
        <p:spPr>
          <a:xfrm>
            <a:off x="741406" y="506422"/>
            <a:ext cx="1005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INSIGHT ON KEY TOPICS (Benefit, Pitfall, Consideration)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EA450-C72C-C9F1-5A0F-D32B4353E6A4}"/>
              </a:ext>
            </a:extLst>
          </p:cNvPr>
          <p:cNvSpPr txBox="1"/>
          <p:nvPr/>
        </p:nvSpPr>
        <p:spPr>
          <a:xfrm>
            <a:off x="1013255" y="1103988"/>
            <a:ext cx="79565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Infrasturcture</a:t>
            </a:r>
            <a:r>
              <a:rPr lang="en-US" sz="2000" b="1" dirty="0"/>
              <a:t> as Code (</a:t>
            </a:r>
            <a:r>
              <a:rPr lang="en-US" sz="2000" b="1" dirty="0" err="1"/>
              <a:t>IaC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Consistency: eliminate manual errors, repeatable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Speed: Automates provisioning, reducing setup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Version control: track changes rollback when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Pitfall: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Complexity: Challenging &amp; difficult for large-scale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 risk: misconfiguration may cause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curve: May require new skills and tool (Diff from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 selection: AWS CloudFormation / Terraform.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&amp; validate: Test script before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Collaborate: Include dev, ops and security team.</a:t>
            </a:r>
          </a:p>
        </p:txBody>
      </p:sp>
    </p:spTree>
    <p:extLst>
      <p:ext uri="{BB962C8B-B14F-4D97-AF65-F5344CB8AC3E}">
        <p14:creationId xmlns:p14="http://schemas.microsoft.com/office/powerpoint/2010/main" val="332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E2C2D-A87C-BC30-2C78-63FFCCF76E6D}"/>
              </a:ext>
            </a:extLst>
          </p:cNvPr>
          <p:cNvSpPr txBox="1"/>
          <p:nvPr/>
        </p:nvSpPr>
        <p:spPr>
          <a:xfrm>
            <a:off x="753762" y="432487"/>
            <a:ext cx="384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effectLst/>
                <a:latin typeface="OpenSansRoman"/>
              </a:rPr>
              <a:t>IoT and Edge computing </a:t>
            </a:r>
            <a:endParaRPr lang="en-MY" sz="28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CDB0B-19B5-9BCE-CBF6-41657237D510}"/>
              </a:ext>
            </a:extLst>
          </p:cNvPr>
          <p:cNvSpPr txBox="1"/>
          <p:nvPr/>
        </p:nvSpPr>
        <p:spPr>
          <a:xfrm>
            <a:off x="753762" y="1292984"/>
            <a:ext cx="97203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Benefits: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Fast Decisions: Devices process data right where it’s created—no waiting for the cloud.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Less Internet Traffic: Only important data goes to the cloud, saving bandwidth.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Saves Money: Less cloud usage = lower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>
              <a:latin typeface="Inter"/>
            </a:endParaRPr>
          </a:p>
          <a:p>
            <a:r>
              <a:rPr lang="en-MY" sz="2000" i="0" u="none" strike="noStrike" dirty="0">
                <a:effectLst/>
                <a:latin typeface="Inter"/>
              </a:rPr>
              <a:t>Pitfall: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Security Risks: IoT devices can be easy targets for hackers.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Too Many Devices: Managing thousands of devices can get messy.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Privacy Issues: Collecting data locally can raise privacy concerns.</a:t>
            </a:r>
          </a:p>
          <a:p>
            <a:endParaRPr lang="en-MY" sz="2000" dirty="0">
              <a:latin typeface="Inter"/>
            </a:endParaRPr>
          </a:p>
          <a:p>
            <a:pPr algn="l"/>
            <a:r>
              <a:rPr lang="en-MY" sz="2000" i="0" u="none" strike="noStrike" dirty="0">
                <a:effectLst/>
                <a:latin typeface="Inter"/>
              </a:rPr>
              <a:t>Key Considerations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Secure Devices: Use strong passwords and encryption.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Plan for Data: Decide what to process locally vs. sending to the cloud.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Follow Rules: Make sure you’re compliant with privacy laws (e.g., GDPR).</a:t>
            </a:r>
          </a:p>
          <a:p>
            <a:endParaRPr lang="en-MY" sz="2000" i="0" u="none" strike="noStrike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0443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B07A-FD50-BEA1-2C23-BEB8083CCC1F}"/>
              </a:ext>
            </a:extLst>
          </p:cNvPr>
          <p:cNvSpPr txBox="1"/>
          <p:nvPr/>
        </p:nvSpPr>
        <p:spPr>
          <a:xfrm>
            <a:off x="579553" y="457200"/>
            <a:ext cx="551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effectLst/>
                <a:latin typeface="OpenSansRoman"/>
              </a:rPr>
              <a:t>Cost calculations and optimisations </a:t>
            </a:r>
            <a:endParaRPr lang="en-MY" sz="28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D13E9-5A73-7521-1CA8-A73BEA3D25EB}"/>
              </a:ext>
            </a:extLst>
          </p:cNvPr>
          <p:cNvSpPr txBox="1"/>
          <p:nvPr/>
        </p:nvSpPr>
        <p:spPr>
          <a:xfrm>
            <a:off x="579553" y="1122566"/>
            <a:ext cx="106156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Benefit: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resource management: pay for what you use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 saving from rightsizing: prevent over/under provisioning.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Predictability and budgeting: Cost management tools that help estimate future cost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Pitfall: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pricing model: different price charges for different services (storage, compute,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Underestimating/overestimating: overestimate cause unnecessary cost, underestimate cause performance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Over-optimizing for cost: Focus too much on cost result in poor performance and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resources : monitor resource regularly and adjust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Storage optimization: choose right storage plan / archive old data can save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optimization: choose reserved instance / commitment plan if plan to use for a longer period.</a:t>
            </a:r>
          </a:p>
        </p:txBody>
      </p:sp>
    </p:spTree>
    <p:extLst>
      <p:ext uri="{BB962C8B-B14F-4D97-AF65-F5344CB8AC3E}">
        <p14:creationId xmlns:p14="http://schemas.microsoft.com/office/powerpoint/2010/main" val="1340156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</TotalTime>
  <Words>610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 Display</vt:lpstr>
      <vt:lpstr>Inter</vt:lpstr>
      <vt:lpstr>OpenSansRoman</vt:lpstr>
      <vt:lpstr>Arial</vt:lpstr>
      <vt:lpstr>Gill Sans MT</vt:lpstr>
      <vt:lpstr>Gallery</vt:lpstr>
      <vt:lpstr>Senior cloud engineer case study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ZHING HANG</dc:creator>
  <cp:lastModifiedBy>LEE ZHING HANG</cp:lastModifiedBy>
  <cp:revision>5</cp:revision>
  <dcterms:created xsi:type="dcterms:W3CDTF">2025-02-05T16:25:17Z</dcterms:created>
  <dcterms:modified xsi:type="dcterms:W3CDTF">2025-02-06T16:44:52Z</dcterms:modified>
</cp:coreProperties>
</file>