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60" r:id="rId2"/>
    <p:sldId id="257" r:id="rId3"/>
    <p:sldId id="261" r:id="rId4"/>
    <p:sldId id="258" r:id="rId5"/>
    <p:sldId id="259" r:id="rId6"/>
  </p:sldIdLst>
  <p:sldSz cx="21945600" cy="21945600"/>
  <p:notesSz cx="6858000" cy="9144000"/>
  <p:defaultTextStyle>
    <a:defPPr>
      <a:defRPr lang="en-US"/>
    </a:defPPr>
    <a:lvl1pPr marL="0" algn="l" defTabSz="2106778" rtl="0" eaLnBrk="1" latinLnBrk="0" hangingPunct="1">
      <a:defRPr sz="4147" kern="1200">
        <a:solidFill>
          <a:schemeClr val="tx1"/>
        </a:solidFill>
        <a:latin typeface="+mn-lt"/>
        <a:ea typeface="+mn-ea"/>
        <a:cs typeface="+mn-cs"/>
      </a:defRPr>
    </a:lvl1pPr>
    <a:lvl2pPr marL="1053389" algn="l" defTabSz="2106778" rtl="0" eaLnBrk="1" latinLnBrk="0" hangingPunct="1">
      <a:defRPr sz="4147" kern="1200">
        <a:solidFill>
          <a:schemeClr val="tx1"/>
        </a:solidFill>
        <a:latin typeface="+mn-lt"/>
        <a:ea typeface="+mn-ea"/>
        <a:cs typeface="+mn-cs"/>
      </a:defRPr>
    </a:lvl2pPr>
    <a:lvl3pPr marL="2106778" algn="l" defTabSz="2106778" rtl="0" eaLnBrk="1" latinLnBrk="0" hangingPunct="1">
      <a:defRPr sz="4147" kern="1200">
        <a:solidFill>
          <a:schemeClr val="tx1"/>
        </a:solidFill>
        <a:latin typeface="+mn-lt"/>
        <a:ea typeface="+mn-ea"/>
        <a:cs typeface="+mn-cs"/>
      </a:defRPr>
    </a:lvl3pPr>
    <a:lvl4pPr marL="3160166" algn="l" defTabSz="2106778" rtl="0" eaLnBrk="1" latinLnBrk="0" hangingPunct="1">
      <a:defRPr sz="4147" kern="1200">
        <a:solidFill>
          <a:schemeClr val="tx1"/>
        </a:solidFill>
        <a:latin typeface="+mn-lt"/>
        <a:ea typeface="+mn-ea"/>
        <a:cs typeface="+mn-cs"/>
      </a:defRPr>
    </a:lvl4pPr>
    <a:lvl5pPr marL="4213555" algn="l" defTabSz="2106778" rtl="0" eaLnBrk="1" latinLnBrk="0" hangingPunct="1">
      <a:defRPr sz="4147" kern="1200">
        <a:solidFill>
          <a:schemeClr val="tx1"/>
        </a:solidFill>
        <a:latin typeface="+mn-lt"/>
        <a:ea typeface="+mn-ea"/>
        <a:cs typeface="+mn-cs"/>
      </a:defRPr>
    </a:lvl5pPr>
    <a:lvl6pPr marL="5266944" algn="l" defTabSz="2106778" rtl="0" eaLnBrk="1" latinLnBrk="0" hangingPunct="1">
      <a:defRPr sz="4147" kern="1200">
        <a:solidFill>
          <a:schemeClr val="tx1"/>
        </a:solidFill>
        <a:latin typeface="+mn-lt"/>
        <a:ea typeface="+mn-ea"/>
        <a:cs typeface="+mn-cs"/>
      </a:defRPr>
    </a:lvl6pPr>
    <a:lvl7pPr marL="6320333" algn="l" defTabSz="2106778" rtl="0" eaLnBrk="1" latinLnBrk="0" hangingPunct="1">
      <a:defRPr sz="4147" kern="1200">
        <a:solidFill>
          <a:schemeClr val="tx1"/>
        </a:solidFill>
        <a:latin typeface="+mn-lt"/>
        <a:ea typeface="+mn-ea"/>
        <a:cs typeface="+mn-cs"/>
      </a:defRPr>
    </a:lvl7pPr>
    <a:lvl8pPr marL="7373722" algn="l" defTabSz="2106778" rtl="0" eaLnBrk="1" latinLnBrk="0" hangingPunct="1">
      <a:defRPr sz="4147" kern="1200">
        <a:solidFill>
          <a:schemeClr val="tx1"/>
        </a:solidFill>
        <a:latin typeface="+mn-lt"/>
        <a:ea typeface="+mn-ea"/>
        <a:cs typeface="+mn-cs"/>
      </a:defRPr>
    </a:lvl8pPr>
    <a:lvl9pPr marL="8427110" algn="l" defTabSz="2106778" rtl="0" eaLnBrk="1" latinLnBrk="0" hangingPunct="1">
      <a:defRPr sz="414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160"/>
    <p:restoredTop sz="94712"/>
  </p:normalViewPr>
  <p:slideViewPr>
    <p:cSldViewPr snapToGrid="0" snapToObjects="1">
      <p:cViewPr>
        <p:scale>
          <a:sx n="130" d="100"/>
          <a:sy n="130" d="100"/>
        </p:scale>
        <p:origin x="1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CDF19-E76B-4606-B853-1BB65BC30532}" type="datetimeFigureOut">
              <a:rPr lang="en-US" smtClean="0"/>
              <a:t>12/4/16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159EE-1C59-4FF2-AA5A-DE957B60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40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- Axes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159EE-1C59-4FF2-AA5A-DE957B604A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72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3591562"/>
            <a:ext cx="18653760" cy="764032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1526522"/>
            <a:ext cx="16459200" cy="529843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E233-F1BD-9144-BCA3-8C8CAB882FB4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7CA4-BE19-B941-B238-D0B8FB640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0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E233-F1BD-9144-BCA3-8C8CAB882FB4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7CA4-BE19-B941-B238-D0B8FB640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5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168400"/>
            <a:ext cx="473202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168400"/>
            <a:ext cx="1392174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E233-F1BD-9144-BCA3-8C8CAB882FB4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7CA4-BE19-B941-B238-D0B8FB640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0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E233-F1BD-9144-BCA3-8C8CAB882FB4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7CA4-BE19-B941-B238-D0B8FB640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4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5471167"/>
            <a:ext cx="18928080" cy="912875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14686287"/>
            <a:ext cx="18928080" cy="48005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E233-F1BD-9144-BCA3-8C8CAB882FB4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7CA4-BE19-B941-B238-D0B8FB640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4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5842000"/>
            <a:ext cx="932688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5842000"/>
            <a:ext cx="932688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E233-F1BD-9144-BCA3-8C8CAB882FB4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7CA4-BE19-B941-B238-D0B8FB640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3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168405"/>
            <a:ext cx="1892808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5379722"/>
            <a:ext cx="9284016" cy="263651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8016240"/>
            <a:ext cx="9284016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5379722"/>
            <a:ext cx="9329738" cy="263651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8016240"/>
            <a:ext cx="932973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E233-F1BD-9144-BCA3-8C8CAB882FB4}" type="datetimeFigureOut">
              <a:rPr lang="en-US" smtClean="0"/>
              <a:t>12/4/16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7CA4-BE19-B941-B238-D0B8FB640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E233-F1BD-9144-BCA3-8C8CAB882FB4}" type="datetimeFigureOut">
              <a:rPr lang="en-US" smtClean="0"/>
              <a:t>12/4/16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7CA4-BE19-B941-B238-D0B8FB640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3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E233-F1BD-9144-BCA3-8C8CAB882FB4}" type="datetimeFigureOut">
              <a:rPr lang="en-US" smtClean="0"/>
              <a:t>12/4/16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7CA4-BE19-B941-B238-D0B8FB640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4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463040"/>
            <a:ext cx="7078027" cy="512064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3159765"/>
            <a:ext cx="11109960" cy="155956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6583680"/>
            <a:ext cx="7078027" cy="1219708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E233-F1BD-9144-BCA3-8C8CAB882FB4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7CA4-BE19-B941-B238-D0B8FB640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463040"/>
            <a:ext cx="7078027" cy="512064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3159765"/>
            <a:ext cx="11109960" cy="155956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6583680"/>
            <a:ext cx="7078027" cy="1219708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E233-F1BD-9144-BCA3-8C8CAB882FB4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7CA4-BE19-B941-B238-D0B8FB640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1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168405"/>
            <a:ext cx="1892808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5842000"/>
            <a:ext cx="1892808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20340325"/>
            <a:ext cx="49377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8E233-F1BD-9144-BCA3-8C8CAB882FB4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20340325"/>
            <a:ext cx="49377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27CA4-BE19-B941-B238-D0B8FB640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4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50" Type="http://schemas.openxmlformats.org/officeDocument/2006/relationships/image" Target="../media/image47.png"/><Relationship Id="rId51" Type="http://schemas.openxmlformats.org/officeDocument/2006/relationships/image" Target="../media/image48.png"/><Relationship Id="rId52" Type="http://schemas.openxmlformats.org/officeDocument/2006/relationships/image" Target="../media/image49.png"/><Relationship Id="rId53" Type="http://schemas.openxmlformats.org/officeDocument/2006/relationships/image" Target="../media/image50.png"/><Relationship Id="rId54" Type="http://schemas.microsoft.com/office/2007/relationships/hdphoto" Target="../media/hdphoto1.wdp"/><Relationship Id="rId55" Type="http://schemas.microsoft.com/office/2007/relationships/hdphoto" Target="../media/hdphoto2.wdp"/><Relationship Id="rId40" Type="http://schemas.openxmlformats.org/officeDocument/2006/relationships/image" Target="../media/image37.png"/><Relationship Id="rId41" Type="http://schemas.openxmlformats.org/officeDocument/2006/relationships/image" Target="../media/image38.png"/><Relationship Id="rId42" Type="http://schemas.openxmlformats.org/officeDocument/2006/relationships/image" Target="../media/image39.png"/><Relationship Id="rId43" Type="http://schemas.openxmlformats.org/officeDocument/2006/relationships/image" Target="../media/image40.png"/><Relationship Id="rId44" Type="http://schemas.openxmlformats.org/officeDocument/2006/relationships/image" Target="../media/image41.png"/><Relationship Id="rId45" Type="http://schemas.openxmlformats.org/officeDocument/2006/relationships/image" Target="../media/image42.png"/><Relationship Id="rId46" Type="http://schemas.openxmlformats.org/officeDocument/2006/relationships/image" Target="../media/image43.png"/><Relationship Id="rId47" Type="http://schemas.openxmlformats.org/officeDocument/2006/relationships/image" Target="../media/image44.png"/><Relationship Id="rId48" Type="http://schemas.openxmlformats.org/officeDocument/2006/relationships/image" Target="../media/image45.png"/><Relationship Id="rId49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30" Type="http://schemas.openxmlformats.org/officeDocument/2006/relationships/image" Target="../media/image30.png"/><Relationship Id="rId31" Type="http://schemas.openxmlformats.org/officeDocument/2006/relationships/image" Target="../media/image31.png"/><Relationship Id="rId32" Type="http://schemas.openxmlformats.org/officeDocument/2006/relationships/image" Target="../media/image32.png"/><Relationship Id="rId33" Type="http://schemas.openxmlformats.org/officeDocument/2006/relationships/image" Target="../media/image33.png"/><Relationship Id="rId34" Type="http://schemas.openxmlformats.org/officeDocument/2006/relationships/image" Target="../media/image34.png"/><Relationship Id="rId35" Type="http://schemas.openxmlformats.org/officeDocument/2006/relationships/image" Target="../media/image35.png"/><Relationship Id="rId36" Type="http://schemas.openxmlformats.org/officeDocument/2006/relationships/image" Target="../media/image36.png"/><Relationship Id="rId37" Type="http://schemas.openxmlformats.org/officeDocument/2006/relationships/image" Target="../media/image62.png"/><Relationship Id="rId38" Type="http://schemas.openxmlformats.org/officeDocument/2006/relationships/image" Target="../media/image63.png"/><Relationship Id="rId39" Type="http://schemas.openxmlformats.org/officeDocument/2006/relationships/image" Target="../media/image66.png"/><Relationship Id="rId20" Type="http://schemas.openxmlformats.org/officeDocument/2006/relationships/image" Target="../media/image20.png"/><Relationship Id="rId21" Type="http://schemas.openxmlformats.org/officeDocument/2006/relationships/image" Target="../media/image21.png"/><Relationship Id="rId22" Type="http://schemas.openxmlformats.org/officeDocument/2006/relationships/image" Target="../media/image22.png"/><Relationship Id="rId23" Type="http://schemas.openxmlformats.org/officeDocument/2006/relationships/image" Target="../media/image23.png"/><Relationship Id="rId24" Type="http://schemas.openxmlformats.org/officeDocument/2006/relationships/image" Target="../media/image24.png"/><Relationship Id="rId25" Type="http://schemas.openxmlformats.org/officeDocument/2006/relationships/image" Target="../media/image25.png"/><Relationship Id="rId26" Type="http://schemas.openxmlformats.org/officeDocument/2006/relationships/image" Target="../media/image26.png"/><Relationship Id="rId27" Type="http://schemas.openxmlformats.org/officeDocument/2006/relationships/image" Target="../media/image27.png"/><Relationship Id="rId28" Type="http://schemas.openxmlformats.org/officeDocument/2006/relationships/image" Target="../media/image28.png"/><Relationship Id="rId29" Type="http://schemas.openxmlformats.org/officeDocument/2006/relationships/image" Target="../media/image2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8.png"/><Relationship Id="rId20" Type="http://schemas.openxmlformats.org/officeDocument/2006/relationships/image" Target="../media/image72.png"/><Relationship Id="rId21" Type="http://schemas.openxmlformats.org/officeDocument/2006/relationships/image" Target="../media/image73.png"/><Relationship Id="rId22" Type="http://schemas.openxmlformats.org/officeDocument/2006/relationships/image" Target="../media/image74.png"/><Relationship Id="rId23" Type="http://schemas.microsoft.com/office/2007/relationships/hdphoto" Target="../media/hdphoto3.wdp"/><Relationship Id="rId24" Type="http://schemas.openxmlformats.org/officeDocument/2006/relationships/image" Target="../media/image75.png"/><Relationship Id="rId25" Type="http://schemas.openxmlformats.org/officeDocument/2006/relationships/image" Target="../media/image76.png"/><Relationship Id="rId10" Type="http://schemas.openxmlformats.org/officeDocument/2006/relationships/image" Target="../media/image59.png"/><Relationship Id="rId11" Type="http://schemas.openxmlformats.org/officeDocument/2006/relationships/image" Target="../media/image60.png"/><Relationship Id="rId12" Type="http://schemas.openxmlformats.org/officeDocument/2006/relationships/image" Target="../media/image61.png"/><Relationship Id="rId13" Type="http://schemas.openxmlformats.org/officeDocument/2006/relationships/image" Target="../media/image64.png"/><Relationship Id="rId14" Type="http://schemas.openxmlformats.org/officeDocument/2006/relationships/image" Target="../media/image65.png"/><Relationship Id="rId15" Type="http://schemas.openxmlformats.org/officeDocument/2006/relationships/image" Target="../media/image67.png"/><Relationship Id="rId16" Type="http://schemas.openxmlformats.org/officeDocument/2006/relationships/image" Target="../media/image68.png"/><Relationship Id="rId17" Type="http://schemas.openxmlformats.org/officeDocument/2006/relationships/image" Target="../media/image69.png"/><Relationship Id="rId18" Type="http://schemas.openxmlformats.org/officeDocument/2006/relationships/image" Target="../media/image70.png"/><Relationship Id="rId19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4.png"/><Relationship Id="rId20" Type="http://schemas.openxmlformats.org/officeDocument/2006/relationships/image" Target="../media/image95.png"/><Relationship Id="rId21" Type="http://schemas.openxmlformats.org/officeDocument/2006/relationships/image" Target="../media/image96.png"/><Relationship Id="rId22" Type="http://schemas.openxmlformats.org/officeDocument/2006/relationships/image" Target="../media/image97.png"/><Relationship Id="rId23" Type="http://schemas.openxmlformats.org/officeDocument/2006/relationships/image" Target="../media/image880.png"/><Relationship Id="rId24" Type="http://schemas.openxmlformats.org/officeDocument/2006/relationships/image" Target="../media/image890.png"/><Relationship Id="rId25" Type="http://schemas.openxmlformats.org/officeDocument/2006/relationships/image" Target="../media/image900.png"/><Relationship Id="rId10" Type="http://schemas.openxmlformats.org/officeDocument/2006/relationships/image" Target="../media/image85.png"/><Relationship Id="rId11" Type="http://schemas.openxmlformats.org/officeDocument/2006/relationships/image" Target="../media/image86.png"/><Relationship Id="rId12" Type="http://schemas.openxmlformats.org/officeDocument/2006/relationships/image" Target="../media/image87.png"/><Relationship Id="rId13" Type="http://schemas.openxmlformats.org/officeDocument/2006/relationships/image" Target="../media/image88.png"/><Relationship Id="rId14" Type="http://schemas.openxmlformats.org/officeDocument/2006/relationships/image" Target="../media/image89.png"/><Relationship Id="rId15" Type="http://schemas.openxmlformats.org/officeDocument/2006/relationships/image" Target="../media/image90.png"/><Relationship Id="rId16" Type="http://schemas.openxmlformats.org/officeDocument/2006/relationships/image" Target="../media/image91.png"/><Relationship Id="rId17" Type="http://schemas.openxmlformats.org/officeDocument/2006/relationships/image" Target="../media/image92.png"/><Relationship Id="rId18" Type="http://schemas.openxmlformats.org/officeDocument/2006/relationships/image" Target="../media/image93.png"/><Relationship Id="rId19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/Relationships>
</file>

<file path=ppt/slides/_rels/slide5.xml.rels><?xml version="1.0" encoding="UTF-8" standalone="yes"?>
<Relationships xmlns="http://schemas.openxmlformats.org/package/2006/relationships"><Relationship Id="rId42" Type="http://schemas.openxmlformats.org/officeDocument/2006/relationships/image" Target="../media/image103.png"/><Relationship Id="rId43" Type="http://schemas.openxmlformats.org/officeDocument/2006/relationships/image" Target="../media/image104.png"/><Relationship Id="rId44" Type="http://schemas.openxmlformats.org/officeDocument/2006/relationships/image" Target="../media/image105.png"/><Relationship Id="rId45" Type="http://schemas.openxmlformats.org/officeDocument/2006/relationships/image" Target="../media/image106.png"/><Relationship Id="rId46" Type="http://schemas.openxmlformats.org/officeDocument/2006/relationships/image" Target="../media/image107.png"/><Relationship Id="rId47" Type="http://schemas.openxmlformats.org/officeDocument/2006/relationships/image" Target="../media/image108.png"/><Relationship Id="rId48" Type="http://schemas.openxmlformats.org/officeDocument/2006/relationships/image" Target="../media/image109.jpeg"/><Relationship Id="rId49" Type="http://schemas.microsoft.com/office/2007/relationships/hdphoto" Target="../media/hdphoto5.wdp"/><Relationship Id="rId50" Type="http://schemas.openxmlformats.org/officeDocument/2006/relationships/image" Target="../media/image110.png"/><Relationship Id="rId51" Type="http://schemas.openxmlformats.org/officeDocument/2006/relationships/image" Target="../media/image111.png"/><Relationship Id="rId52" Type="http://schemas.openxmlformats.org/officeDocument/2006/relationships/image" Target="../media/image910.png"/><Relationship Id="rId53" Type="http://schemas.openxmlformats.org/officeDocument/2006/relationships/image" Target="../media/image112.png"/><Relationship Id="rId54" Type="http://schemas.openxmlformats.org/officeDocument/2006/relationships/image" Target="../media/image113.png"/><Relationship Id="rId55" Type="http://schemas.openxmlformats.org/officeDocument/2006/relationships/image" Target="../media/image77.png"/><Relationship Id="rId56" Type="http://schemas.openxmlformats.org/officeDocument/2006/relationships/image" Target="../media/image940.png"/><Relationship Id="rId57" Type="http://schemas.openxmlformats.org/officeDocument/2006/relationships/image" Target="../media/image950.png"/><Relationship Id="rId37" Type="http://schemas.openxmlformats.org/officeDocument/2006/relationships/image" Target="../media/image117.png"/><Relationship Id="rId38" Type="http://schemas.openxmlformats.org/officeDocument/2006/relationships/image" Target="../media/image101.png"/><Relationship Id="rId39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8.png"/><Relationship Id="rId4" Type="http://schemas.openxmlformats.org/officeDocument/2006/relationships/image" Target="../media/image99.tiff"/><Relationship Id="rId5" Type="http://schemas.openxmlformats.org/officeDocument/2006/relationships/image" Target="../media/image100.png"/><Relationship Id="rId40" Type="http://schemas.openxmlformats.org/officeDocument/2006/relationships/image" Target="../media/image102.png"/><Relationship Id="rId41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5676900"/>
            <a:ext cx="11881104" cy="105765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20656" y="10836876"/>
            <a:ext cx="852755" cy="729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20656" y="10715946"/>
            <a:ext cx="852755" cy="6986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Real Space</a:t>
            </a:r>
          </a:p>
        </p:txBody>
      </p:sp>
    </p:spTree>
    <p:extLst>
      <p:ext uri="{BB962C8B-B14F-4D97-AF65-F5344CB8AC3E}">
        <p14:creationId xmlns:p14="http://schemas.microsoft.com/office/powerpoint/2010/main" val="118328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431494" y="9626590"/>
            <a:ext cx="1828800" cy="1828800"/>
          </a:xfrm>
          <a:prstGeom prst="rect">
            <a:avLst/>
          </a:prstGeom>
        </p:spPr>
      </p:pic>
      <p:pic>
        <p:nvPicPr>
          <p:cNvPr id="163" name="Picture 1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3439557" y="13536728"/>
            <a:ext cx="1833952" cy="1828800"/>
          </a:xfrm>
          <a:prstGeom prst="rect">
            <a:avLst/>
          </a:prstGeom>
        </p:spPr>
      </p:pic>
      <p:pic>
        <p:nvPicPr>
          <p:cNvPr id="164" name="Picture 1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0432589" y="13537247"/>
            <a:ext cx="1833952" cy="1828800"/>
          </a:xfrm>
          <a:prstGeom prst="rect">
            <a:avLst/>
          </a:prstGeom>
        </p:spPr>
      </p:pic>
      <p:pic>
        <p:nvPicPr>
          <p:cNvPr id="165" name="Picture 1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3451262" y="9638628"/>
            <a:ext cx="1833952" cy="1828800"/>
          </a:xfrm>
          <a:prstGeom prst="rect">
            <a:avLst/>
          </a:prstGeom>
        </p:spPr>
      </p:pic>
      <p:pic>
        <p:nvPicPr>
          <p:cNvPr id="167" name="Picture 1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0444562" y="11592138"/>
            <a:ext cx="1833952" cy="1828800"/>
          </a:xfrm>
          <a:prstGeom prst="rect">
            <a:avLst/>
          </a:prstGeom>
        </p:spPr>
      </p:pic>
      <p:pic>
        <p:nvPicPr>
          <p:cNvPr id="168" name="Picture 1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3441610" y="11599809"/>
            <a:ext cx="1833952" cy="1828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13444363" y="4450463"/>
            <a:ext cx="1833952" cy="1828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13444363" y="2449755"/>
            <a:ext cx="1833952" cy="1828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13444363" y="6374770"/>
            <a:ext cx="1833952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60386" y="29380658"/>
            <a:ext cx="4254500" cy="4254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66918" y="29380658"/>
            <a:ext cx="4254500" cy="425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25081" y="29380658"/>
            <a:ext cx="4254500" cy="4254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06436" y="34257458"/>
            <a:ext cx="4254500" cy="4254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38343" y="34086008"/>
            <a:ext cx="4254500" cy="4254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7781" y="34086008"/>
            <a:ext cx="4254500" cy="4254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02481" y="39000908"/>
            <a:ext cx="4254500" cy="4254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70131" y="39000908"/>
            <a:ext cx="4254500" cy="4254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7781" y="39000908"/>
            <a:ext cx="4254500" cy="4254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32" y="29704508"/>
            <a:ext cx="4254500" cy="4254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194" y="29704508"/>
            <a:ext cx="4254500" cy="4254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6219" y="29704508"/>
            <a:ext cx="4254500" cy="42545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844" y="34333658"/>
            <a:ext cx="4254500" cy="42545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469" y="34365408"/>
            <a:ext cx="4254500" cy="42545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6219" y="34333658"/>
            <a:ext cx="4254500" cy="4254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844" y="39000908"/>
            <a:ext cx="4254500" cy="42545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194" y="39000908"/>
            <a:ext cx="4254500" cy="42545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569" y="39000908"/>
            <a:ext cx="4254500" cy="42545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7019" y="29298108"/>
            <a:ext cx="4254500" cy="42545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7769" y="29380658"/>
            <a:ext cx="4254500" cy="42545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1919" y="29380658"/>
            <a:ext cx="4254500" cy="42545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2569" y="34086008"/>
            <a:ext cx="4254500" cy="42545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7769" y="34086008"/>
            <a:ext cx="4254500" cy="42545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1919" y="33959008"/>
            <a:ext cx="4254500" cy="42545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8444" y="39000908"/>
            <a:ext cx="4254500" cy="42545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7769" y="39000908"/>
            <a:ext cx="4254500" cy="42545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1919" y="39000908"/>
            <a:ext cx="4254500" cy="42545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458022" y="6365628"/>
            <a:ext cx="1828800" cy="18288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793262" y="4184005"/>
            <a:ext cx="1828800" cy="182880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431494" y="2464113"/>
            <a:ext cx="1828800" cy="182880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431494" y="4415451"/>
            <a:ext cx="1828800" cy="1828800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10600427" y="1792085"/>
            <a:ext cx="14622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Blur Kernel</a:t>
            </a:r>
          </a:p>
          <a:p>
            <a:pPr algn="ctr"/>
            <a:r>
              <a:rPr lang="en-US" sz="2000" dirty="0"/>
              <a:t>𝓕-Spectrum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537964" y="2486027"/>
            <a:ext cx="2271895" cy="101566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Phase Transfer Function</a:t>
            </a:r>
          </a:p>
          <a:p>
            <a:pPr algn="ctr"/>
            <a:r>
              <a:rPr lang="en-US" sz="2000" dirty="0"/>
              <a:t>𝓕-Spectrum</a:t>
            </a:r>
          </a:p>
        </p:txBody>
      </p:sp>
      <p:sp>
        <p:nvSpPr>
          <p:cNvPr id="78" name="Double Bracket 77"/>
          <p:cNvSpPr/>
          <p:nvPr/>
        </p:nvSpPr>
        <p:spPr>
          <a:xfrm>
            <a:off x="9584122" y="1751676"/>
            <a:ext cx="2830150" cy="6705602"/>
          </a:xfrm>
          <a:prstGeom prst="bracketPair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uble Bracket 78"/>
          <p:cNvSpPr/>
          <p:nvPr/>
        </p:nvSpPr>
        <p:spPr>
          <a:xfrm>
            <a:off x="13277093" y="1792085"/>
            <a:ext cx="2204461" cy="6705602"/>
          </a:xfrm>
          <a:prstGeom prst="bracketPair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870654" y="4862889"/>
            <a:ext cx="365760" cy="3657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2608001" y="4726675"/>
                <a:ext cx="517770" cy="638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8001" y="4726675"/>
                <a:ext cx="517770" cy="638188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/>
          <p:cNvSpPr txBox="1"/>
          <p:nvPr/>
        </p:nvSpPr>
        <p:spPr>
          <a:xfrm rot="16200000">
            <a:off x="9442917" y="3040990"/>
            <a:ext cx="1311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Constant</a:t>
            </a:r>
          </a:p>
          <a:p>
            <a:pPr algn="ctr"/>
            <a:r>
              <a:rPr lang="en-US" sz="1800" dirty="0"/>
              <a:t>Illumination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9102427" y="5017946"/>
            <a:ext cx="1968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Coded Illumination</a:t>
            </a:r>
          </a:p>
          <a:p>
            <a:pPr algn="ctr"/>
            <a:r>
              <a:rPr lang="en-US" sz="1800" dirty="0"/>
              <a:t>(Previous Method)</a:t>
            </a:r>
          </a:p>
        </p:txBody>
      </p:sp>
      <p:sp>
        <p:nvSpPr>
          <p:cNvPr id="84" name="TextBox 83"/>
          <p:cNvSpPr txBox="1"/>
          <p:nvPr/>
        </p:nvSpPr>
        <p:spPr>
          <a:xfrm rot="16200000">
            <a:off x="9097621" y="6958603"/>
            <a:ext cx="1968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Coded Illumination</a:t>
            </a:r>
          </a:p>
          <a:p>
            <a:pPr algn="ctr"/>
            <a:r>
              <a:rPr lang="en-US" sz="1800" dirty="0"/>
              <a:t>(</a:t>
            </a:r>
            <a:r>
              <a:rPr lang="en-US" sz="1800" b="1" dirty="0"/>
              <a:t>Our Method</a:t>
            </a:r>
            <a:r>
              <a:rPr lang="en-US" sz="1800" dirty="0"/>
              <a:t>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3659549" y="1792085"/>
            <a:ext cx="14622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/>
              <a:t>Product</a:t>
            </a:r>
            <a:endParaRPr lang="en-US" sz="2000" dirty="0"/>
          </a:p>
          <a:p>
            <a:pPr algn="ctr"/>
            <a:r>
              <a:rPr lang="en-US" sz="2000" dirty="0"/>
              <a:t>𝓕-Spectrum</a:t>
            </a: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6989642" y="4067682"/>
            <a:ext cx="148257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846268" y="3665182"/>
            <a:ext cx="174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Blur Direction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6667459" y="4379019"/>
            <a:ext cx="0" cy="13716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052344" y="4746678"/>
                <a:ext cx="619016" cy="5831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200" i="1" smtClean="0">
                                  <a:latin typeface="Cambria Math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1200" b="0" i="1" smtClean="0">
                                  <a:latin typeface="Cambria Math" charset="0"/>
                                </a:rPr>
                                <m:t> 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344" y="4746678"/>
                <a:ext cx="619016" cy="583173"/>
              </a:xfrm>
              <a:prstGeom prst="rect">
                <a:avLst/>
              </a:prstGeom>
              <a:blipFill rotWithShape="0">
                <a:blip r:embed="rId38"/>
                <a:stretch>
                  <a:fillRect l="-63366" t="-101053" r="-98020" b="-15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6054554" y="11971669"/>
                <a:ext cx="619016" cy="5831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200" i="1" smtClean="0">
                                  <a:latin typeface="Cambria Math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1200" b="0" i="1" smtClean="0">
                                  <a:latin typeface="Cambria Math" charset="0"/>
                                </a:rPr>
                                <m:t> 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554" y="11971669"/>
                <a:ext cx="619016" cy="583173"/>
              </a:xfrm>
              <a:prstGeom prst="rect">
                <a:avLst/>
              </a:prstGeom>
              <a:blipFill rotWithShape="0">
                <a:blip r:embed="rId39"/>
                <a:stretch>
                  <a:fillRect l="-61765" t="-100000" r="-97059" b="-15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 rot="5400000">
            <a:off x="10450727" y="4429840"/>
            <a:ext cx="1833952" cy="18288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 rot="5400000">
            <a:off x="10455446" y="2459958"/>
            <a:ext cx="1833952" cy="18288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 rot="5400000">
            <a:off x="10460154" y="6368368"/>
            <a:ext cx="1828800" cy="18288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69446" y="8084014"/>
            <a:ext cx="2776401" cy="312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233592" y="7125674"/>
            <a:ext cx="283720" cy="1292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43"/>
          <a:srcRect t="70247"/>
          <a:stretch/>
        </p:blipFill>
        <p:spPr>
          <a:xfrm>
            <a:off x="6831063" y="13662440"/>
            <a:ext cx="1828800" cy="681672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 rotWithShape="1">
          <a:blip r:embed="rId43"/>
          <a:srcRect b="71332"/>
          <a:stretch/>
        </p:blipFill>
        <p:spPr>
          <a:xfrm>
            <a:off x="6779775" y="6587008"/>
            <a:ext cx="1828800" cy="656795"/>
          </a:xfrm>
          <a:prstGeom prst="rect">
            <a:avLst/>
          </a:prstGeom>
        </p:spPr>
      </p:pic>
      <p:cxnSp>
        <p:nvCxnSpPr>
          <p:cNvPr id="57" name="Straight Connector 56"/>
          <p:cNvCxnSpPr/>
          <p:nvPr/>
        </p:nvCxnSpPr>
        <p:spPr>
          <a:xfrm>
            <a:off x="8594061" y="4184005"/>
            <a:ext cx="27911" cy="301398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773942" y="4144184"/>
            <a:ext cx="27911" cy="301398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or: Elbow 69"/>
          <p:cNvCxnSpPr/>
          <p:nvPr/>
        </p:nvCxnSpPr>
        <p:spPr>
          <a:xfrm>
            <a:off x="6793262" y="6525021"/>
            <a:ext cx="1814754" cy="659846"/>
          </a:xfrm>
          <a:prstGeom prst="bentConnector3">
            <a:avLst>
              <a:gd name="adj1" fmla="val 121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770469" y="6462104"/>
            <a:ext cx="205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/>
              <a:t>Sum Magnitude</a:t>
            </a:r>
          </a:p>
          <a:p>
            <a:pPr algn="r"/>
            <a:r>
              <a:rPr lang="en-US" sz="1800" dirty="0"/>
              <a:t>(</a:t>
            </a:r>
            <a:r>
              <a:rPr lang="en-US" sz="1800" dirty="0" err="1"/>
              <a:t>a.u</a:t>
            </a:r>
            <a:r>
              <a:rPr lang="en-US" sz="1800" dirty="0"/>
              <a:t>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833514" y="7199869"/>
            <a:ext cx="184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Spatial Frequency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946386" y="7631208"/>
            <a:ext cx="1587327" cy="70788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Projection Reference</a:t>
            </a:r>
          </a:p>
        </p:txBody>
      </p:sp>
      <p:cxnSp>
        <p:nvCxnSpPr>
          <p:cNvPr id="109" name="Straight Arrow Connector 108"/>
          <p:cNvCxnSpPr/>
          <p:nvPr/>
        </p:nvCxnSpPr>
        <p:spPr>
          <a:xfrm flipV="1">
            <a:off x="6884657" y="5890319"/>
            <a:ext cx="4572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6906762" y="5437882"/>
            <a:ext cx="0" cy="4572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7254471" y="5658475"/>
                <a:ext cx="477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471" y="5658475"/>
                <a:ext cx="477630" cy="36933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6710991" y="5105204"/>
                <a:ext cx="485261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991" y="5105204"/>
                <a:ext cx="485261" cy="391261"/>
              </a:xfrm>
              <a:prstGeom prst="rect">
                <a:avLst/>
              </a:prstGeom>
              <a:blipFill>
                <a:blip r:embed="rId45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/>
          <p:cNvCxnSpPr/>
          <p:nvPr/>
        </p:nvCxnSpPr>
        <p:spPr>
          <a:xfrm flipV="1">
            <a:off x="10565483" y="4155922"/>
            <a:ext cx="4572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10587588" y="3703485"/>
            <a:ext cx="0" cy="4572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10935297" y="3924078"/>
                <a:ext cx="477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5297" y="3924078"/>
                <a:ext cx="477630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10391817" y="3370807"/>
                <a:ext cx="485261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1817" y="3370807"/>
                <a:ext cx="485261" cy="391261"/>
              </a:xfrm>
              <a:prstGeom prst="rect">
                <a:avLst/>
              </a:prstGeom>
              <a:blipFill>
                <a:blip r:embed="rId4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6" name="Picture 125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262" y="11346482"/>
            <a:ext cx="1828800" cy="1828800"/>
          </a:xfrm>
          <a:prstGeom prst="rect">
            <a:avLst/>
          </a:prstGeom>
        </p:spPr>
      </p:pic>
      <p:sp>
        <p:nvSpPr>
          <p:cNvPr id="129" name="TextBox 128"/>
          <p:cNvSpPr txBox="1"/>
          <p:nvPr/>
        </p:nvSpPr>
        <p:spPr>
          <a:xfrm>
            <a:off x="10600427" y="8954562"/>
            <a:ext cx="14622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Blur Kernel</a:t>
            </a:r>
          </a:p>
          <a:p>
            <a:pPr algn="ctr"/>
            <a:r>
              <a:rPr lang="en-US" sz="2000" dirty="0"/>
              <a:t>𝓕-Spectrum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537964" y="9648504"/>
            <a:ext cx="2271895" cy="101566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Phase Transfer Function</a:t>
            </a:r>
          </a:p>
          <a:p>
            <a:pPr algn="ctr"/>
            <a:r>
              <a:rPr lang="en-US" sz="2000" dirty="0"/>
              <a:t>𝓕-Spectrum</a:t>
            </a:r>
          </a:p>
        </p:txBody>
      </p:sp>
      <p:sp>
        <p:nvSpPr>
          <p:cNvPr id="131" name="Double Bracket 130"/>
          <p:cNvSpPr/>
          <p:nvPr/>
        </p:nvSpPr>
        <p:spPr>
          <a:xfrm>
            <a:off x="9584122" y="8914153"/>
            <a:ext cx="2830150" cy="6705602"/>
          </a:xfrm>
          <a:prstGeom prst="bracketPair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Double Bracket 131"/>
          <p:cNvSpPr/>
          <p:nvPr/>
        </p:nvSpPr>
        <p:spPr>
          <a:xfrm>
            <a:off x="13277093" y="8954562"/>
            <a:ext cx="2204461" cy="6705602"/>
          </a:xfrm>
          <a:prstGeom prst="bracketPair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8870654" y="12025366"/>
            <a:ext cx="365760" cy="3657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/>
              <p:cNvSpPr txBox="1"/>
              <p:nvPr/>
            </p:nvSpPr>
            <p:spPr>
              <a:xfrm>
                <a:off x="12608001" y="11889152"/>
                <a:ext cx="517770" cy="638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8001" y="11889152"/>
                <a:ext cx="517770" cy="638188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TextBox 134"/>
          <p:cNvSpPr txBox="1"/>
          <p:nvPr/>
        </p:nvSpPr>
        <p:spPr>
          <a:xfrm rot="16200000">
            <a:off x="9442917" y="10203467"/>
            <a:ext cx="1311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Constant</a:t>
            </a:r>
          </a:p>
          <a:p>
            <a:pPr algn="ctr"/>
            <a:r>
              <a:rPr lang="en-US" sz="1800" dirty="0"/>
              <a:t>Illumination</a:t>
            </a:r>
          </a:p>
        </p:txBody>
      </p:sp>
      <p:sp>
        <p:nvSpPr>
          <p:cNvPr id="136" name="TextBox 135"/>
          <p:cNvSpPr txBox="1"/>
          <p:nvPr/>
        </p:nvSpPr>
        <p:spPr>
          <a:xfrm rot="16200000">
            <a:off x="9102427" y="12180423"/>
            <a:ext cx="1968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Coded Illumination</a:t>
            </a:r>
          </a:p>
          <a:p>
            <a:pPr algn="ctr"/>
            <a:r>
              <a:rPr lang="en-US" sz="1800" dirty="0"/>
              <a:t>(Previous Method)</a:t>
            </a:r>
          </a:p>
        </p:txBody>
      </p:sp>
      <p:sp>
        <p:nvSpPr>
          <p:cNvPr id="137" name="TextBox 136"/>
          <p:cNvSpPr txBox="1"/>
          <p:nvPr/>
        </p:nvSpPr>
        <p:spPr>
          <a:xfrm rot="16200000">
            <a:off x="9097621" y="14121080"/>
            <a:ext cx="1968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Coded Illumination</a:t>
            </a:r>
          </a:p>
          <a:p>
            <a:pPr algn="ctr"/>
            <a:r>
              <a:rPr lang="en-US" sz="1800" dirty="0"/>
              <a:t>(</a:t>
            </a:r>
            <a:r>
              <a:rPr lang="en-US" sz="1800" b="1" dirty="0"/>
              <a:t>Our Method</a:t>
            </a:r>
            <a:r>
              <a:rPr lang="en-US" sz="1800" dirty="0"/>
              <a:t>)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3659549" y="8954562"/>
            <a:ext cx="14622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/>
              <a:t>Product</a:t>
            </a:r>
            <a:endParaRPr lang="en-US" sz="2000" dirty="0"/>
          </a:p>
          <a:p>
            <a:pPr algn="ctr"/>
            <a:r>
              <a:rPr lang="en-US" sz="2000" dirty="0"/>
              <a:t>𝓕-Spectrum</a:t>
            </a:r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6989642" y="11230159"/>
            <a:ext cx="148257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6846268" y="10827659"/>
            <a:ext cx="174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Blur Direction</a:t>
            </a:r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6667459" y="11541496"/>
            <a:ext cx="0" cy="13716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6369446" y="15246491"/>
            <a:ext cx="2776401" cy="312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6233592" y="14288151"/>
            <a:ext cx="283720" cy="1292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Connector 148"/>
          <p:cNvCxnSpPr/>
          <p:nvPr/>
        </p:nvCxnSpPr>
        <p:spPr>
          <a:xfrm>
            <a:off x="8594061" y="11346482"/>
            <a:ext cx="27911" cy="301398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6773942" y="11306661"/>
            <a:ext cx="27911" cy="301398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Connector: Elbow 150"/>
          <p:cNvCxnSpPr/>
          <p:nvPr/>
        </p:nvCxnSpPr>
        <p:spPr>
          <a:xfrm>
            <a:off x="6793262" y="13687498"/>
            <a:ext cx="1814754" cy="659846"/>
          </a:xfrm>
          <a:prstGeom prst="bentConnector3">
            <a:avLst>
              <a:gd name="adj1" fmla="val 121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4770469" y="13624581"/>
            <a:ext cx="205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/>
              <a:t>Sum Magnitude</a:t>
            </a:r>
          </a:p>
          <a:p>
            <a:pPr algn="r"/>
            <a:r>
              <a:rPr lang="en-US" sz="1800" dirty="0"/>
              <a:t>(</a:t>
            </a:r>
            <a:r>
              <a:rPr lang="en-US" sz="1800" dirty="0" err="1"/>
              <a:t>a.u</a:t>
            </a:r>
            <a:r>
              <a:rPr lang="en-US" sz="1800" dirty="0"/>
              <a:t>)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6833514" y="14362346"/>
            <a:ext cx="184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Spatial Frequency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946386" y="14793685"/>
            <a:ext cx="1587327" cy="70788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Spectral</a:t>
            </a:r>
          </a:p>
          <a:p>
            <a:pPr algn="ctr"/>
            <a:r>
              <a:rPr lang="en-US" sz="2000" dirty="0" smtClean="0"/>
              <a:t>Reference</a:t>
            </a:r>
            <a:endParaRPr lang="en-US" sz="2000" dirty="0"/>
          </a:p>
        </p:txBody>
      </p:sp>
      <p:cxnSp>
        <p:nvCxnSpPr>
          <p:cNvPr id="155" name="Straight Arrow Connector 154"/>
          <p:cNvCxnSpPr/>
          <p:nvPr/>
        </p:nvCxnSpPr>
        <p:spPr>
          <a:xfrm flipV="1">
            <a:off x="6884657" y="13052796"/>
            <a:ext cx="4572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V="1">
            <a:off x="6906762" y="12600359"/>
            <a:ext cx="0" cy="4572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7254471" y="12820952"/>
                <a:ext cx="477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471" y="12820952"/>
                <a:ext cx="477630" cy="369332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6710991" y="12267681"/>
                <a:ext cx="485261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991" y="12267681"/>
                <a:ext cx="485261" cy="391261"/>
              </a:xfrm>
              <a:prstGeom prst="rect">
                <a:avLst/>
              </a:prstGeom>
              <a:blipFill>
                <a:blip r:embed="rId50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Straight Arrow Connector 158"/>
          <p:cNvCxnSpPr/>
          <p:nvPr/>
        </p:nvCxnSpPr>
        <p:spPr>
          <a:xfrm flipV="1">
            <a:off x="10565483" y="11318399"/>
            <a:ext cx="4572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flipV="1">
            <a:off x="10587588" y="10865962"/>
            <a:ext cx="0" cy="4572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10935297" y="11086555"/>
                <a:ext cx="477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5297" y="11086555"/>
                <a:ext cx="477630" cy="369332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10391817" y="10533284"/>
                <a:ext cx="485261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1817" y="10533284"/>
                <a:ext cx="485261" cy="391261"/>
              </a:xfrm>
              <a:prstGeom prst="rect">
                <a:avLst/>
              </a:prstGeom>
              <a:blipFill>
                <a:blip r:embed="rId52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3">
            <a:extLst>
              <a:ext uri="{BEBA8EAE-BF5A-486C-A8C5-ECC9F3942E4B}">
                <a14:imgProps xmlns:a14="http://schemas.microsoft.com/office/drawing/2010/main">
                  <a14:imgLayer r:embed="rId5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54" t="1402" r="16829" b="14122"/>
          <a:stretch/>
        </p:blipFill>
        <p:spPr>
          <a:xfrm>
            <a:off x="15790069" y="1977055"/>
            <a:ext cx="425669" cy="160216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6233494" y="3320215"/>
            <a:ext cx="3529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0</a:t>
            </a:r>
            <a:endParaRPr lang="en-US" sz="26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6215738" y="1730833"/>
            <a:ext cx="3529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287140" y="2262315"/>
            <a:ext cx="166584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Magnitude</a:t>
            </a:r>
          </a:p>
          <a:p>
            <a:r>
              <a:rPr lang="en-US" sz="2600" dirty="0" smtClean="0"/>
              <a:t>(</a:t>
            </a:r>
            <a:r>
              <a:rPr lang="en-US" sz="2600" dirty="0" err="1" smtClean="0"/>
              <a:t>a.u</a:t>
            </a:r>
            <a:r>
              <a:rPr lang="en-US" sz="2600" dirty="0" smtClean="0"/>
              <a:t>.)</a:t>
            </a:r>
            <a:endParaRPr lang="en-US" sz="2600" dirty="0"/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 rotWithShape="1">
          <a:blip r:embed="rId53">
            <a:extLst>
              <a:ext uri="{BEBA8EAE-BF5A-486C-A8C5-ECC9F3942E4B}">
                <a14:imgProps xmlns:a14="http://schemas.microsoft.com/office/drawing/2010/main">
                  <a14:imgLayer r:embed="rId5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54" t="1402" r="16829" b="14122"/>
          <a:stretch/>
        </p:blipFill>
        <p:spPr>
          <a:xfrm>
            <a:off x="15790069" y="9103859"/>
            <a:ext cx="425669" cy="160216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9" name="TextBox 118"/>
          <p:cNvSpPr txBox="1"/>
          <p:nvPr/>
        </p:nvSpPr>
        <p:spPr>
          <a:xfrm>
            <a:off x="16233494" y="10447019"/>
            <a:ext cx="3529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0</a:t>
            </a:r>
            <a:endParaRPr lang="en-US" sz="26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6215738" y="8857637"/>
            <a:ext cx="3529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6287140" y="9389119"/>
            <a:ext cx="166584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Magnitude</a:t>
            </a:r>
          </a:p>
          <a:p>
            <a:r>
              <a:rPr lang="en-US" sz="2600" dirty="0" smtClean="0"/>
              <a:t>(</a:t>
            </a:r>
            <a:r>
              <a:rPr lang="en-US" sz="2600" dirty="0" err="1" smtClean="0"/>
              <a:t>a.u</a:t>
            </a:r>
            <a:r>
              <a:rPr lang="en-US" sz="2600" dirty="0" smtClean="0"/>
              <a:t>.)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6519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10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ounded Rectangle 155"/>
          <p:cNvSpPr/>
          <p:nvPr/>
        </p:nvSpPr>
        <p:spPr>
          <a:xfrm>
            <a:off x="2564780" y="958710"/>
            <a:ext cx="2085279" cy="5408636"/>
          </a:xfrm>
          <a:prstGeom prst="roundRect">
            <a:avLst>
              <a:gd name="adj" fmla="val 8111"/>
            </a:avLst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pic>
        <p:nvPicPr>
          <p:cNvPr id="157" name="Picture 1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239" y="4183824"/>
            <a:ext cx="1818915" cy="1828800"/>
          </a:xfrm>
          <a:prstGeom prst="rect">
            <a:avLst/>
          </a:prstGeom>
          <a:ln w="19050">
            <a:solidFill>
              <a:srgbClr val="FFFFFF"/>
            </a:solidFill>
          </a:ln>
        </p:spPr>
      </p:pic>
      <p:sp>
        <p:nvSpPr>
          <p:cNvPr id="158" name="Rounded Rectangle 157"/>
          <p:cNvSpPr/>
          <p:nvPr/>
        </p:nvSpPr>
        <p:spPr>
          <a:xfrm>
            <a:off x="6900050" y="958710"/>
            <a:ext cx="2085279" cy="5408636"/>
          </a:xfrm>
          <a:prstGeom prst="roundRect">
            <a:avLst>
              <a:gd name="adj" fmla="val 8111"/>
            </a:avLst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4731118" y="958710"/>
            <a:ext cx="2085279" cy="5408636"/>
          </a:xfrm>
          <a:prstGeom prst="roundRect">
            <a:avLst>
              <a:gd name="adj" fmla="val 8111"/>
            </a:avLst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160" name="Straight Connector 159"/>
          <p:cNvCxnSpPr/>
          <p:nvPr/>
        </p:nvCxnSpPr>
        <p:spPr>
          <a:xfrm>
            <a:off x="201880" y="3621971"/>
            <a:ext cx="8728363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ysDot"/>
            <a:miter lim="800000"/>
          </a:ln>
          <a:effectLst/>
        </p:spPr>
      </p:cxnSp>
      <p:sp>
        <p:nvSpPr>
          <p:cNvPr id="161" name="TextBox 160"/>
          <p:cNvSpPr txBox="1"/>
          <p:nvPr/>
        </p:nvSpPr>
        <p:spPr>
          <a:xfrm rot="16200000">
            <a:off x="-956021" y="4858130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Phase Transfer Function</a:t>
            </a:r>
          </a:p>
        </p:txBody>
      </p:sp>
      <p:sp>
        <p:nvSpPr>
          <p:cNvPr id="162" name="TextBox 161"/>
          <p:cNvSpPr txBox="1"/>
          <p:nvPr/>
        </p:nvSpPr>
        <p:spPr>
          <a:xfrm rot="16200000">
            <a:off x="-879077" y="1955201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t>Abs.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Transfer Function</a:t>
            </a:r>
          </a:p>
        </p:txBody>
      </p:sp>
      <p:pic>
        <p:nvPicPr>
          <p:cNvPr id="163" name="Picture 1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419" y="1225467"/>
            <a:ext cx="1833395" cy="1828800"/>
          </a:xfrm>
          <a:prstGeom prst="rect">
            <a:avLst/>
          </a:prstGeom>
          <a:ln w="28575">
            <a:solidFill>
              <a:srgbClr val="FFFFFF"/>
            </a:solidFill>
          </a:ln>
        </p:spPr>
      </p:pic>
      <p:pic>
        <p:nvPicPr>
          <p:cNvPr id="164" name="Picture 16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769" y="3155583"/>
            <a:ext cx="916697" cy="914400"/>
          </a:xfrm>
          <a:prstGeom prst="rect">
            <a:avLst/>
          </a:prstGeom>
          <a:ln w="28575">
            <a:solidFill>
              <a:srgbClr val="FFFFFF"/>
            </a:solidFill>
          </a:ln>
        </p:spPr>
      </p:pic>
      <p:pic>
        <p:nvPicPr>
          <p:cNvPr id="165" name="Picture 16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42" y="1213342"/>
            <a:ext cx="1833395" cy="1828800"/>
          </a:xfrm>
          <a:prstGeom prst="rect">
            <a:avLst/>
          </a:prstGeom>
          <a:ln w="28575">
            <a:solidFill>
              <a:srgbClr val="FFFFFF"/>
            </a:solidFill>
          </a:ln>
        </p:spPr>
      </p:pic>
      <p:pic>
        <p:nvPicPr>
          <p:cNvPr id="166" name="Picture 16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361" y="3164771"/>
            <a:ext cx="916697" cy="914400"/>
          </a:xfrm>
          <a:prstGeom prst="rect">
            <a:avLst/>
          </a:prstGeom>
          <a:ln w="28575">
            <a:solidFill>
              <a:srgbClr val="FFFFFF"/>
            </a:solidFill>
          </a:ln>
        </p:spPr>
      </p:pic>
      <p:pic>
        <p:nvPicPr>
          <p:cNvPr id="167" name="Picture 16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690" y="1225467"/>
            <a:ext cx="1833395" cy="1828800"/>
          </a:xfrm>
          <a:prstGeom prst="rect">
            <a:avLst/>
          </a:prstGeom>
          <a:ln w="28575">
            <a:solidFill>
              <a:srgbClr val="FFFFFF"/>
            </a:solidFill>
          </a:ln>
        </p:spPr>
      </p:pic>
      <p:pic>
        <p:nvPicPr>
          <p:cNvPr id="168" name="Picture 16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10" y="1225467"/>
            <a:ext cx="1833395" cy="1828800"/>
          </a:xfrm>
          <a:prstGeom prst="rect">
            <a:avLst/>
          </a:prstGeom>
        </p:spPr>
      </p:pic>
      <p:pic>
        <p:nvPicPr>
          <p:cNvPr id="169" name="Picture 16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09" y="4188258"/>
            <a:ext cx="1833395" cy="1828800"/>
          </a:xfrm>
          <a:prstGeom prst="rect">
            <a:avLst/>
          </a:prstGeom>
        </p:spPr>
      </p:pic>
      <p:pic>
        <p:nvPicPr>
          <p:cNvPr id="170" name="Picture 16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038" y="3164771"/>
            <a:ext cx="916697" cy="914400"/>
          </a:xfrm>
          <a:prstGeom prst="rect">
            <a:avLst/>
          </a:prstGeom>
          <a:ln w="28575">
            <a:solidFill>
              <a:srgbClr val="FFFFFF"/>
            </a:solidFill>
          </a:ln>
        </p:spPr>
      </p:pic>
      <p:sp>
        <p:nvSpPr>
          <p:cNvPr id="171" name="TextBox 170"/>
          <p:cNvSpPr txBox="1"/>
          <p:nvPr/>
        </p:nvSpPr>
        <p:spPr>
          <a:xfrm>
            <a:off x="2859057" y="777456"/>
            <a:ext cx="1537275" cy="374571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F3864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Constant Kernel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5118317" y="777456"/>
            <a:ext cx="1329888" cy="374571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1F3864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Prev.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F3864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Method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7342674" y="760006"/>
            <a:ext cx="1251254" cy="374571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1F3864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Our Method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1F3864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TextBox 173"/>
              <p:cNvSpPr txBox="1"/>
              <p:nvPr/>
            </p:nvSpPr>
            <p:spPr>
              <a:xfrm>
                <a:off x="3174663" y="3184484"/>
                <a:ext cx="58099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ℱ</m:t>
                          </m:r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{</m:t>
                          </m:r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</a:rPr>
                            <m:t>2</m:t>
                          </m:r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</a:rPr>
                            <m:t>𝐷</m:t>
                          </m:r>
                        </m:sub>
                      </m:sSub>
                      <m:r>
                        <a:rPr kumimoji="0" lang="en-US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74" name="TextBox 1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663" y="3184484"/>
                <a:ext cx="580992" cy="215444"/>
              </a:xfrm>
              <a:prstGeom prst="rect">
                <a:avLst/>
              </a:prstGeom>
              <a:blipFill rotWithShape="0">
                <a:blip r:embed="rId11"/>
                <a:stretch>
                  <a:fillRect l="-7368" t="-2778" r="-10526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TextBox 174"/>
              <p:cNvSpPr txBox="1"/>
              <p:nvPr/>
            </p:nvSpPr>
            <p:spPr>
              <a:xfrm>
                <a:off x="2769199" y="1261125"/>
                <a:ext cx="91935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ℱ</m:t>
                          </m:r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{</m:t>
                          </m:r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</a:rPr>
                            <m:t>2</m:t>
                          </m:r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</a:rPr>
                            <m:t>𝐷</m:t>
                          </m:r>
                        </m:sub>
                      </m:sSub>
                      <m:r>
                        <a:rPr kumimoji="0" lang="en-US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charset="0"/>
                        </a:rPr>
                        <m:t>}⋅</m:t>
                      </m:r>
                      <m:sSub>
                        <m:sSubPr>
                          <m:ctrlP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75" name="TextBox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199" y="1261125"/>
                <a:ext cx="919354" cy="215444"/>
              </a:xfrm>
              <a:prstGeom prst="rect">
                <a:avLst/>
              </a:prstGeom>
              <a:blipFill rotWithShape="0">
                <a:blip r:embed="rId12"/>
                <a:stretch>
                  <a:fillRect l="-3974" t="-2857" r="-662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TextBox 175"/>
              <p:cNvSpPr txBox="1"/>
              <p:nvPr/>
            </p:nvSpPr>
            <p:spPr>
              <a:xfrm>
                <a:off x="2757561" y="4245006"/>
                <a:ext cx="942630" cy="234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ℱ</m:t>
                          </m:r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{</m:t>
                          </m:r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</a:rPr>
                            <m:t>2</m:t>
                          </m:r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</a:rPr>
                            <m:t>𝐷</m:t>
                          </m:r>
                        </m:sub>
                      </m:sSub>
                      <m:r>
                        <a:rPr kumimoji="0" lang="en-US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charset="0"/>
                        </a:rPr>
                        <m:t>}⋅</m:t>
                      </m:r>
                      <m:sSub>
                        <m:sSubPr>
                          <m:ctrlP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</a:rPr>
                            <m:t>𝜙</m:t>
                          </m:r>
                        </m:sub>
                      </m:sSub>
                    </m:oMath>
                  </m:oMathPara>
                </a14:m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561" y="4245006"/>
                <a:ext cx="942630" cy="234616"/>
              </a:xfrm>
              <a:prstGeom prst="rect">
                <a:avLst/>
              </a:prstGeom>
              <a:blipFill rotWithShape="0">
                <a:blip r:embed="rId13"/>
                <a:stretch>
                  <a:fillRect l="-3871" r="-1935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TextBox 176"/>
              <p:cNvSpPr txBox="1"/>
              <p:nvPr/>
            </p:nvSpPr>
            <p:spPr>
              <a:xfrm>
                <a:off x="607507" y="4233855"/>
                <a:ext cx="270652" cy="234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</a:rPr>
                            <m:t>𝜙</m:t>
                          </m:r>
                        </m:sub>
                      </m:sSub>
                    </m:oMath>
                  </m:oMathPara>
                </a14:m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07" y="4233855"/>
                <a:ext cx="270652" cy="234616"/>
              </a:xfrm>
              <a:prstGeom prst="rect">
                <a:avLst/>
              </a:prstGeom>
              <a:blipFill rotWithShape="0">
                <a:blip r:embed="rId14"/>
                <a:stretch>
                  <a:fillRect l="-15909" r="-9091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TextBox 177"/>
              <p:cNvSpPr txBox="1"/>
              <p:nvPr/>
            </p:nvSpPr>
            <p:spPr>
              <a:xfrm>
                <a:off x="601472" y="1261125"/>
                <a:ext cx="24737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72" y="1261125"/>
                <a:ext cx="247375" cy="215444"/>
              </a:xfrm>
              <a:prstGeom prst="rect">
                <a:avLst/>
              </a:prstGeom>
              <a:blipFill rotWithShape="0">
                <a:blip r:embed="rId15"/>
                <a:stretch>
                  <a:fillRect l="-17500" r="-500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Straight Arrow Connector 178"/>
          <p:cNvCxnSpPr/>
          <p:nvPr/>
        </p:nvCxnSpPr>
        <p:spPr>
          <a:xfrm flipV="1">
            <a:off x="669806" y="5928685"/>
            <a:ext cx="228600" cy="0"/>
          </a:xfrm>
          <a:prstGeom prst="straightConnector1">
            <a:avLst/>
          </a:prstGeom>
          <a:noFill/>
          <a:ln w="9525" cap="flat" cmpd="sng" algn="ctr">
            <a:solidFill>
              <a:srgbClr val="FFFFFF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0" name="Straight Arrow Connector 179"/>
          <p:cNvCxnSpPr/>
          <p:nvPr/>
        </p:nvCxnSpPr>
        <p:spPr>
          <a:xfrm flipV="1">
            <a:off x="669806" y="5700085"/>
            <a:ext cx="0" cy="228600"/>
          </a:xfrm>
          <a:prstGeom prst="straightConnector1">
            <a:avLst/>
          </a:prstGeom>
          <a:noFill/>
          <a:ln w="9525" cap="flat" cmpd="sng" algn="ctr">
            <a:solidFill>
              <a:srgbClr val="FFFFFF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TextBox 180"/>
              <p:cNvSpPr txBox="1"/>
              <p:nvPr/>
            </p:nvSpPr>
            <p:spPr>
              <a:xfrm>
                <a:off x="910668" y="5779345"/>
                <a:ext cx="1953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</a:rPr>
                            <m:t>𝑘</m:t>
                          </m:r>
                        </m:e>
                        <m:sub>
                          <m: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81" name="TextBox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68" y="5779345"/>
                <a:ext cx="195373" cy="184666"/>
              </a:xfrm>
              <a:prstGeom prst="rect">
                <a:avLst/>
              </a:prstGeom>
              <a:blipFill rotWithShape="0">
                <a:blip r:embed="rId16"/>
                <a:stretch>
                  <a:fillRect l="-18750" r="-312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TextBox 181"/>
              <p:cNvSpPr txBox="1"/>
              <p:nvPr/>
            </p:nvSpPr>
            <p:spPr>
              <a:xfrm>
                <a:off x="601472" y="5512233"/>
                <a:ext cx="199927" cy="199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</a:rPr>
                            <m:t>𝑘</m:t>
                          </m:r>
                        </m:e>
                        <m:sub>
                          <m: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82" name="TextBox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72" y="5512233"/>
                <a:ext cx="199927" cy="199285"/>
              </a:xfrm>
              <a:prstGeom prst="rect">
                <a:avLst/>
              </a:prstGeom>
              <a:blipFill rotWithShape="0">
                <a:blip r:embed="rId17"/>
                <a:stretch>
                  <a:fillRect l="-21875" r="-625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Straight Arrow Connector 182"/>
          <p:cNvCxnSpPr/>
          <p:nvPr/>
        </p:nvCxnSpPr>
        <p:spPr>
          <a:xfrm flipV="1">
            <a:off x="2808272" y="5928685"/>
            <a:ext cx="228600" cy="0"/>
          </a:xfrm>
          <a:prstGeom prst="straightConnector1">
            <a:avLst/>
          </a:prstGeom>
          <a:noFill/>
          <a:ln w="9525" cap="flat" cmpd="sng" algn="ctr">
            <a:solidFill>
              <a:srgbClr val="FFFFFF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4" name="Straight Arrow Connector 183"/>
          <p:cNvCxnSpPr/>
          <p:nvPr/>
        </p:nvCxnSpPr>
        <p:spPr>
          <a:xfrm flipV="1">
            <a:off x="2808272" y="5700085"/>
            <a:ext cx="0" cy="228600"/>
          </a:xfrm>
          <a:prstGeom prst="straightConnector1">
            <a:avLst/>
          </a:prstGeom>
          <a:noFill/>
          <a:ln w="9525" cap="flat" cmpd="sng" algn="ctr">
            <a:solidFill>
              <a:srgbClr val="FFFFFF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TextBox 184"/>
              <p:cNvSpPr txBox="1"/>
              <p:nvPr/>
            </p:nvSpPr>
            <p:spPr>
              <a:xfrm>
                <a:off x="3049134" y="5779345"/>
                <a:ext cx="1953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</a:rPr>
                            <m:t>𝑘</m:t>
                          </m:r>
                        </m:e>
                        <m:sub>
                          <m: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85" name="TextBox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134" y="5779345"/>
                <a:ext cx="195373" cy="184666"/>
              </a:xfrm>
              <a:prstGeom prst="rect">
                <a:avLst/>
              </a:prstGeom>
              <a:blipFill rotWithShape="0">
                <a:blip r:embed="rId16"/>
                <a:stretch>
                  <a:fillRect l="-18750" r="-312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TextBox 185"/>
              <p:cNvSpPr txBox="1"/>
              <p:nvPr/>
            </p:nvSpPr>
            <p:spPr>
              <a:xfrm>
                <a:off x="2739938" y="5512233"/>
                <a:ext cx="199927" cy="199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</a:rPr>
                            <m:t>𝑘</m:t>
                          </m:r>
                        </m:e>
                        <m:sub>
                          <m: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938" y="5512233"/>
                <a:ext cx="199927" cy="199285"/>
              </a:xfrm>
              <a:prstGeom prst="rect">
                <a:avLst/>
              </a:prstGeom>
              <a:blipFill rotWithShape="0">
                <a:blip r:embed="rId18"/>
                <a:stretch>
                  <a:fillRect l="-18182" r="-606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7" name="Straight Arrow Connector 186"/>
          <p:cNvCxnSpPr/>
          <p:nvPr/>
        </p:nvCxnSpPr>
        <p:spPr>
          <a:xfrm flipV="1">
            <a:off x="660480" y="2982784"/>
            <a:ext cx="228600" cy="0"/>
          </a:xfrm>
          <a:prstGeom prst="straightConnector1">
            <a:avLst/>
          </a:prstGeom>
          <a:noFill/>
          <a:ln w="9525" cap="flat" cmpd="sng" algn="ctr">
            <a:solidFill>
              <a:srgbClr val="FFFFFF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8" name="Straight Arrow Connector 187"/>
          <p:cNvCxnSpPr/>
          <p:nvPr/>
        </p:nvCxnSpPr>
        <p:spPr>
          <a:xfrm flipV="1">
            <a:off x="660480" y="2754184"/>
            <a:ext cx="0" cy="228600"/>
          </a:xfrm>
          <a:prstGeom prst="straightConnector1">
            <a:avLst/>
          </a:prstGeom>
          <a:noFill/>
          <a:ln w="9525" cap="flat" cmpd="sng" algn="ctr">
            <a:solidFill>
              <a:srgbClr val="FFFFFF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TextBox 188"/>
              <p:cNvSpPr txBox="1"/>
              <p:nvPr/>
            </p:nvSpPr>
            <p:spPr>
              <a:xfrm>
                <a:off x="901342" y="2833444"/>
                <a:ext cx="1953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</a:rPr>
                            <m:t>𝑘</m:t>
                          </m:r>
                        </m:e>
                        <m:sub>
                          <m: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342" y="2833444"/>
                <a:ext cx="195373" cy="184666"/>
              </a:xfrm>
              <a:prstGeom prst="rect">
                <a:avLst/>
              </a:prstGeom>
              <a:blipFill rotWithShape="0">
                <a:blip r:embed="rId19"/>
                <a:stretch>
                  <a:fillRect l="-21875" r="-312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TextBox 189"/>
              <p:cNvSpPr txBox="1"/>
              <p:nvPr/>
            </p:nvSpPr>
            <p:spPr>
              <a:xfrm>
                <a:off x="592146" y="2566332"/>
                <a:ext cx="199927" cy="199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</a:rPr>
                            <m:t>𝑘</m:t>
                          </m:r>
                        </m:e>
                        <m:sub>
                          <m: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46" y="2566332"/>
                <a:ext cx="199927" cy="199285"/>
              </a:xfrm>
              <a:prstGeom prst="rect">
                <a:avLst/>
              </a:prstGeom>
              <a:blipFill rotWithShape="0">
                <a:blip r:embed="rId20"/>
                <a:stretch>
                  <a:fillRect l="-18182" r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Straight Arrow Connector 190"/>
          <p:cNvCxnSpPr/>
          <p:nvPr/>
        </p:nvCxnSpPr>
        <p:spPr>
          <a:xfrm flipV="1">
            <a:off x="2783968" y="2967631"/>
            <a:ext cx="228600" cy="0"/>
          </a:xfrm>
          <a:prstGeom prst="straightConnector1">
            <a:avLst/>
          </a:prstGeom>
          <a:noFill/>
          <a:ln w="9525" cap="flat" cmpd="sng" algn="ctr">
            <a:solidFill>
              <a:srgbClr val="FFFFFF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2" name="Straight Arrow Connector 191"/>
          <p:cNvCxnSpPr/>
          <p:nvPr/>
        </p:nvCxnSpPr>
        <p:spPr>
          <a:xfrm flipV="1">
            <a:off x="2783968" y="2739031"/>
            <a:ext cx="0" cy="228600"/>
          </a:xfrm>
          <a:prstGeom prst="straightConnector1">
            <a:avLst/>
          </a:prstGeom>
          <a:noFill/>
          <a:ln w="9525" cap="flat" cmpd="sng" algn="ctr">
            <a:solidFill>
              <a:srgbClr val="FFFFFF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TextBox 192"/>
              <p:cNvSpPr txBox="1"/>
              <p:nvPr/>
            </p:nvSpPr>
            <p:spPr>
              <a:xfrm>
                <a:off x="3024830" y="2818291"/>
                <a:ext cx="1953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</a:rPr>
                            <m:t>𝑘</m:t>
                          </m:r>
                        </m:e>
                        <m:sub>
                          <m: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93" name="TextBox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830" y="2818291"/>
                <a:ext cx="195373" cy="184666"/>
              </a:xfrm>
              <a:prstGeom prst="rect">
                <a:avLst/>
              </a:prstGeom>
              <a:blipFill rotWithShape="0">
                <a:blip r:embed="rId16"/>
                <a:stretch>
                  <a:fillRect l="-18750" r="-3125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TextBox 193"/>
              <p:cNvSpPr txBox="1"/>
              <p:nvPr/>
            </p:nvSpPr>
            <p:spPr>
              <a:xfrm>
                <a:off x="2715634" y="2551179"/>
                <a:ext cx="199927" cy="199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</a:rPr>
                            <m:t>𝑘</m:t>
                          </m:r>
                        </m:e>
                        <m:sub>
                          <m: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94" name="TextBox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634" y="2551179"/>
                <a:ext cx="199927" cy="199285"/>
              </a:xfrm>
              <a:prstGeom prst="rect">
                <a:avLst/>
              </a:prstGeom>
              <a:blipFill rotWithShape="0">
                <a:blip r:embed="rId20"/>
                <a:stretch>
                  <a:fillRect l="-18182" r="-6061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5" name="Straight Arrow Connector 194"/>
          <p:cNvCxnSpPr/>
          <p:nvPr/>
        </p:nvCxnSpPr>
        <p:spPr>
          <a:xfrm flipV="1">
            <a:off x="3220695" y="4021304"/>
            <a:ext cx="228600" cy="0"/>
          </a:xfrm>
          <a:prstGeom prst="straightConnector1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6" name="Straight Arrow Connector 195"/>
          <p:cNvCxnSpPr/>
          <p:nvPr/>
        </p:nvCxnSpPr>
        <p:spPr>
          <a:xfrm flipV="1">
            <a:off x="3220695" y="3792704"/>
            <a:ext cx="0" cy="228600"/>
          </a:xfrm>
          <a:prstGeom prst="straightConnector1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TextBox 196"/>
              <p:cNvSpPr txBox="1"/>
              <p:nvPr/>
            </p:nvSpPr>
            <p:spPr>
              <a:xfrm>
                <a:off x="3461557" y="3871964"/>
                <a:ext cx="1953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</a:rPr>
                            <m:t>𝑘</m:t>
                          </m:r>
                        </m:e>
                        <m:sub>
                          <m: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97" name="TextBox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557" y="3871964"/>
                <a:ext cx="195373" cy="184666"/>
              </a:xfrm>
              <a:prstGeom prst="rect">
                <a:avLst/>
              </a:prstGeom>
              <a:blipFill rotWithShape="0">
                <a:blip r:embed="rId21"/>
                <a:stretch>
                  <a:fillRect l="-21875" r="-312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TextBox 197"/>
              <p:cNvSpPr txBox="1"/>
              <p:nvPr/>
            </p:nvSpPr>
            <p:spPr>
              <a:xfrm>
                <a:off x="3152361" y="3604852"/>
                <a:ext cx="199927" cy="199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</a:rPr>
                            <m:t>𝑘</m:t>
                          </m:r>
                        </m:e>
                        <m:sub>
                          <m: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98" name="TextBox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361" y="3604852"/>
                <a:ext cx="199927" cy="199285"/>
              </a:xfrm>
              <a:prstGeom prst="rect">
                <a:avLst/>
              </a:prstGeom>
              <a:blipFill rotWithShape="0">
                <a:blip r:embed="rId18"/>
                <a:stretch>
                  <a:fillRect l="-18182" r="-606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9" name="Picture 198"/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0" b="100000" l="0" r="100000">
                        <a14:foregroundMark x1="60870" y1="12500" x2="60870" y2="12500"/>
                        <a14:foregroundMark x1="34783" y1="5833" x2="34783" y2="5833"/>
                        <a14:foregroundMark x1="47826" y1="91667" x2="47826" y2="91667"/>
                        <a14:foregroundMark x1="65217" y1="88333" x2="65217" y2="88333"/>
                        <a14:foregroundMark x1="65217" y1="93333" x2="65217" y2="93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37889" y="5460457"/>
            <a:ext cx="162869" cy="469540"/>
          </a:xfrm>
          <a:prstGeom prst="rect">
            <a:avLst/>
          </a:prstGeom>
          <a:ln>
            <a:solidFill>
              <a:srgbClr val="E7E6E6">
                <a:lumMod val="10000"/>
              </a:srgbClr>
            </a:solidFill>
          </a:ln>
        </p:spPr>
      </p:pic>
      <p:sp>
        <p:nvSpPr>
          <p:cNvPr id="200" name="TextBox 199"/>
          <p:cNvSpPr txBox="1"/>
          <p:nvPr/>
        </p:nvSpPr>
        <p:spPr>
          <a:xfrm>
            <a:off x="2133798" y="534656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2123374" y="574651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0</a:t>
            </a:r>
          </a:p>
        </p:txBody>
      </p:sp>
      <p:pic>
        <p:nvPicPr>
          <p:cNvPr id="202" name="Picture 201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170" y="4183824"/>
            <a:ext cx="1818915" cy="1828800"/>
          </a:xfrm>
          <a:prstGeom prst="rect">
            <a:avLst/>
          </a:prstGeom>
          <a:ln w="19050">
            <a:solidFill>
              <a:srgbClr val="FFFFFF"/>
            </a:solidFill>
          </a:ln>
        </p:spPr>
      </p:pic>
      <p:pic>
        <p:nvPicPr>
          <p:cNvPr id="203" name="Picture 202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049" y="4188258"/>
            <a:ext cx="1818915" cy="1828800"/>
          </a:xfrm>
          <a:prstGeom prst="rect">
            <a:avLst/>
          </a:prstGeom>
          <a:ln w="19050">
            <a:solidFill>
              <a:srgbClr val="FFFFFF"/>
            </a:solidFill>
          </a:ln>
        </p:spPr>
      </p:pic>
      <p:grpSp>
        <p:nvGrpSpPr>
          <p:cNvPr id="204" name="Group 203"/>
          <p:cNvGrpSpPr/>
          <p:nvPr/>
        </p:nvGrpSpPr>
        <p:grpSpPr>
          <a:xfrm>
            <a:off x="4098742" y="2379740"/>
            <a:ext cx="460111" cy="3658827"/>
            <a:chOff x="4098742" y="2379740"/>
            <a:chExt cx="460111" cy="3658827"/>
          </a:xfrm>
        </p:grpSpPr>
        <p:pic>
          <p:nvPicPr>
            <p:cNvPr id="205" name="Picture 204"/>
            <p:cNvPicPr>
              <a:picLocks noChangeAspect="1"/>
            </p:cNvPicPr>
            <p:nvPr/>
          </p:nvPicPr>
          <p:blipFill>
            <a:blip r:embed="rId22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0" b="100000" l="0" r="100000">
                          <a14:foregroundMark x1="60870" y1="12500" x2="60870" y2="12500"/>
                          <a14:foregroundMark x1="34783" y1="5833" x2="34783" y2="5833"/>
                          <a14:foregroundMark x1="47826" y1="91667" x2="47826" y2="91667"/>
                          <a14:foregroundMark x1="65217" y1="88333" x2="65217" y2="88333"/>
                          <a14:foregroundMark x1="65217" y1="93333" x2="65217" y2="933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98742" y="5490904"/>
              <a:ext cx="162869" cy="469540"/>
            </a:xfrm>
            <a:prstGeom prst="rect">
              <a:avLst/>
            </a:prstGeom>
            <a:ln>
              <a:solidFill>
                <a:srgbClr val="E7E6E6">
                  <a:lumMod val="10000"/>
                </a:srgbClr>
              </a:solidFill>
            </a:ln>
          </p:spPr>
        </p:pic>
        <p:sp>
          <p:nvSpPr>
            <p:cNvPr id="206" name="TextBox 205"/>
            <p:cNvSpPr txBox="1"/>
            <p:nvPr/>
          </p:nvSpPr>
          <p:spPr>
            <a:xfrm>
              <a:off x="4194651" y="5377013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0.5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184227" y="577695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0</a:t>
              </a:r>
            </a:p>
          </p:txBody>
        </p:sp>
        <p:grpSp>
          <p:nvGrpSpPr>
            <p:cNvPr id="208" name="Group 207"/>
            <p:cNvGrpSpPr/>
            <p:nvPr/>
          </p:nvGrpSpPr>
          <p:grpSpPr>
            <a:xfrm>
              <a:off x="4186789" y="2379740"/>
              <a:ext cx="352711" cy="661554"/>
              <a:chOff x="4095523" y="2410853"/>
              <a:chExt cx="352711" cy="661554"/>
            </a:xfrm>
          </p:grpSpPr>
          <p:pic>
            <p:nvPicPr>
              <p:cNvPr id="209" name="Picture 208"/>
              <p:cNvPicPr>
                <a:picLocks noChangeAspect="1"/>
              </p:cNvPicPr>
              <p:nvPr/>
            </p:nvPicPr>
            <p:blipFill>
              <a:blip r:embed="rId22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0" b="100000" l="0" r="100000">
                            <a14:foregroundMark x1="60870" y1="12500" x2="60870" y2="12500"/>
                            <a14:foregroundMark x1="34783" y1="5833" x2="34783" y2="5833"/>
                            <a14:foregroundMark x1="47826" y1="91667" x2="47826" y2="91667"/>
                            <a14:foregroundMark x1="65217" y1="88333" x2="65217" y2="88333"/>
                            <a14:foregroundMark x1="65217" y1="93333" x2="65217" y2="93333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095523" y="2524744"/>
                <a:ext cx="162869" cy="469540"/>
              </a:xfrm>
              <a:prstGeom prst="rect">
                <a:avLst/>
              </a:prstGeom>
              <a:ln>
                <a:solidFill>
                  <a:srgbClr val="E7E6E6">
                    <a:lumMod val="10000"/>
                  </a:srgbClr>
                </a:solidFill>
              </a:ln>
            </p:spPr>
          </p:pic>
          <p:sp>
            <p:nvSpPr>
              <p:cNvPr id="210" name="TextBox 209"/>
              <p:cNvSpPr txBox="1"/>
              <p:nvPr/>
            </p:nvSpPr>
            <p:spPr>
              <a:xfrm>
                <a:off x="4191432" y="2410853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4181008" y="2810797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</p:grpSp>
      </p:grpSp>
      <p:grpSp>
        <p:nvGrpSpPr>
          <p:cNvPr id="212" name="Group 211"/>
          <p:cNvGrpSpPr/>
          <p:nvPr/>
        </p:nvGrpSpPr>
        <p:grpSpPr>
          <a:xfrm>
            <a:off x="6286840" y="2405959"/>
            <a:ext cx="460111" cy="3632608"/>
            <a:chOff x="6286840" y="2405959"/>
            <a:chExt cx="460111" cy="3632608"/>
          </a:xfrm>
        </p:grpSpPr>
        <p:pic>
          <p:nvPicPr>
            <p:cNvPr id="213" name="Picture 212"/>
            <p:cNvPicPr>
              <a:picLocks noChangeAspect="1"/>
            </p:cNvPicPr>
            <p:nvPr/>
          </p:nvPicPr>
          <p:blipFill>
            <a:blip r:embed="rId22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0" b="100000" l="0" r="100000">
                          <a14:foregroundMark x1="60870" y1="12500" x2="60870" y2="12500"/>
                          <a14:foregroundMark x1="34783" y1="5833" x2="34783" y2="5833"/>
                          <a14:foregroundMark x1="47826" y1="91667" x2="47826" y2="91667"/>
                          <a14:foregroundMark x1="65217" y1="88333" x2="65217" y2="88333"/>
                          <a14:foregroundMark x1="65217" y1="93333" x2="65217" y2="933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286840" y="5490904"/>
              <a:ext cx="162869" cy="469540"/>
            </a:xfrm>
            <a:prstGeom prst="rect">
              <a:avLst/>
            </a:prstGeom>
            <a:ln>
              <a:solidFill>
                <a:srgbClr val="E7E6E6">
                  <a:lumMod val="10000"/>
                </a:srgbClr>
              </a:solidFill>
            </a:ln>
          </p:spPr>
        </p:pic>
        <p:sp>
          <p:nvSpPr>
            <p:cNvPr id="214" name="TextBox 213"/>
            <p:cNvSpPr txBox="1"/>
            <p:nvPr/>
          </p:nvSpPr>
          <p:spPr>
            <a:xfrm>
              <a:off x="6382749" y="5377013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0.5</a:t>
              </a: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6372325" y="577695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0</a:t>
              </a:r>
            </a:p>
          </p:txBody>
        </p:sp>
        <p:grpSp>
          <p:nvGrpSpPr>
            <p:cNvPr id="216" name="Group 215"/>
            <p:cNvGrpSpPr/>
            <p:nvPr/>
          </p:nvGrpSpPr>
          <p:grpSpPr>
            <a:xfrm>
              <a:off x="6342361" y="2405959"/>
              <a:ext cx="352711" cy="661554"/>
              <a:chOff x="4095523" y="2410853"/>
              <a:chExt cx="352711" cy="661554"/>
            </a:xfrm>
          </p:grpSpPr>
          <p:pic>
            <p:nvPicPr>
              <p:cNvPr id="217" name="Picture 216"/>
              <p:cNvPicPr>
                <a:picLocks noChangeAspect="1"/>
              </p:cNvPicPr>
              <p:nvPr/>
            </p:nvPicPr>
            <p:blipFill>
              <a:blip r:embed="rId22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0" b="100000" l="0" r="100000">
                            <a14:foregroundMark x1="60870" y1="12500" x2="60870" y2="12500"/>
                            <a14:foregroundMark x1="34783" y1="5833" x2="34783" y2="5833"/>
                            <a14:foregroundMark x1="47826" y1="91667" x2="47826" y2="91667"/>
                            <a14:foregroundMark x1="65217" y1="88333" x2="65217" y2="88333"/>
                            <a14:foregroundMark x1="65217" y1="93333" x2="65217" y2="93333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095523" y="2524744"/>
                <a:ext cx="162869" cy="469540"/>
              </a:xfrm>
              <a:prstGeom prst="rect">
                <a:avLst/>
              </a:prstGeom>
              <a:ln>
                <a:solidFill>
                  <a:srgbClr val="E7E6E6">
                    <a:lumMod val="10000"/>
                  </a:srgbClr>
                </a:solidFill>
              </a:ln>
            </p:spPr>
          </p:pic>
          <p:sp>
            <p:nvSpPr>
              <p:cNvPr id="218" name="TextBox 217"/>
              <p:cNvSpPr txBox="1"/>
              <p:nvPr/>
            </p:nvSpPr>
            <p:spPr>
              <a:xfrm>
                <a:off x="4191432" y="2410853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4181008" y="2810797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8458091" y="2427356"/>
            <a:ext cx="460111" cy="3594297"/>
            <a:chOff x="8458091" y="2427356"/>
            <a:chExt cx="460111" cy="3594297"/>
          </a:xfrm>
        </p:grpSpPr>
        <p:pic>
          <p:nvPicPr>
            <p:cNvPr id="221" name="Picture 220"/>
            <p:cNvPicPr>
              <a:picLocks noChangeAspect="1"/>
            </p:cNvPicPr>
            <p:nvPr/>
          </p:nvPicPr>
          <p:blipFill>
            <a:blip r:embed="rId22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0" b="100000" l="0" r="100000">
                          <a14:foregroundMark x1="60870" y1="12500" x2="60870" y2="12500"/>
                          <a14:foregroundMark x1="34783" y1="5833" x2="34783" y2="5833"/>
                          <a14:foregroundMark x1="47826" y1="91667" x2="47826" y2="91667"/>
                          <a14:foregroundMark x1="65217" y1="88333" x2="65217" y2="88333"/>
                          <a14:foregroundMark x1="65217" y1="93333" x2="65217" y2="933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58091" y="5473990"/>
              <a:ext cx="162869" cy="469540"/>
            </a:xfrm>
            <a:prstGeom prst="rect">
              <a:avLst/>
            </a:prstGeom>
            <a:ln>
              <a:solidFill>
                <a:srgbClr val="E7E6E6">
                  <a:lumMod val="10000"/>
                </a:srgbClr>
              </a:solidFill>
            </a:ln>
          </p:spPr>
        </p:pic>
        <p:sp>
          <p:nvSpPr>
            <p:cNvPr id="222" name="TextBox 221"/>
            <p:cNvSpPr txBox="1"/>
            <p:nvPr/>
          </p:nvSpPr>
          <p:spPr>
            <a:xfrm>
              <a:off x="8554000" y="5360099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0.5</a:t>
              </a: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8543576" y="5760043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0</a:t>
              </a:r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8554000" y="2427356"/>
              <a:ext cx="352711" cy="661554"/>
              <a:chOff x="4095523" y="2410853"/>
              <a:chExt cx="352711" cy="661554"/>
            </a:xfrm>
          </p:grpSpPr>
          <p:pic>
            <p:nvPicPr>
              <p:cNvPr id="225" name="Picture 224"/>
              <p:cNvPicPr>
                <a:picLocks noChangeAspect="1"/>
              </p:cNvPicPr>
              <p:nvPr/>
            </p:nvPicPr>
            <p:blipFill>
              <a:blip r:embed="rId22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0" b="100000" l="0" r="100000">
                            <a14:foregroundMark x1="60870" y1="12500" x2="60870" y2="12500"/>
                            <a14:foregroundMark x1="34783" y1="5833" x2="34783" y2="5833"/>
                            <a14:foregroundMark x1="47826" y1="91667" x2="47826" y2="91667"/>
                            <a14:foregroundMark x1="65217" y1="88333" x2="65217" y2="88333"/>
                            <a14:foregroundMark x1="65217" y1="93333" x2="65217" y2="93333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095523" y="2524744"/>
                <a:ext cx="162869" cy="469540"/>
              </a:xfrm>
              <a:prstGeom prst="rect">
                <a:avLst/>
              </a:prstGeom>
              <a:ln>
                <a:solidFill>
                  <a:srgbClr val="E7E6E6">
                    <a:lumMod val="10000"/>
                  </a:srgbClr>
                </a:solidFill>
              </a:ln>
            </p:spPr>
          </p:pic>
          <p:sp>
            <p:nvSpPr>
              <p:cNvPr id="226" name="TextBox 225"/>
              <p:cNvSpPr txBox="1"/>
              <p:nvPr/>
            </p:nvSpPr>
            <p:spPr>
              <a:xfrm>
                <a:off x="4191432" y="2410853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4181008" y="2810797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</p:grpSp>
      </p:grpSp>
      <p:grpSp>
        <p:nvGrpSpPr>
          <p:cNvPr id="228" name="Group 227"/>
          <p:cNvGrpSpPr/>
          <p:nvPr/>
        </p:nvGrpSpPr>
        <p:grpSpPr>
          <a:xfrm>
            <a:off x="2053873" y="2403163"/>
            <a:ext cx="352711" cy="661554"/>
            <a:chOff x="4095523" y="2410853"/>
            <a:chExt cx="352711" cy="661554"/>
          </a:xfrm>
        </p:grpSpPr>
        <p:pic>
          <p:nvPicPr>
            <p:cNvPr id="229" name="Picture 228"/>
            <p:cNvPicPr>
              <a:picLocks noChangeAspect="1"/>
            </p:cNvPicPr>
            <p:nvPr/>
          </p:nvPicPr>
          <p:blipFill>
            <a:blip r:embed="rId22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0" b="100000" l="0" r="100000">
                          <a14:foregroundMark x1="60870" y1="12500" x2="60870" y2="12500"/>
                          <a14:foregroundMark x1="34783" y1="5833" x2="34783" y2="5833"/>
                          <a14:foregroundMark x1="47826" y1="91667" x2="47826" y2="91667"/>
                          <a14:foregroundMark x1="65217" y1="88333" x2="65217" y2="88333"/>
                          <a14:foregroundMark x1="65217" y1="93333" x2="65217" y2="933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95523" y="2524744"/>
              <a:ext cx="162869" cy="469540"/>
            </a:xfrm>
            <a:prstGeom prst="rect">
              <a:avLst/>
            </a:prstGeom>
            <a:ln>
              <a:solidFill>
                <a:srgbClr val="E7E6E6">
                  <a:lumMod val="10000"/>
                </a:srgbClr>
              </a:solidFill>
            </a:ln>
          </p:spPr>
        </p:pic>
        <p:sp>
          <p:nvSpPr>
            <p:cNvPr id="230" name="TextBox 229"/>
            <p:cNvSpPr txBox="1"/>
            <p:nvPr/>
          </p:nvSpPr>
          <p:spPr>
            <a:xfrm>
              <a:off x="4191432" y="2410853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4181008" y="281079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58" grpId="0" animBg="1"/>
      <p:bldP spid="159" grpId="0" animBg="1"/>
      <p:bldP spid="171" grpId="0" animBg="1"/>
      <p:bldP spid="172" grpId="0" animBg="1"/>
      <p:bldP spid="173" grpId="0" animBg="1"/>
      <p:bldP spid="174" grpId="0"/>
      <p:bldP spid="175" grpId="0"/>
      <p:bldP spid="176" grpId="0"/>
      <p:bldP spid="185" grpId="0"/>
      <p:bldP spid="186" grpId="0"/>
      <p:bldP spid="193" grpId="0"/>
      <p:bldP spid="194" grpId="0"/>
      <p:bldP spid="197" grpId="0"/>
      <p:bldP spid="19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15615" y="8932938"/>
            <a:ext cx="1430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True Phase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18823" y="7314625"/>
            <a:ext cx="1430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Recovered Phase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96135" y="7295524"/>
            <a:ext cx="1430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Recovered Amplitude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283297" y="7321101"/>
            <a:ext cx="1430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Blur Kernel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5086228" y="8494496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 Blur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4814012" y="9873113"/>
            <a:ext cx="14375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Constant</a:t>
            </a:r>
          </a:p>
          <a:p>
            <a:pPr algn="ctr"/>
            <a:r>
              <a:rPr lang="en-US" sz="2000" dirty="0" smtClean="0"/>
              <a:t>Illumination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4823003" y="11290442"/>
            <a:ext cx="14519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Raskar</a:t>
            </a:r>
            <a:r>
              <a:rPr lang="en-US" sz="2000" dirty="0" smtClean="0"/>
              <a:t> </a:t>
            </a:r>
          </a:p>
          <a:p>
            <a:pPr algn="ctr"/>
            <a:r>
              <a:rPr lang="en-US" sz="2000" dirty="0" smtClean="0"/>
              <a:t>et. al.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4989660" y="12794932"/>
            <a:ext cx="10391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Our</a:t>
            </a:r>
          </a:p>
          <a:p>
            <a:pPr algn="ctr"/>
            <a:r>
              <a:rPr lang="en-US" sz="2000" b="1" dirty="0" smtClean="0"/>
              <a:t>Method</a:t>
            </a:r>
            <a:endParaRPr lang="en-US" sz="20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233114" y="7924860"/>
            <a:ext cx="550702" cy="1472163"/>
            <a:chOff x="6813121" y="842340"/>
            <a:chExt cx="550702" cy="1472163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3121" y="976626"/>
              <a:ext cx="181258" cy="1243516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TextBox 20"/>
            <p:cNvSpPr txBox="1"/>
            <p:nvPr/>
          </p:nvSpPr>
          <p:spPr>
            <a:xfrm>
              <a:off x="6930277" y="842340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1.1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951531" y="2006726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0.9</a:t>
              </a:r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2084" y="10967951"/>
            <a:ext cx="352596" cy="13716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2289" y="10967951"/>
            <a:ext cx="352596" cy="13716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3385" y="10967951"/>
            <a:ext cx="352596" cy="13716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8224" y="12445076"/>
            <a:ext cx="356616" cy="13716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9365" y="12443073"/>
            <a:ext cx="356616" cy="13716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3164" y="12440914"/>
            <a:ext cx="356616" cy="13716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5690" y="9491263"/>
            <a:ext cx="356616" cy="13716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5911" y="9486506"/>
            <a:ext cx="356616" cy="1371600"/>
          </a:xfrm>
          <a:prstGeom prst="rect">
            <a:avLst/>
          </a:prstGeom>
        </p:spPr>
      </p:pic>
      <p:pic>
        <p:nvPicPr>
          <p:cNvPr id="31" name="Picture 30"/>
          <p:cNvPicPr>
            <a:picLocks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2622" y="9491803"/>
            <a:ext cx="356616" cy="13716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3246" y="10965812"/>
            <a:ext cx="1366701" cy="13716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64838" y="12441312"/>
            <a:ext cx="1366701" cy="13716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1133" y="9468853"/>
            <a:ext cx="1366701" cy="13716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58579" y="9493217"/>
            <a:ext cx="1366701" cy="13716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59242" y="10966245"/>
            <a:ext cx="1366701" cy="13716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8846" y="12441312"/>
            <a:ext cx="1366701" cy="13716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3246" y="7995454"/>
            <a:ext cx="1366701" cy="13716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10221" y="9260644"/>
            <a:ext cx="1366702" cy="13716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14787" y="11007002"/>
            <a:ext cx="1366702" cy="137160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58003" y="7995454"/>
            <a:ext cx="1366701" cy="1371600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10917758" y="12143806"/>
            <a:ext cx="1169076" cy="28761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1.8% N-SSE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0938161" y="13662785"/>
            <a:ext cx="1169076" cy="28761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1.9% N-SSE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0919944" y="10648309"/>
            <a:ext cx="1169076" cy="28761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1.4% N-SSE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947068" y="12137350"/>
            <a:ext cx="1169076" cy="28761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16.3% N-SSE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967471" y="13656329"/>
            <a:ext cx="1169076" cy="28761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13.0% N-SSE</a:t>
            </a:r>
          </a:p>
        </p:txBody>
      </p:sp>
      <p:sp>
        <p:nvSpPr>
          <p:cNvPr id="71" name="Rectangle 70"/>
          <p:cNvSpPr/>
          <p:nvPr/>
        </p:nvSpPr>
        <p:spPr>
          <a:xfrm>
            <a:off x="8949254" y="10641853"/>
            <a:ext cx="1169076" cy="28761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24.1% N-SSE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208329" y="10690136"/>
            <a:ext cx="1430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True Amp.</a:t>
            </a:r>
            <a:endParaRPr lang="en-US" sz="2000" dirty="0"/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0517" y="7996652"/>
            <a:ext cx="1366701" cy="13716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0069" y="10965812"/>
            <a:ext cx="1366701" cy="13716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8391" y="12443073"/>
            <a:ext cx="1366701" cy="137160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0069" y="9498669"/>
            <a:ext cx="1366701" cy="1371600"/>
          </a:xfrm>
          <a:prstGeom prst="rect">
            <a:avLst/>
          </a:prstGeom>
        </p:spPr>
      </p:pic>
      <p:pic>
        <p:nvPicPr>
          <p:cNvPr id="86" name="Picture 85"/>
          <p:cNvPicPr>
            <a:picLocks/>
          </p:cNvPicPr>
          <p:nvPr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0074" y="7995454"/>
            <a:ext cx="356616" cy="1371600"/>
          </a:xfrm>
          <a:prstGeom prst="rect">
            <a:avLst/>
          </a:prstGeom>
        </p:spPr>
      </p:pic>
      <p:pic>
        <p:nvPicPr>
          <p:cNvPr id="87" name="Picture 86"/>
          <p:cNvPicPr>
            <a:picLocks/>
          </p:cNvPicPr>
          <p:nvPr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4152" y="7998662"/>
            <a:ext cx="356616" cy="1371600"/>
          </a:xfrm>
          <a:prstGeom prst="rect">
            <a:avLst/>
          </a:prstGeom>
        </p:spPr>
      </p:pic>
      <p:pic>
        <p:nvPicPr>
          <p:cNvPr id="88" name="Picture 87"/>
          <p:cNvPicPr>
            <a:picLocks/>
          </p:cNvPicPr>
          <p:nvPr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9365" y="7986086"/>
            <a:ext cx="356616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7455197" y="7655437"/>
                <a:ext cx="3034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197" y="7655437"/>
                <a:ext cx="303416" cy="307777"/>
              </a:xfrm>
              <a:prstGeom prst="rect">
                <a:avLst/>
              </a:prstGeom>
              <a:blipFill rotWithShape="0">
                <a:blip r:embed="rId23"/>
                <a:stretch>
                  <a:fillRect l="-22000" r="-200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874826" y="7656798"/>
                <a:ext cx="313740" cy="332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826" y="7656798"/>
                <a:ext cx="313740" cy="332720"/>
              </a:xfrm>
              <a:prstGeom prst="rect">
                <a:avLst/>
              </a:prstGeom>
              <a:blipFill rotWithShape="0">
                <a:blip r:embed="rId24"/>
                <a:stretch>
                  <a:fillRect l="-21569" r="-9804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8284227" y="7668082"/>
                <a:ext cx="3152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227" y="7668082"/>
                <a:ext cx="315278" cy="307777"/>
              </a:xfrm>
              <a:prstGeom prst="rect">
                <a:avLst/>
              </a:prstGeom>
              <a:blipFill rotWithShape="0">
                <a:blip r:embed="rId25"/>
                <a:stretch>
                  <a:fillRect l="-21154" r="-7692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Group 96"/>
          <p:cNvGrpSpPr/>
          <p:nvPr/>
        </p:nvGrpSpPr>
        <p:grpSpPr>
          <a:xfrm>
            <a:off x="12221421" y="9415166"/>
            <a:ext cx="550702" cy="1472163"/>
            <a:chOff x="6813121" y="842340"/>
            <a:chExt cx="550702" cy="1472163"/>
          </a:xfrm>
        </p:grpSpPr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3121" y="976626"/>
              <a:ext cx="181258" cy="1243516"/>
            </a:xfrm>
            <a:prstGeom prst="rect">
              <a:avLst/>
            </a:prstGeom>
            <a:ln>
              <a:noFill/>
            </a:ln>
          </p:spPr>
        </p:pic>
        <p:sp>
          <p:nvSpPr>
            <p:cNvPr id="99" name="TextBox 98"/>
            <p:cNvSpPr txBox="1"/>
            <p:nvPr/>
          </p:nvSpPr>
          <p:spPr>
            <a:xfrm>
              <a:off x="6930277" y="842340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1.1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951531" y="2006726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0.9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2221806" y="10916064"/>
            <a:ext cx="550702" cy="1472163"/>
            <a:chOff x="6813121" y="842340"/>
            <a:chExt cx="550702" cy="1472163"/>
          </a:xfrm>
        </p:grpSpPr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3121" y="976626"/>
              <a:ext cx="181258" cy="1243516"/>
            </a:xfrm>
            <a:prstGeom prst="rect">
              <a:avLst/>
            </a:prstGeom>
            <a:ln>
              <a:noFill/>
            </a:ln>
          </p:spPr>
        </p:pic>
        <p:sp>
          <p:nvSpPr>
            <p:cNvPr id="103" name="TextBox 102"/>
            <p:cNvSpPr txBox="1"/>
            <p:nvPr/>
          </p:nvSpPr>
          <p:spPr>
            <a:xfrm>
              <a:off x="6930277" y="842340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1.1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951531" y="2006726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0.9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2221806" y="12388227"/>
            <a:ext cx="550702" cy="1472163"/>
            <a:chOff x="6813121" y="842340"/>
            <a:chExt cx="550702" cy="1472163"/>
          </a:xfrm>
        </p:grpSpPr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3121" y="976626"/>
              <a:ext cx="181258" cy="1243516"/>
            </a:xfrm>
            <a:prstGeom prst="rect">
              <a:avLst/>
            </a:prstGeom>
            <a:ln>
              <a:noFill/>
            </a:ln>
          </p:spPr>
        </p:pic>
        <p:sp>
          <p:nvSpPr>
            <p:cNvPr id="107" name="TextBox 106"/>
            <p:cNvSpPr txBox="1"/>
            <p:nvPr/>
          </p:nvSpPr>
          <p:spPr>
            <a:xfrm>
              <a:off x="6930277" y="842340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1.1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951531" y="2006726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0.9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10214518" y="7950380"/>
            <a:ext cx="588325" cy="1472163"/>
            <a:chOff x="10214518" y="7950380"/>
            <a:chExt cx="588325" cy="1472163"/>
          </a:xfrm>
        </p:grpSpPr>
        <p:grpSp>
          <p:nvGrpSpPr>
            <p:cNvPr id="109" name="Group 108"/>
            <p:cNvGrpSpPr/>
            <p:nvPr/>
          </p:nvGrpSpPr>
          <p:grpSpPr>
            <a:xfrm>
              <a:off x="10252141" y="7950380"/>
              <a:ext cx="550702" cy="1472163"/>
              <a:chOff x="6813121" y="842340"/>
              <a:chExt cx="550702" cy="1472163"/>
            </a:xfrm>
          </p:grpSpPr>
          <p:pic>
            <p:nvPicPr>
              <p:cNvPr id="110" name="Picture 10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13121" y="976626"/>
                <a:ext cx="181258" cy="1243516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11" name="TextBox 110"/>
              <p:cNvSpPr txBox="1"/>
              <p:nvPr/>
            </p:nvSpPr>
            <p:spPr>
              <a:xfrm>
                <a:off x="6930277" y="842340"/>
                <a:ext cx="4122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1.0</a:t>
                </a: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6951531" y="2006726"/>
                <a:ext cx="4122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0.0</a:t>
                </a:r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 rot="5400000">
              <a:off x="10158830" y="8547962"/>
              <a:ext cx="3883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rad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0214518" y="9434866"/>
            <a:ext cx="588325" cy="1472163"/>
            <a:chOff x="10214518" y="7950380"/>
            <a:chExt cx="588325" cy="1472163"/>
          </a:xfrm>
        </p:grpSpPr>
        <p:grpSp>
          <p:nvGrpSpPr>
            <p:cNvPr id="116" name="Group 115"/>
            <p:cNvGrpSpPr/>
            <p:nvPr/>
          </p:nvGrpSpPr>
          <p:grpSpPr>
            <a:xfrm>
              <a:off x="10252141" y="7950380"/>
              <a:ext cx="550702" cy="1472163"/>
              <a:chOff x="6813121" y="842340"/>
              <a:chExt cx="550702" cy="1472163"/>
            </a:xfrm>
          </p:grpSpPr>
          <p:pic>
            <p:nvPicPr>
              <p:cNvPr id="118" name="Picture 11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13121" y="976626"/>
                <a:ext cx="181258" cy="1243516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6930277" y="842340"/>
                <a:ext cx="4122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1.0</a:t>
                </a: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6951531" y="2006726"/>
                <a:ext cx="4122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0.0</a:t>
                </a:r>
              </a:p>
            </p:txBody>
          </p:sp>
        </p:grpSp>
        <p:sp>
          <p:nvSpPr>
            <p:cNvPr id="117" name="TextBox 116"/>
            <p:cNvSpPr txBox="1"/>
            <p:nvPr/>
          </p:nvSpPr>
          <p:spPr>
            <a:xfrm rot="5400000">
              <a:off x="10158830" y="8547962"/>
              <a:ext cx="3883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rad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0214518" y="10894162"/>
            <a:ext cx="588325" cy="1472163"/>
            <a:chOff x="10214518" y="7950380"/>
            <a:chExt cx="588325" cy="1472163"/>
          </a:xfrm>
        </p:grpSpPr>
        <p:grpSp>
          <p:nvGrpSpPr>
            <p:cNvPr id="122" name="Group 121"/>
            <p:cNvGrpSpPr/>
            <p:nvPr/>
          </p:nvGrpSpPr>
          <p:grpSpPr>
            <a:xfrm>
              <a:off x="10252141" y="7950380"/>
              <a:ext cx="550702" cy="1472163"/>
              <a:chOff x="6813121" y="842340"/>
              <a:chExt cx="550702" cy="1472163"/>
            </a:xfrm>
          </p:grpSpPr>
          <p:pic>
            <p:nvPicPr>
              <p:cNvPr id="124" name="Picture 12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13121" y="976626"/>
                <a:ext cx="181258" cy="1243516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25" name="TextBox 124"/>
              <p:cNvSpPr txBox="1"/>
              <p:nvPr/>
            </p:nvSpPr>
            <p:spPr>
              <a:xfrm>
                <a:off x="6930277" y="842340"/>
                <a:ext cx="4122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1.0</a:t>
                </a: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6951531" y="2006726"/>
                <a:ext cx="4122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0.0</a:t>
                </a:r>
              </a:p>
            </p:txBody>
          </p:sp>
        </p:grpSp>
        <p:sp>
          <p:nvSpPr>
            <p:cNvPr id="123" name="TextBox 122"/>
            <p:cNvSpPr txBox="1"/>
            <p:nvPr/>
          </p:nvSpPr>
          <p:spPr>
            <a:xfrm rot="5400000">
              <a:off x="10158830" y="8547962"/>
              <a:ext cx="3883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rad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0214518" y="12393844"/>
            <a:ext cx="588325" cy="1472163"/>
            <a:chOff x="10214518" y="7950380"/>
            <a:chExt cx="588325" cy="1472163"/>
          </a:xfrm>
        </p:grpSpPr>
        <p:grpSp>
          <p:nvGrpSpPr>
            <p:cNvPr id="128" name="Group 127"/>
            <p:cNvGrpSpPr/>
            <p:nvPr/>
          </p:nvGrpSpPr>
          <p:grpSpPr>
            <a:xfrm>
              <a:off x="10252141" y="7950380"/>
              <a:ext cx="550702" cy="1472163"/>
              <a:chOff x="6813121" y="842340"/>
              <a:chExt cx="550702" cy="1472163"/>
            </a:xfrm>
          </p:grpSpPr>
          <p:pic>
            <p:nvPicPr>
              <p:cNvPr id="130" name="Picture 12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13121" y="976626"/>
                <a:ext cx="181258" cy="1243516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31" name="TextBox 130"/>
              <p:cNvSpPr txBox="1"/>
              <p:nvPr/>
            </p:nvSpPr>
            <p:spPr>
              <a:xfrm>
                <a:off x="6930277" y="842340"/>
                <a:ext cx="4122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1.0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6951531" y="2006726"/>
                <a:ext cx="4122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0.0</a:t>
                </a:r>
              </a:p>
            </p:txBody>
          </p:sp>
        </p:grpSp>
        <p:sp>
          <p:nvSpPr>
            <p:cNvPr id="129" name="TextBox 128"/>
            <p:cNvSpPr txBox="1"/>
            <p:nvPr/>
          </p:nvSpPr>
          <p:spPr>
            <a:xfrm rot="5400000">
              <a:off x="10158830" y="8547962"/>
              <a:ext cx="3883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rad</a:t>
              </a: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5626124" y="7468027"/>
            <a:ext cx="1755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Measurment</a:t>
            </a:r>
            <a:endParaRPr lang="en-US" sz="2000" dirty="0"/>
          </a:p>
        </p:txBody>
      </p:sp>
      <p:grpSp>
        <p:nvGrpSpPr>
          <p:cNvPr id="134" name="Group 133"/>
          <p:cNvGrpSpPr/>
          <p:nvPr/>
        </p:nvGrpSpPr>
        <p:grpSpPr>
          <a:xfrm>
            <a:off x="4625832" y="10942287"/>
            <a:ext cx="550702" cy="1472163"/>
            <a:chOff x="6813121" y="842340"/>
            <a:chExt cx="550702" cy="1472163"/>
          </a:xfrm>
        </p:grpSpPr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3121" y="976626"/>
              <a:ext cx="181258" cy="1243516"/>
            </a:xfrm>
            <a:prstGeom prst="rect">
              <a:avLst/>
            </a:prstGeom>
            <a:ln>
              <a:noFill/>
            </a:ln>
          </p:spPr>
        </p:pic>
        <p:sp>
          <p:nvSpPr>
            <p:cNvPr id="136" name="TextBox 135"/>
            <p:cNvSpPr txBox="1"/>
            <p:nvPr/>
          </p:nvSpPr>
          <p:spPr>
            <a:xfrm>
              <a:off x="6930277" y="842340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1.1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951531" y="2006726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0.9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4593777" y="9221219"/>
            <a:ext cx="588325" cy="1472163"/>
            <a:chOff x="10214518" y="7950380"/>
            <a:chExt cx="588325" cy="1472163"/>
          </a:xfrm>
        </p:grpSpPr>
        <p:grpSp>
          <p:nvGrpSpPr>
            <p:cNvPr id="139" name="Group 138"/>
            <p:cNvGrpSpPr/>
            <p:nvPr/>
          </p:nvGrpSpPr>
          <p:grpSpPr>
            <a:xfrm>
              <a:off x="10252141" y="7950380"/>
              <a:ext cx="550702" cy="1472163"/>
              <a:chOff x="6813121" y="842340"/>
              <a:chExt cx="550702" cy="1472163"/>
            </a:xfrm>
          </p:grpSpPr>
          <p:pic>
            <p:nvPicPr>
              <p:cNvPr id="141" name="Picture 14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13121" y="976626"/>
                <a:ext cx="181258" cy="1243516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42" name="TextBox 141"/>
              <p:cNvSpPr txBox="1"/>
              <p:nvPr/>
            </p:nvSpPr>
            <p:spPr>
              <a:xfrm>
                <a:off x="6930277" y="842340"/>
                <a:ext cx="4122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1.0</a:t>
                </a: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6951531" y="2006726"/>
                <a:ext cx="4122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0.0</a:t>
                </a:r>
              </a:p>
            </p:txBody>
          </p:sp>
        </p:grpSp>
        <p:sp>
          <p:nvSpPr>
            <p:cNvPr id="140" name="TextBox 139"/>
            <p:cNvSpPr txBox="1"/>
            <p:nvPr/>
          </p:nvSpPr>
          <p:spPr>
            <a:xfrm rot="5400000">
              <a:off x="10158830" y="8547962"/>
              <a:ext cx="3883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rad</a:t>
              </a:r>
            </a:p>
          </p:txBody>
        </p:sp>
      </p:grpSp>
      <p:sp>
        <p:nvSpPr>
          <p:cNvPr id="114" name="TextBox 113"/>
          <p:cNvSpPr txBox="1"/>
          <p:nvPr/>
        </p:nvSpPr>
        <p:spPr>
          <a:xfrm rot="5400000">
            <a:off x="12142520" y="8547994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a.u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144" name="TextBox 143"/>
          <p:cNvSpPr txBox="1"/>
          <p:nvPr/>
        </p:nvSpPr>
        <p:spPr>
          <a:xfrm rot="5400000">
            <a:off x="12118584" y="10047869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a.u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145" name="TextBox 144"/>
          <p:cNvSpPr txBox="1"/>
          <p:nvPr/>
        </p:nvSpPr>
        <p:spPr>
          <a:xfrm rot="5400000">
            <a:off x="12118583" y="11556256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a.u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146" name="TextBox 145"/>
          <p:cNvSpPr txBox="1"/>
          <p:nvPr/>
        </p:nvSpPr>
        <p:spPr>
          <a:xfrm rot="5400000">
            <a:off x="12118582" y="13040506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a.u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147" name="TextBox 146"/>
          <p:cNvSpPr txBox="1"/>
          <p:nvPr/>
        </p:nvSpPr>
        <p:spPr>
          <a:xfrm rot="5400000">
            <a:off x="4530755" y="11572836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a.u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242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Picture 19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8365" y="3924556"/>
            <a:ext cx="2743200" cy="2724837"/>
          </a:xfrm>
          <a:prstGeom prst="rect">
            <a:avLst/>
          </a:prstGeom>
        </p:spPr>
      </p:pic>
      <p:pic>
        <p:nvPicPr>
          <p:cNvPr id="200" name="Picture 1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071" y="12483037"/>
            <a:ext cx="2712072" cy="1554480"/>
          </a:xfrm>
          <a:prstGeom prst="rect">
            <a:avLst/>
          </a:prstGeom>
        </p:spPr>
      </p:pic>
      <p:grpSp>
        <p:nvGrpSpPr>
          <p:cNvPr id="203" name="Group 202"/>
          <p:cNvGrpSpPr/>
          <p:nvPr/>
        </p:nvGrpSpPr>
        <p:grpSpPr>
          <a:xfrm>
            <a:off x="2379742" y="6779989"/>
            <a:ext cx="2817264" cy="2743200"/>
            <a:chOff x="2572920" y="1797125"/>
            <a:chExt cx="1870252" cy="1828800"/>
          </a:xfrm>
        </p:grpSpPr>
        <p:pic>
          <p:nvPicPr>
            <p:cNvPr id="204" name="Picture 20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22088" y="1797125"/>
              <a:ext cx="1821084" cy="1828800"/>
            </a:xfrm>
            <a:prstGeom prst="rect">
              <a:avLst/>
            </a:prstGeom>
          </p:spPr>
        </p:pic>
        <p:sp>
          <p:nvSpPr>
            <p:cNvPr id="205" name="Rectangle 204"/>
            <p:cNvSpPr/>
            <p:nvPr/>
          </p:nvSpPr>
          <p:spPr>
            <a:xfrm>
              <a:off x="2661966" y="3484812"/>
              <a:ext cx="448056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TextBox 205"/>
                <p:cNvSpPr txBox="1"/>
                <p:nvPr/>
              </p:nvSpPr>
              <p:spPr>
                <a:xfrm>
                  <a:off x="2572920" y="3290489"/>
                  <a:ext cx="67518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charset="0"/>
                          </a:rPr>
                          <m:t>200</m:t>
                        </m:r>
                        <m:r>
                          <a:rPr lang="en-US" sz="1600" b="0" i="1" smtClean="0">
                            <a:latin typeface="Cambria Math" charset="0"/>
                          </a:rPr>
                          <m:t>𝜇</m:t>
                        </m:r>
                        <m:r>
                          <a:rPr lang="en-US" sz="1600" b="0" i="1" smtClean="0">
                            <a:latin typeface="Cambria Math" charset="0"/>
                          </a:rPr>
                          <m:t>𝑚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06" name="TextBox 2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2920" y="3290489"/>
                  <a:ext cx="675185" cy="246221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8" name="Group 207"/>
          <p:cNvGrpSpPr/>
          <p:nvPr/>
        </p:nvGrpSpPr>
        <p:grpSpPr>
          <a:xfrm>
            <a:off x="2358057" y="9639919"/>
            <a:ext cx="2848205" cy="2764466"/>
            <a:chOff x="181720" y="2622457"/>
            <a:chExt cx="1898803" cy="1828800"/>
          </a:xfrm>
        </p:grpSpPr>
        <p:grpSp>
          <p:nvGrpSpPr>
            <p:cNvPr id="209" name="Group 208"/>
            <p:cNvGrpSpPr>
              <a:grpSpLocks noChangeAspect="1"/>
            </p:cNvGrpSpPr>
            <p:nvPr/>
          </p:nvGrpSpPr>
          <p:grpSpPr>
            <a:xfrm>
              <a:off x="251723" y="2622457"/>
              <a:ext cx="1828800" cy="1828800"/>
              <a:chOff x="309786" y="1998719"/>
              <a:chExt cx="1821084" cy="1828800"/>
            </a:xfrm>
          </p:grpSpPr>
          <p:pic>
            <p:nvPicPr>
              <p:cNvPr id="212" name="Picture 211"/>
              <p:cNvPicPr>
                <a:picLocks noChangeAspect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09786" y="1998719"/>
                <a:ext cx="1821084" cy="1828800"/>
              </a:xfrm>
              <a:prstGeom prst="rect">
                <a:avLst/>
              </a:prstGeom>
            </p:spPr>
          </p:pic>
          <p:cxnSp>
            <p:nvCxnSpPr>
              <p:cNvPr id="213" name="Straight Connector 212"/>
              <p:cNvCxnSpPr/>
              <p:nvPr/>
            </p:nvCxnSpPr>
            <p:spPr>
              <a:xfrm flipV="1">
                <a:off x="637625" y="2156010"/>
                <a:ext cx="349858" cy="135143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flipV="1">
                <a:off x="493714" y="2082646"/>
                <a:ext cx="349858" cy="1351430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>
                <a:off x="349542" y="3312391"/>
                <a:ext cx="1065475" cy="280052"/>
              </a:xfrm>
              <a:prstGeom prst="line">
                <a:avLst/>
              </a:prstGeom>
              <a:ln w="38100">
                <a:solidFill>
                  <a:srgbClr val="FF4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391923" y="3190706"/>
                <a:ext cx="1065475" cy="280052"/>
              </a:xfrm>
              <a:prstGeom prst="line">
                <a:avLst/>
              </a:prstGeom>
              <a:ln w="38100">
                <a:solidFill>
                  <a:srgbClr val="00F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0" name="Rectangle 209"/>
            <p:cNvSpPr/>
            <p:nvPr/>
          </p:nvSpPr>
          <p:spPr>
            <a:xfrm>
              <a:off x="295285" y="4340016"/>
              <a:ext cx="448056" cy="45719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1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TextBox 210"/>
                <p:cNvSpPr txBox="1"/>
                <p:nvPr/>
              </p:nvSpPr>
              <p:spPr>
                <a:xfrm>
                  <a:off x="181720" y="4170292"/>
                  <a:ext cx="67518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charset="0"/>
                          </a:rPr>
                          <m:t>200</m:t>
                        </m:r>
                        <m:r>
                          <a:rPr lang="en-US" sz="1600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charset="0"/>
                          </a:rPr>
                          <m:t>𝜇</m:t>
                        </m:r>
                        <m:r>
                          <a:rPr lang="en-US" sz="1600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charset="0"/>
                          </a:rPr>
                          <m:t>𝑚</m:t>
                        </m:r>
                      </m:oMath>
                    </m:oMathPara>
                  </a14:m>
                  <a:endParaRPr lang="en-US" sz="1600" dirty="0">
                    <a:solidFill>
                      <a:schemeClr val="tx2">
                        <a:lumMod val="1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1" name="TextBox 2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20" y="4170292"/>
                  <a:ext cx="675185" cy="246221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38" name="Picture 237"/>
          <p:cNvPicPr>
            <a:picLocks noChangeAspect="1"/>
          </p:cNvPicPr>
          <p:nvPr/>
        </p:nvPicPr>
        <p:blipFill>
          <a:blip r:embed="rId40">
            <a:extLst>
              <a:ext uri="{BEBA8EAE-BF5A-486C-A8C5-ECC9F3942E4B}">
                <a14:imgProps xmlns:a14="http://schemas.microsoft.com/office/drawing/2010/main">
                  <a14:imgLayer r:embed="rId41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6302" y="3896471"/>
            <a:ext cx="2743200" cy="2754823"/>
          </a:xfrm>
          <a:prstGeom prst="rect">
            <a:avLst/>
          </a:prstGeom>
        </p:spPr>
      </p:pic>
      <p:pic>
        <p:nvPicPr>
          <p:cNvPr id="239" name="Picture 238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89363" y="9639919"/>
            <a:ext cx="2743200" cy="2754824"/>
          </a:xfrm>
          <a:prstGeom prst="rect">
            <a:avLst/>
          </a:prstGeom>
        </p:spPr>
      </p:pic>
      <p:pic>
        <p:nvPicPr>
          <p:cNvPr id="246" name="Picture 245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6029" y="6768365"/>
            <a:ext cx="2743200" cy="2754824"/>
          </a:xfrm>
          <a:prstGeom prst="rect">
            <a:avLst/>
          </a:prstGeom>
        </p:spPr>
      </p:pic>
      <p:sp>
        <p:nvSpPr>
          <p:cNvPr id="274" name="TextBox 273"/>
          <p:cNvSpPr txBox="1"/>
          <p:nvPr/>
        </p:nvSpPr>
        <p:spPr>
          <a:xfrm>
            <a:off x="2614224" y="3377294"/>
            <a:ext cx="23690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/>
              <a:t>Static Sample</a:t>
            </a:r>
            <a:endParaRPr lang="en-US" sz="2600" dirty="0"/>
          </a:p>
        </p:txBody>
      </p:sp>
      <p:cxnSp>
        <p:nvCxnSpPr>
          <p:cNvPr id="275" name="Straight Arrow Connector 274"/>
          <p:cNvCxnSpPr/>
          <p:nvPr/>
        </p:nvCxnSpPr>
        <p:spPr>
          <a:xfrm>
            <a:off x="6042353" y="3399306"/>
            <a:ext cx="137160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7360774" y="3207252"/>
            <a:ext cx="27122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bg2"/>
                </a:solidFill>
              </a:rPr>
              <a:t>t</a:t>
            </a:r>
          </a:p>
        </p:txBody>
      </p:sp>
      <p:cxnSp>
        <p:nvCxnSpPr>
          <p:cNvPr id="277" name="Straight Arrow Connector 276"/>
          <p:cNvCxnSpPr/>
          <p:nvPr/>
        </p:nvCxnSpPr>
        <p:spPr>
          <a:xfrm flipV="1">
            <a:off x="6042352" y="2128532"/>
            <a:ext cx="0" cy="128016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9" name="Picture 278"/>
          <p:cNvPicPr>
            <a:picLocks noChangeAspect="1"/>
          </p:cNvPicPr>
          <p:nvPr/>
        </p:nvPicPr>
        <p:blipFill>
          <a:blip r:embed="rId4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53714" y="3051282"/>
            <a:ext cx="2286000" cy="457200"/>
          </a:xfrm>
          <a:prstGeom prst="rect">
            <a:avLst/>
          </a:prstGeom>
        </p:spPr>
      </p:pic>
      <p:pic>
        <p:nvPicPr>
          <p:cNvPr id="280" name="Picture 279"/>
          <p:cNvPicPr>
            <a:picLocks noChangeAspect="1"/>
          </p:cNvPicPr>
          <p:nvPr/>
        </p:nvPicPr>
        <p:blipFill>
          <a:blip r:embed="rId4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53714" y="2505799"/>
            <a:ext cx="2286000" cy="457200"/>
          </a:xfrm>
          <a:prstGeom prst="rect">
            <a:avLst/>
          </a:prstGeom>
        </p:spPr>
      </p:pic>
      <p:pic>
        <p:nvPicPr>
          <p:cNvPr id="281" name="Picture 280"/>
          <p:cNvPicPr>
            <a:picLocks noChangeAspect="1"/>
          </p:cNvPicPr>
          <p:nvPr/>
        </p:nvPicPr>
        <p:blipFill>
          <a:blip r:embed="rId4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8652" y="1962433"/>
            <a:ext cx="2286000" cy="457200"/>
          </a:xfrm>
          <a:prstGeom prst="rect">
            <a:avLst/>
          </a:prstGeom>
        </p:spPr>
      </p:pic>
      <p:pic>
        <p:nvPicPr>
          <p:cNvPr id="288" name="Picture 287"/>
          <p:cNvPicPr>
            <a:picLocks noChangeAspect="1"/>
          </p:cNvPicPr>
          <p:nvPr/>
        </p:nvPicPr>
        <p:blipFill rotWithShape="1">
          <a:blip r:embed="rId4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62921" y="12497118"/>
            <a:ext cx="2756308" cy="1554480"/>
          </a:xfrm>
          <a:prstGeom prst="rect">
            <a:avLst/>
          </a:prstGeom>
        </p:spPr>
      </p:pic>
      <p:pic>
        <p:nvPicPr>
          <p:cNvPr id="294" name="Picture 293"/>
          <p:cNvPicPr>
            <a:picLocks noChangeAspect="1"/>
          </p:cNvPicPr>
          <p:nvPr/>
        </p:nvPicPr>
        <p:blipFill>
          <a:blip r:embed="rId48">
            <a:extLst>
              <a:ext uri="{BEBA8EAE-BF5A-486C-A8C5-ECC9F3942E4B}">
                <a14:imgProps xmlns:a14="http://schemas.microsoft.com/office/drawing/2010/main">
                  <a14:imgLayer r:embed="rId49">
                    <a14:imgEffect>
                      <a14:saturation sat="20000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5339" y="3890088"/>
            <a:ext cx="2743200" cy="2754824"/>
          </a:xfrm>
          <a:prstGeom prst="rect">
            <a:avLst/>
          </a:prstGeom>
        </p:spPr>
      </p:pic>
      <p:pic>
        <p:nvPicPr>
          <p:cNvPr id="310" name="Picture 309"/>
          <p:cNvPicPr>
            <a:picLocks noChangeAspect="1"/>
          </p:cNvPicPr>
          <p:nvPr/>
        </p:nvPicPr>
        <p:blipFill rotWithShape="1">
          <a:blip r:embed="rId5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5339" y="12513490"/>
            <a:ext cx="2709455" cy="1554480"/>
          </a:xfrm>
          <a:prstGeom prst="rect">
            <a:avLst/>
          </a:prstGeom>
        </p:spPr>
      </p:pic>
      <p:grpSp>
        <p:nvGrpSpPr>
          <p:cNvPr id="311" name="Group 310"/>
          <p:cNvGrpSpPr>
            <a:grpSpLocks noChangeAspect="1"/>
          </p:cNvGrpSpPr>
          <p:nvPr/>
        </p:nvGrpSpPr>
        <p:grpSpPr>
          <a:xfrm>
            <a:off x="8312542" y="9639919"/>
            <a:ext cx="2743200" cy="2764466"/>
            <a:chOff x="4969442" y="-2593584"/>
            <a:chExt cx="2276354" cy="2303722"/>
          </a:xfrm>
        </p:grpSpPr>
        <p:pic>
          <p:nvPicPr>
            <p:cNvPr id="312" name="Picture 311"/>
            <p:cNvPicPr>
              <a:picLocks noChangeAspect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69442" y="-2593584"/>
              <a:ext cx="2276354" cy="2303722"/>
            </a:xfrm>
            <a:prstGeom prst="rect">
              <a:avLst/>
            </a:prstGeom>
          </p:spPr>
        </p:pic>
        <p:grpSp>
          <p:nvGrpSpPr>
            <p:cNvPr id="313" name="Group 312"/>
            <p:cNvGrpSpPr>
              <a:grpSpLocks noChangeAspect="1"/>
            </p:cNvGrpSpPr>
            <p:nvPr/>
          </p:nvGrpSpPr>
          <p:grpSpPr>
            <a:xfrm>
              <a:off x="5004413" y="-2474630"/>
              <a:ext cx="1384820" cy="1887246"/>
              <a:chOff x="349542" y="2082646"/>
              <a:chExt cx="1107856" cy="1509797"/>
            </a:xfrm>
          </p:grpSpPr>
          <p:cxnSp>
            <p:nvCxnSpPr>
              <p:cNvPr id="314" name="Straight Connector 313"/>
              <p:cNvCxnSpPr/>
              <p:nvPr/>
            </p:nvCxnSpPr>
            <p:spPr>
              <a:xfrm flipV="1">
                <a:off x="637625" y="2156010"/>
                <a:ext cx="349858" cy="135143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flipV="1">
                <a:off x="493714" y="2082646"/>
                <a:ext cx="349858" cy="1351430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>
                <a:off x="349542" y="3312391"/>
                <a:ext cx="1065475" cy="280052"/>
              </a:xfrm>
              <a:prstGeom prst="line">
                <a:avLst/>
              </a:prstGeom>
              <a:ln w="38100">
                <a:solidFill>
                  <a:srgbClr val="FF4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>
                <a:off x="391923" y="3190706"/>
                <a:ext cx="1065475" cy="280052"/>
              </a:xfrm>
              <a:prstGeom prst="line">
                <a:avLst/>
              </a:prstGeom>
              <a:ln w="38100">
                <a:solidFill>
                  <a:srgbClr val="00F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18" name="Picture 317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1657" y="6767929"/>
            <a:ext cx="2743200" cy="2754824"/>
          </a:xfrm>
          <a:prstGeom prst="rect">
            <a:avLst/>
          </a:prstGeom>
        </p:spPr>
      </p:pic>
      <p:cxnSp>
        <p:nvCxnSpPr>
          <p:cNvPr id="334" name="Straight Arrow Connector 333"/>
          <p:cNvCxnSpPr/>
          <p:nvPr/>
        </p:nvCxnSpPr>
        <p:spPr>
          <a:xfrm>
            <a:off x="6082156" y="399465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TextBox 334"/>
              <p:cNvSpPr txBox="1"/>
              <p:nvPr/>
            </p:nvSpPr>
            <p:spPr>
              <a:xfrm>
                <a:off x="5451936" y="3995885"/>
                <a:ext cx="5897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chemeClr val="accent4"/>
                          </a:solidFill>
                          <a:latin typeface="Cambria Math" charset="0"/>
                        </a:rPr>
                        <m:t>3</m:t>
                      </m:r>
                      <m:r>
                        <a:rPr lang="en-US" sz="1400" b="0" i="1" smtClean="0">
                          <a:solidFill>
                            <a:schemeClr val="accent4"/>
                          </a:solidFill>
                          <a:latin typeface="Cambria Math" charset="0"/>
                        </a:rPr>
                        <m:t>00</m:t>
                      </m:r>
                      <m:r>
                        <a:rPr lang="en-US" sz="1400" b="0" i="1" smtClean="0">
                          <a:solidFill>
                            <a:schemeClr val="accent4"/>
                          </a:solidFill>
                          <a:latin typeface="Cambria Math" charset="0"/>
                        </a:rPr>
                        <m:t>𝜇</m:t>
                      </m:r>
                      <m:r>
                        <a:rPr lang="en-US" sz="1400" b="0" i="1" smtClean="0">
                          <a:solidFill>
                            <a:schemeClr val="accent4"/>
                          </a:solidFill>
                          <a:latin typeface="Cambria Math" charset="0"/>
                        </a:rPr>
                        <m:t>𝑚</m:t>
                      </m:r>
                    </m:oMath>
                  </m:oMathPara>
                </a14:m>
                <a:endParaRPr lang="en-US" sz="1400" dirty="0">
                  <a:solidFill>
                    <a:schemeClr val="accent4"/>
                  </a:solidFill>
                </a:endParaRPr>
              </a:p>
              <a:p>
                <a:pPr algn="ctr"/>
                <a:r>
                  <a:rPr lang="en-US" sz="1400" dirty="0">
                    <a:solidFill>
                      <a:schemeClr val="accent4"/>
                    </a:solidFill>
                  </a:rPr>
                  <a:t>Blur</a:t>
                </a:r>
              </a:p>
            </p:txBody>
          </p:sp>
        </mc:Choice>
        <mc:Fallback xmlns="">
          <p:sp>
            <p:nvSpPr>
              <p:cNvPr id="335" name="TextBox 3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936" y="3995885"/>
                <a:ext cx="589777" cy="430887"/>
              </a:xfrm>
              <a:prstGeom prst="rect">
                <a:avLst/>
              </a:prstGeom>
              <a:blipFill>
                <a:blip r:embed="rId52"/>
                <a:stretch>
                  <a:fillRect l="-6186" r="-8247" b="-23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7" name="Straight Arrow Connector 336"/>
          <p:cNvCxnSpPr/>
          <p:nvPr/>
        </p:nvCxnSpPr>
        <p:spPr>
          <a:xfrm>
            <a:off x="8487856" y="3615130"/>
            <a:ext cx="2286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/>
          <p:cNvSpPr txBox="1"/>
          <p:nvPr/>
        </p:nvSpPr>
        <p:spPr>
          <a:xfrm>
            <a:off x="10749160" y="3343622"/>
            <a:ext cx="296876" cy="4924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600" i="1" dirty="0"/>
              <a:t>t</a:t>
            </a:r>
          </a:p>
        </p:txBody>
      </p:sp>
      <p:pic>
        <p:nvPicPr>
          <p:cNvPr id="339" name="Picture 338"/>
          <p:cNvPicPr>
            <a:picLocks/>
          </p:cNvPicPr>
          <p:nvPr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87856" y="3049124"/>
            <a:ext cx="2286000" cy="457200"/>
          </a:xfrm>
          <a:prstGeom prst="rect">
            <a:avLst/>
          </a:prstGeom>
        </p:spPr>
      </p:pic>
      <p:pic>
        <p:nvPicPr>
          <p:cNvPr id="340" name="Picture 339"/>
          <p:cNvPicPr>
            <a:picLocks/>
          </p:cNvPicPr>
          <p:nvPr/>
        </p:nvPicPr>
        <p:blipFill>
          <a:blip r:embed="rId5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1825" y="2502712"/>
            <a:ext cx="2286000" cy="457200"/>
          </a:xfrm>
          <a:prstGeom prst="rect">
            <a:avLst/>
          </a:prstGeom>
        </p:spPr>
      </p:pic>
      <p:pic>
        <p:nvPicPr>
          <p:cNvPr id="342" name="Picture 341"/>
          <p:cNvPicPr>
            <a:picLocks/>
          </p:cNvPicPr>
          <p:nvPr/>
        </p:nvPicPr>
        <p:blipFill>
          <a:blip r:embed="rId4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474480" y="1956959"/>
            <a:ext cx="2286000" cy="457200"/>
          </a:xfrm>
          <a:prstGeom prst="rect">
            <a:avLst/>
          </a:prstGeom>
        </p:spPr>
      </p:pic>
      <p:sp>
        <p:nvSpPr>
          <p:cNvPr id="344" name="TextBox 343"/>
          <p:cNvSpPr txBox="1"/>
          <p:nvPr/>
        </p:nvSpPr>
        <p:spPr>
          <a:xfrm>
            <a:off x="2820618" y="14131584"/>
            <a:ext cx="2066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Position (microns)</a:t>
            </a:r>
          </a:p>
        </p:txBody>
      </p:sp>
      <p:cxnSp>
        <p:nvCxnSpPr>
          <p:cNvPr id="348" name="Straight Arrow Connector 347"/>
          <p:cNvCxnSpPr/>
          <p:nvPr/>
        </p:nvCxnSpPr>
        <p:spPr>
          <a:xfrm>
            <a:off x="5575224" y="3615130"/>
            <a:ext cx="2286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TextBox 348"/>
          <p:cNvSpPr txBox="1"/>
          <p:nvPr/>
        </p:nvSpPr>
        <p:spPr>
          <a:xfrm>
            <a:off x="7836528" y="3343622"/>
            <a:ext cx="296876" cy="4924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600" i="1" dirty="0"/>
              <a:t>t</a:t>
            </a:r>
          </a:p>
        </p:txBody>
      </p:sp>
      <p:sp>
        <p:nvSpPr>
          <p:cNvPr id="350" name="TextBox 349"/>
          <p:cNvSpPr txBox="1"/>
          <p:nvPr/>
        </p:nvSpPr>
        <p:spPr>
          <a:xfrm>
            <a:off x="5240800" y="915649"/>
            <a:ext cx="2747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Blurred Sample</a:t>
            </a:r>
          </a:p>
          <a:p>
            <a:pPr algn="ctr"/>
            <a:r>
              <a:rPr lang="en-US" sz="2600" dirty="0"/>
              <a:t>(Previous Method)</a:t>
            </a:r>
          </a:p>
        </p:txBody>
      </p:sp>
      <p:sp>
        <p:nvSpPr>
          <p:cNvPr id="351" name="TextBox 350"/>
          <p:cNvSpPr txBox="1"/>
          <p:nvPr/>
        </p:nvSpPr>
        <p:spPr>
          <a:xfrm>
            <a:off x="8215443" y="899122"/>
            <a:ext cx="2747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Blurred Sample</a:t>
            </a:r>
          </a:p>
          <a:p>
            <a:pPr algn="ctr"/>
            <a:r>
              <a:rPr lang="en-US" sz="2600" dirty="0"/>
              <a:t>(Our Method)</a:t>
            </a:r>
          </a:p>
        </p:txBody>
      </p:sp>
      <p:sp>
        <p:nvSpPr>
          <p:cNvPr id="352" name="TextBox 351"/>
          <p:cNvSpPr txBox="1"/>
          <p:nvPr/>
        </p:nvSpPr>
        <p:spPr>
          <a:xfrm rot="16200000">
            <a:off x="4457561" y="2573554"/>
            <a:ext cx="1767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LED</a:t>
            </a:r>
            <a:r>
              <a:rPr lang="en-US" sz="2000" dirty="0"/>
              <a:t> </a:t>
            </a:r>
            <a:r>
              <a:rPr lang="en-US" sz="2000"/>
              <a:t>Intensity</a:t>
            </a:r>
            <a:endParaRPr lang="en-US" sz="2000" dirty="0"/>
          </a:p>
        </p:txBody>
      </p:sp>
      <p:sp>
        <p:nvSpPr>
          <p:cNvPr id="353" name="TextBox 352"/>
          <p:cNvSpPr txBox="1"/>
          <p:nvPr/>
        </p:nvSpPr>
        <p:spPr>
          <a:xfrm rot="16200000">
            <a:off x="7415131" y="2596030"/>
            <a:ext cx="1767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LED</a:t>
            </a:r>
            <a:r>
              <a:rPr lang="en-US" sz="2000" dirty="0"/>
              <a:t> </a:t>
            </a:r>
            <a:r>
              <a:rPr lang="en-US" sz="2000"/>
              <a:t>Intensity</a:t>
            </a:r>
            <a:endParaRPr lang="en-US" sz="2000" dirty="0"/>
          </a:p>
        </p:txBody>
      </p:sp>
      <p:cxnSp>
        <p:nvCxnSpPr>
          <p:cNvPr id="354" name="Straight Arrow Connector 353"/>
          <p:cNvCxnSpPr/>
          <p:nvPr/>
        </p:nvCxnSpPr>
        <p:spPr>
          <a:xfrm flipH="1" flipV="1">
            <a:off x="5562559" y="1803872"/>
            <a:ext cx="0" cy="1828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Arrow Connector 355"/>
          <p:cNvCxnSpPr/>
          <p:nvPr/>
        </p:nvCxnSpPr>
        <p:spPr>
          <a:xfrm flipH="1" flipV="1">
            <a:off x="8511082" y="1786330"/>
            <a:ext cx="0" cy="1828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 flipV="1">
            <a:off x="5823865" y="9964147"/>
            <a:ext cx="527011" cy="20428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 flipV="1">
            <a:off x="5607084" y="9853247"/>
            <a:ext cx="527011" cy="204286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>
            <a:off x="5389910" y="11712165"/>
            <a:ext cx="1604984" cy="423335"/>
          </a:xfrm>
          <a:prstGeom prst="line">
            <a:avLst/>
          </a:prstGeom>
          <a:ln w="38100"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/>
          <p:nvPr/>
        </p:nvCxnSpPr>
        <p:spPr>
          <a:xfrm>
            <a:off x="5453751" y="11528222"/>
            <a:ext cx="1604984" cy="423335"/>
          </a:xfrm>
          <a:prstGeom prst="line">
            <a:avLst/>
          </a:prstGeom>
          <a:ln w="38100">
            <a:solidFill>
              <a:srgbClr val="00F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1" name="Group 360"/>
          <p:cNvGrpSpPr/>
          <p:nvPr/>
        </p:nvGrpSpPr>
        <p:grpSpPr>
          <a:xfrm>
            <a:off x="11119574" y="9639919"/>
            <a:ext cx="758203" cy="2687000"/>
            <a:chOff x="6813121" y="842340"/>
            <a:chExt cx="261644" cy="1447689"/>
          </a:xfrm>
        </p:grpSpPr>
        <p:pic>
          <p:nvPicPr>
            <p:cNvPr id="362" name="Picture 361"/>
            <p:cNvPicPr>
              <a:picLocks noChangeAspect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3121" y="976626"/>
              <a:ext cx="117156" cy="1243516"/>
            </a:xfrm>
            <a:prstGeom prst="rect">
              <a:avLst/>
            </a:prstGeom>
            <a:ln>
              <a:noFill/>
            </a:ln>
          </p:spPr>
        </p:pic>
        <p:sp>
          <p:nvSpPr>
            <p:cNvPr id="363" name="TextBox 362"/>
            <p:cNvSpPr txBox="1"/>
            <p:nvPr/>
          </p:nvSpPr>
          <p:spPr>
            <a:xfrm>
              <a:off x="6930277" y="842340"/>
              <a:ext cx="144488" cy="198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</a:t>
              </a: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6930277" y="2091042"/>
              <a:ext cx="104107" cy="198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</p:grpSp>
      <p:grpSp>
        <p:nvGrpSpPr>
          <p:cNvPr id="365" name="Group 364"/>
          <p:cNvGrpSpPr/>
          <p:nvPr/>
        </p:nvGrpSpPr>
        <p:grpSpPr>
          <a:xfrm>
            <a:off x="11132086" y="6765408"/>
            <a:ext cx="815911" cy="2687000"/>
            <a:chOff x="6813121" y="842340"/>
            <a:chExt cx="281558" cy="1447689"/>
          </a:xfrm>
        </p:grpSpPr>
        <p:pic>
          <p:nvPicPr>
            <p:cNvPr id="366" name="Picture 365"/>
            <p:cNvPicPr>
              <a:picLocks noChangeAspect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3121" y="976626"/>
              <a:ext cx="117156" cy="1243516"/>
            </a:xfrm>
            <a:prstGeom prst="rect">
              <a:avLst/>
            </a:prstGeom>
            <a:ln>
              <a:noFill/>
            </a:ln>
          </p:spPr>
        </p:pic>
        <p:sp>
          <p:nvSpPr>
            <p:cNvPr id="367" name="TextBox 366"/>
            <p:cNvSpPr txBox="1"/>
            <p:nvPr/>
          </p:nvSpPr>
          <p:spPr>
            <a:xfrm>
              <a:off x="6930277" y="842340"/>
              <a:ext cx="164402" cy="198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4.0</a:t>
              </a:r>
            </a:p>
          </p:txBody>
        </p:sp>
        <p:sp>
          <p:nvSpPr>
            <p:cNvPr id="368" name="TextBox 367"/>
            <p:cNvSpPr txBox="1"/>
            <p:nvPr/>
          </p:nvSpPr>
          <p:spPr>
            <a:xfrm>
              <a:off x="6930277" y="2091042"/>
              <a:ext cx="164402" cy="198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0.0</a:t>
              </a:r>
            </a:p>
          </p:txBody>
        </p:sp>
      </p:grpSp>
      <p:sp>
        <p:nvSpPr>
          <p:cNvPr id="369" name="Rectangle 368"/>
          <p:cNvSpPr/>
          <p:nvPr/>
        </p:nvSpPr>
        <p:spPr>
          <a:xfrm>
            <a:off x="2555961" y="6401646"/>
            <a:ext cx="674931" cy="68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TextBox 369"/>
              <p:cNvSpPr txBox="1"/>
              <p:nvPr/>
            </p:nvSpPr>
            <p:spPr>
              <a:xfrm>
                <a:off x="2562476" y="6089248"/>
                <a:ext cx="67518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200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𝜇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𝑚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0" name="TextBox 3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476" y="6089248"/>
                <a:ext cx="675185" cy="246221"/>
              </a:xfrm>
              <a:prstGeom prst="rect">
                <a:avLst/>
              </a:prstGeom>
              <a:blipFill>
                <a:blip r:embed="rId56"/>
                <a:stretch>
                  <a:fillRect l="-9009" r="-8108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1" name="TextBox 370"/>
          <p:cNvSpPr txBox="1"/>
          <p:nvPr/>
        </p:nvSpPr>
        <p:spPr>
          <a:xfrm rot="5400000">
            <a:off x="10856095" y="10838263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radians</a:t>
            </a:r>
            <a:endParaRPr lang="en-US" sz="1800" dirty="0"/>
          </a:p>
        </p:txBody>
      </p:sp>
      <p:sp>
        <p:nvSpPr>
          <p:cNvPr id="372" name="TextBox 371"/>
          <p:cNvSpPr txBox="1"/>
          <p:nvPr/>
        </p:nvSpPr>
        <p:spPr>
          <a:xfrm rot="5400000">
            <a:off x="11060977" y="796311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a.u</a:t>
            </a:r>
            <a:r>
              <a:rPr lang="en-US" sz="1800" dirty="0"/>
              <a:t>.</a:t>
            </a:r>
          </a:p>
        </p:txBody>
      </p:sp>
      <p:cxnSp>
        <p:nvCxnSpPr>
          <p:cNvPr id="375" name="Straight Arrow Connector 374"/>
          <p:cNvCxnSpPr/>
          <p:nvPr/>
        </p:nvCxnSpPr>
        <p:spPr>
          <a:xfrm>
            <a:off x="9000445" y="400787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TextBox 375"/>
              <p:cNvSpPr txBox="1"/>
              <p:nvPr/>
            </p:nvSpPr>
            <p:spPr>
              <a:xfrm>
                <a:off x="8370225" y="4009110"/>
                <a:ext cx="5897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chemeClr val="accent4"/>
                          </a:solidFill>
                          <a:latin typeface="Cambria Math" charset="0"/>
                        </a:rPr>
                        <m:t>3</m:t>
                      </m:r>
                      <m:r>
                        <a:rPr lang="en-US" sz="1400" b="0" i="1" smtClean="0">
                          <a:solidFill>
                            <a:schemeClr val="accent4"/>
                          </a:solidFill>
                          <a:latin typeface="Cambria Math" charset="0"/>
                        </a:rPr>
                        <m:t>00</m:t>
                      </m:r>
                      <m:r>
                        <a:rPr lang="en-US" sz="1400" b="0" i="1" smtClean="0">
                          <a:solidFill>
                            <a:schemeClr val="accent4"/>
                          </a:solidFill>
                          <a:latin typeface="Cambria Math" charset="0"/>
                        </a:rPr>
                        <m:t>𝜇</m:t>
                      </m:r>
                      <m:r>
                        <a:rPr lang="en-US" sz="1400" b="0" i="1" smtClean="0">
                          <a:solidFill>
                            <a:schemeClr val="accent4"/>
                          </a:solidFill>
                          <a:latin typeface="Cambria Math" charset="0"/>
                        </a:rPr>
                        <m:t>𝑚</m:t>
                      </m:r>
                    </m:oMath>
                  </m:oMathPara>
                </a14:m>
                <a:endParaRPr lang="en-US" sz="1400" dirty="0">
                  <a:solidFill>
                    <a:schemeClr val="accent4"/>
                  </a:solidFill>
                </a:endParaRPr>
              </a:p>
              <a:p>
                <a:pPr algn="ctr"/>
                <a:r>
                  <a:rPr lang="en-US" sz="1400" dirty="0">
                    <a:solidFill>
                      <a:schemeClr val="accent4"/>
                    </a:solidFill>
                  </a:rPr>
                  <a:t>Blur</a:t>
                </a:r>
              </a:p>
            </p:txBody>
          </p:sp>
        </mc:Choice>
        <mc:Fallback xmlns="">
          <p:sp>
            <p:nvSpPr>
              <p:cNvPr id="376" name="TextBox 3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225" y="4009110"/>
                <a:ext cx="589777" cy="430887"/>
              </a:xfrm>
              <a:prstGeom prst="rect">
                <a:avLst/>
              </a:prstGeom>
              <a:blipFill>
                <a:blip r:embed="rId57"/>
                <a:stretch>
                  <a:fillRect l="-6186" r="-8247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7" name="TextBox 376"/>
          <p:cNvSpPr txBox="1"/>
          <p:nvPr/>
        </p:nvSpPr>
        <p:spPr>
          <a:xfrm>
            <a:off x="2523204" y="4008898"/>
            <a:ext cx="54662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>
                <a:solidFill>
                  <a:schemeClr val="accent4"/>
                </a:solidFill>
              </a:rPr>
              <a:t>No Blur</a:t>
            </a:r>
            <a:endParaRPr lang="en-US" sz="1400" dirty="0">
              <a:solidFill>
                <a:schemeClr val="accent4"/>
              </a:solidFill>
            </a:endParaRPr>
          </a:p>
        </p:txBody>
      </p:sp>
      <p:sp>
        <p:nvSpPr>
          <p:cNvPr id="378" name="TextBox 377"/>
          <p:cNvSpPr txBox="1"/>
          <p:nvPr/>
        </p:nvSpPr>
        <p:spPr>
          <a:xfrm rot="16200000">
            <a:off x="585818" y="4750662"/>
            <a:ext cx="236906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Raw Data</a:t>
            </a:r>
          </a:p>
          <a:p>
            <a:pPr algn="ctr"/>
            <a:r>
              <a:rPr lang="en-US" sz="1800" dirty="0"/>
              <a:t>(Background Subtracted)</a:t>
            </a:r>
          </a:p>
        </p:txBody>
      </p:sp>
      <p:sp>
        <p:nvSpPr>
          <p:cNvPr id="379" name="TextBox 378"/>
          <p:cNvSpPr txBox="1"/>
          <p:nvPr/>
        </p:nvSpPr>
        <p:spPr>
          <a:xfrm rot="16200000">
            <a:off x="585819" y="7758560"/>
            <a:ext cx="236906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Recovered</a:t>
            </a:r>
          </a:p>
          <a:p>
            <a:pPr algn="ctr"/>
            <a:r>
              <a:rPr lang="en-US" sz="2600" dirty="0"/>
              <a:t>Absorption</a:t>
            </a:r>
          </a:p>
        </p:txBody>
      </p:sp>
      <p:sp>
        <p:nvSpPr>
          <p:cNvPr id="380" name="TextBox 379"/>
          <p:cNvSpPr txBox="1"/>
          <p:nvPr/>
        </p:nvSpPr>
        <p:spPr>
          <a:xfrm rot="16200000">
            <a:off x="610049" y="10562839"/>
            <a:ext cx="236906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Recovered</a:t>
            </a:r>
          </a:p>
          <a:p>
            <a:pPr algn="ctr"/>
            <a:r>
              <a:rPr lang="en-US" sz="2600" dirty="0"/>
              <a:t>Phase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2506007" y="13148116"/>
            <a:ext cx="2673306" cy="106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>
            <a:off x="2438238" y="12464591"/>
            <a:ext cx="135538" cy="794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2528405" y="13951127"/>
            <a:ext cx="2613077" cy="128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2427642" y="13248177"/>
            <a:ext cx="135538" cy="794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2443052" y="13866051"/>
            <a:ext cx="3130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0      100    200    300     400   500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2163023" y="12399289"/>
            <a:ext cx="461865" cy="882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200"/>
              </a:spcAft>
            </a:pPr>
            <a:r>
              <a:rPr lang="en-US" sz="1600" dirty="0"/>
              <a:t>20</a:t>
            </a:r>
          </a:p>
          <a:p>
            <a:pPr algn="r">
              <a:spcAft>
                <a:spcPts val="200"/>
              </a:spcAft>
            </a:pPr>
            <a:endParaRPr lang="en-US" sz="1600" dirty="0"/>
          </a:p>
          <a:p>
            <a:pPr algn="r">
              <a:spcAft>
                <a:spcPts val="200"/>
              </a:spcAft>
            </a:pPr>
            <a:r>
              <a:rPr lang="en-US" sz="1600" dirty="0"/>
              <a:t>0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2163023" y="13205758"/>
            <a:ext cx="461865" cy="856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100"/>
              </a:spcAft>
            </a:pPr>
            <a:r>
              <a:rPr lang="en-US" sz="1600" dirty="0"/>
              <a:t>20</a:t>
            </a:r>
          </a:p>
          <a:p>
            <a:pPr algn="r">
              <a:spcAft>
                <a:spcPts val="100"/>
              </a:spcAft>
            </a:pPr>
            <a:endParaRPr lang="en-US" sz="1600" dirty="0"/>
          </a:p>
          <a:p>
            <a:pPr algn="r">
              <a:spcAft>
                <a:spcPts val="100"/>
              </a:spcAft>
            </a:pPr>
            <a:r>
              <a:rPr lang="en-US" sz="1600" dirty="0"/>
              <a:t>0</a:t>
            </a:r>
          </a:p>
        </p:txBody>
      </p:sp>
      <p:sp>
        <p:nvSpPr>
          <p:cNvPr id="265" name="TextBox 264"/>
          <p:cNvSpPr txBox="1"/>
          <p:nvPr/>
        </p:nvSpPr>
        <p:spPr>
          <a:xfrm>
            <a:off x="2444728" y="13065985"/>
            <a:ext cx="3130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0      100    200    300     400   500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5772133" y="14144840"/>
            <a:ext cx="2066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Position (microns)</a:t>
            </a:r>
          </a:p>
        </p:txBody>
      </p:sp>
      <p:sp>
        <p:nvSpPr>
          <p:cNvPr id="268" name="Rectangle 267"/>
          <p:cNvSpPr/>
          <p:nvPr/>
        </p:nvSpPr>
        <p:spPr>
          <a:xfrm>
            <a:off x="5457522" y="13161372"/>
            <a:ext cx="2673306" cy="106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/>
          <p:cNvSpPr/>
          <p:nvPr/>
        </p:nvSpPr>
        <p:spPr>
          <a:xfrm>
            <a:off x="5389753" y="12477847"/>
            <a:ext cx="135538" cy="794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/>
          <p:cNvSpPr/>
          <p:nvPr/>
        </p:nvSpPr>
        <p:spPr>
          <a:xfrm>
            <a:off x="5479920" y="13964383"/>
            <a:ext cx="2613077" cy="128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5379157" y="13261433"/>
            <a:ext cx="135538" cy="794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TextBox 271"/>
          <p:cNvSpPr txBox="1"/>
          <p:nvPr/>
        </p:nvSpPr>
        <p:spPr>
          <a:xfrm>
            <a:off x="5394567" y="13879307"/>
            <a:ext cx="3130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0      100    200    300     400    500</a:t>
            </a:r>
          </a:p>
        </p:txBody>
      </p:sp>
      <p:sp>
        <p:nvSpPr>
          <p:cNvPr id="273" name="TextBox 272"/>
          <p:cNvSpPr txBox="1"/>
          <p:nvPr/>
        </p:nvSpPr>
        <p:spPr>
          <a:xfrm>
            <a:off x="5114538" y="12412545"/>
            <a:ext cx="461865" cy="882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200"/>
              </a:spcAft>
            </a:pPr>
            <a:r>
              <a:rPr lang="en-US" sz="1600" dirty="0"/>
              <a:t>20</a:t>
            </a:r>
          </a:p>
          <a:p>
            <a:pPr algn="r">
              <a:spcAft>
                <a:spcPts val="200"/>
              </a:spcAft>
            </a:pPr>
            <a:endParaRPr lang="en-US" sz="1600" dirty="0"/>
          </a:p>
          <a:p>
            <a:pPr algn="r">
              <a:spcAft>
                <a:spcPts val="200"/>
              </a:spcAft>
            </a:pPr>
            <a:r>
              <a:rPr lang="en-US" sz="1600" dirty="0"/>
              <a:t>0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5114538" y="13219014"/>
            <a:ext cx="461865" cy="856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100"/>
              </a:spcAft>
            </a:pPr>
            <a:r>
              <a:rPr lang="en-US" sz="1600" dirty="0"/>
              <a:t>20</a:t>
            </a:r>
          </a:p>
          <a:p>
            <a:pPr algn="r">
              <a:spcAft>
                <a:spcPts val="100"/>
              </a:spcAft>
            </a:pPr>
            <a:endParaRPr lang="en-US" sz="1600" dirty="0"/>
          </a:p>
          <a:p>
            <a:pPr algn="r">
              <a:spcAft>
                <a:spcPts val="100"/>
              </a:spcAft>
            </a:pPr>
            <a:r>
              <a:rPr lang="en-US" sz="1600" dirty="0"/>
              <a:t>0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5396243" y="13079241"/>
            <a:ext cx="3130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0      100    200    300     400    500</a:t>
            </a:r>
          </a:p>
        </p:txBody>
      </p:sp>
      <p:sp>
        <p:nvSpPr>
          <p:cNvPr id="296" name="TextBox 295"/>
          <p:cNvSpPr txBox="1"/>
          <p:nvPr/>
        </p:nvSpPr>
        <p:spPr>
          <a:xfrm>
            <a:off x="8717001" y="14131584"/>
            <a:ext cx="2066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Position (microns)</a:t>
            </a:r>
          </a:p>
        </p:txBody>
      </p:sp>
      <p:sp>
        <p:nvSpPr>
          <p:cNvPr id="297" name="Rectangle 296"/>
          <p:cNvSpPr/>
          <p:nvPr/>
        </p:nvSpPr>
        <p:spPr>
          <a:xfrm>
            <a:off x="8402390" y="13148116"/>
            <a:ext cx="2673306" cy="106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8334621" y="12464591"/>
            <a:ext cx="135538" cy="794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/>
          <p:cNvSpPr/>
          <p:nvPr/>
        </p:nvSpPr>
        <p:spPr>
          <a:xfrm>
            <a:off x="8424788" y="13951127"/>
            <a:ext cx="2613077" cy="128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/>
          <p:nvPr/>
        </p:nvSpPr>
        <p:spPr>
          <a:xfrm>
            <a:off x="8324025" y="13248177"/>
            <a:ext cx="135538" cy="794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/>
          <p:cNvSpPr txBox="1"/>
          <p:nvPr/>
        </p:nvSpPr>
        <p:spPr>
          <a:xfrm>
            <a:off x="8339435" y="13866051"/>
            <a:ext cx="3130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0      100    200    300     400    500</a:t>
            </a:r>
          </a:p>
        </p:txBody>
      </p:sp>
      <p:sp>
        <p:nvSpPr>
          <p:cNvPr id="302" name="TextBox 301"/>
          <p:cNvSpPr txBox="1"/>
          <p:nvPr/>
        </p:nvSpPr>
        <p:spPr>
          <a:xfrm>
            <a:off x="8059406" y="12399289"/>
            <a:ext cx="461865" cy="882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200"/>
              </a:spcAft>
            </a:pPr>
            <a:r>
              <a:rPr lang="en-US" sz="1600" dirty="0"/>
              <a:t>20</a:t>
            </a:r>
          </a:p>
          <a:p>
            <a:pPr algn="r">
              <a:spcAft>
                <a:spcPts val="200"/>
              </a:spcAft>
            </a:pPr>
            <a:endParaRPr lang="en-US" sz="1600" dirty="0"/>
          </a:p>
          <a:p>
            <a:pPr algn="r">
              <a:spcAft>
                <a:spcPts val="200"/>
              </a:spcAft>
            </a:pPr>
            <a:r>
              <a:rPr lang="en-US" sz="1600" dirty="0"/>
              <a:t>0</a:t>
            </a:r>
          </a:p>
        </p:txBody>
      </p:sp>
      <p:sp>
        <p:nvSpPr>
          <p:cNvPr id="303" name="TextBox 302"/>
          <p:cNvSpPr txBox="1"/>
          <p:nvPr/>
        </p:nvSpPr>
        <p:spPr>
          <a:xfrm>
            <a:off x="8059406" y="13205758"/>
            <a:ext cx="461865" cy="856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100"/>
              </a:spcAft>
            </a:pPr>
            <a:r>
              <a:rPr lang="en-US" sz="1600" dirty="0"/>
              <a:t>20</a:t>
            </a:r>
          </a:p>
          <a:p>
            <a:pPr algn="r">
              <a:spcAft>
                <a:spcPts val="100"/>
              </a:spcAft>
            </a:pPr>
            <a:endParaRPr lang="en-US" sz="1600" dirty="0"/>
          </a:p>
          <a:p>
            <a:pPr algn="r">
              <a:spcAft>
                <a:spcPts val="100"/>
              </a:spcAft>
            </a:pPr>
            <a:r>
              <a:rPr lang="en-US" sz="1600" dirty="0"/>
              <a:t>0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8341111" y="13065985"/>
            <a:ext cx="3130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0      100    200    300     400    500</a:t>
            </a:r>
          </a:p>
        </p:txBody>
      </p:sp>
      <p:sp>
        <p:nvSpPr>
          <p:cNvPr id="305" name="TextBox 304"/>
          <p:cNvSpPr txBox="1"/>
          <p:nvPr/>
        </p:nvSpPr>
        <p:spPr>
          <a:xfrm rot="16200000">
            <a:off x="585818" y="12815156"/>
            <a:ext cx="236906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Phase Cutline</a:t>
            </a:r>
          </a:p>
          <a:p>
            <a:pPr algn="ctr"/>
            <a:r>
              <a:rPr lang="en-US" sz="2600" dirty="0"/>
              <a:t>(Radians)</a:t>
            </a:r>
          </a:p>
        </p:txBody>
      </p:sp>
    </p:spTree>
    <p:extLst>
      <p:ext uri="{BB962C8B-B14F-4D97-AF65-F5344CB8AC3E}">
        <p14:creationId xmlns:p14="http://schemas.microsoft.com/office/powerpoint/2010/main" val="108566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/>
      <p:bldP spid="276" grpId="0"/>
      <p:bldP spid="350" grpId="0"/>
      <p:bldP spid="351" grpId="0"/>
      <p:bldP spid="378" grpId="0"/>
      <p:bldP spid="379" grpId="0"/>
      <p:bldP spid="380" grpId="0"/>
      <p:bldP spid="30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4486</TotalTime>
  <Words>480</Words>
  <Application>Microsoft Macintosh PowerPoint</Application>
  <PresentationFormat>Custom</PresentationFormat>
  <Paragraphs>205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Zack Phillips</dc:creator>
  <cp:lastModifiedBy>Zack Phillips</cp:lastModifiedBy>
  <cp:revision>29</cp:revision>
  <cp:lastPrinted>2016-12-05T02:10:02Z</cp:lastPrinted>
  <dcterms:created xsi:type="dcterms:W3CDTF">2016-10-12T15:18:33Z</dcterms:created>
  <dcterms:modified xsi:type="dcterms:W3CDTF">2016-12-05T17:59:12Z</dcterms:modified>
</cp:coreProperties>
</file>