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fc368f56c_2_7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1" name="Google Shape;131;g17fc368f56c_2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g17fc368f56c_2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a68c08d025_0_1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5" name="Google Shape;195;g1a68c08d025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1a68c08d025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7fc368f56c_2_10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4" name="Google Shape;204;g17fc368f56c_2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g17fc368f56c_2_1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a68c08d02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a68c08d02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a68c08d02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a68c08d02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a68c08d025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a68c08d02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a68c08d025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a68c08d025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a68c08d025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a68c08d025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7fc368f56c_2_1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7fc368f56c_2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fc368f56c_2_8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8" name="Google Shape;138;g17fc368f56c_2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g17fc368f56c_2_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68c08d0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68c08d0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7fc368f56c_2_8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1" name="Google Shape;151;g17fc368f56c_2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g17fc368f56c_2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a7acd310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a7acd310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7acd310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a7acd310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7fc368f56c_2_9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0" name="Google Shape;170;g17fc368f56c_2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g17fc368f56c_2_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7fc368f56c_2_10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7" name="Google Shape;177;g17fc368f56c_2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g17fc368f56c_2_1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68c08d025_0_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6" name="Google Shape;186;g1a68c08d025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g1a68c08d025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85800" y="457200"/>
            <a:ext cx="8077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 rot="5400000">
            <a:off x="5695950" y="1504950"/>
            <a:ext cx="41148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1581150" y="-438150"/>
            <a:ext cx="41148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85800" y="457200"/>
            <a:ext cx="8077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3028950" y="-857250"/>
            <a:ext cx="30861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685800" y="457200"/>
            <a:ext cx="8077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106" name="Google Shape;106;p22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107" name="Google Shape;107;p22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108" name="Google Shape;108;p22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85800" y="457200"/>
            <a:ext cx="8077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685800" y="1485900"/>
            <a:ext cx="3810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115" name="Google Shape;115;p23"/>
          <p:cNvSpPr txBox="1"/>
          <p:nvPr>
            <p:ph idx="2" type="body"/>
          </p:nvPr>
        </p:nvSpPr>
        <p:spPr>
          <a:xfrm>
            <a:off x="4648200" y="1485900"/>
            <a:ext cx="3810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800" y="457200"/>
            <a:ext cx="8077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Q5xWyt-5pGTXcnW4fcmv85HV8Ro5S-AY/view" TargetMode="External"/><Relationship Id="rId4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0US7E6RV_BsFjiEPubp5j7NnOl70VtC2/view" TargetMode="External"/><Relationship Id="rId4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98_onsvd8A2c9jt_FOKP2194dVii9PYq/view" TargetMode="External"/><Relationship Id="rId4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Jmk5tCa-NMcpgwCllRuW_W3wuidJY1Tz/view" TargetMode="External"/><Relationship Id="rId4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nMOW1br3aXTvw0IEVpp4752Lj25U2v3Q/view" TargetMode="External"/><Relationship Id="rId4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ctrTitle"/>
          </p:nvPr>
        </p:nvSpPr>
        <p:spPr>
          <a:xfrm>
            <a:off x="838200" y="161050"/>
            <a:ext cx="7772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Overview of </a:t>
            </a:r>
            <a:r>
              <a:rPr lang="en"/>
              <a:t>LMS</a:t>
            </a:r>
            <a:br>
              <a:rPr b="1" i="0" lang="en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Software Engineering CSE435</a:t>
            </a:r>
            <a:br>
              <a:rPr b="1" i="0" lang="en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Michigan State University</a:t>
            </a:r>
            <a:br>
              <a:rPr b="1" i="0" lang="en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Fall 20</a:t>
            </a:r>
            <a:r>
              <a:rPr lang="en" sz="2400"/>
              <a:t>22</a:t>
            </a:r>
            <a:endParaRPr/>
          </a:p>
        </p:txBody>
      </p:sp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685800" y="1914900"/>
            <a:ext cx="80772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0" i="0" lang="en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members: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Manager: Ben Gibbons	</a:t>
            </a:r>
            <a:endParaRPr sz="2600"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Facilitator:  Tyson Lance</a:t>
            </a:r>
            <a:endParaRPr b="0" i="0" sz="1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" sz="1400"/>
              <a:t>Security Manager: Zack Joyce</a:t>
            </a:r>
            <a:endParaRPr sz="1400"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 Liaison: Michael Montic</a:t>
            </a:r>
            <a:r>
              <a:rPr lang="en" sz="1400"/>
              <a:t>ciolo </a:t>
            </a:r>
            <a:endParaRPr sz="2600"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" sz="1400"/>
              <a:t>Artifacts </a:t>
            </a:r>
            <a:r>
              <a:rPr b="0" i="0" lang="en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Manager: Ian Berriel</a:t>
            </a:r>
            <a:endParaRPr b="0" i="0" sz="2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0" i="0" lang="en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Customer: Ayush Agrawal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0" i="0" lang="en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Instructor: </a:t>
            </a:r>
            <a:r>
              <a:rPr b="0" i="0" lang="en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Dr. Betty H.C. Cheng*</a:t>
            </a:r>
            <a:endParaRPr b="0" i="0" sz="2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*Please direct all inquiries to the instructor. </a:t>
            </a:r>
            <a:r>
              <a:rPr b="0" i="0" lang="en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609600" y="71100"/>
            <a:ext cx="8077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 II: Model-based View of System </a:t>
            </a:r>
            <a:endParaRPr sz="3000"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1686750" y="4312300"/>
            <a:ext cx="54873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This figure shows the LMS </a:t>
            </a:r>
            <a:r>
              <a:rPr lang="en" sz="1200"/>
              <a:t>turning</a:t>
            </a:r>
            <a:r>
              <a:rPr lang="en" sz="1200"/>
              <a:t> off when there are no visible road lines</a:t>
            </a:r>
            <a:endParaRPr sz="1200"/>
          </a:p>
          <a:p>
            <a:pPr indent="0" lvl="0" marL="1778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595" y="1092675"/>
            <a:ext cx="6604000" cy="305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5"/>
          <p:cNvSpPr txBox="1"/>
          <p:nvPr/>
        </p:nvSpPr>
        <p:spPr>
          <a:xfrm>
            <a:off x="3547150" y="767500"/>
            <a:ext cx="24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No Visible Road Lines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685800" y="457200"/>
            <a:ext cx="8077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 III: Demonstration</a:t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-Our prototype was creating using Unity 3D, along with 2 free assets from Unity’s Asset Store for the car model and highway texture used.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-The prototype demonstrates the functionality of the LMS system on a curved highway through multiple scenarios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/>
              <a:t>Scenario 1:</a:t>
            </a:r>
            <a:endParaRPr b="0" sz="2500"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4245304"/>
            <a:ext cx="8520600" cy="60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500"/>
              <a:t>Car accelerates past 35 MPH, LMS system is activated. LDWS and LCS are inactive.</a:t>
            </a:r>
            <a:endParaRPr sz="1500"/>
          </a:p>
        </p:txBody>
      </p:sp>
      <p:pic>
        <p:nvPicPr>
          <p:cNvPr id="215" name="Google Shape;215;p37" title="drivestraight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6225774" cy="30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/>
              <a:t>Scenario 2:</a:t>
            </a:r>
            <a:endParaRPr b="0" sz="2500"/>
          </a:p>
        </p:txBody>
      </p:sp>
      <p:sp>
        <p:nvSpPr>
          <p:cNvPr id="221" name="Google Shape;221;p38"/>
          <p:cNvSpPr txBox="1"/>
          <p:nvPr>
            <p:ph idx="1" type="body"/>
          </p:nvPr>
        </p:nvSpPr>
        <p:spPr>
          <a:xfrm>
            <a:off x="311700" y="4295304"/>
            <a:ext cx="8520600" cy="60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500"/>
              <a:t>Car begins exiting lane to the right without blinker, LDWS activates then LCS recenters the vehicle.</a:t>
            </a:r>
            <a:endParaRPr sz="1500"/>
          </a:p>
        </p:txBody>
      </p:sp>
      <p:pic>
        <p:nvPicPr>
          <p:cNvPr id="222" name="Google Shape;222;p38" title="rightturn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6422800" cy="32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/>
              <a:t>Scenario 3:</a:t>
            </a:r>
            <a:endParaRPr b="0" sz="2500"/>
          </a:p>
        </p:txBody>
      </p:sp>
      <p:sp>
        <p:nvSpPr>
          <p:cNvPr id="228" name="Google Shape;228;p39"/>
          <p:cNvSpPr txBox="1"/>
          <p:nvPr>
            <p:ph idx="1" type="body"/>
          </p:nvPr>
        </p:nvSpPr>
        <p:spPr>
          <a:xfrm>
            <a:off x="311700" y="4295304"/>
            <a:ext cx="8520600" cy="60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500"/>
              <a:t>Car begins exiting lane to the left without blinker, LDWS activates then LCS recenters the vehicle.</a:t>
            </a:r>
            <a:endParaRPr sz="1500"/>
          </a:p>
        </p:txBody>
      </p:sp>
      <p:pic>
        <p:nvPicPr>
          <p:cNvPr id="229" name="Google Shape;229;p39" title="leftturn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6374926" cy="32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/>
              <a:t>Scenario 4:</a:t>
            </a:r>
            <a:endParaRPr b="0" sz="2500"/>
          </a:p>
        </p:txBody>
      </p:sp>
      <p:sp>
        <p:nvSpPr>
          <p:cNvPr id="235" name="Google Shape;235;p40"/>
          <p:cNvSpPr txBox="1"/>
          <p:nvPr>
            <p:ph idx="1" type="body"/>
          </p:nvPr>
        </p:nvSpPr>
        <p:spPr>
          <a:xfrm>
            <a:off x="311700" y="4295304"/>
            <a:ext cx="8520600" cy="60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500"/>
              <a:t>Car begins exiting lane to the right with right blinker on, LMS still active but no other systems turn on, car successfully changes lanes.</a:t>
            </a:r>
            <a:endParaRPr sz="1500"/>
          </a:p>
        </p:txBody>
      </p:sp>
      <p:pic>
        <p:nvPicPr>
          <p:cNvPr id="236" name="Google Shape;236;p40" title="rightblinker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6279200" cy="32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/>
              <a:t>Scenario 5:</a:t>
            </a:r>
            <a:endParaRPr b="0" sz="2500"/>
          </a:p>
        </p:txBody>
      </p:sp>
      <p:sp>
        <p:nvSpPr>
          <p:cNvPr id="242" name="Google Shape;242;p41"/>
          <p:cNvSpPr txBox="1"/>
          <p:nvPr>
            <p:ph idx="1" type="body"/>
          </p:nvPr>
        </p:nvSpPr>
        <p:spPr>
          <a:xfrm>
            <a:off x="311700" y="4295304"/>
            <a:ext cx="8520600" cy="60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500"/>
              <a:t>Car begins exiting lane to the left with left blinker on, LMS still active but no other systems turn on, car successfully changes lanes.</a:t>
            </a:r>
            <a:endParaRPr sz="1500"/>
          </a:p>
        </p:txBody>
      </p:sp>
      <p:pic>
        <p:nvPicPr>
          <p:cNvPr id="243" name="Google Shape;243;p41" title="leftblinker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6247276" cy="32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685800" y="457200"/>
            <a:ext cx="8077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Acknowledgements</a:t>
            </a:r>
            <a:endParaRPr/>
          </a:p>
        </p:txBody>
      </p:sp>
      <p:sp>
        <p:nvSpPr>
          <p:cNvPr id="249" name="Google Shape;249;p42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gratefully acknowledge and appreciate the participation of our customer, </a:t>
            </a:r>
            <a:r>
              <a:rPr lang="en" sz="2800"/>
              <a:t>Ayush Agrawal</a:t>
            </a:r>
            <a:r>
              <a:rPr b="0" i="0" lang="en" sz="32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en"/>
              <a:t> </a:t>
            </a:r>
            <a:r>
              <a:rPr lang="en" sz="2800"/>
              <a:t>Amazon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685800" y="457200"/>
            <a:ext cx="8077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•"/>
            </a:pPr>
            <a:r>
              <a:rPr lang="en" sz="3000"/>
              <a:t>System provides functionality for lane keeping on a vehicle.</a:t>
            </a:r>
            <a:endParaRPr sz="3000"/>
          </a:p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•"/>
            </a:pPr>
            <a:r>
              <a:rPr lang="en" sz="3000"/>
              <a:t>The motivation for this project was to create a safer and easier driving experience. 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685800" y="457200"/>
            <a:ext cx="80772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●"/>
            </a:pPr>
            <a:r>
              <a:rPr lang="en" sz="2800"/>
              <a:t>The LMS project helps to address </a:t>
            </a:r>
            <a:r>
              <a:rPr lang="en" sz="2800"/>
              <a:t>the human element of driving. </a:t>
            </a:r>
            <a:endParaRPr sz="2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800"/>
              <a:t>It facilitates more predictable, safer movements by </a:t>
            </a:r>
            <a:r>
              <a:rPr lang="en" sz="2800"/>
              <a:t>vehicles on the road by keeping drivers centered in their lanes. 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685800" y="457200"/>
            <a:ext cx="8077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Overview of Features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"/>
              <a:t>Software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"/>
              <a:t>Hardware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685800" y="457200"/>
            <a:ext cx="80772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Features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Lane Keeping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Lane Departure Warning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Lane Centering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User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Camera Sensing Subsystem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685800" y="457200"/>
            <a:ext cx="80772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Features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Functionality</a:t>
            </a:r>
            <a:r>
              <a:rPr lang="en"/>
              <a:t> Toggle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Activation Indicator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Operator Override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Turn Signal Override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685800" y="457200"/>
            <a:ext cx="8077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Domain Research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•"/>
            </a:pPr>
            <a:r>
              <a:rPr lang="en" sz="1600"/>
              <a:t>The background </a:t>
            </a:r>
            <a:r>
              <a:rPr lang="en" sz="1600"/>
              <a:t>research consisted of learning about how modern vehicles are controlled via their ECU (the car’s computer).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•"/>
            </a:pPr>
            <a:r>
              <a:rPr b="0" i="0" lang="en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Needed to apply domain knowledge on </a:t>
            </a:r>
            <a:r>
              <a:rPr lang="en" sz="1600"/>
              <a:t>what subsystems within a vehicle are managed by the ECU and the functionality they offer.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•"/>
            </a:pPr>
            <a:r>
              <a:rPr b="0" i="0" lang="en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Constraints</a:t>
            </a:r>
            <a:endParaRPr sz="1600"/>
          </a:p>
          <a:p>
            <a:pPr indent="-2095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</a:pPr>
            <a:r>
              <a:rPr lang="en" sz="1600"/>
              <a:t>LMS will only take action in situations where it believes it is 100% sure of the situation</a:t>
            </a:r>
            <a:endParaRPr sz="1600"/>
          </a:p>
          <a:p>
            <a:pPr indent="-273050" lvl="1" marL="742950" rtl="0" algn="l">
              <a:spcBef>
                <a:spcPts val="56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LMS will have internal system checks to guarantee that the system is operating correctly</a:t>
            </a:r>
            <a:endParaRPr sz="1600"/>
          </a:p>
          <a:p>
            <a:pPr indent="-2095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</a:pPr>
            <a:r>
              <a:rPr lang="en" sz="1600"/>
              <a:t>Alerts will not irritate the vehicle operator, but still be enough to inform them</a:t>
            </a:r>
            <a:endParaRPr sz="1600"/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609600" y="71100"/>
            <a:ext cx="8077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 II: Model-based View of System </a:t>
            </a:r>
            <a:endParaRPr sz="3000"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1753513" y="3620700"/>
            <a:ext cx="5487300" cy="23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This figure shows turning on the system</a:t>
            </a:r>
            <a:endParaRPr sz="1200"/>
          </a:p>
          <a:p>
            <a:pPr indent="-2413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It demonstrates two different ways to turn on the system</a:t>
            </a:r>
            <a:endParaRPr sz="12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775" y="1247900"/>
            <a:ext cx="5591175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3"/>
          <p:cNvSpPr txBox="1"/>
          <p:nvPr/>
        </p:nvSpPr>
        <p:spPr>
          <a:xfrm>
            <a:off x="3575700" y="719800"/>
            <a:ext cx="19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Turning on the System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609600" y="71100"/>
            <a:ext cx="8077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 II: Model-based View of System </a:t>
            </a:r>
            <a:endParaRPr sz="3000"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1828338" y="4421925"/>
            <a:ext cx="5487300" cy="23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This figure shows the LMS when the vehicle is leaving the lane</a:t>
            </a:r>
            <a:endParaRPr sz="12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1" name="Google Shape;1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575" y="893700"/>
            <a:ext cx="6961575" cy="359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4"/>
          <p:cNvSpPr txBox="1"/>
          <p:nvPr/>
        </p:nvSpPr>
        <p:spPr>
          <a:xfrm>
            <a:off x="3603775" y="753175"/>
            <a:ext cx="255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LKS Taking Over Control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