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2" r:id="rId5"/>
    <p:sldId id="257" r:id="rId6"/>
    <p:sldId id="263" r:id="rId7"/>
    <p:sldId id="264" r:id="rId8"/>
    <p:sldId id="260" r:id="rId9"/>
    <p:sldId id="266" r:id="rId10"/>
    <p:sldId id="267" r:id="rId11"/>
    <p:sldId id="268"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4"/>
    <p:restoredTop sz="94316"/>
  </p:normalViewPr>
  <p:slideViewPr>
    <p:cSldViewPr snapToGrid="0" snapToObjects="1">
      <p:cViewPr>
        <p:scale>
          <a:sx n="94" d="100"/>
          <a:sy n="94" d="100"/>
        </p:scale>
        <p:origin x="1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F0B581-BB3B-1649-B9D9-0151B522FCB0}"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B581-BB3B-1649-B9D9-0151B522FCB0}"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112000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0B581-BB3B-1649-B9D9-0151B522FCB0}"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131309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22238"/>
            <a:ext cx="103632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1219200" y="1646238"/>
            <a:ext cx="85344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sp>
        <p:nvSpPr>
          <p:cNvPr id="12" name="Content Placeholder 11"/>
          <p:cNvSpPr>
            <a:spLocks noGrp="1"/>
          </p:cNvSpPr>
          <p:nvPr>
            <p:ph sz="quarter" idx="13" hasCustomPrompt="1"/>
          </p:nvPr>
        </p:nvSpPr>
        <p:spPr>
          <a:xfrm>
            <a:off x="1219200" y="838200"/>
            <a:ext cx="85344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16845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B581-BB3B-1649-B9D9-0151B522FCB0}"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207353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0B581-BB3B-1649-B9D9-0151B522FCB0}"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DC542-76BF-454A-B3A0-93FB25F2445E}"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2907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F0B581-BB3B-1649-B9D9-0151B522FCB0}"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2941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F0B581-BB3B-1649-B9D9-0151B522FCB0}"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DC542-76BF-454A-B3A0-93FB25F2445E}"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91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0B581-BB3B-1649-B9D9-0151B522FCB0}"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68917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0B581-BB3B-1649-B9D9-0151B522FCB0}"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156607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B581-BB3B-1649-B9D9-0151B522FCB0}"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DC542-76BF-454A-B3A0-93FB25F2445E}"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13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B581-BB3B-1649-B9D9-0151B522FCB0}"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DC542-76BF-454A-B3A0-93FB25F2445E}" type="slidenum">
              <a:rPr lang="en-US" smtClean="0"/>
              <a:t>‹#›</a:t>
            </a:fld>
            <a:endParaRPr lang="en-US"/>
          </a:p>
        </p:txBody>
      </p:sp>
    </p:spTree>
    <p:extLst>
      <p:ext uri="{BB962C8B-B14F-4D97-AF65-F5344CB8AC3E}">
        <p14:creationId xmlns:p14="http://schemas.microsoft.com/office/powerpoint/2010/main" val="1911681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6F0B581-BB3B-1649-B9D9-0151B522FCB0}" type="datetimeFigureOut">
              <a:rPr lang="en-US" smtClean="0"/>
              <a:t>2/1/17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B0DC542-76BF-454A-B3A0-93FB25F2445E}" type="slidenum">
              <a:rPr lang="en-US" smtClean="0"/>
              <a:t>‹#›</a:t>
            </a:fld>
            <a:endParaRPr lang="en-US"/>
          </a:p>
        </p:txBody>
      </p:sp>
    </p:spTree>
    <p:extLst>
      <p:ext uri="{BB962C8B-B14F-4D97-AF65-F5344CB8AC3E}">
        <p14:creationId xmlns:p14="http://schemas.microsoft.com/office/powerpoint/2010/main" val="1109456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 Design Patterns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Reference: Design Patterns by </a:t>
            </a:r>
            <a:r>
              <a:rPr lang="en-US" dirty="0" err="1" smtClean="0"/>
              <a:t>Stoyan</a:t>
            </a:r>
            <a:r>
              <a:rPr lang="en-US" dirty="0" smtClean="0"/>
              <a:t> </a:t>
            </a:r>
            <a:r>
              <a:rPr lang="en-US" dirty="0" err="1" smtClean="0"/>
              <a:t>Stefanov</a:t>
            </a:r>
            <a:r>
              <a:rPr lang="en-US" dirty="0" smtClean="0"/>
              <a:t> </a:t>
            </a:r>
          </a:p>
          <a:p>
            <a:r>
              <a:rPr lang="en-US" dirty="0"/>
              <a:t>	 </a:t>
            </a:r>
            <a:r>
              <a:rPr lang="en-US" dirty="0" smtClean="0"/>
              <a:t>       (see SAKAI-&gt;Resources-&gt;Books) </a:t>
            </a:r>
            <a:endParaRPr lang="en-US" dirty="0"/>
          </a:p>
        </p:txBody>
      </p:sp>
    </p:spTree>
    <p:extLst>
      <p:ext uri="{BB962C8B-B14F-4D97-AF65-F5344CB8AC3E}">
        <p14:creationId xmlns:p14="http://schemas.microsoft.com/office/powerpoint/2010/main" val="95117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lstStyle/>
          <a:p>
            <a:r>
              <a:rPr lang="en-US" dirty="0" smtClean="0"/>
              <a:t>The objective of </a:t>
            </a:r>
            <a:r>
              <a:rPr lang="en-US" dirty="0"/>
              <a:t>Factory Pattern </a:t>
            </a:r>
            <a:r>
              <a:rPr lang="en-US" dirty="0" smtClean="0"/>
              <a:t>is extensibility.</a:t>
            </a:r>
          </a:p>
          <a:p>
            <a:r>
              <a:rPr lang="en-US" dirty="0" smtClean="0"/>
              <a:t>Its used to manage collection of objects that are different but still have properties in common. </a:t>
            </a:r>
          </a:p>
          <a:p>
            <a:endParaRPr lang="en-US" dirty="0"/>
          </a:p>
          <a:p>
            <a:endParaRPr lang="en-US" dirty="0" smtClean="0"/>
          </a:p>
        </p:txBody>
      </p:sp>
      <p:sp>
        <p:nvSpPr>
          <p:cNvPr id="4" name="Rectangle 3"/>
          <p:cNvSpPr/>
          <p:nvPr/>
        </p:nvSpPr>
        <p:spPr>
          <a:xfrm>
            <a:off x="5672146" y="3243260"/>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Creator</a:t>
            </a:r>
            <a:endParaRPr lang="en-US" dirty="0"/>
          </a:p>
        </p:txBody>
      </p:sp>
      <p:sp>
        <p:nvSpPr>
          <p:cNvPr id="5" name="Rectangle 4"/>
          <p:cNvSpPr/>
          <p:nvPr/>
        </p:nvSpPr>
        <p:spPr>
          <a:xfrm>
            <a:off x="9063046" y="3243260"/>
            <a:ext cx="21764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Abstract Product</a:t>
            </a:r>
            <a:endParaRPr lang="en-US" dirty="0"/>
          </a:p>
        </p:txBody>
      </p:sp>
      <p:sp>
        <p:nvSpPr>
          <p:cNvPr id="6" name="Rectangle 5"/>
          <p:cNvSpPr/>
          <p:nvPr/>
        </p:nvSpPr>
        <p:spPr>
          <a:xfrm>
            <a:off x="9072571" y="4567235"/>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Creator</a:t>
            </a:r>
            <a:endParaRPr lang="en-US" dirty="0"/>
          </a:p>
        </p:txBody>
      </p:sp>
      <p:sp>
        <p:nvSpPr>
          <p:cNvPr id="7" name="Rectangle 6"/>
          <p:cNvSpPr/>
          <p:nvPr/>
        </p:nvSpPr>
        <p:spPr>
          <a:xfrm>
            <a:off x="9253546" y="4700585"/>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Products</a:t>
            </a:r>
            <a:endParaRPr lang="en-US" dirty="0"/>
          </a:p>
        </p:txBody>
      </p:sp>
      <p:sp>
        <p:nvSpPr>
          <p:cNvPr id="8" name="Rectangle 7"/>
          <p:cNvSpPr/>
          <p:nvPr/>
        </p:nvSpPr>
        <p:spPr>
          <a:xfrm>
            <a:off x="6374615" y="3017042"/>
            <a:ext cx="1985962" cy="376237"/>
          </a:xfrm>
          <a:prstGeom prst="rect">
            <a:avLst/>
          </a:prstGeom>
          <a:solidFill>
            <a:schemeClr val="accent6"/>
          </a:solidFill>
          <a:ln w="26424"/>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factoryMethod</a:t>
            </a:r>
            <a:r>
              <a:rPr lang="en-US" dirty="0" smtClean="0"/>
              <a:t>()</a:t>
            </a:r>
            <a:endParaRPr lang="en-US" dirty="0"/>
          </a:p>
        </p:txBody>
      </p:sp>
      <p:cxnSp>
        <p:nvCxnSpPr>
          <p:cNvPr id="10" name="Straight Arrow Connector 9"/>
          <p:cNvCxnSpPr>
            <a:endCxn id="5" idx="1"/>
          </p:cNvCxnSpPr>
          <p:nvPr/>
        </p:nvCxnSpPr>
        <p:spPr>
          <a:xfrm>
            <a:off x="7658108" y="3600447"/>
            <a:ext cx="14049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065552" y="3993353"/>
            <a:ext cx="0" cy="53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8623" y="3429801"/>
            <a:ext cx="6096000" cy="3970318"/>
          </a:xfrm>
          <a:prstGeom prst="rect">
            <a:avLst/>
          </a:prstGeom>
        </p:spPr>
        <p:txBody>
          <a:bodyPr>
            <a:spAutoFit/>
          </a:bodyPr>
          <a:lstStyle/>
          <a:p>
            <a:pPr>
              <a:buFont typeface="Arial" charset="0"/>
              <a:buChar char="•"/>
            </a:pPr>
            <a:r>
              <a:rPr lang="en-US" dirty="0">
                <a:solidFill>
                  <a:srgbClr val="333333"/>
                </a:solidFill>
                <a:latin typeface="Helvetica Neue" charset="0"/>
              </a:rPr>
              <a:t>The objects participating in this pattern are: </a:t>
            </a:r>
            <a:br>
              <a:rPr lang="en-US" dirty="0">
                <a:solidFill>
                  <a:srgbClr val="333333"/>
                </a:solidFill>
                <a:latin typeface="Helvetica Neue" charset="0"/>
              </a:rPr>
            </a:br>
            <a:r>
              <a:rPr lang="en-US" dirty="0">
                <a:solidFill>
                  <a:srgbClr val="333333"/>
                </a:solidFill>
                <a:latin typeface="Helvetica Neue" charset="0"/>
              </a:rPr>
              <a:t/>
            </a:r>
            <a:br>
              <a:rPr lang="en-US" dirty="0">
                <a:solidFill>
                  <a:srgbClr val="333333"/>
                </a:solidFill>
                <a:latin typeface="Helvetica Neue" charset="0"/>
              </a:rPr>
            </a:br>
            <a:r>
              <a:rPr lang="en-US" b="1" dirty="0">
                <a:solidFill>
                  <a:srgbClr val="333333"/>
                </a:solidFill>
                <a:latin typeface="Helvetica Neue" charset="0"/>
              </a:rPr>
              <a:t>Creator</a:t>
            </a:r>
            <a:r>
              <a:rPr lang="en-US" dirty="0">
                <a:solidFill>
                  <a:srgbClr val="333333"/>
                </a:solidFill>
                <a:latin typeface="Helvetica Neue" charset="0"/>
              </a:rPr>
              <a:t> -- In sample code: </a:t>
            </a:r>
            <a:r>
              <a:rPr lang="en-US" b="1" dirty="0">
                <a:solidFill>
                  <a:srgbClr val="008888"/>
                </a:solidFill>
                <a:latin typeface="Helvetica Neue" charset="0"/>
              </a:rPr>
              <a:t>Factory</a:t>
            </a:r>
            <a:endParaRPr lang="en-US" dirty="0">
              <a:solidFill>
                <a:srgbClr val="333333"/>
              </a:solidFill>
              <a:latin typeface="Helvetica Neue" charset="0"/>
            </a:endParaRPr>
          </a:p>
          <a:p>
            <a:pPr marL="742950" lvl="1" indent="-285750">
              <a:buFont typeface="Arial" charset="0"/>
              <a:buChar char="•"/>
            </a:pPr>
            <a:r>
              <a:rPr lang="en-US" dirty="0">
                <a:solidFill>
                  <a:srgbClr val="333333"/>
                </a:solidFill>
                <a:latin typeface="Helvetica Neue" charset="0"/>
              </a:rPr>
              <a:t>the 'factory' object that creates new products</a:t>
            </a:r>
          </a:p>
          <a:p>
            <a:pPr marL="742950" lvl="1" indent="-285750">
              <a:buFont typeface="Arial" charset="0"/>
              <a:buChar char="•"/>
            </a:pPr>
            <a:r>
              <a:rPr lang="en-US" dirty="0">
                <a:solidFill>
                  <a:srgbClr val="333333"/>
                </a:solidFill>
                <a:latin typeface="Helvetica Neue" charset="0"/>
              </a:rPr>
              <a:t>implements '</a:t>
            </a:r>
            <a:r>
              <a:rPr lang="en-US" dirty="0" err="1">
                <a:solidFill>
                  <a:srgbClr val="333333"/>
                </a:solidFill>
                <a:latin typeface="Helvetica Neue" charset="0"/>
              </a:rPr>
              <a:t>factoryMethod</a:t>
            </a:r>
            <a:r>
              <a:rPr lang="en-US" dirty="0">
                <a:solidFill>
                  <a:srgbClr val="333333"/>
                </a:solidFill>
                <a:latin typeface="Helvetica Neue" charset="0"/>
              </a:rPr>
              <a:t>' which returns newly created products</a:t>
            </a:r>
          </a:p>
          <a:p>
            <a:pPr>
              <a:buFont typeface="Arial" charset="0"/>
              <a:buChar char="•"/>
            </a:pPr>
            <a:r>
              <a:rPr lang="en-US" b="1" dirty="0" err="1">
                <a:solidFill>
                  <a:srgbClr val="333333"/>
                </a:solidFill>
                <a:latin typeface="Helvetica Neue" charset="0"/>
              </a:rPr>
              <a:t>AbstractProduct</a:t>
            </a:r>
            <a:r>
              <a:rPr lang="en-US" dirty="0">
                <a:solidFill>
                  <a:srgbClr val="333333"/>
                </a:solidFill>
                <a:latin typeface="Helvetica Neue" charset="0"/>
              </a:rPr>
              <a:t> -- not used in JavaScript</a:t>
            </a:r>
          </a:p>
          <a:p>
            <a:pPr marL="742950" lvl="1" indent="-285750">
              <a:buFont typeface="Arial" charset="0"/>
              <a:buChar char="•"/>
            </a:pPr>
            <a:r>
              <a:rPr lang="en-US" dirty="0">
                <a:solidFill>
                  <a:srgbClr val="333333"/>
                </a:solidFill>
                <a:latin typeface="Helvetica Neue" charset="0"/>
              </a:rPr>
              <a:t>declares an interface for products</a:t>
            </a:r>
          </a:p>
          <a:p>
            <a:pPr>
              <a:buFont typeface="Arial" charset="0"/>
              <a:buChar char="•"/>
            </a:pPr>
            <a:r>
              <a:rPr lang="en-US" b="1" dirty="0" err="1">
                <a:solidFill>
                  <a:srgbClr val="333333"/>
                </a:solidFill>
                <a:latin typeface="Helvetica Neue" charset="0"/>
              </a:rPr>
              <a:t>ConcreteProduct</a:t>
            </a:r>
            <a:r>
              <a:rPr lang="en-US" dirty="0">
                <a:solidFill>
                  <a:srgbClr val="333333"/>
                </a:solidFill>
                <a:latin typeface="Helvetica Neue" charset="0"/>
              </a:rPr>
              <a:t> -- In sample code: </a:t>
            </a:r>
            <a:r>
              <a:rPr lang="en-US" b="1" dirty="0">
                <a:solidFill>
                  <a:srgbClr val="008888"/>
                </a:solidFill>
                <a:latin typeface="Helvetica Neue" charset="0"/>
              </a:rPr>
              <a:t>Employees</a:t>
            </a:r>
            <a:endParaRPr lang="en-US" dirty="0">
              <a:solidFill>
                <a:srgbClr val="333333"/>
              </a:solidFill>
              <a:latin typeface="Helvetica Neue" charset="0"/>
            </a:endParaRPr>
          </a:p>
          <a:p>
            <a:pPr marL="742950" lvl="1" indent="-285750">
              <a:buFont typeface="Arial" charset="0"/>
              <a:buChar char="•"/>
            </a:pPr>
            <a:r>
              <a:rPr lang="en-US" dirty="0">
                <a:solidFill>
                  <a:srgbClr val="333333"/>
                </a:solidFill>
                <a:latin typeface="Helvetica Neue" charset="0"/>
              </a:rPr>
              <a:t>the product being created</a:t>
            </a:r>
          </a:p>
          <a:p>
            <a:pPr marL="742950" lvl="1" indent="-285750">
              <a:buFont typeface="Arial" charset="0"/>
              <a:buChar char="•"/>
            </a:pPr>
            <a:r>
              <a:rPr lang="en-US" dirty="0">
                <a:solidFill>
                  <a:srgbClr val="333333"/>
                </a:solidFill>
                <a:latin typeface="Helvetica Neue" charset="0"/>
              </a:rPr>
              <a:t>all products support the same interface (properties and methods)</a:t>
            </a:r>
          </a:p>
          <a:p>
            <a:r>
              <a:rPr lang="en-US" dirty="0"/>
              <a:t/>
            </a:r>
            <a:br>
              <a:rPr lang="en-US" dirty="0"/>
            </a:b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845102061"/>
              </p:ext>
            </p:extLst>
          </p:nvPr>
        </p:nvGraphicFramePr>
        <p:xfrm>
          <a:off x="8724900" y="857249"/>
          <a:ext cx="2743200" cy="408940"/>
        </p:xfrm>
        <a:graphic>
          <a:graphicData uri="http://schemas.openxmlformats.org/drawingml/2006/table">
            <a:tbl>
              <a:tblPr/>
              <a:tblGrid>
                <a:gridCol w="2743200"/>
              </a:tblGrid>
              <a:tr h="371475">
                <a:tc>
                  <a:txBody>
                    <a:bodyPr/>
                    <a:lstStyle/>
                    <a:p>
                      <a:pPr fontAlgn="t"/>
                      <a:r>
                        <a:rPr lang="en-US" b="1" dirty="0">
                          <a:solidFill>
                            <a:srgbClr val="666666"/>
                          </a:solidFill>
                          <a:effectLst/>
                        </a:rPr>
                        <a:t>Creational Patterns</a:t>
                      </a:r>
                    </a:p>
                  </a:txBody>
                  <a:tcPr marL="127000" marT="88900">
                    <a:lnL>
                      <a:noFill/>
                    </a:lnL>
                    <a:lnR>
                      <a:noFill/>
                    </a:lnR>
                    <a:lnT>
                      <a:noFill/>
                    </a:lnT>
                    <a:lnB>
                      <a:noFill/>
                    </a:lnB>
                    <a:solidFill>
                      <a:srgbClr val="F6F2F2"/>
                    </a:solidFill>
                  </a:tcPr>
                </a:tc>
              </a:tr>
            </a:tbl>
          </a:graphicData>
        </a:graphic>
      </p:graphicFrame>
    </p:spTree>
    <p:extLst>
      <p:ext uri="{BB962C8B-B14F-4D97-AF65-F5344CB8AC3E}">
        <p14:creationId xmlns:p14="http://schemas.microsoft.com/office/powerpoint/2010/main" val="1584704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213326"/>
            <a:ext cx="10972800" cy="990600"/>
          </a:xfrm>
        </p:spPr>
        <p:txBody>
          <a:bodyPr/>
          <a:lstStyle/>
          <a:p>
            <a:r>
              <a:rPr lang="en-US" dirty="0" smtClean="0"/>
              <a:t>Factory 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89" y="1314450"/>
            <a:ext cx="4983433" cy="52939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11" y="1695450"/>
            <a:ext cx="6527800" cy="1701800"/>
          </a:xfrm>
          <a:prstGeom prst="rect">
            <a:avLst/>
          </a:prstGeom>
        </p:spPr>
      </p:pic>
      <p:sp>
        <p:nvSpPr>
          <p:cNvPr id="6" name="TextBox 5"/>
          <p:cNvSpPr txBox="1"/>
          <p:nvPr/>
        </p:nvSpPr>
        <p:spPr>
          <a:xfrm>
            <a:off x="5757863" y="4386263"/>
            <a:ext cx="5528116" cy="369332"/>
          </a:xfrm>
          <a:prstGeom prst="rect">
            <a:avLst/>
          </a:prstGeom>
          <a:noFill/>
        </p:spPr>
        <p:txBody>
          <a:bodyPr wrap="none" rtlCol="0">
            <a:spAutoFit/>
          </a:bodyPr>
          <a:lstStyle/>
          <a:p>
            <a:r>
              <a:rPr lang="en-US" dirty="0" smtClean="0"/>
              <a:t>Create different type of employees using the factory </a:t>
            </a:r>
            <a:endParaRPr lang="en-US" dirty="0"/>
          </a:p>
        </p:txBody>
      </p:sp>
      <p:cxnSp>
        <p:nvCxnSpPr>
          <p:cNvPr id="8" name="Straight Arrow Connector 7"/>
          <p:cNvCxnSpPr/>
          <p:nvPr/>
        </p:nvCxnSpPr>
        <p:spPr>
          <a:xfrm flipV="1">
            <a:off x="7658100" y="3541219"/>
            <a:ext cx="0" cy="84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0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3" name="Content Placeholder 2"/>
          <p:cNvSpPr>
            <a:spLocks noGrp="1"/>
          </p:cNvSpPr>
          <p:nvPr>
            <p:ph idx="1"/>
          </p:nvPr>
        </p:nvSpPr>
        <p:spPr>
          <a:xfrm>
            <a:off x="609600" y="1600200"/>
            <a:ext cx="8820149" cy="4876800"/>
          </a:xfrm>
        </p:spPr>
        <p:txBody>
          <a:bodyPr/>
          <a:lstStyle/>
          <a:p>
            <a:r>
              <a:rPr lang="en-US" sz="2000" dirty="0"/>
              <a:t>The Observer is a design pattern where an </a:t>
            </a:r>
            <a:r>
              <a:rPr lang="en-US" sz="2000" dirty="0">
                <a:solidFill>
                  <a:schemeClr val="accent2"/>
                </a:solidFill>
              </a:rPr>
              <a:t>object (known as a subject) </a:t>
            </a:r>
            <a:r>
              <a:rPr lang="en-US" sz="2000" dirty="0"/>
              <a:t>maintains a list of objects depending on it </a:t>
            </a:r>
            <a:r>
              <a:rPr lang="en-US" sz="2000" dirty="0">
                <a:solidFill>
                  <a:schemeClr val="accent2"/>
                </a:solidFill>
              </a:rPr>
              <a:t>(observers), </a:t>
            </a:r>
            <a:r>
              <a:rPr lang="en-US" sz="2000" dirty="0"/>
              <a:t>automatically notifying them of any </a:t>
            </a:r>
            <a:r>
              <a:rPr lang="en-US" sz="2000" dirty="0">
                <a:solidFill>
                  <a:schemeClr val="accent2"/>
                </a:solidFill>
              </a:rPr>
              <a:t>changes to state</a:t>
            </a:r>
            <a:r>
              <a:rPr lang="en-US" sz="2000" dirty="0"/>
              <a:t>.</a:t>
            </a:r>
          </a:p>
          <a:p>
            <a:endParaRPr lang="en-US" sz="2000" dirty="0" smtClean="0"/>
          </a:p>
          <a:p>
            <a:pPr lvl="1"/>
            <a:endParaRPr lang="en-US" dirty="0"/>
          </a:p>
        </p:txBody>
      </p:sp>
      <p:sp>
        <p:nvSpPr>
          <p:cNvPr id="5" name="Rectangle 4"/>
          <p:cNvSpPr/>
          <p:nvPr/>
        </p:nvSpPr>
        <p:spPr>
          <a:xfrm>
            <a:off x="447674" y="2660571"/>
            <a:ext cx="8302626" cy="3539430"/>
          </a:xfrm>
          <a:prstGeom prst="rect">
            <a:avLst/>
          </a:prstGeom>
        </p:spPr>
        <p:txBody>
          <a:bodyPr wrap="square">
            <a:spAutoFit/>
          </a:bodyPr>
          <a:lstStyle/>
          <a:p>
            <a:pPr marL="342900" indent="-342900">
              <a:buFont typeface="Arial" charset="0"/>
              <a:buChar char="•"/>
            </a:pPr>
            <a:r>
              <a:rPr lang="en-US" sz="2000" dirty="0"/>
              <a:t>The objects participating in this pattern are:</a:t>
            </a:r>
            <a:br>
              <a:rPr lang="en-US" sz="2000" dirty="0"/>
            </a:br>
            <a:r>
              <a:rPr lang="en-US" sz="2000" dirty="0"/>
              <a:t/>
            </a:r>
            <a:br>
              <a:rPr lang="en-US" sz="2000" dirty="0"/>
            </a:br>
            <a:r>
              <a:rPr lang="en-US" sz="2000" b="1" dirty="0"/>
              <a:t>Subject</a:t>
            </a:r>
            <a:r>
              <a:rPr lang="en-US" sz="2000" dirty="0"/>
              <a:t> -- In sample code: </a:t>
            </a:r>
            <a:r>
              <a:rPr lang="en-US" sz="2000" b="1" dirty="0"/>
              <a:t>Click</a:t>
            </a:r>
            <a:endParaRPr lang="en-US" sz="2000" dirty="0"/>
          </a:p>
          <a:p>
            <a:pPr marL="742950" lvl="1" indent="-285750">
              <a:buFont typeface="Arial" charset="0"/>
              <a:buChar char="•"/>
            </a:pPr>
            <a:r>
              <a:rPr lang="en-US" dirty="0"/>
              <a:t>maintains list of observers. Any number of Observer objects may observe a Subject</a:t>
            </a:r>
          </a:p>
          <a:p>
            <a:pPr marL="742950" lvl="1" indent="-285750">
              <a:buFont typeface="Arial" charset="0"/>
              <a:buChar char="•"/>
            </a:pPr>
            <a:r>
              <a:rPr lang="en-US" dirty="0"/>
              <a:t>implements an interface that lets observer objects subscribe or unsubscribe</a:t>
            </a:r>
          </a:p>
          <a:p>
            <a:pPr marL="742950" lvl="1" indent="-285750">
              <a:buFont typeface="Arial" charset="0"/>
              <a:buChar char="•"/>
            </a:pPr>
            <a:r>
              <a:rPr lang="en-US" dirty="0"/>
              <a:t>sends a notification to its observers when its state changes</a:t>
            </a:r>
          </a:p>
          <a:p>
            <a:pPr marL="342900" indent="-342900">
              <a:buFont typeface="Arial" charset="0"/>
              <a:buChar char="•"/>
            </a:pPr>
            <a:r>
              <a:rPr lang="en-US" sz="2000" b="1" dirty="0"/>
              <a:t>Observers</a:t>
            </a:r>
            <a:r>
              <a:rPr lang="en-US" sz="2000" dirty="0"/>
              <a:t> -- In sample code: </a:t>
            </a:r>
            <a:r>
              <a:rPr lang="en-US" sz="2000" b="1" dirty="0" err="1"/>
              <a:t>clickHandler</a:t>
            </a:r>
            <a:endParaRPr lang="en-US" sz="2000" dirty="0"/>
          </a:p>
          <a:p>
            <a:pPr marL="742950" lvl="1" indent="-285750">
              <a:buFont typeface="Arial" charset="0"/>
              <a:buChar char="•"/>
            </a:pPr>
            <a:r>
              <a:rPr lang="en-US" dirty="0"/>
              <a:t>has a function signature that can be invoked when Subject changes (i.e. event occurs)</a:t>
            </a:r>
          </a:p>
          <a:p>
            <a:pPr marL="742950" lvl="1" indent="-285750">
              <a:buFont typeface="Arial" charset="0"/>
              <a:buChar char="•"/>
            </a:pPr>
            <a:endParaRPr lang="en-US" dirty="0"/>
          </a:p>
        </p:txBody>
      </p:sp>
      <p:sp>
        <p:nvSpPr>
          <p:cNvPr id="6" name="Rectangle 5"/>
          <p:cNvSpPr/>
          <p:nvPr/>
        </p:nvSpPr>
        <p:spPr>
          <a:xfrm>
            <a:off x="9681368" y="2838146"/>
            <a:ext cx="2185933"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a:t>
            </a:r>
            <a:endParaRPr lang="en-US" dirty="0"/>
          </a:p>
        </p:txBody>
      </p:sp>
      <p:sp>
        <p:nvSpPr>
          <p:cNvPr id="7" name="Rectangle 6"/>
          <p:cNvSpPr/>
          <p:nvPr/>
        </p:nvSpPr>
        <p:spPr>
          <a:xfrm>
            <a:off x="9681369" y="4967888"/>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Creator</a:t>
            </a:r>
            <a:endParaRPr lang="en-US" dirty="0"/>
          </a:p>
        </p:txBody>
      </p:sp>
      <p:sp>
        <p:nvSpPr>
          <p:cNvPr id="8" name="Rectangle 7"/>
          <p:cNvSpPr/>
          <p:nvPr/>
        </p:nvSpPr>
        <p:spPr>
          <a:xfrm>
            <a:off x="9775566" y="5037335"/>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Creator</a:t>
            </a:r>
            <a:endParaRPr lang="en-US" dirty="0"/>
          </a:p>
        </p:txBody>
      </p:sp>
      <p:sp>
        <p:nvSpPr>
          <p:cNvPr id="9" name="Rectangle 8"/>
          <p:cNvSpPr/>
          <p:nvPr/>
        </p:nvSpPr>
        <p:spPr>
          <a:xfrm>
            <a:off x="9881340" y="5140543"/>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Observers</a:t>
            </a:r>
            <a:endParaRPr lang="en-US" dirty="0"/>
          </a:p>
        </p:txBody>
      </p:sp>
      <p:cxnSp>
        <p:nvCxnSpPr>
          <p:cNvPr id="11" name="Straight Arrow Connector 10"/>
          <p:cNvCxnSpPr/>
          <p:nvPr/>
        </p:nvCxnSpPr>
        <p:spPr>
          <a:xfrm flipV="1">
            <a:off x="10147300" y="3552521"/>
            <a:ext cx="0" cy="141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137900" y="3552521"/>
            <a:ext cx="12700" cy="14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9126701" y="3941965"/>
            <a:ext cx="1322798" cy="584775"/>
          </a:xfrm>
          <a:prstGeom prst="rect">
            <a:avLst/>
          </a:prstGeom>
          <a:noFill/>
        </p:spPr>
        <p:txBody>
          <a:bodyPr wrap="none" rtlCol="0">
            <a:spAutoFit/>
          </a:bodyPr>
          <a:lstStyle/>
          <a:p>
            <a:r>
              <a:rPr lang="en-US" sz="1600" dirty="0" smtClean="0">
                <a:solidFill>
                  <a:schemeClr val="accent2"/>
                </a:solidFill>
              </a:rPr>
              <a:t>Subscribe</a:t>
            </a:r>
          </a:p>
          <a:p>
            <a:r>
              <a:rPr lang="en-US" sz="1600" dirty="0" smtClean="0">
                <a:solidFill>
                  <a:schemeClr val="accent2"/>
                </a:solidFill>
              </a:rPr>
              <a:t>Unsubscribe</a:t>
            </a:r>
            <a:endParaRPr lang="en-US" sz="1600" dirty="0">
              <a:solidFill>
                <a:schemeClr val="accent2"/>
              </a:solidFill>
            </a:endParaRPr>
          </a:p>
        </p:txBody>
      </p:sp>
      <p:sp>
        <p:nvSpPr>
          <p:cNvPr id="16" name="TextBox 15"/>
          <p:cNvSpPr txBox="1"/>
          <p:nvPr/>
        </p:nvSpPr>
        <p:spPr>
          <a:xfrm rot="5400000">
            <a:off x="11182552" y="4074047"/>
            <a:ext cx="675185" cy="338554"/>
          </a:xfrm>
          <a:prstGeom prst="rect">
            <a:avLst/>
          </a:prstGeom>
          <a:noFill/>
        </p:spPr>
        <p:txBody>
          <a:bodyPr wrap="none" rtlCol="0">
            <a:spAutoFit/>
          </a:bodyPr>
          <a:lstStyle/>
          <a:p>
            <a:r>
              <a:rPr lang="en-US" sz="1600" dirty="0" smtClean="0">
                <a:solidFill>
                  <a:schemeClr val="accent2"/>
                </a:solidFill>
              </a:rPr>
              <a:t>notify</a:t>
            </a:r>
            <a:endParaRPr lang="en-US" sz="1600" dirty="0">
              <a:solidFill>
                <a:schemeClr val="accent2"/>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114439883"/>
              </p:ext>
            </p:extLst>
          </p:nvPr>
        </p:nvGraphicFramePr>
        <p:xfrm>
          <a:off x="9124101" y="688047"/>
          <a:ext cx="2743200" cy="408940"/>
        </p:xfrm>
        <a:graphic>
          <a:graphicData uri="http://schemas.openxmlformats.org/drawingml/2006/table">
            <a:tbl>
              <a:tblPr/>
              <a:tblGrid>
                <a:gridCol w="2743200"/>
              </a:tblGrid>
              <a:tr h="371475">
                <a:tc>
                  <a:txBody>
                    <a:bodyPr/>
                    <a:lstStyle/>
                    <a:p>
                      <a:pPr fontAlgn="t"/>
                      <a:r>
                        <a:rPr lang="en-US" b="1" dirty="0" smtClean="0">
                          <a:solidFill>
                            <a:srgbClr val="666666"/>
                          </a:solidFill>
                          <a:effectLst/>
                        </a:rPr>
                        <a:t>Behavioral </a:t>
                      </a:r>
                      <a:r>
                        <a:rPr lang="en-US" b="1" dirty="0">
                          <a:solidFill>
                            <a:srgbClr val="666666"/>
                          </a:solidFill>
                          <a:effectLst/>
                        </a:rPr>
                        <a:t>Patterns</a:t>
                      </a:r>
                    </a:p>
                  </a:txBody>
                  <a:tcPr marL="127000" marT="88900">
                    <a:lnL>
                      <a:noFill/>
                    </a:lnL>
                    <a:lnR>
                      <a:noFill/>
                    </a:lnR>
                    <a:lnT>
                      <a:noFill/>
                    </a:lnT>
                    <a:lnB>
                      <a:noFill/>
                    </a:lnB>
                    <a:solidFill>
                      <a:srgbClr val="F6F2F2"/>
                    </a:solidFill>
                  </a:tcPr>
                </a:tc>
              </a:tr>
            </a:tbl>
          </a:graphicData>
        </a:graphic>
      </p:graphicFrame>
    </p:spTree>
    <p:extLst>
      <p:ext uri="{BB962C8B-B14F-4D97-AF65-F5344CB8AC3E}">
        <p14:creationId xmlns:p14="http://schemas.microsoft.com/office/powerpoint/2010/main" val="1901967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a:t>
            </a:r>
            <a:r>
              <a:rPr lang="en-US" dirty="0" smtClean="0"/>
              <a:t>Pattern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85925"/>
            <a:ext cx="4629757" cy="4876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448" y="1685925"/>
            <a:ext cx="5250890" cy="4880121"/>
          </a:xfrm>
          <a:prstGeom prst="rect">
            <a:avLst/>
          </a:prstGeom>
        </p:spPr>
      </p:pic>
    </p:spTree>
    <p:extLst>
      <p:ext uri="{BB962C8B-B14F-4D97-AF65-F5344CB8AC3E}">
        <p14:creationId xmlns:p14="http://schemas.microsoft.com/office/powerpoint/2010/main" val="929380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2"/>
                </a:solidFill>
              </a:rPr>
              <a:t>What is a Pattern? </a:t>
            </a:r>
            <a:r>
              <a:rPr lang="en-US" dirty="0" smtClean="0"/>
              <a:t>Reusable </a:t>
            </a:r>
            <a:r>
              <a:rPr lang="en-US" dirty="0" smtClean="0"/>
              <a:t>solutions that can be applied to commonly occurring problems in software design and architecture.</a:t>
            </a:r>
          </a:p>
          <a:p>
            <a:pPr lvl="1"/>
            <a:r>
              <a:rPr lang="en-US" dirty="0" smtClean="0"/>
              <a:t>Proved to successfully solve similar problems in the past</a:t>
            </a:r>
          </a:p>
          <a:p>
            <a:pPr lvl="1"/>
            <a:endParaRPr lang="en-US" dirty="0" smtClean="0"/>
          </a:p>
          <a:p>
            <a:r>
              <a:rPr lang="en-US" dirty="0" smtClean="0"/>
              <a:t>The concept of design patterns can be traced back to </a:t>
            </a:r>
            <a:r>
              <a:rPr lang="en-US" i="1" dirty="0" smtClean="0">
                <a:solidFill>
                  <a:schemeClr val="accent2"/>
                </a:solidFill>
              </a:rPr>
              <a:t>Christopher Alexander </a:t>
            </a:r>
            <a:r>
              <a:rPr lang="en-US" dirty="0" smtClean="0"/>
              <a:t>who published about experience in designing building and towns. </a:t>
            </a:r>
          </a:p>
          <a:p>
            <a:pPr lvl="1"/>
            <a:r>
              <a:rPr lang="en-US" dirty="0" smtClean="0"/>
              <a:t>He recognized certain design constructs lead to a optimal effect time and time again. </a:t>
            </a:r>
          </a:p>
          <a:p>
            <a:pPr lvl="1"/>
            <a:r>
              <a:rPr lang="en-US" dirty="0" smtClean="0"/>
              <a:t>He published a paper titled “A Pattern Language” in 1977 </a:t>
            </a:r>
          </a:p>
          <a:p>
            <a:pPr lvl="1"/>
            <a:endParaRPr lang="en-US" dirty="0"/>
          </a:p>
          <a:p>
            <a:r>
              <a:rPr lang="en-US" i="1" dirty="0" smtClean="0">
                <a:solidFill>
                  <a:schemeClr val="accent2"/>
                </a:solidFill>
              </a:rPr>
              <a:t>Gang of Four (</a:t>
            </a:r>
            <a:r>
              <a:rPr lang="en-US" i="1" dirty="0" err="1" smtClean="0">
                <a:solidFill>
                  <a:schemeClr val="accent2"/>
                </a:solidFill>
              </a:rPr>
              <a:t>GoF</a:t>
            </a:r>
            <a:r>
              <a:rPr lang="en-US" i="1" dirty="0" smtClean="0">
                <a:solidFill>
                  <a:schemeClr val="accent2"/>
                </a:solidFill>
              </a:rPr>
              <a:t>)</a:t>
            </a:r>
          </a:p>
          <a:p>
            <a:pPr lvl="1"/>
            <a:r>
              <a:rPr lang="en-US" altLang="en-US" dirty="0" smtClean="0"/>
              <a:t>The </a:t>
            </a:r>
            <a:r>
              <a:rPr lang="en-US" altLang="en-US" dirty="0" err="1" smtClean="0"/>
              <a:t>GoF</a:t>
            </a:r>
            <a:r>
              <a:rPr lang="en-US" altLang="en-US" dirty="0" smtClean="0"/>
              <a:t> included Erich </a:t>
            </a:r>
            <a:r>
              <a:rPr lang="en-US" altLang="en-US" dirty="0"/>
              <a:t>Gamma, Richard Helm, Ralph Johnson &amp; John </a:t>
            </a:r>
            <a:r>
              <a:rPr lang="en-US" altLang="en-US" dirty="0" err="1"/>
              <a:t>Vlissides</a:t>
            </a:r>
            <a:r>
              <a:rPr lang="en-US" altLang="en-US" dirty="0"/>
              <a:t>                </a:t>
            </a:r>
          </a:p>
          <a:p>
            <a:pPr lvl="1"/>
            <a:r>
              <a:rPr lang="en-US" dirty="0" smtClean="0"/>
              <a:t>They published their book “</a:t>
            </a:r>
            <a:r>
              <a:rPr lang="en-US" i="1" dirty="0"/>
              <a:t>Design Patterns: Elements Of Reusable Object-Oriented </a:t>
            </a:r>
            <a:r>
              <a:rPr lang="en-US" i="1" dirty="0" smtClean="0"/>
              <a:t>Software” in 1995 outlining important software patterns. </a:t>
            </a:r>
            <a:endParaRPr lang="en-US" dirty="0" smtClean="0"/>
          </a:p>
        </p:txBody>
      </p:sp>
    </p:spTree>
    <p:extLst>
      <p:ext uri="{BB962C8B-B14F-4D97-AF65-F5344CB8AC3E}">
        <p14:creationId xmlns:p14="http://schemas.microsoft.com/office/powerpoint/2010/main" val="90730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Design Patterns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solidFill>
                  <a:schemeClr val="accent2"/>
                </a:solidFill>
              </a:rPr>
              <a:t>Patterns are proven solutions: </a:t>
            </a:r>
            <a:r>
              <a:rPr lang="en-US" dirty="0" smtClean="0"/>
              <a:t>They provide solid approaches to solving issues in software development using proven techniques that reflect the experience and insights the developers that helped define them bring to the pattern.</a:t>
            </a:r>
          </a:p>
          <a:p>
            <a:pPr marL="457200" indent="-457200">
              <a:buFont typeface="+mj-lt"/>
              <a:buAutoNum type="arabicPeriod"/>
            </a:pPr>
            <a:endParaRPr lang="en-US" dirty="0" smtClean="0"/>
          </a:p>
          <a:p>
            <a:pPr marL="457200" indent="-457200">
              <a:buFont typeface="+mj-lt"/>
              <a:buAutoNum type="arabicPeriod"/>
            </a:pPr>
            <a:r>
              <a:rPr lang="en-US" b="1" dirty="0" smtClean="0">
                <a:solidFill>
                  <a:schemeClr val="accent2"/>
                </a:solidFill>
              </a:rPr>
              <a:t>Patterns can be easily reused: </a:t>
            </a:r>
            <a:r>
              <a:rPr lang="en-US" dirty="0" smtClean="0"/>
              <a:t>A pattern usually reflects an out of the box solution that can be adapted to suit our own needs. This feature makes them quite robust.</a:t>
            </a:r>
          </a:p>
          <a:p>
            <a:pPr marL="457200" indent="-457200">
              <a:buFont typeface="+mj-lt"/>
              <a:buAutoNum type="arabicPeriod"/>
            </a:pPr>
            <a:endParaRPr lang="en-US" dirty="0" smtClean="0"/>
          </a:p>
          <a:p>
            <a:pPr marL="457200" indent="-457200">
              <a:buFont typeface="+mj-lt"/>
              <a:buAutoNum type="arabicPeriod"/>
            </a:pPr>
            <a:r>
              <a:rPr lang="en-US" b="1" dirty="0" smtClean="0">
                <a:solidFill>
                  <a:schemeClr val="accent2"/>
                </a:solidFill>
              </a:rPr>
              <a:t>Patterns can be expressive: </a:t>
            </a:r>
            <a:r>
              <a:rPr lang="en-US" dirty="0" smtClean="0"/>
              <a:t>When we look at a pattern there’s generally a set structure and vocabulary to the solution presented that can help express rather large solutions quite elegantly.</a:t>
            </a:r>
            <a:endParaRPr lang="en-US" dirty="0"/>
          </a:p>
        </p:txBody>
      </p:sp>
    </p:spTree>
    <p:extLst>
      <p:ext uri="{BB962C8B-B14F-4D97-AF65-F5344CB8AC3E}">
        <p14:creationId xmlns:p14="http://schemas.microsoft.com/office/powerpoint/2010/main" val="133323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sp>
        <p:nvSpPr>
          <p:cNvPr id="3" name="Content Placeholder 2"/>
          <p:cNvSpPr>
            <a:spLocks noGrp="1"/>
          </p:cNvSpPr>
          <p:nvPr>
            <p:ph idx="1"/>
          </p:nvPr>
        </p:nvSpPr>
        <p:spPr/>
        <p:txBody>
          <a:bodyPr/>
          <a:lstStyle/>
          <a:p>
            <a:r>
              <a:rPr lang="en-US" dirty="0"/>
              <a:t>Patterns are </a:t>
            </a:r>
            <a:r>
              <a:rPr lang="en-US" b="1" dirty="0"/>
              <a:t>not</a:t>
            </a:r>
            <a:r>
              <a:rPr lang="en-US" dirty="0"/>
              <a:t> an exact solution. </a:t>
            </a:r>
            <a:endParaRPr lang="en-US" dirty="0" smtClean="0"/>
          </a:p>
          <a:p>
            <a:endParaRPr lang="en-US" dirty="0"/>
          </a:p>
          <a:p>
            <a:r>
              <a:rPr lang="en-US" dirty="0" smtClean="0"/>
              <a:t>It’s </a:t>
            </a:r>
            <a:r>
              <a:rPr lang="en-US" dirty="0"/>
              <a:t>important that we remember the role of a pattern is merely to provide us with a solution scheme. </a:t>
            </a:r>
            <a:endParaRPr lang="en-US" dirty="0" smtClean="0"/>
          </a:p>
          <a:p>
            <a:endParaRPr lang="en-US" dirty="0"/>
          </a:p>
          <a:p>
            <a:r>
              <a:rPr lang="en-US" dirty="0" smtClean="0"/>
              <a:t>Patterns </a:t>
            </a:r>
            <a:r>
              <a:rPr lang="en-US" dirty="0"/>
              <a:t>don’t solve all design problems nor do they replace good software designers, however, they </a:t>
            </a:r>
            <a:r>
              <a:rPr lang="en-US" b="1" dirty="0"/>
              <a:t>do</a:t>
            </a:r>
            <a:r>
              <a:rPr lang="en-US" dirty="0"/>
              <a:t> support them. </a:t>
            </a:r>
            <a:endParaRPr lang="en-US" dirty="0" smtClean="0"/>
          </a:p>
          <a:p>
            <a:endParaRPr lang="en-US" dirty="0"/>
          </a:p>
          <a:p>
            <a:r>
              <a:rPr lang="en-US" dirty="0" smtClean="0"/>
              <a:t>Patterns usually fall into three category types as shown next slide. </a:t>
            </a:r>
            <a:endParaRPr lang="en-US" dirty="0"/>
          </a:p>
        </p:txBody>
      </p:sp>
    </p:spTree>
    <p:extLst>
      <p:ext uri="{BB962C8B-B14F-4D97-AF65-F5344CB8AC3E}">
        <p14:creationId xmlns:p14="http://schemas.microsoft.com/office/powerpoint/2010/main" val="1550060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Three Types of Patterns</a:t>
            </a:r>
            <a:endParaRPr lang="en-US" altLang="en-US"/>
          </a:p>
        </p:txBody>
      </p:sp>
      <p:sp>
        <p:nvSpPr>
          <p:cNvPr id="34819" name="Rectangle 3"/>
          <p:cNvSpPr>
            <a:spLocks noGrp="1" noChangeArrowheads="1"/>
          </p:cNvSpPr>
          <p:nvPr>
            <p:ph idx="1"/>
          </p:nvPr>
        </p:nvSpPr>
        <p:spPr/>
        <p:txBody>
          <a:bodyPr/>
          <a:lstStyle/>
          <a:p>
            <a:r>
              <a:rPr lang="en-US" altLang="en-US" dirty="0" smtClean="0">
                <a:solidFill>
                  <a:schemeClr val="accent2"/>
                </a:solidFill>
              </a:rPr>
              <a:t>Creational patterns:</a:t>
            </a:r>
          </a:p>
          <a:p>
            <a:pPr lvl="1"/>
            <a:r>
              <a:rPr lang="en-US" altLang="en-US" dirty="0" smtClean="0"/>
              <a:t>Deal with initializing and configuring classes and objects</a:t>
            </a:r>
          </a:p>
          <a:p>
            <a:pPr lvl="1"/>
            <a:endParaRPr lang="en-US" altLang="en-US" dirty="0" smtClean="0"/>
          </a:p>
          <a:p>
            <a:r>
              <a:rPr lang="en-US" altLang="en-US" dirty="0" smtClean="0">
                <a:solidFill>
                  <a:schemeClr val="accent2"/>
                </a:solidFill>
              </a:rPr>
              <a:t>Structural patterns:</a:t>
            </a:r>
          </a:p>
          <a:p>
            <a:pPr lvl="1"/>
            <a:r>
              <a:rPr lang="en-US" altLang="en-US" dirty="0" smtClean="0"/>
              <a:t>Deal with decoupling interface and implementation of classes and objects</a:t>
            </a:r>
          </a:p>
          <a:p>
            <a:pPr lvl="1"/>
            <a:r>
              <a:rPr lang="en-US" altLang="en-US" dirty="0" smtClean="0"/>
              <a:t>Composition of classes or objects</a:t>
            </a:r>
          </a:p>
          <a:p>
            <a:pPr lvl="1"/>
            <a:endParaRPr lang="en-US" altLang="en-US" dirty="0" smtClean="0"/>
          </a:p>
          <a:p>
            <a:r>
              <a:rPr lang="en-US" altLang="en-US" dirty="0" smtClean="0">
                <a:solidFill>
                  <a:schemeClr val="accent2"/>
                </a:solidFill>
              </a:rPr>
              <a:t>Behavioral patterns:</a:t>
            </a:r>
          </a:p>
          <a:p>
            <a:pPr lvl="1"/>
            <a:r>
              <a:rPr lang="en-US" altLang="en-US" dirty="0" smtClean="0"/>
              <a:t>Deal with dynamic interactions among societies of classes and objects</a:t>
            </a:r>
          </a:p>
          <a:p>
            <a:pPr lvl="1"/>
            <a:r>
              <a:rPr lang="en-US" altLang="en-US" dirty="0" smtClean="0"/>
              <a:t>How they distribute responsibility</a:t>
            </a:r>
            <a:endParaRPr lang="en-US" altLang="en-US" dirty="0"/>
          </a:p>
        </p:txBody>
      </p:sp>
    </p:spTree>
    <p:extLst>
      <p:ext uri="{BB962C8B-B14F-4D97-AF65-F5344CB8AC3E}">
        <p14:creationId xmlns:p14="http://schemas.microsoft.com/office/powerpoint/2010/main" val="1267846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6219"/>
            <a:ext cx="10972800" cy="990600"/>
          </a:xfrm>
        </p:spPr>
        <p:txBody>
          <a:bodyPr/>
          <a:lstStyle/>
          <a:p>
            <a:r>
              <a:rPr lang="en-US" dirty="0" smtClean="0"/>
              <a:t>Constructor Pattern</a:t>
            </a:r>
            <a:endParaRPr lang="en-US" dirty="0"/>
          </a:p>
        </p:txBody>
      </p:sp>
      <p:sp>
        <p:nvSpPr>
          <p:cNvPr id="3" name="Content Placeholder 2"/>
          <p:cNvSpPr>
            <a:spLocks noGrp="1"/>
          </p:cNvSpPr>
          <p:nvPr>
            <p:ph idx="1"/>
          </p:nvPr>
        </p:nvSpPr>
        <p:spPr>
          <a:xfrm>
            <a:off x="609600" y="1214434"/>
            <a:ext cx="10972800" cy="4876800"/>
          </a:xfrm>
        </p:spPr>
        <p:txBody>
          <a:bodyPr/>
          <a:lstStyle/>
          <a:p>
            <a:r>
              <a:rPr lang="en-US" dirty="0" smtClean="0"/>
              <a:t>This is nothing new </a:t>
            </a:r>
            <a:r>
              <a:rPr lang="is-IS" dirty="0" smtClean="0"/>
              <a:t>… </a:t>
            </a:r>
            <a:r>
              <a:rPr lang="en-US" dirty="0"/>
              <a:t>w</a:t>
            </a:r>
            <a:r>
              <a:rPr lang="en-US" dirty="0" smtClean="0"/>
              <a:t>e have been using the constructor pattern in previous examples.</a:t>
            </a:r>
          </a:p>
          <a:p>
            <a:r>
              <a:rPr lang="en-US" dirty="0" smtClean="0"/>
              <a:t>It is used to initialize a newly created object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527300"/>
            <a:ext cx="8534400" cy="4025900"/>
          </a:xfrm>
          <a:prstGeom prst="rect">
            <a:avLst/>
          </a:prstGeom>
        </p:spPr>
      </p:pic>
      <p:sp>
        <p:nvSpPr>
          <p:cNvPr id="5" name="TextBox 4"/>
          <p:cNvSpPr txBox="1"/>
          <p:nvPr/>
        </p:nvSpPr>
        <p:spPr>
          <a:xfrm>
            <a:off x="252411" y="3690878"/>
            <a:ext cx="2795589" cy="2585323"/>
          </a:xfrm>
          <a:prstGeom prst="rect">
            <a:avLst/>
          </a:prstGeom>
          <a:noFill/>
        </p:spPr>
        <p:txBody>
          <a:bodyPr wrap="square" rtlCol="0">
            <a:spAutoFit/>
          </a:bodyPr>
          <a:lstStyle/>
          <a:p>
            <a:r>
              <a:rPr lang="en-US" dirty="0" smtClean="0"/>
              <a:t>Notice I used a property prototype to create a function </a:t>
            </a:r>
            <a:r>
              <a:rPr lang="en-US" dirty="0" err="1" smtClean="0"/>
              <a:t>toString</a:t>
            </a:r>
            <a:r>
              <a:rPr lang="en-US" dirty="0" smtClean="0"/>
              <a:t>.</a:t>
            </a:r>
          </a:p>
          <a:p>
            <a:endParaRPr lang="en-US" dirty="0"/>
          </a:p>
          <a:p>
            <a:r>
              <a:rPr lang="en-US" dirty="0" smtClean="0"/>
              <a:t>Now each instance of Car will have its own properties but share one copy of the function </a:t>
            </a:r>
            <a:r>
              <a:rPr lang="en-US" dirty="0" err="1" smtClean="0"/>
              <a:t>toString</a:t>
            </a:r>
            <a:r>
              <a:rPr lang="en-US" dirty="0" smtClean="0"/>
              <a:t>. </a:t>
            </a:r>
            <a:endParaRPr lang="en-US" dirty="0"/>
          </a:p>
        </p:txBody>
      </p:sp>
    </p:spTree>
    <p:extLst>
      <p:ext uri="{BB962C8B-B14F-4D97-AF65-F5344CB8AC3E}">
        <p14:creationId xmlns:p14="http://schemas.microsoft.com/office/powerpoint/2010/main" val="2099908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3" y="461963"/>
            <a:ext cx="10972800" cy="990600"/>
          </a:xfrm>
        </p:spPr>
        <p:txBody>
          <a:bodyPr/>
          <a:lstStyle/>
          <a:p>
            <a:r>
              <a:rPr lang="en-US" dirty="0" smtClean="0"/>
              <a:t>Module Pattern</a:t>
            </a:r>
            <a:endParaRPr lang="en-US" dirty="0"/>
          </a:p>
        </p:txBody>
      </p:sp>
      <p:sp>
        <p:nvSpPr>
          <p:cNvPr id="3" name="Content Placeholder 2"/>
          <p:cNvSpPr>
            <a:spLocks noGrp="1"/>
          </p:cNvSpPr>
          <p:nvPr>
            <p:ph idx="1"/>
          </p:nvPr>
        </p:nvSpPr>
        <p:spPr>
          <a:xfrm>
            <a:off x="204673" y="1650043"/>
            <a:ext cx="4153015" cy="5093657"/>
          </a:xfrm>
        </p:spPr>
        <p:txBody>
          <a:bodyPr>
            <a:normAutofit/>
          </a:bodyPr>
          <a:lstStyle/>
          <a:p>
            <a:endParaRPr lang="en-US" sz="2000" dirty="0" smtClean="0"/>
          </a:p>
          <a:p>
            <a:r>
              <a:rPr lang="en-US" sz="2000" dirty="0" smtClean="0"/>
              <a:t>Traditionally, the </a:t>
            </a:r>
            <a:r>
              <a:rPr lang="en-US" sz="2000" dirty="0"/>
              <a:t>Module pattern </a:t>
            </a:r>
            <a:r>
              <a:rPr lang="en-US" sz="2000" dirty="0" smtClean="0"/>
              <a:t>is used to provide </a:t>
            </a:r>
            <a:r>
              <a:rPr lang="en-US" sz="2000" dirty="0"/>
              <a:t>both private and public encapsulation </a:t>
            </a:r>
            <a:r>
              <a:rPr lang="en-US" sz="2000" dirty="0" smtClean="0"/>
              <a:t>for classes.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688" y="659443"/>
            <a:ext cx="7539037" cy="3512507"/>
          </a:xfrm>
          <a:prstGeom prst="rect">
            <a:avLst/>
          </a:prstGeom>
        </p:spPr>
      </p:pic>
      <p:sp>
        <p:nvSpPr>
          <p:cNvPr id="5" name="Rectangle 4"/>
          <p:cNvSpPr/>
          <p:nvPr/>
        </p:nvSpPr>
        <p:spPr>
          <a:xfrm>
            <a:off x="4357687" y="4580662"/>
            <a:ext cx="7539037" cy="1754326"/>
          </a:xfrm>
          <a:prstGeom prst="rect">
            <a:avLst/>
          </a:prstGeom>
        </p:spPr>
        <p:txBody>
          <a:bodyPr wrap="square">
            <a:spAutoFit/>
          </a:bodyPr>
          <a:lstStyle/>
          <a:p>
            <a:pPr marL="285750" indent="-285750">
              <a:buFont typeface="Arial" charset="0"/>
              <a:buChar char="•"/>
            </a:pPr>
            <a:r>
              <a:rPr lang="en-US" dirty="0"/>
              <a:t>In JavaScript, the Module pattern is used to further </a:t>
            </a:r>
            <a:r>
              <a:rPr lang="en-US" i="1" dirty="0"/>
              <a:t>emulate</a:t>
            </a:r>
            <a:r>
              <a:rPr lang="en-US" dirty="0"/>
              <a:t> the concept of classes.</a:t>
            </a:r>
          </a:p>
          <a:p>
            <a:pPr marL="285750" indent="-285750">
              <a:buFont typeface="Arial" charset="0"/>
              <a:buChar char="•"/>
            </a:pPr>
            <a:endParaRPr lang="en-US" dirty="0"/>
          </a:p>
          <a:p>
            <a:pPr marL="285750" indent="-285750">
              <a:buFont typeface="Arial" charset="0"/>
              <a:buChar char="•"/>
            </a:pPr>
            <a:r>
              <a:rPr lang="en-US" dirty="0"/>
              <a:t>This is achieved by including public/private methods and variables inside a single object, thus shielding particular parts from the global scope.</a:t>
            </a:r>
            <a:endParaRPr lang="en-US" dirty="0"/>
          </a:p>
        </p:txBody>
      </p:sp>
    </p:spTree>
    <p:extLst>
      <p:ext uri="{BB962C8B-B14F-4D97-AF65-F5344CB8AC3E}">
        <p14:creationId xmlns:p14="http://schemas.microsoft.com/office/powerpoint/2010/main" val="1343667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054" y="506104"/>
            <a:ext cx="10972800" cy="990600"/>
          </a:xfrm>
        </p:spPr>
        <p:txBody>
          <a:bodyPr/>
          <a:lstStyle/>
          <a:p>
            <a:r>
              <a:rPr lang="en-US" dirty="0" smtClean="0"/>
              <a:t>Singleton Pattern</a:t>
            </a:r>
            <a:endParaRPr lang="en-US" dirty="0"/>
          </a:p>
        </p:txBody>
      </p:sp>
      <p:sp>
        <p:nvSpPr>
          <p:cNvPr id="3" name="Content Placeholder 2"/>
          <p:cNvSpPr>
            <a:spLocks noGrp="1"/>
          </p:cNvSpPr>
          <p:nvPr>
            <p:ph idx="1"/>
          </p:nvPr>
        </p:nvSpPr>
        <p:spPr>
          <a:xfrm>
            <a:off x="157163" y="1600200"/>
            <a:ext cx="4796974" cy="4876800"/>
          </a:xfrm>
        </p:spPr>
        <p:txBody>
          <a:bodyPr>
            <a:normAutofit/>
          </a:bodyPr>
          <a:lstStyle/>
          <a:p>
            <a:r>
              <a:rPr lang="en-US" sz="2000" dirty="0" smtClean="0"/>
              <a:t>The </a:t>
            </a:r>
            <a:r>
              <a:rPr lang="en-US" sz="2000" i="1" dirty="0">
                <a:solidFill>
                  <a:schemeClr val="accent2"/>
                </a:solidFill>
              </a:rPr>
              <a:t>Singleton pattern </a:t>
            </a:r>
            <a:r>
              <a:rPr lang="en-US" sz="2000" dirty="0" smtClean="0"/>
              <a:t>restricts </a:t>
            </a:r>
            <a:r>
              <a:rPr lang="en-US" sz="2000" dirty="0"/>
              <a:t>instantiation of a class to a single object. </a:t>
            </a:r>
            <a:r>
              <a:rPr lang="en-US" sz="2000" dirty="0"/>
              <a:t/>
            </a:r>
            <a:br>
              <a:rPr lang="en-US" sz="2000" dirty="0"/>
            </a:br>
            <a:r>
              <a:rPr lang="en-US" sz="2000" dirty="0"/>
              <a:t/>
            </a:r>
            <a:br>
              <a:rPr lang="en-US" sz="2000" dirty="0"/>
            </a:br>
            <a:r>
              <a:rPr lang="en-US" sz="2000" b="1" dirty="0"/>
              <a:t>Singleton</a:t>
            </a:r>
            <a:r>
              <a:rPr lang="en-US" sz="2000" dirty="0"/>
              <a:t> -- In sample code: </a:t>
            </a:r>
            <a:r>
              <a:rPr lang="en-US" sz="2000" b="1" dirty="0"/>
              <a:t>Singleton</a:t>
            </a:r>
            <a:endParaRPr lang="en-US" sz="2000" dirty="0"/>
          </a:p>
          <a:p>
            <a:pPr lvl="1"/>
            <a:r>
              <a:rPr lang="en-US" dirty="0"/>
              <a:t>defines </a:t>
            </a:r>
            <a:r>
              <a:rPr lang="en-US" dirty="0" err="1"/>
              <a:t>getInstance</a:t>
            </a:r>
            <a:r>
              <a:rPr lang="en-US" dirty="0"/>
              <a:t>() which returns the unique instance.</a:t>
            </a:r>
          </a:p>
          <a:p>
            <a:pPr lvl="1"/>
            <a:r>
              <a:rPr lang="en-US" dirty="0"/>
              <a:t>responsible for creating and managing the instance object.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179" y="1001404"/>
            <a:ext cx="7099300" cy="57404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32992873"/>
              </p:ext>
            </p:extLst>
          </p:nvPr>
        </p:nvGraphicFramePr>
        <p:xfrm>
          <a:off x="9194279" y="506104"/>
          <a:ext cx="2743200" cy="408940"/>
        </p:xfrm>
        <a:graphic>
          <a:graphicData uri="http://schemas.openxmlformats.org/drawingml/2006/table">
            <a:tbl>
              <a:tblPr/>
              <a:tblGrid>
                <a:gridCol w="2743200"/>
              </a:tblGrid>
              <a:tr h="371475">
                <a:tc>
                  <a:txBody>
                    <a:bodyPr/>
                    <a:lstStyle/>
                    <a:p>
                      <a:pPr fontAlgn="t"/>
                      <a:r>
                        <a:rPr lang="en-US" b="1" dirty="0">
                          <a:solidFill>
                            <a:srgbClr val="666666"/>
                          </a:solidFill>
                          <a:effectLst/>
                        </a:rPr>
                        <a:t>Creational Patterns</a:t>
                      </a:r>
                    </a:p>
                  </a:txBody>
                  <a:tcPr marL="127000" marT="88900">
                    <a:lnL>
                      <a:noFill/>
                    </a:lnL>
                    <a:lnR>
                      <a:noFill/>
                    </a:lnR>
                    <a:lnT>
                      <a:noFill/>
                    </a:lnT>
                    <a:lnB>
                      <a:noFill/>
                    </a:lnB>
                    <a:solidFill>
                      <a:srgbClr val="F6F2F2"/>
                    </a:solidFill>
                  </a:tcPr>
                </a:tc>
              </a:tr>
            </a:tbl>
          </a:graphicData>
        </a:graphic>
      </p:graphicFrame>
      <p:sp>
        <p:nvSpPr>
          <p:cNvPr id="8" name="Rectangle 7"/>
          <p:cNvSpPr/>
          <p:nvPr/>
        </p:nvSpPr>
        <p:spPr>
          <a:xfrm>
            <a:off x="718008" y="5658913"/>
            <a:ext cx="19859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Singleton</a:t>
            </a:r>
            <a:endParaRPr lang="en-US" dirty="0"/>
          </a:p>
        </p:txBody>
      </p:sp>
      <p:sp>
        <p:nvSpPr>
          <p:cNvPr id="9" name="Rectangle 8"/>
          <p:cNvSpPr/>
          <p:nvPr/>
        </p:nvSpPr>
        <p:spPr>
          <a:xfrm>
            <a:off x="1420477" y="5432695"/>
            <a:ext cx="1985962" cy="376237"/>
          </a:xfrm>
          <a:prstGeom prst="rect">
            <a:avLst/>
          </a:prstGeom>
          <a:solidFill>
            <a:schemeClr val="accent6"/>
          </a:solidFill>
          <a:ln w="26424"/>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getInstance</a:t>
            </a:r>
            <a:r>
              <a:rPr lang="en-US" dirty="0" smtClean="0"/>
              <a:t>()</a:t>
            </a:r>
            <a:endParaRPr lang="en-US" dirty="0"/>
          </a:p>
        </p:txBody>
      </p:sp>
    </p:spTree>
    <p:extLst>
      <p:ext uri="{BB962C8B-B14F-4D97-AF65-F5344CB8AC3E}">
        <p14:creationId xmlns:p14="http://schemas.microsoft.com/office/powerpoint/2010/main" val="5071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a:t>
            </a:r>
            <a:endParaRPr lang="en-US" dirty="0"/>
          </a:p>
        </p:txBody>
      </p:sp>
      <p:sp>
        <p:nvSpPr>
          <p:cNvPr id="3" name="Content Placeholder 2"/>
          <p:cNvSpPr>
            <a:spLocks noGrp="1"/>
          </p:cNvSpPr>
          <p:nvPr>
            <p:ph idx="1"/>
          </p:nvPr>
        </p:nvSpPr>
        <p:spPr/>
        <p:txBody>
          <a:bodyPr/>
          <a:lstStyle/>
          <a:p>
            <a:r>
              <a:rPr lang="en-US" dirty="0" smtClean="0"/>
              <a:t>The prototype </a:t>
            </a:r>
            <a:r>
              <a:rPr lang="en-US" dirty="0"/>
              <a:t>pattern </a:t>
            </a:r>
            <a:r>
              <a:rPr lang="en-US" dirty="0" smtClean="0"/>
              <a:t>creates </a:t>
            </a:r>
            <a:r>
              <a:rPr lang="en-US" dirty="0"/>
              <a:t>objects based on a template of an existing object through cloning</a:t>
            </a:r>
            <a:r>
              <a:rPr lang="en-US" dirty="0" smtClean="0"/>
              <a:t>.</a:t>
            </a:r>
          </a:p>
          <a:p>
            <a:endParaRPr lang="en-US" dirty="0"/>
          </a:p>
          <a:p>
            <a:r>
              <a:rPr lang="en-US" dirty="0"/>
              <a:t>We can think of the prototype pattern as being based on prototypal inheritance where we create objects which act as prototypes for other objects. The prototype object itself is effectively used as a blueprint for each object the constructor creates. If the prototype of the constructor function used contains a property called name for example (as per the code sample lower down), then each object created by that same constructor will also have this same property</a:t>
            </a:r>
            <a:endParaRPr lang="en-US" dirty="0"/>
          </a:p>
        </p:txBody>
      </p:sp>
    </p:spTree>
    <p:extLst>
      <p:ext uri="{BB962C8B-B14F-4D97-AF65-F5344CB8AC3E}">
        <p14:creationId xmlns:p14="http://schemas.microsoft.com/office/powerpoint/2010/main" val="563117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Lecture1_1_19_2017</Template>
  <TotalTime>1094</TotalTime>
  <Words>698</Words>
  <Application>Microsoft Macintosh PowerPoint</Application>
  <PresentationFormat>Widescreen</PresentationFormat>
  <Paragraphs>100</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Helvetica Neue</vt:lpstr>
      <vt:lpstr>Rockwell</vt:lpstr>
      <vt:lpstr>Arial</vt:lpstr>
      <vt:lpstr>Clarity</vt:lpstr>
      <vt:lpstr>JS Design Patterns</vt:lpstr>
      <vt:lpstr>Design Patterns</vt:lpstr>
      <vt:lpstr>Benefits of Design Patterns</vt:lpstr>
      <vt:lpstr>Design Patterns </vt:lpstr>
      <vt:lpstr>Three Types of Patterns</vt:lpstr>
      <vt:lpstr>Constructor Pattern</vt:lpstr>
      <vt:lpstr>Module Pattern</vt:lpstr>
      <vt:lpstr>Singleton Pattern</vt:lpstr>
      <vt:lpstr>Prototype Pattern</vt:lpstr>
      <vt:lpstr>Factory Pattern</vt:lpstr>
      <vt:lpstr>Factory Pattern (Cont.)</vt:lpstr>
      <vt:lpstr>Observer Pattern</vt:lpstr>
      <vt:lpstr>Observer Pattern (Cont.)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2017-01-31T04:45:08Z</dcterms:created>
  <dcterms:modified xsi:type="dcterms:W3CDTF">2017-02-02T17:18:07Z</dcterms:modified>
</cp:coreProperties>
</file>