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62" r:id="rId3"/>
    <p:sldId id="381" r:id="rId4"/>
    <p:sldId id="342" r:id="rId5"/>
    <p:sldId id="343" r:id="rId6"/>
    <p:sldId id="344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92" r:id="rId15"/>
    <p:sldId id="365" r:id="rId16"/>
    <p:sldId id="393" r:id="rId17"/>
    <p:sldId id="366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94" r:id="rId29"/>
    <p:sldId id="378" r:id="rId30"/>
    <p:sldId id="395" r:id="rId31"/>
    <p:sldId id="396" r:id="rId32"/>
    <p:sldId id="397" r:id="rId33"/>
    <p:sldId id="398" r:id="rId34"/>
    <p:sldId id="399" r:id="rId35"/>
    <p:sldId id="402" r:id="rId36"/>
    <p:sldId id="400" r:id="rId37"/>
    <p:sldId id="403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1"/>
    <p:restoredTop sz="94301"/>
  </p:normalViewPr>
  <p:slideViewPr>
    <p:cSldViewPr snapToGrid="0" snapToObjects="1">
      <p:cViewPr>
        <p:scale>
          <a:sx n="72" d="100"/>
          <a:sy n="72" d="100"/>
        </p:scale>
        <p:origin x="1224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34AD8-1A54-C242-85E8-48C1EE4E2B6C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A587-D05C-8941-9330-8CF7FC04E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6FCD2-CC4B-5C45-B280-D05A70E77D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A587-D05C-8941-9330-8CF7FC04E8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AA587-D05C-8941-9330-8CF7FC04E8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9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780DB2-9DA0-C44D-AA6B-EBBCF985D365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547E062-D413-464D-80BB-EFD226628C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hp.net/manual/en/book.mysqli.php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05200"/>
            <a:ext cx="7901796" cy="2394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1975" y="60204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"/>
              </a:rPr>
              <a:t>SQL tutorial: </a:t>
            </a:r>
            <a:r>
              <a:rPr lang="en-US" dirty="0">
                <a:solidFill>
                  <a:srgbClr val="FF8219"/>
                </a:solidFill>
                <a:latin typeface=""/>
              </a:rPr>
              <a:t>http://www.w3schools.com/</a:t>
            </a:r>
            <a:r>
              <a:rPr lang="en-US" dirty="0" err="1">
                <a:solidFill>
                  <a:srgbClr val="FF8219"/>
                </a:solidFill>
                <a:latin typeface=""/>
              </a:rPr>
              <a:t>sql</a:t>
            </a:r>
            <a:r>
              <a:rPr lang="en-US" dirty="0">
                <a:solidFill>
                  <a:srgbClr val="FF8219"/>
                </a:solidFill>
                <a:latin typeface=""/>
              </a:rPr>
              <a:t>/</a:t>
            </a:r>
            <a:r>
              <a:rPr lang="en-US" dirty="0" err="1">
                <a:solidFill>
                  <a:srgbClr val="FF8219"/>
                </a:solidFill>
                <a:latin typeface=""/>
              </a:rPr>
              <a:t>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0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94" y="705670"/>
            <a:ext cx="8229600" cy="742950"/>
          </a:xfrm>
        </p:spPr>
        <p:txBody>
          <a:bodyPr/>
          <a:lstStyle/>
          <a:p>
            <a:r>
              <a:rPr lang="en-US" dirty="0" smtClean="0"/>
              <a:t>Example Relation Instances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38217"/>
              </p:ext>
            </p:extLst>
          </p:nvPr>
        </p:nvGraphicFramePr>
        <p:xfrm>
          <a:off x="169606" y="2448835"/>
          <a:ext cx="279515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64"/>
                <a:gridCol w="777189"/>
                <a:gridCol w="729493"/>
                <a:gridCol w="67541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4217"/>
              </p:ext>
            </p:extLst>
          </p:nvPr>
        </p:nvGraphicFramePr>
        <p:xfrm>
          <a:off x="6710296" y="2458821"/>
          <a:ext cx="227233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196"/>
                <a:gridCol w="735168"/>
                <a:gridCol w="879974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10/10/96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11/12/96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606" y="2181822"/>
            <a:ext cx="7136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Sailors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8857" y="2181822"/>
            <a:ext cx="9156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Reserves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724402" y="2458821"/>
          <a:ext cx="233718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950"/>
                <a:gridCol w="1047264"/>
                <a:gridCol w="613971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SinkRise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SinkRise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Clipper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Marine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62963" y="2181822"/>
            <a:ext cx="6270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Boats</a:t>
            </a:r>
          </a:p>
        </p:txBody>
      </p:sp>
    </p:spTree>
    <p:extLst>
      <p:ext uri="{BB962C8B-B14F-4D97-AF65-F5344CB8AC3E}">
        <p14:creationId xmlns:p14="http://schemas.microsoft.com/office/powerpoint/2010/main" val="757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associate “range variables” with the relations in the FROM clause</a:t>
            </a:r>
          </a:p>
          <a:p>
            <a:pPr lvl="1"/>
            <a:r>
              <a:rPr lang="en-US" dirty="0" smtClean="0"/>
              <a:t>Saves writing, makes queries easier to understand </a:t>
            </a:r>
          </a:p>
          <a:p>
            <a:pPr lvl="1"/>
            <a:r>
              <a:rPr lang="en-US" dirty="0" smtClean="0"/>
              <a:t>Like an alias</a:t>
            </a:r>
          </a:p>
          <a:p>
            <a:r>
              <a:rPr lang="en-US" dirty="0" smtClean="0"/>
              <a:t>Needed when ambiguity could arise</a:t>
            </a:r>
          </a:p>
          <a:p>
            <a:pPr lvl="1"/>
            <a:r>
              <a:rPr lang="en-US" dirty="0" smtClean="0"/>
              <a:t>For example, if the same relation used multiple times in the same FROM clause  (called self-join)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1589" y="4660251"/>
            <a:ext cx="458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SELECT 	</a:t>
            </a:r>
            <a:r>
              <a:rPr lang="en-US" sz="2400" dirty="0" err="1"/>
              <a:t>sname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FROM   	</a:t>
            </a:r>
            <a:r>
              <a:rPr lang="en-US" sz="2400" dirty="0" smtClean="0"/>
              <a:t>Sailors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400" dirty="0" smtClean="0"/>
              <a:t>, Reserves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400" dirty="0" smtClean="0"/>
              <a:t> 	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400" dirty="0" err="1" smtClean="0"/>
              <a:t>.sid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400" dirty="0" err="1" smtClean="0"/>
              <a:t>.sid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92742" y="6144407"/>
            <a:ext cx="49521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QUERY: Find all the Sailors who have reserved at least 1 boat</a:t>
            </a:r>
          </a:p>
        </p:txBody>
      </p:sp>
    </p:spTree>
    <p:extLst>
      <p:ext uri="{BB962C8B-B14F-4D97-AF65-F5344CB8AC3E}">
        <p14:creationId xmlns:p14="http://schemas.microsoft.com/office/powerpoint/2010/main" val="3206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where range variables are required (self-join example)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453" y="2812562"/>
            <a:ext cx="71978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SELECT 	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400" dirty="0" smtClean="0"/>
              <a:t>.sname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400" dirty="0"/>
              <a:t>.age,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400" dirty="0"/>
              <a:t>.name,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400" dirty="0"/>
              <a:t>.age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FROM   	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Sailors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400" dirty="0"/>
              <a:t>, Sailors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400" dirty="0"/>
              <a:t> 		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400" dirty="0" smtClean="0"/>
              <a:t>.age </a:t>
            </a:r>
            <a:r>
              <a:rPr lang="en-US" sz="2400" dirty="0"/>
              <a:t>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400" dirty="0"/>
              <a:t>.age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2400" dirty="0"/>
              <a:t> </a:t>
            </a:r>
          </a:p>
          <a:p>
            <a:r>
              <a:rPr lang="en-US" sz="2400" dirty="0"/>
              <a:t>			</a:t>
            </a:r>
            <a:r>
              <a:rPr lang="en-US" sz="2400" dirty="0" smtClean="0"/>
              <a:t> 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400" dirty="0" smtClean="0"/>
              <a:t>.rating </a:t>
            </a:r>
            <a:r>
              <a:rPr lang="en-US" sz="2400" dirty="0"/>
              <a:t>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400" dirty="0"/>
              <a:t>.rating;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332" y="5742801"/>
            <a:ext cx="640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Since we are doing a self-join, we need to use the “Range Variables”</a:t>
            </a:r>
          </a:p>
        </p:txBody>
      </p:sp>
    </p:spTree>
    <p:extLst>
      <p:ext uri="{BB962C8B-B14F-4D97-AF65-F5344CB8AC3E}">
        <p14:creationId xmlns:p14="http://schemas.microsoft.com/office/powerpoint/2010/main" val="7262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015"/>
            <a:ext cx="8229600" cy="742950"/>
          </a:xfrm>
        </p:spPr>
        <p:txBody>
          <a:bodyPr/>
          <a:lstStyle/>
          <a:p>
            <a:r>
              <a:rPr lang="en-US" dirty="0" smtClean="0"/>
              <a:t>NULL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471"/>
            <a:ext cx="82296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Field values in a tuple are sometimes missing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Unknown</a:t>
            </a:r>
            <a:r>
              <a:rPr lang="en-US" dirty="0" smtClean="0"/>
              <a:t> (e.g. a rating or grade has not been assigned)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Inapplicable</a:t>
            </a:r>
            <a:r>
              <a:rPr lang="en-US" dirty="0" smtClean="0"/>
              <a:t> (e.g. no spouse’s name)</a:t>
            </a:r>
          </a:p>
          <a:p>
            <a:pPr lvl="1"/>
            <a:r>
              <a:rPr lang="en-US" dirty="0" smtClean="0"/>
              <a:t>SQL provides a special value </a:t>
            </a:r>
            <a:r>
              <a:rPr lang="en-US" u="sng" dirty="0" smtClean="0"/>
              <a:t>null</a:t>
            </a:r>
            <a:r>
              <a:rPr lang="en-US" dirty="0" smtClean="0"/>
              <a:t> for such situations. </a:t>
            </a:r>
          </a:p>
          <a:p>
            <a:endParaRPr lang="en-US" dirty="0"/>
          </a:p>
          <a:p>
            <a:r>
              <a:rPr lang="en-US" dirty="0" smtClean="0"/>
              <a:t>The presence of null complicates things</a:t>
            </a:r>
          </a:p>
          <a:p>
            <a:pPr lvl="1"/>
            <a:r>
              <a:rPr lang="en-US" dirty="0" smtClean="0"/>
              <a:t>Is “rating &gt; 8” true or false when rating is null?</a:t>
            </a:r>
          </a:p>
          <a:p>
            <a:pPr lvl="1"/>
            <a:r>
              <a:rPr lang="en-US" dirty="0"/>
              <a:t>It is not possible to test for NULL values with comparison operators, such as =, &lt;, or &lt;&gt;.</a:t>
            </a:r>
            <a:endParaRPr lang="en-US" dirty="0" smtClean="0"/>
          </a:p>
          <a:p>
            <a:pPr lvl="1"/>
            <a:r>
              <a:rPr lang="en-US" dirty="0" smtClean="0"/>
              <a:t>Proper way: check if a value is not null using </a:t>
            </a:r>
            <a:r>
              <a:rPr lang="en-US" dirty="0" smtClean="0">
                <a:solidFill>
                  <a:schemeClr val="accent2"/>
                </a:solidFill>
              </a:rPr>
              <a:t>IS NULL 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6493" y="51091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>
                <a:solidFill>
                  <a:srgbClr val="000000"/>
                </a:solidFill>
              </a:rPr>
              <a:t>  </a:t>
            </a:r>
            <a:r>
              <a:rPr lang="en-US" sz="1500" dirty="0" err="1">
                <a:solidFill>
                  <a:srgbClr val="000000"/>
                </a:solidFill>
              </a:rPr>
              <a:t>LastName</a:t>
            </a:r>
            <a:r>
              <a:rPr lang="en-US" sz="1500" dirty="0">
                <a:solidFill>
                  <a:srgbClr val="000000"/>
                </a:solidFill>
              </a:rPr>
              <a:t>, </a:t>
            </a:r>
            <a:r>
              <a:rPr lang="en-US" sz="1500" dirty="0" err="1">
                <a:solidFill>
                  <a:srgbClr val="000000"/>
                </a:solidFill>
              </a:rPr>
              <a:t>FirstName</a:t>
            </a:r>
            <a:r>
              <a:rPr lang="en-US" sz="1500" dirty="0">
                <a:solidFill>
                  <a:srgbClr val="000000"/>
                </a:solidFill>
              </a:rPr>
              <a:t>, Address 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>
                <a:solidFill>
                  <a:srgbClr val="000000"/>
                </a:solidFill>
              </a:rPr>
              <a:t>      Persons</a:t>
            </a:r>
            <a:br>
              <a:rPr lang="en-US" sz="1500" dirty="0">
                <a:solidFill>
                  <a:srgbClr val="000000"/>
                </a:solidFill>
              </a:rPr>
            </a:b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>
                <a:solidFill>
                  <a:srgbClr val="000000"/>
                </a:solidFill>
              </a:rPr>
              <a:t>   Address 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IS NULL</a:t>
            </a:r>
          </a:p>
          <a:p>
            <a:pPr>
              <a:lnSpc>
                <a:spcPct val="150000"/>
              </a:lnSpc>
            </a:pPr>
            <a:r>
              <a:rPr lang="en-US" sz="1350" dirty="0"/>
              <a:t/>
            </a:r>
            <a:br>
              <a:rPr lang="en-US" sz="1350" dirty="0"/>
            </a:br>
            <a:endParaRPr lang="en-US" sz="135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7795"/>
              </p:ext>
            </p:extLst>
          </p:nvPr>
        </p:nvGraphicFramePr>
        <p:xfrm>
          <a:off x="457200" y="5260574"/>
          <a:ext cx="3392907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1"/>
                <a:gridCol w="1155032"/>
                <a:gridCol w="1094874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Hansen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Patterson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 – 3 Valued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3-valued logic:</a:t>
            </a:r>
          </a:p>
          <a:p>
            <a:pPr lvl="1"/>
            <a:r>
              <a:rPr lang="en-US" dirty="0" smtClean="0"/>
              <a:t>Values : True, False, and </a:t>
            </a:r>
            <a:r>
              <a:rPr lang="en-US" dirty="0" smtClean="0">
                <a:solidFill>
                  <a:schemeClr val="accent2"/>
                </a:solidFill>
              </a:rPr>
              <a:t>Unknown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0181"/>
              </p:ext>
            </p:extLst>
          </p:nvPr>
        </p:nvGraphicFramePr>
        <p:xfrm>
          <a:off x="860612" y="277756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88744"/>
              </p:ext>
            </p:extLst>
          </p:nvPr>
        </p:nvGraphicFramePr>
        <p:xfrm>
          <a:off x="860612" y="483048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41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arithmetic expressions in SELECT clause (plus other calculations we’ll discuss later)</a:t>
            </a:r>
          </a:p>
          <a:p>
            <a:r>
              <a:rPr lang="en-US" dirty="0" smtClean="0"/>
              <a:t>Use AS to provide column names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Can also have expressions in WHERE clause: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745" y="3048127"/>
            <a:ext cx="656141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100" dirty="0" err="1"/>
              <a:t>.sname</a:t>
            </a:r>
            <a:r>
              <a:rPr lang="en-US" sz="2100" dirty="0"/>
              <a:t>, 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100" dirty="0" err="1"/>
              <a:t>.rating</a:t>
            </a:r>
            <a:r>
              <a:rPr lang="en-US" sz="2100" dirty="0"/>
              <a:t> %2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AS</a:t>
            </a:r>
            <a:r>
              <a:rPr lang="en-US" sz="2100" dirty="0"/>
              <a:t> </a:t>
            </a:r>
            <a:r>
              <a:rPr lang="en-US" sz="2100" dirty="0" err="1"/>
              <a:t>evenOddRating</a:t>
            </a:r>
            <a:endParaRPr lang="en-US" sz="21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2100" dirty="0"/>
              <a:t>Sailors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100" dirty="0"/>
              <a:t> 	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100" dirty="0" err="1"/>
              <a:t>.age</a:t>
            </a:r>
            <a:r>
              <a:rPr lang="en-US" sz="2100" dirty="0"/>
              <a:t> &gt;= 18;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6745" y="5199568"/>
            <a:ext cx="672652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100" dirty="0"/>
              <a:t>.sname as name1,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100" dirty="0"/>
              <a:t>.sname as name2 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2100" dirty="0"/>
              <a:t>Sailors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100" dirty="0"/>
              <a:t>, Sailors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S2</a:t>
            </a:r>
          </a:p>
          <a:p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100" dirty="0"/>
              <a:t> 	2*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S1</a:t>
            </a:r>
            <a:r>
              <a:rPr lang="en-US" sz="2100" dirty="0"/>
              <a:t>.rating &gt;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2100" dirty="0"/>
              <a:t>.rating; </a:t>
            </a:r>
          </a:p>
        </p:txBody>
      </p:sp>
    </p:spTree>
    <p:extLst>
      <p:ext uri="{BB962C8B-B14F-4D97-AF65-F5344CB8AC3E}">
        <p14:creationId xmlns:p14="http://schemas.microsoft.com/office/powerpoint/2010/main" val="20084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6" y="822523"/>
            <a:ext cx="8229600" cy="3657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</a:t>
            </a:r>
            <a:r>
              <a:rPr lang="en-US" b="1" dirty="0" smtClean="0"/>
              <a:t>:  </a:t>
            </a:r>
            <a:r>
              <a:rPr lang="en-US" dirty="0" smtClean="0"/>
              <a:t>Find </a:t>
            </a:r>
            <a:r>
              <a:rPr lang="en-US" dirty="0" err="1" smtClean="0"/>
              <a:t>sids</a:t>
            </a:r>
            <a:r>
              <a:rPr lang="en-US" dirty="0" smtClean="0"/>
              <a:t> of sailors who have reserved a red or green boat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9021" y="2651323"/>
            <a:ext cx="547816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50" dirty="0" err="1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 smtClean="0"/>
              <a:t>.sid</a:t>
            </a:r>
            <a:endParaRPr lang="en-US" sz="1950" dirty="0" smtClean="0"/>
          </a:p>
          <a:p>
            <a:endParaRPr lang="en-US" sz="1950" dirty="0"/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	</a:t>
            </a:r>
            <a:r>
              <a:rPr lang="en-US" sz="1950" dirty="0"/>
              <a:t>Boats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/>
              <a:t>, Reserves </a:t>
            </a:r>
            <a:r>
              <a:rPr lang="en-US" sz="1950" dirty="0" smtClean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endParaRPr lang="en-US" sz="19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.bid</a:t>
            </a:r>
            <a:r>
              <a:rPr lang="en-US" sz="1950" dirty="0"/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</a:p>
          <a:p>
            <a:r>
              <a:rPr lang="en-US" sz="1950" dirty="0"/>
              <a:t>		</a:t>
            </a:r>
            <a:r>
              <a:rPr lang="en-US" sz="1950" dirty="0" smtClean="0"/>
              <a:t>       </a:t>
            </a:r>
            <a:r>
              <a:rPr lang="en-US" sz="1950" dirty="0" err="1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 smtClean="0"/>
              <a:t>.color</a:t>
            </a:r>
            <a:r>
              <a:rPr lang="en-US" sz="1950" dirty="0"/>
              <a:t>=‘red’ </a:t>
            </a:r>
            <a:r>
              <a:rPr lang="en-US" sz="1950" b="1" dirty="0" smtClean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950" dirty="0" smtClean="0"/>
              <a:t>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.color</a:t>
            </a:r>
            <a:r>
              <a:rPr lang="en-US" sz="1950" dirty="0"/>
              <a:t>=‘green</a:t>
            </a:r>
            <a:r>
              <a:rPr lang="en-US" sz="1950" dirty="0" smtClean="0"/>
              <a:t>’; </a:t>
            </a:r>
            <a:endParaRPr lang="en-US" sz="1950" dirty="0"/>
          </a:p>
        </p:txBody>
      </p:sp>
      <p:sp>
        <p:nvSpPr>
          <p:cNvPr id="2" name="TextBox 1"/>
          <p:cNvSpPr txBox="1"/>
          <p:nvPr/>
        </p:nvSpPr>
        <p:spPr>
          <a:xfrm>
            <a:off x="2972059" y="507402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</a:t>
            </a:r>
            <a:r>
              <a:rPr lang="en-US" smtClean="0"/>
              <a:t>this correct???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6" y="822523"/>
            <a:ext cx="8229600" cy="3657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</a:t>
            </a:r>
            <a:r>
              <a:rPr lang="en-US" b="1" dirty="0" smtClean="0"/>
              <a:t>:  </a:t>
            </a:r>
            <a:r>
              <a:rPr lang="en-US" dirty="0" smtClean="0"/>
              <a:t>Find </a:t>
            </a:r>
            <a:r>
              <a:rPr lang="en-US" dirty="0" err="1" smtClean="0"/>
              <a:t>sids</a:t>
            </a:r>
            <a:r>
              <a:rPr lang="en-US" dirty="0" smtClean="0"/>
              <a:t> of sailors who have reserved a red or green boat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9021" y="1797756"/>
            <a:ext cx="540763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.sid</a:t>
            </a:r>
            <a:endParaRPr lang="en-US" sz="1950" dirty="0"/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	</a:t>
            </a:r>
            <a:r>
              <a:rPr lang="en-US" sz="1950" dirty="0"/>
              <a:t>Boats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/>
              <a:t>, Reserves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.bid</a:t>
            </a:r>
            <a:r>
              <a:rPr lang="en-US" sz="1950" dirty="0"/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</a:p>
          <a:p>
            <a:r>
              <a:rPr lang="en-US" sz="1950" dirty="0"/>
              <a:t>		</a:t>
            </a:r>
            <a:r>
              <a:rPr lang="en-US" sz="1950" dirty="0" smtClean="0"/>
              <a:t>      (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.color</a:t>
            </a:r>
            <a:r>
              <a:rPr lang="en-US" sz="1950" dirty="0"/>
              <a:t>=‘red’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sz="1950" dirty="0"/>
              <a:t>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.color</a:t>
            </a:r>
            <a:r>
              <a:rPr lang="en-US" sz="1950" dirty="0"/>
              <a:t>=‘green’);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4606" y="3157635"/>
            <a:ext cx="8229600" cy="36576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UNION: </a:t>
            </a:r>
            <a:r>
              <a:rPr lang="en-US" sz="1800" dirty="0"/>
              <a:t>allows to compute the union of two union-compatible sets of tuples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9021" y="3778412"/>
            <a:ext cx="5134739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 err="1"/>
              <a:t>.sid</a:t>
            </a:r>
            <a:endParaRPr lang="en-US" dirty="0"/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	</a:t>
            </a:r>
            <a:r>
              <a:rPr lang="en-US" dirty="0"/>
              <a:t>Boats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/>
              <a:t>, Reserves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dirty="0"/>
              <a:t> 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 err="1"/>
              <a:t>.bid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 err="1"/>
              <a:t>.bid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 err="1"/>
              <a:t>.color</a:t>
            </a:r>
            <a:r>
              <a:rPr lang="en-US" dirty="0"/>
              <a:t>=‘red’</a:t>
            </a:r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UNION</a:t>
            </a:r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 	DISTINCT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 err="1"/>
              <a:t>.sid</a:t>
            </a:r>
            <a:endParaRPr lang="en-US" dirty="0"/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dirty="0"/>
              <a:t>Boats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/>
              <a:t>, Reserves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pPr>
              <a:spcAft>
                <a:spcPts val="45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dirty="0"/>
              <a:t> 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dirty="0" err="1"/>
              <a:t>.bid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 err="1"/>
              <a:t>.bid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dirty="0" err="1"/>
              <a:t>.color</a:t>
            </a:r>
            <a:r>
              <a:rPr lang="en-US" dirty="0"/>
              <a:t>=‘green’;</a:t>
            </a:r>
          </a:p>
        </p:txBody>
      </p:sp>
    </p:spTree>
    <p:extLst>
      <p:ext uri="{BB962C8B-B14F-4D97-AF65-F5344CB8AC3E}">
        <p14:creationId xmlns:p14="http://schemas.microsoft.com/office/powerpoint/2010/main" val="15984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5" y="841754"/>
            <a:ext cx="8229600" cy="3657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QUERY:  </a:t>
            </a:r>
            <a:r>
              <a:rPr lang="en-US" dirty="0" smtClean="0"/>
              <a:t>Find </a:t>
            </a:r>
            <a:r>
              <a:rPr lang="en-US" dirty="0" err="1" smtClean="0"/>
              <a:t>sids</a:t>
            </a:r>
            <a:r>
              <a:rPr lang="en-US" dirty="0" smtClean="0"/>
              <a:t> of sailors who have reserved a red </a:t>
            </a:r>
            <a:r>
              <a:rPr lang="en-US" u="sng" dirty="0" smtClean="0"/>
              <a:t>and</a:t>
            </a:r>
            <a:r>
              <a:rPr lang="en-US" dirty="0" smtClean="0"/>
              <a:t> a green boat.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094" y="2123269"/>
            <a:ext cx="64143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/>
              <a:t>INTERSECT: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sz="1950" dirty="0"/>
              <a:t>Can be used to compute the intersection of any two union-compatible sets of tuples</a:t>
            </a:r>
          </a:p>
          <a:p>
            <a:pPr marL="685800" lvl="1" indent="-342900">
              <a:buFont typeface="Arial" charset="0"/>
              <a:buChar char="•"/>
            </a:pPr>
            <a:endParaRPr lang="en-US" sz="1950" dirty="0"/>
          </a:p>
        </p:txBody>
      </p:sp>
      <p:sp>
        <p:nvSpPr>
          <p:cNvPr id="10" name="TextBox 9"/>
          <p:cNvSpPr txBox="1"/>
          <p:nvPr/>
        </p:nvSpPr>
        <p:spPr>
          <a:xfrm>
            <a:off x="3067640" y="3536149"/>
            <a:ext cx="5437707" cy="279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.sid</a:t>
            </a:r>
            <a:endParaRPr lang="en-US" sz="1950" dirty="0"/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1950" dirty="0"/>
              <a:t>Boats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/>
              <a:t>, Reserves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.bid</a:t>
            </a:r>
            <a:r>
              <a:rPr lang="en-US" sz="1950" dirty="0"/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.color</a:t>
            </a:r>
            <a:r>
              <a:rPr lang="en-US" sz="1950" dirty="0"/>
              <a:t>=‘red’</a:t>
            </a:r>
          </a:p>
          <a:p>
            <a:endParaRPr lang="en-US" sz="195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950" b="1" dirty="0" smtClean="0">
                <a:solidFill>
                  <a:schemeClr val="accent3">
                    <a:lumMod val="75000"/>
                  </a:schemeClr>
                </a:solidFill>
              </a:rPr>
              <a:t>INTERSECT</a:t>
            </a:r>
            <a:endParaRPr lang="en-US" sz="195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95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950" b="1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.sid</a:t>
            </a:r>
            <a:endParaRPr lang="en-US" sz="1950" dirty="0"/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1950" dirty="0"/>
              <a:t>Boats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/>
              <a:t>, Reserves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.bid</a:t>
            </a:r>
            <a:r>
              <a:rPr lang="en-US" sz="1950" dirty="0"/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950" dirty="0" err="1"/>
              <a:t>.color</a:t>
            </a:r>
            <a:r>
              <a:rPr lang="en-US" sz="1950" dirty="0"/>
              <a:t>=‘green’;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605" y="4037689"/>
            <a:ext cx="2156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INTERSECT will find the overlapping tuples between the  first and second queries.</a:t>
            </a: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2384946" y="4368137"/>
            <a:ext cx="682694" cy="56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SQL queries to aid the evaluation of another SQL query</a:t>
            </a:r>
          </a:p>
          <a:p>
            <a:endParaRPr lang="en-US" dirty="0"/>
          </a:p>
          <a:p>
            <a:r>
              <a:rPr lang="en-US" dirty="0" smtClean="0"/>
              <a:t>WHERE clause can itself contain an SQL query~</a:t>
            </a:r>
          </a:p>
          <a:p>
            <a:pPr lvl="1"/>
            <a:r>
              <a:rPr lang="en-US" dirty="0" smtClean="0"/>
              <a:t>Actually, so can FROM and HAVING clauses.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3348" y="3888666"/>
            <a:ext cx="5239639" cy="148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950" dirty="0" err="1"/>
              <a:t>.sid</a:t>
            </a:r>
            <a:endParaRPr lang="en-US" sz="1950" dirty="0"/>
          </a:p>
          <a:p>
            <a:pPr>
              <a:spcAft>
                <a:spcPts val="450"/>
              </a:spcAft>
            </a:pP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1950" dirty="0"/>
              <a:t>Sailors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pPr>
              <a:spcAft>
                <a:spcPts val="450"/>
              </a:spcAft>
            </a:pP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950" dirty="0" err="1"/>
              <a:t>.rating</a:t>
            </a:r>
            <a:r>
              <a:rPr lang="en-US" sz="1950" dirty="0"/>
              <a:t> &gt; (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AVG</a:t>
            </a:r>
            <a:r>
              <a:rPr lang="en-US" sz="1950" dirty="0"/>
              <a:t>(rating) </a:t>
            </a:r>
          </a:p>
          <a:p>
            <a:pPr>
              <a:spcAft>
                <a:spcPts val="450"/>
              </a:spcAft>
            </a:pP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			        FROM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50" dirty="0"/>
              <a:t>Sailors);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94905" y="5786064"/>
            <a:ext cx="7498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understand semantics of nested queries, think of a nested loops evaluation: For each Sailors tuple, check the qualification by computing the subquery.</a:t>
            </a:r>
          </a:p>
        </p:txBody>
      </p:sp>
    </p:spTree>
    <p:extLst>
      <p:ext uri="{BB962C8B-B14F-4D97-AF65-F5344CB8AC3E}">
        <p14:creationId xmlns:p14="http://schemas.microsoft.com/office/powerpoint/2010/main" val="10464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Structured Query Language (SQL)</a:t>
            </a:r>
          </a:p>
          <a:p>
            <a:r>
              <a:rPr lang="en-US" dirty="0" smtClean="0"/>
              <a:t>PHP </a:t>
            </a:r>
            <a:r>
              <a:rPr lang="en-US" dirty="0"/>
              <a:t>and MySQL (see manual </a:t>
            </a:r>
            <a:r>
              <a:rPr lang="en-US" dirty="0">
                <a:hlinkClick r:id="rId2"/>
              </a:rPr>
              <a:t>http://php.net/manual/en/book.mysqli.php)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How to connect to MySQL via PHP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 </a:t>
            </a:r>
          </a:p>
          <a:p>
            <a:pPr lvl="2"/>
            <a:r>
              <a:rPr lang="en-US" dirty="0"/>
              <a:t>Create a Database for IMDB data </a:t>
            </a:r>
          </a:p>
          <a:p>
            <a:pPr lvl="2"/>
            <a:r>
              <a:rPr lang="en-US" dirty="0"/>
              <a:t>Write PHP to connect to DB, query tables, display results</a:t>
            </a:r>
          </a:p>
          <a:p>
            <a:pPr lvl="2"/>
            <a:r>
              <a:rPr lang="en-US" dirty="0"/>
              <a:t>Write PHP to create a drop-down menu using data from database</a:t>
            </a:r>
          </a:p>
          <a:p>
            <a:pPr lvl="2"/>
            <a:r>
              <a:rPr lang="en-US" dirty="0"/>
              <a:t>Write PHP to issue queries on DB using menu selection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3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Subqueries can also be relations with many tuples</a:t>
            </a:r>
          </a:p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QUERY</a:t>
            </a:r>
            <a:r>
              <a:rPr lang="en-US" dirty="0" smtClean="0"/>
              <a:t>: Find Sailors who have not reserved boat #103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247" y="2951329"/>
            <a:ext cx="693903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950" dirty="0" err="1"/>
              <a:t>.sname</a:t>
            </a:r>
            <a:endParaRPr lang="en-US" sz="1950" dirty="0"/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1950" dirty="0"/>
              <a:t>Sailors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950" dirty="0" err="1"/>
              <a:t>.sid</a:t>
            </a:r>
            <a:r>
              <a:rPr lang="en-US" sz="1950" dirty="0"/>
              <a:t> 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NOT IN </a:t>
            </a:r>
            <a:r>
              <a:rPr lang="en-US" sz="1950" dirty="0"/>
              <a:t>(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endParaRPr lang="en-US" sz="195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950" b="1" dirty="0" smtClean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sz="1950" b="1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 smtClean="0"/>
              <a:t> </a:t>
            </a:r>
            <a:r>
              <a:rPr lang="en-US" sz="1950" dirty="0"/>
              <a:t>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.sid</a:t>
            </a:r>
            <a:endParaRPr lang="en-US" sz="1950" dirty="0"/>
          </a:p>
          <a:p>
            <a:r>
              <a:rPr lang="en-US" sz="1950" dirty="0"/>
              <a:t>				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b="1" dirty="0"/>
              <a:t> </a:t>
            </a:r>
            <a:r>
              <a:rPr lang="en-US" sz="1950" dirty="0"/>
              <a:t>	</a:t>
            </a:r>
            <a:r>
              <a:rPr lang="en-US" sz="1950" dirty="0" smtClean="0"/>
              <a:t>	Reserves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1950" dirty="0"/>
              <a:t>				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b="1" dirty="0"/>
              <a:t> </a:t>
            </a:r>
            <a:r>
              <a:rPr lang="en-US" sz="1950" dirty="0"/>
              <a:t>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103</a:t>
            </a:r>
          </a:p>
          <a:p>
            <a:r>
              <a:rPr lang="en-US" sz="1950" dirty="0"/>
              <a:t>		 </a:t>
            </a:r>
            <a:r>
              <a:rPr lang="en-US" sz="1950" dirty="0" smtClean="0"/>
              <a:t>      );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5019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4706"/>
            <a:ext cx="8229600" cy="742950"/>
          </a:xfrm>
        </p:spPr>
        <p:txBody>
          <a:bodyPr/>
          <a:lstStyle/>
          <a:p>
            <a:r>
              <a:rPr lang="en-US" dirty="0"/>
              <a:t>Nested Queries with </a:t>
            </a:r>
            <a:r>
              <a:rPr lang="en-US" dirty="0" smtClean="0"/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5750"/>
            <a:ext cx="8229600" cy="3657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QUERY: </a:t>
            </a:r>
            <a:r>
              <a:rPr lang="en-US" dirty="0" smtClean="0"/>
              <a:t>Find </a:t>
            </a:r>
            <a:r>
              <a:rPr lang="en-US" dirty="0"/>
              <a:t>names of sailors who’ve reserved boat #</a:t>
            </a:r>
            <a:r>
              <a:rPr lang="en-US" dirty="0" smtClean="0"/>
              <a:t>103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EXISTS </a:t>
            </a:r>
            <a:r>
              <a:rPr lang="en-US" dirty="0"/>
              <a:t>is another set comparison operator, like </a:t>
            </a:r>
            <a:r>
              <a:rPr lang="en-US" dirty="0" smtClean="0"/>
              <a:t>IN.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183" y="4234219"/>
            <a:ext cx="72587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950" dirty="0" err="1"/>
              <a:t>.sname</a:t>
            </a:r>
            <a:endParaRPr lang="en-US" sz="1950" dirty="0"/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>
                <a:solidFill>
                  <a:schemeClr val="accent2">
                    <a:lumMod val="75000"/>
                  </a:schemeClr>
                </a:solidFill>
              </a:rPr>
              <a:t>   	</a:t>
            </a:r>
            <a:r>
              <a:rPr lang="en-US" sz="1950" dirty="0"/>
              <a:t>Sailors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/>
              <a:t> 	</a:t>
            </a:r>
            <a:r>
              <a:rPr lang="en-US" sz="1950" b="1" dirty="0">
                <a:solidFill>
                  <a:schemeClr val="accent2">
                    <a:lumMod val="75000"/>
                  </a:schemeClr>
                </a:solidFill>
              </a:rPr>
              <a:t>EXISTS</a:t>
            </a:r>
            <a:r>
              <a:rPr lang="en-US" sz="1950" dirty="0"/>
              <a:t> </a:t>
            </a:r>
            <a:r>
              <a:rPr lang="en-US" sz="19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950" dirty="0"/>
              <a:t>(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endParaRPr lang="en-US" sz="195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950" b="1" dirty="0" smtClean="0">
                <a:solidFill>
                  <a:schemeClr val="accent6">
                    <a:lumMod val="75000"/>
                  </a:schemeClr>
                </a:solidFill>
              </a:rPr>
              <a:t>				</a:t>
            </a:r>
            <a:r>
              <a:rPr lang="en-US" sz="1950" b="1" dirty="0" smtClean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950" dirty="0" smtClean="0"/>
              <a:t> </a:t>
            </a:r>
            <a:r>
              <a:rPr lang="en-US" sz="1950" dirty="0"/>
              <a:t>	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endParaRPr lang="en-US" sz="1950" dirty="0"/>
          </a:p>
          <a:p>
            <a:r>
              <a:rPr lang="en-US" sz="1950" dirty="0"/>
              <a:t>				</a:t>
            </a:r>
            <a:r>
              <a:rPr lang="en-US" sz="1950" dirty="0" smtClean="0"/>
              <a:t>	</a:t>
            </a:r>
            <a:r>
              <a:rPr lang="en-US" sz="1950" b="1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950" dirty="0" smtClean="0"/>
              <a:t> </a:t>
            </a:r>
            <a:r>
              <a:rPr lang="en-US" sz="1950" dirty="0"/>
              <a:t>	Reserves </a:t>
            </a:r>
            <a:r>
              <a:rPr lang="en-US" sz="1950" dirty="0">
                <a:solidFill>
                  <a:schemeClr val="accent6">
                    <a:lumMod val="75000"/>
                  </a:schemeClr>
                </a:solidFill>
              </a:rPr>
              <a:t>R</a:t>
            </a:r>
          </a:p>
          <a:p>
            <a:r>
              <a:rPr lang="en-US" sz="1950" dirty="0"/>
              <a:t>				</a:t>
            </a:r>
            <a:r>
              <a:rPr lang="en-US" sz="1950" dirty="0" smtClean="0"/>
              <a:t>	</a:t>
            </a:r>
            <a:r>
              <a:rPr lang="en-US" sz="1950" b="1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950" dirty="0" smtClean="0"/>
              <a:t> </a:t>
            </a:r>
            <a:r>
              <a:rPr lang="en-US" sz="1950" dirty="0"/>
              <a:t>	</a:t>
            </a:r>
            <a:r>
              <a:rPr lang="en-US" sz="195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1950" dirty="0" err="1"/>
              <a:t>.bid</a:t>
            </a:r>
            <a:r>
              <a:rPr lang="en-US" sz="1950" dirty="0"/>
              <a:t> = 103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2100" dirty="0"/>
              <a:t> 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100" dirty="0" err="1"/>
              <a:t>.sid</a:t>
            </a:r>
            <a:r>
              <a:rPr lang="en-US" sz="2100" dirty="0"/>
              <a:t>=</a:t>
            </a:r>
            <a:r>
              <a:rPr lang="en-US" sz="21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100" dirty="0" err="1"/>
              <a:t>.sid</a:t>
            </a:r>
            <a:endParaRPr lang="en-US" sz="1950" dirty="0"/>
          </a:p>
          <a:p>
            <a:r>
              <a:rPr lang="en-US" sz="1950" dirty="0"/>
              <a:t>			      );</a:t>
            </a:r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3388660" y="4714684"/>
            <a:ext cx="3370729" cy="771716"/>
          </a:xfrm>
          <a:prstGeom prst="curved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3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Set-Comparison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already seen IN, EXISTS and UNIQUE.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also use NOT IN, NOT EXISTS and NOT UNIQUE. </a:t>
            </a:r>
          </a:p>
          <a:p>
            <a:r>
              <a:rPr lang="en-US" dirty="0" smtClean="0"/>
              <a:t>Also </a:t>
            </a:r>
            <a:r>
              <a:rPr lang="en-US" dirty="0"/>
              <a:t>available: op ANY, op ALL, op </a:t>
            </a:r>
            <a:r>
              <a:rPr lang="en-US" dirty="0" smtClean="0"/>
              <a:t>IN</a:t>
            </a:r>
          </a:p>
          <a:p>
            <a:endParaRPr lang="en-US" dirty="0"/>
          </a:p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QUERY: </a:t>
            </a:r>
            <a:r>
              <a:rPr lang="en-US" dirty="0" smtClean="0"/>
              <a:t>Find </a:t>
            </a:r>
            <a:r>
              <a:rPr lang="en-US" dirty="0"/>
              <a:t>sailors whose rating is greater than that of some sailor </a:t>
            </a:r>
            <a:r>
              <a:rPr lang="en-US" dirty="0" smtClean="0"/>
              <a:t>called Horatio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37419" y="4341347"/>
            <a:ext cx="6849381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650" dirty="0"/>
              <a:t>  * </a:t>
            </a:r>
          </a:p>
          <a:p>
            <a:pPr>
              <a:lnSpc>
                <a:spcPct val="150000"/>
              </a:lnSpc>
            </a:pPr>
            <a:r>
              <a:rPr lang="en-US" sz="1650" b="1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650" dirty="0"/>
              <a:t> </a:t>
            </a:r>
            <a:r>
              <a:rPr lang="en-US" sz="1650" dirty="0" smtClean="0"/>
              <a:t>  Sailors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65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650" dirty="0"/>
              <a:t>  </a:t>
            </a:r>
            <a:r>
              <a:rPr lang="en-US" sz="165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650" dirty="0" err="1"/>
              <a:t>.rating</a:t>
            </a:r>
            <a:r>
              <a:rPr lang="en-US" sz="1650" dirty="0"/>
              <a:t> &gt; </a:t>
            </a: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ANY</a:t>
            </a:r>
            <a:r>
              <a:rPr lang="en-US" sz="1650" dirty="0"/>
              <a:t> ( </a:t>
            </a:r>
            <a:endParaRPr lang="en-US" sz="1650" dirty="0" smtClean="0"/>
          </a:p>
          <a:p>
            <a:pPr>
              <a:lnSpc>
                <a:spcPct val="150000"/>
              </a:lnSpc>
            </a:pP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650" b="1" dirty="0" smtClean="0">
                <a:solidFill>
                  <a:schemeClr val="accent2">
                    <a:lumMod val="75000"/>
                  </a:schemeClr>
                </a:solidFill>
              </a:rPr>
              <a:t>			SELECT</a:t>
            </a:r>
            <a:r>
              <a:rPr lang="en-US" sz="1650" dirty="0" smtClean="0"/>
              <a:t>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1650" dirty="0"/>
              <a:t>.rating 				  		        </a:t>
            </a:r>
            <a:r>
              <a:rPr lang="en-US" sz="1650" dirty="0" smtClean="0"/>
              <a:t>				</a:t>
            </a:r>
            <a:r>
              <a:rPr lang="en-US" sz="1650" b="1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650" dirty="0" smtClean="0"/>
              <a:t> </a:t>
            </a:r>
            <a:r>
              <a:rPr lang="en-US" sz="1650" dirty="0"/>
              <a:t>Sailors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1650" dirty="0"/>
              <a:t> 		</a:t>
            </a:r>
          </a:p>
          <a:p>
            <a:pPr>
              <a:lnSpc>
                <a:spcPct val="150000"/>
              </a:lnSpc>
            </a:pPr>
            <a:r>
              <a:rPr lang="en-US" sz="1650" dirty="0"/>
              <a:t>	   		        </a:t>
            </a:r>
            <a:r>
              <a:rPr lang="en-US" sz="165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650" dirty="0"/>
              <a:t>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1650" dirty="0"/>
              <a:t>.sname=‘Horatio’)</a:t>
            </a:r>
          </a:p>
        </p:txBody>
      </p:sp>
    </p:spTree>
    <p:extLst>
      <p:ext uri="{BB962C8B-B14F-4D97-AF65-F5344CB8AC3E}">
        <p14:creationId xmlns:p14="http://schemas.microsoft.com/office/powerpoint/2010/main" val="21387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3487"/>
            <a:ext cx="82296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Rewriting INTERSECT Queries Using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QUERY: </a:t>
            </a:r>
            <a:r>
              <a:rPr lang="en-US" dirty="0" smtClean="0"/>
              <a:t>Find </a:t>
            </a:r>
            <a:r>
              <a:rPr lang="en-US" dirty="0" err="1"/>
              <a:t>sid’s</a:t>
            </a:r>
            <a:r>
              <a:rPr lang="en-US" dirty="0"/>
              <a:t> of sailors who’ve reserved both a red and a green </a:t>
            </a:r>
            <a:r>
              <a:rPr lang="en-US" dirty="0" smtClean="0"/>
              <a:t>boat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EXCEPT </a:t>
            </a:r>
            <a:r>
              <a:rPr lang="en-US" dirty="0" smtClean="0"/>
              <a:t>queries can be </a:t>
            </a:r>
            <a:r>
              <a:rPr lang="en-US" dirty="0"/>
              <a:t>re-written using NOT IN.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60612" y="2543864"/>
            <a:ext cx="73328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/>
              <a:t>   </a:t>
            </a:r>
            <a:r>
              <a:rPr lang="en-US" sz="1500" dirty="0" smtClean="0"/>
              <a:t> </a:t>
            </a:r>
            <a:r>
              <a:rPr lang="en-US" sz="1500" dirty="0" err="1" smtClean="0"/>
              <a:t>S.sid</a:t>
            </a:r>
            <a:r>
              <a:rPr lang="en-US" sz="1500" dirty="0" smtClean="0"/>
              <a:t> 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sz="1500" dirty="0"/>
              <a:t> </a:t>
            </a:r>
            <a:r>
              <a:rPr lang="en-US" sz="1500" dirty="0" smtClean="0"/>
              <a:t>     Sailors </a:t>
            </a:r>
            <a:r>
              <a:rPr lang="en-US" sz="1500" dirty="0"/>
              <a:t>S, Boats B, Reserves R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   </a:t>
            </a:r>
            <a:r>
              <a:rPr lang="en-US" sz="1500" dirty="0" err="1"/>
              <a:t>S.sid</a:t>
            </a:r>
            <a:r>
              <a:rPr lang="en-US" sz="1500" dirty="0"/>
              <a:t>=</a:t>
            </a:r>
            <a:r>
              <a:rPr lang="en-US" sz="1500" dirty="0" err="1"/>
              <a:t>R.sid</a:t>
            </a:r>
            <a:r>
              <a:rPr lang="en-US" sz="1500" dirty="0"/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/>
              <a:t> </a:t>
            </a:r>
            <a:r>
              <a:rPr lang="en-US" sz="1500" dirty="0" err="1"/>
              <a:t>R.bid</a:t>
            </a:r>
            <a:r>
              <a:rPr lang="en-US" sz="1500" dirty="0"/>
              <a:t>=</a:t>
            </a:r>
            <a:r>
              <a:rPr lang="en-US" sz="1500" dirty="0" err="1"/>
              <a:t>B.bid</a:t>
            </a:r>
            <a:r>
              <a:rPr lang="en-US" sz="1500" dirty="0"/>
              <a:t>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/>
              <a:t> </a:t>
            </a:r>
            <a:r>
              <a:rPr lang="en-US" sz="1500" dirty="0" err="1"/>
              <a:t>B.color</a:t>
            </a:r>
            <a:r>
              <a:rPr lang="en-US" sz="1500" dirty="0"/>
              <a:t>=‘red’ 	    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     </a:t>
            </a:r>
            <a:r>
              <a:rPr lang="en-US" sz="1500" dirty="0" smtClean="0"/>
              <a:t>   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 smtClean="0"/>
              <a:t> </a:t>
            </a:r>
            <a:r>
              <a:rPr lang="en-US" sz="1500" dirty="0" err="1"/>
              <a:t>S.sid</a:t>
            </a:r>
            <a:r>
              <a:rPr lang="en-US" sz="1500" dirty="0"/>
              <a:t> I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sz="1500" dirty="0"/>
              <a:t> (	</a:t>
            </a:r>
            <a:endParaRPr lang="en-US" sz="1500" dirty="0" smtClean="0"/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				SELECT</a:t>
            </a:r>
            <a:r>
              <a:rPr lang="en-US" sz="1500" dirty="0" smtClean="0"/>
              <a:t>   </a:t>
            </a:r>
            <a:r>
              <a:rPr lang="en-US" sz="1500" dirty="0"/>
              <a:t>S2.sid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			</a:t>
            </a:r>
            <a:r>
              <a:rPr lang="en-US" sz="1500" dirty="0" smtClean="0"/>
              <a:t>	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 smtClean="0"/>
              <a:t>      </a:t>
            </a:r>
            <a:r>
              <a:rPr lang="en-US" sz="1500" dirty="0"/>
              <a:t>Sailors S2, Boats B2, Reserves R2 				</a:t>
            </a:r>
            <a:r>
              <a:rPr lang="en-US" sz="1500" dirty="0" smtClean="0"/>
              <a:t>			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 smtClean="0"/>
              <a:t>   </a:t>
            </a:r>
            <a:r>
              <a:rPr lang="en-US" sz="1500" dirty="0"/>
              <a:t>S2.sid=R2.sid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/>
              <a:t> R2.bid=B2.bid 					   </a:t>
            </a:r>
            <a:r>
              <a:rPr lang="en-US" sz="1500" dirty="0" smtClean="0"/>
              <a:t>		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en-US" sz="1500" dirty="0"/>
              <a:t> B2.color=‘green’)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6153" y="2082199"/>
            <a:ext cx="322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But why???</a:t>
            </a:r>
          </a:p>
          <a:p>
            <a:r>
              <a:rPr lang="en-US" b="1" dirty="0">
                <a:solidFill>
                  <a:schemeClr val="accent4"/>
                </a:solidFill>
              </a:rPr>
              <a:t>INTERSECT is not supported by all databases</a:t>
            </a:r>
          </a:p>
        </p:txBody>
      </p:sp>
    </p:spTree>
    <p:extLst>
      <p:ext uri="{BB962C8B-B14F-4D97-AF65-F5344CB8AC3E}">
        <p14:creationId xmlns:p14="http://schemas.microsoft.com/office/powerpoint/2010/main" val="20992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14" y="358727"/>
            <a:ext cx="8229600" cy="742950"/>
          </a:xfrm>
        </p:spPr>
        <p:txBody>
          <a:bodyPr/>
          <a:lstStyle/>
          <a:p>
            <a:r>
              <a:rPr lang="en-US" dirty="0"/>
              <a:t>Aggregate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45" y="1884597"/>
            <a:ext cx="8229600" cy="3657600"/>
          </a:xfrm>
        </p:spPr>
        <p:txBody>
          <a:bodyPr/>
          <a:lstStyle/>
          <a:p>
            <a:r>
              <a:rPr lang="en-US" dirty="0" smtClean="0"/>
              <a:t>COUNT (*) </a:t>
            </a:r>
          </a:p>
          <a:p>
            <a:r>
              <a:rPr lang="en-US" dirty="0" smtClean="0"/>
              <a:t>COUNT ( [DISTINCT] A) </a:t>
            </a:r>
          </a:p>
          <a:p>
            <a:r>
              <a:rPr lang="en-US" dirty="0" smtClean="0"/>
              <a:t>SUM ( [DISTINCT] A) </a:t>
            </a:r>
          </a:p>
          <a:p>
            <a:r>
              <a:rPr lang="en-US" dirty="0" smtClean="0"/>
              <a:t>AVG ( [DISTINCT] A) </a:t>
            </a:r>
          </a:p>
          <a:p>
            <a:r>
              <a:rPr lang="en-US" dirty="0" smtClean="0"/>
              <a:t>MAX (A) </a:t>
            </a:r>
          </a:p>
          <a:p>
            <a:r>
              <a:rPr lang="en-US" dirty="0" smtClean="0"/>
              <a:t>MIN (A)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23045" y="3333458"/>
            <a:ext cx="48209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.sname</a:t>
            </a:r>
            <a:r>
              <a:rPr lang="en-US" sz="1500" dirty="0"/>
              <a:t>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 = (     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MAX</a:t>
            </a:r>
            <a:r>
              <a:rPr lang="en-US" sz="1500" dirty="0"/>
              <a:t>(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1500" dirty="0"/>
              <a:t>.rating) </a:t>
            </a:r>
          </a:p>
          <a:p>
            <a:r>
              <a:rPr lang="en-US" sz="1500" dirty="0"/>
              <a:t>			</a:t>
            </a:r>
            <a:r>
              <a:rPr lang="en-US" sz="1500" dirty="0" smtClean="0"/>
              <a:t>	   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 smtClean="0"/>
              <a:t> </a:t>
            </a:r>
            <a:r>
              <a:rPr lang="en-US" sz="1500" dirty="0"/>
              <a:t>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S2</a:t>
            </a:r>
            <a:r>
              <a:rPr lang="en-US" sz="15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014" y="4739896"/>
            <a:ext cx="4820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AVG </a:t>
            </a:r>
            <a:r>
              <a:rPr lang="en-US" sz="1500" dirty="0"/>
              <a:t>(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)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/>
              <a:t>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=10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6459" y="1330599"/>
            <a:ext cx="34981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COUNT </a:t>
            </a:r>
            <a:r>
              <a:rPr lang="en-US" sz="1500" dirty="0"/>
              <a:t>(*)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3045" y="2157851"/>
            <a:ext cx="4820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AVG </a:t>
            </a:r>
            <a:r>
              <a:rPr lang="en-US" sz="1500" dirty="0"/>
              <a:t>(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)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/>
              <a:t>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=10</a:t>
            </a:r>
          </a:p>
        </p:txBody>
      </p:sp>
      <p:sp>
        <p:nvSpPr>
          <p:cNvPr id="9" name="Rectangle 8"/>
          <p:cNvSpPr/>
          <p:nvPr/>
        </p:nvSpPr>
        <p:spPr>
          <a:xfrm>
            <a:off x="4323045" y="4707901"/>
            <a:ext cx="4820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 COUNT </a:t>
            </a:r>
            <a:r>
              <a:rPr lang="en-US" sz="1500" dirty="0"/>
              <a:t>(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)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/>
              <a:t> </a:t>
            </a: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.sname</a:t>
            </a:r>
            <a:r>
              <a:rPr lang="en-US" sz="1500" dirty="0"/>
              <a:t>=‘Bob’</a:t>
            </a:r>
          </a:p>
        </p:txBody>
      </p:sp>
    </p:spTree>
    <p:extLst>
      <p:ext uri="{BB962C8B-B14F-4D97-AF65-F5344CB8AC3E}">
        <p14:creationId xmlns:p14="http://schemas.microsoft.com/office/powerpoint/2010/main" val="14612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QUERY: </a:t>
            </a:r>
            <a:r>
              <a:rPr lang="en-US" dirty="0" smtClean="0"/>
              <a:t>Find </a:t>
            </a:r>
            <a:r>
              <a:rPr lang="en-US" dirty="0"/>
              <a:t>name and age of the oldest </a:t>
            </a:r>
            <a:r>
              <a:rPr lang="en-US" dirty="0" smtClean="0"/>
              <a:t>sailor.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 the above query work???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3031" y="24615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.sname</a:t>
            </a:r>
            <a:r>
              <a:rPr lang="en-US" sz="1500" dirty="0"/>
              <a:t>,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MAX</a:t>
            </a:r>
            <a:r>
              <a:rPr lang="en-US" sz="1500" dirty="0"/>
              <a:t> (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 </a:t>
            </a:r>
          </a:p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603031" y="3973016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.sname</a:t>
            </a:r>
            <a:r>
              <a:rPr lang="en-US" sz="1500" dirty="0"/>
              <a:t>,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</a:t>
            </a:r>
            <a:r>
              <a:rPr lang="en-US" sz="1500" dirty="0" err="1"/>
              <a:t>S.age</a:t>
            </a:r>
            <a:r>
              <a:rPr lang="en-US" sz="1500" dirty="0"/>
              <a:t> = (  </a:t>
            </a:r>
            <a:endParaRPr lang="en-US" sz="1500" dirty="0" smtClean="0"/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		SELECT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MAX </a:t>
            </a:r>
            <a:r>
              <a:rPr lang="en-US" sz="1500" dirty="0"/>
              <a:t>(S2.age) 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		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   FROM </a:t>
            </a:r>
            <a:r>
              <a:rPr lang="en-US" sz="1500" dirty="0"/>
              <a:t>Sailors S2 ) </a:t>
            </a:r>
          </a:p>
          <a:p>
            <a:pPr>
              <a:lnSpc>
                <a:spcPct val="15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088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BY and HAVING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2601310"/>
            <a:ext cx="8229600" cy="36576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target-list contains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 attribute </a:t>
            </a:r>
            <a:r>
              <a:rPr lang="en-US" dirty="0"/>
              <a:t>names 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ii) terms with aggregate operations (e.g., MIN (</a:t>
            </a:r>
            <a:r>
              <a:rPr lang="en-US" dirty="0" err="1"/>
              <a:t>S.age</a:t>
            </a:r>
            <a:r>
              <a:rPr lang="en-US" dirty="0"/>
              <a:t>)).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attribute list (</a:t>
            </a:r>
            <a:r>
              <a:rPr lang="en-US" dirty="0" err="1"/>
              <a:t>i</a:t>
            </a:r>
            <a:r>
              <a:rPr lang="en-US" dirty="0"/>
              <a:t>) must be a subset of grouping-list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Intuitively</a:t>
            </a:r>
            <a:r>
              <a:rPr lang="en-US" dirty="0"/>
              <a:t>, each answer tuple corresponds to a group, and these attributes must have a single value per group. (A group is a set of tuples that have the same value for all attributes in grouping-list.)</a:t>
            </a:r>
          </a:p>
        </p:txBody>
      </p:sp>
      <p:sp>
        <p:nvSpPr>
          <p:cNvPr id="5" name="Rectangle 4"/>
          <p:cNvSpPr/>
          <p:nvPr/>
        </p:nvSpPr>
        <p:spPr>
          <a:xfrm>
            <a:off x="4970078" y="1257300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dirty="0"/>
              <a:t> [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dirty="0"/>
              <a:t>] target-list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dirty="0"/>
              <a:t> relation-list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dirty="0"/>
              <a:t> qualification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GROUP BY </a:t>
            </a:r>
            <a:r>
              <a:rPr lang="en-US" dirty="0"/>
              <a:t>grouping-list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HAVING</a:t>
            </a:r>
            <a:r>
              <a:rPr lang="en-US" dirty="0"/>
              <a:t> group-qualification</a:t>
            </a:r>
          </a:p>
        </p:txBody>
      </p:sp>
    </p:spTree>
    <p:extLst>
      <p:ext uri="{BB962C8B-B14F-4D97-AF65-F5344CB8AC3E}">
        <p14:creationId xmlns:p14="http://schemas.microsoft.com/office/powerpoint/2010/main" val="1348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 of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cross-product of relation-list is </a:t>
            </a:r>
            <a:r>
              <a:rPr lang="en-US" dirty="0" smtClean="0"/>
              <a:t>computed, tuples </a:t>
            </a:r>
            <a:r>
              <a:rPr lang="en-US" dirty="0"/>
              <a:t>that fail qualification are discarded, </a:t>
            </a:r>
            <a:r>
              <a:rPr lang="en-US" dirty="0" smtClean="0"/>
              <a:t>`</a:t>
            </a:r>
            <a:r>
              <a:rPr lang="en-US" dirty="0"/>
              <a:t>unnecessary’ fields are deleted, and </a:t>
            </a:r>
            <a:r>
              <a:rPr lang="en-US" dirty="0" smtClean="0"/>
              <a:t>the </a:t>
            </a:r>
            <a:r>
              <a:rPr lang="en-US" dirty="0"/>
              <a:t>remaining tuples are partitioned into groups by the value of attributes in </a:t>
            </a:r>
            <a:r>
              <a:rPr lang="en-US" dirty="0" smtClean="0"/>
              <a:t>grouping-list.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group-qualification is then applied to eliminate some groups.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Expressions </a:t>
            </a:r>
            <a:r>
              <a:rPr lang="en-US" dirty="0"/>
              <a:t>in group-qualification must have a single value per group! In effect, an attribute in group-qualification that is not an argument of an aggregate op also appears in grouping-list. (SQL does not exploit primary key semantics here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answer tuple is generated per qualifying group.</a:t>
            </a:r>
          </a:p>
        </p:txBody>
      </p:sp>
    </p:spTree>
    <p:extLst>
      <p:ext uri="{BB962C8B-B14F-4D97-AF65-F5344CB8AC3E}">
        <p14:creationId xmlns:p14="http://schemas.microsoft.com/office/powerpoint/2010/main" val="8396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and 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HAVING clause with the GROUP BY clause to restrict which group M rows are returned in the result 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6094" y="3299936"/>
            <a:ext cx="66249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SELECT	</a:t>
            </a:r>
            <a:r>
              <a:rPr lang="en-US" sz="2400" dirty="0" smtClean="0"/>
              <a:t>	[DISTINCT]	target list 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FROM</a:t>
            </a:r>
            <a:r>
              <a:rPr lang="en-US" sz="2400" dirty="0" smtClean="0"/>
              <a:t>			relation list 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WHERE</a:t>
            </a:r>
            <a:r>
              <a:rPr lang="en-US" sz="2400" dirty="0" smtClean="0"/>
              <a:t> 		qualification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GROUP BY</a:t>
            </a:r>
            <a:r>
              <a:rPr lang="en-US" sz="2400" dirty="0" smtClean="0"/>
              <a:t>	grouping-list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HAVING</a:t>
            </a:r>
            <a:r>
              <a:rPr lang="en-US" sz="2400" dirty="0" smtClean="0"/>
              <a:t> 		group-qualification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9282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5" y="525506"/>
            <a:ext cx="8229600" cy="3657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3"/>
                </a:solidFill>
              </a:rPr>
              <a:t>QUERY: </a:t>
            </a:r>
            <a:r>
              <a:rPr lang="en-US" dirty="0" smtClean="0"/>
              <a:t>Find the age of the youngest sailor with age 18, for each rating with at least 2 such sailors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465" y="2095586"/>
            <a:ext cx="4572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SELECT</a:t>
            </a:r>
            <a:r>
              <a:rPr lang="en-US" sz="1500" dirty="0"/>
              <a:t> 	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,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MIN</a:t>
            </a:r>
            <a:r>
              <a:rPr lang="en-US" sz="1500" dirty="0"/>
              <a:t> (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en-US" sz="1500" dirty="0"/>
              <a:t> </a:t>
            </a:r>
            <a:r>
              <a:rPr lang="en-US" sz="1500" dirty="0" smtClean="0"/>
              <a:t>      </a:t>
            </a:r>
            <a:r>
              <a:rPr lang="en-US" sz="1500" dirty="0" smtClean="0"/>
              <a:t>Sailors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1500" dirty="0"/>
              <a:t> 	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.age</a:t>
            </a:r>
            <a:r>
              <a:rPr lang="en-US" sz="1500" dirty="0"/>
              <a:t> &gt;= 18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GROUP BY </a:t>
            </a:r>
            <a:r>
              <a:rPr lang="en-US" sz="1500" dirty="0"/>
              <a:t>	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500" dirty="0" err="1"/>
              <a:t>.rating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</a:rPr>
              <a:t>HAVING COUNT </a:t>
            </a:r>
            <a:r>
              <a:rPr lang="en-US" sz="1500" dirty="0"/>
              <a:t>(*) &gt;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465" y="4337481"/>
            <a:ext cx="333046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Only </a:t>
            </a:r>
            <a:r>
              <a:rPr lang="en-US" sz="1350" dirty="0" err="1"/>
              <a:t>S.rating</a:t>
            </a:r>
            <a:r>
              <a:rPr lang="en-US" sz="1350" dirty="0"/>
              <a:t> and </a:t>
            </a:r>
            <a:r>
              <a:rPr lang="en-US" sz="1350" dirty="0" err="1"/>
              <a:t>S.age</a:t>
            </a:r>
            <a:r>
              <a:rPr lang="en-US" sz="1350" dirty="0"/>
              <a:t> are mentioned in the SELECT, GROUP BY or HAVING clauses; other attributes `unnecessary’. </a:t>
            </a:r>
          </a:p>
          <a:p>
            <a:endParaRPr lang="en-US" sz="1350" dirty="0"/>
          </a:p>
          <a:p>
            <a:r>
              <a:rPr lang="en-US" sz="1350" dirty="0"/>
              <a:t>2nd column of result is unnamed. (Use AS to name it.)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03131" y="2155226"/>
          <a:ext cx="2344408" cy="20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94"/>
                <a:gridCol w="697624"/>
                <a:gridCol w="650328"/>
                <a:gridCol w="520262"/>
              </a:tblGrid>
              <a:tr h="3362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Rusty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Chris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Brian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3132" y="1831418"/>
            <a:ext cx="8521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Sailors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414422" y="2183027"/>
          <a:ext cx="1164847" cy="197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585"/>
                <a:gridCol w="52026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849547" y="4741203"/>
          <a:ext cx="1496292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82"/>
                <a:gridCol w="67541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62126" y="4755491"/>
          <a:ext cx="1496292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82"/>
                <a:gridCol w="67541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6024764" y="3051319"/>
            <a:ext cx="260131" cy="21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>
            <a:off x="4440334" y="5044273"/>
            <a:ext cx="260131" cy="21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897984" y="2307644"/>
          <a:ext cx="116637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36"/>
                <a:gridCol w="50843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7614204" y="3033712"/>
            <a:ext cx="260131" cy="21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/>
          <p:cNvSpPr/>
          <p:nvPr/>
        </p:nvSpPr>
        <p:spPr>
          <a:xfrm>
            <a:off x="6530199" y="5022674"/>
            <a:ext cx="260131" cy="212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603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was proposed in 1970s by D. Chamberlin and R. Boyce </a:t>
            </a:r>
          </a:p>
          <a:p>
            <a:endParaRPr lang="en-US" dirty="0" smtClean="0"/>
          </a:p>
          <a:p>
            <a:r>
              <a:rPr lang="en-US" dirty="0" smtClean="0"/>
              <a:t>Data definition language (DDL)</a:t>
            </a:r>
          </a:p>
          <a:p>
            <a:pPr lvl="1"/>
            <a:r>
              <a:rPr lang="en-US" dirty="0" smtClean="0"/>
              <a:t>Define the schema (create, change, delete relations)</a:t>
            </a:r>
          </a:p>
          <a:p>
            <a:pPr lvl="1"/>
            <a:r>
              <a:rPr lang="en-US" dirty="0" smtClean="0"/>
              <a:t>Specify constrains, user permissions</a:t>
            </a:r>
          </a:p>
          <a:p>
            <a:pPr lvl="1"/>
            <a:r>
              <a:rPr lang="en-US" dirty="0" smtClean="0"/>
              <a:t>Ex. CREATE TABLE Students (</a:t>
            </a:r>
            <a:r>
              <a:rPr lang="en-US" dirty="0" err="1" smtClean="0"/>
              <a:t>sid</a:t>
            </a:r>
            <a:r>
              <a:rPr lang="en-US" dirty="0" smtClean="0"/>
              <a:t> string, name string, </a:t>
            </a:r>
            <a:r>
              <a:rPr lang="is-IS" dirty="0" smtClean="0"/>
              <a:t>…. );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Data modification language (DML)</a:t>
            </a:r>
          </a:p>
          <a:p>
            <a:pPr lvl="1"/>
            <a:r>
              <a:rPr lang="en-US" dirty="0" smtClean="0"/>
              <a:t>Find data that matches criteria</a:t>
            </a:r>
          </a:p>
          <a:p>
            <a:pPr lvl="1"/>
            <a:r>
              <a:rPr lang="en-US" dirty="0" smtClean="0"/>
              <a:t>Add, remove, update data</a:t>
            </a:r>
          </a:p>
          <a:p>
            <a:pPr lvl="1"/>
            <a:r>
              <a:rPr lang="en-US" dirty="0" smtClean="0"/>
              <a:t>The DBMS is responsible for efficient evaluation</a:t>
            </a:r>
          </a:p>
          <a:p>
            <a:pPr lvl="1"/>
            <a:r>
              <a:rPr lang="en-US" dirty="0" smtClean="0"/>
              <a:t>Ex. SELECT * FROM Students were name = “Mary”;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47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99608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SELECT	</a:t>
            </a:r>
            <a:r>
              <a:rPr lang="en-US" sz="2400" b="1" dirty="0" smtClean="0"/>
              <a:t>	</a:t>
            </a:r>
            <a:r>
              <a:rPr lang="en-US" sz="2400" b="1" i="1" dirty="0" smtClean="0">
                <a:solidFill>
                  <a:schemeClr val="accent4"/>
                </a:solidFill>
              </a:rPr>
              <a:t>(</a:t>
            </a:r>
            <a:r>
              <a:rPr lang="en-US" sz="2400" b="1" i="1" dirty="0" err="1" smtClean="0">
                <a:solidFill>
                  <a:schemeClr val="accent4"/>
                </a:solidFill>
              </a:rPr>
              <a:t>column_list</a:t>
            </a:r>
            <a:r>
              <a:rPr lang="en-US" sz="2400" b="1" i="1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FROM</a:t>
            </a:r>
            <a:r>
              <a:rPr lang="en-US" sz="2400" b="1" dirty="0" smtClean="0"/>
              <a:t>			</a:t>
            </a:r>
            <a:r>
              <a:rPr lang="en-US" sz="2400" b="1" i="1" dirty="0" smtClean="0">
                <a:solidFill>
                  <a:schemeClr val="accent4"/>
                </a:solidFill>
              </a:rPr>
              <a:t>table_name1</a:t>
            </a:r>
          </a:p>
          <a:p>
            <a:endParaRPr lang="en-US" sz="2400" b="1" i="1" dirty="0" smtClean="0">
              <a:solidFill>
                <a:schemeClr val="accent4"/>
              </a:solidFill>
            </a:endParaRPr>
          </a:p>
          <a:p>
            <a:r>
              <a:rPr lang="en-US" sz="2400" b="1" dirty="0" smtClean="0"/>
              <a:t>[ </a:t>
            </a:r>
            <a:r>
              <a:rPr lang="en-US" sz="2400" b="1" dirty="0" smtClean="0">
                <a:solidFill>
                  <a:schemeClr val="tx2"/>
                </a:solidFill>
              </a:rPr>
              <a:t>INNER | NATRUAL | </a:t>
            </a:r>
            <a:r>
              <a:rPr lang="en-US" sz="2400" b="1" dirty="0" smtClean="0">
                <a:solidFill>
                  <a:schemeClr val="accent3"/>
                </a:solidFill>
              </a:rPr>
              <a:t>{LEFT | RIGHT | FULL} </a:t>
            </a:r>
            <a:r>
              <a:rPr lang="en-US" sz="2400" b="1" dirty="0" smtClean="0">
                <a:solidFill>
                  <a:schemeClr val="tx2"/>
                </a:solidFill>
              </a:rPr>
              <a:t>OUTER </a:t>
            </a:r>
            <a:r>
              <a:rPr lang="en-US" sz="2400" b="1" dirty="0" smtClean="0"/>
              <a:t>]  </a:t>
            </a:r>
            <a:r>
              <a:rPr lang="en-US" sz="2400" b="1" dirty="0" smtClean="0">
                <a:solidFill>
                  <a:schemeClr val="accent2"/>
                </a:solidFill>
              </a:rPr>
              <a:t>JOIN</a:t>
            </a:r>
            <a:endParaRPr lang="en-US" sz="2400" b="1" dirty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ON </a:t>
            </a:r>
            <a:r>
              <a:rPr lang="en-US" sz="2400" b="1" dirty="0" smtClean="0"/>
              <a:t>			</a:t>
            </a:r>
            <a:r>
              <a:rPr lang="en-US" sz="2400" b="1" dirty="0" err="1" smtClean="0"/>
              <a:t>qualification_list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[WHERE </a:t>
            </a:r>
            <a:r>
              <a:rPr lang="is-IS" sz="2400" b="1" dirty="0" smtClean="0">
                <a:solidFill>
                  <a:schemeClr val="accent2"/>
                </a:solidFill>
              </a:rPr>
              <a:t>… ] </a:t>
            </a:r>
            <a:endParaRPr lang="en-US" sz="2400" b="1" dirty="0" smtClean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0142" y="4845041"/>
            <a:ext cx="2360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Choices:</a:t>
            </a:r>
          </a:p>
          <a:p>
            <a:pPr algn="ctr"/>
            <a:r>
              <a:rPr lang="en-US" dirty="0" smtClean="0"/>
              <a:t>INNER JOIN</a:t>
            </a:r>
          </a:p>
          <a:p>
            <a:pPr algn="ctr"/>
            <a:r>
              <a:rPr lang="en-US" dirty="0" smtClean="0"/>
              <a:t>NATURAL JOIN</a:t>
            </a:r>
          </a:p>
          <a:p>
            <a:pPr algn="ctr"/>
            <a:r>
              <a:rPr lang="en-US" dirty="0" smtClean="0"/>
              <a:t>LEFT OUTER JOIN</a:t>
            </a:r>
          </a:p>
          <a:p>
            <a:pPr algn="ctr"/>
            <a:r>
              <a:rPr lang="en-US" dirty="0" smtClean="0"/>
              <a:t>RIGHT OUTER JOIN</a:t>
            </a:r>
          </a:p>
          <a:p>
            <a:pPr algn="ctr"/>
            <a:r>
              <a:rPr lang="en-US" dirty="0" smtClean="0"/>
              <a:t>FULL OUTER JOIN</a:t>
            </a:r>
            <a:endParaRPr lang="en-US" dirty="0"/>
          </a:p>
        </p:txBody>
      </p:sp>
      <p:cxnSp>
        <p:nvCxnSpPr>
          <p:cNvPr id="7" name="Straight Connector 6"/>
          <p:cNvCxnSpPr>
            <a:endCxn id="5" idx="0"/>
          </p:cNvCxnSpPr>
          <p:nvPr/>
        </p:nvCxnSpPr>
        <p:spPr>
          <a:xfrm>
            <a:off x="5002306" y="3623102"/>
            <a:ext cx="2238128" cy="12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the rows that match the search conditions are returned.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only those sailors who have reserved boats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63749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SELECT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tx2"/>
                </a:solidFill>
              </a:rPr>
              <a:t>S.sid</a:t>
            </a:r>
            <a:r>
              <a:rPr lang="en-US" b="1" dirty="0" smtClean="0">
                <a:solidFill>
                  <a:schemeClr val="tx2"/>
                </a:solidFill>
              </a:rPr>
              <a:t> , </a:t>
            </a:r>
            <a:r>
              <a:rPr lang="en-US" b="1" dirty="0" err="1" smtClean="0">
                <a:solidFill>
                  <a:schemeClr val="tx2"/>
                </a:solidFill>
              </a:rPr>
              <a:t>S.sname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</a:rPr>
              <a:t>R.bid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FROM</a:t>
            </a:r>
            <a:r>
              <a:rPr lang="en-US" b="1" dirty="0" smtClean="0"/>
              <a:t>			</a:t>
            </a:r>
            <a:r>
              <a:rPr lang="en-US" b="1" dirty="0" smtClean="0">
                <a:solidFill>
                  <a:schemeClr val="tx2"/>
                </a:solidFill>
              </a:rPr>
              <a:t>Sailors S </a:t>
            </a:r>
          </a:p>
          <a:p>
            <a:endParaRPr lang="en-US" b="1" i="1" dirty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INNER JOIN</a:t>
            </a:r>
            <a:r>
              <a:rPr lang="en-US" b="1" i="1" dirty="0" smtClean="0">
                <a:solidFill>
                  <a:schemeClr val="accent4"/>
                </a:solidFill>
              </a:rPr>
              <a:t>		</a:t>
            </a:r>
            <a:r>
              <a:rPr lang="en-US" b="1" dirty="0" smtClean="0">
                <a:solidFill>
                  <a:schemeClr val="tx2"/>
                </a:solidFill>
              </a:rPr>
              <a:t>Reserves R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ON  			</a:t>
            </a:r>
            <a:r>
              <a:rPr lang="en-US" b="1" dirty="0" err="1" smtClean="0">
                <a:solidFill>
                  <a:schemeClr val="tx2"/>
                </a:solidFill>
              </a:rPr>
              <a:t>S.sid</a:t>
            </a:r>
            <a:r>
              <a:rPr lang="en-US" b="1" dirty="0" smtClean="0">
                <a:solidFill>
                  <a:schemeClr val="tx2"/>
                </a:solidFill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</a:rPr>
              <a:t>R.sid</a:t>
            </a:r>
            <a:r>
              <a:rPr lang="en-US" b="1" dirty="0" smtClean="0">
                <a:solidFill>
                  <a:schemeClr val="tx2"/>
                </a:solidFill>
              </a:rPr>
              <a:t>;</a:t>
            </a:r>
          </a:p>
          <a:p>
            <a:endParaRPr lang="en-US" b="1" i="1" dirty="0" smtClean="0">
              <a:solidFill>
                <a:schemeClr val="accent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3729" y="4432157"/>
            <a:ext cx="4401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SELECT	</a:t>
            </a:r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tx2"/>
                </a:solidFill>
              </a:rPr>
              <a:t>S.sid</a:t>
            </a:r>
            <a:r>
              <a:rPr lang="en-US" b="1" dirty="0" smtClean="0">
                <a:solidFill>
                  <a:schemeClr val="tx2"/>
                </a:solidFill>
              </a:rPr>
              <a:t> , </a:t>
            </a:r>
            <a:r>
              <a:rPr lang="en-US" b="1" dirty="0" err="1" smtClean="0">
                <a:solidFill>
                  <a:schemeClr val="tx2"/>
                </a:solidFill>
              </a:rPr>
              <a:t>S.sname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</a:rPr>
              <a:t>R.bid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FROM</a:t>
            </a:r>
            <a:r>
              <a:rPr lang="en-US" b="1" dirty="0" smtClean="0"/>
              <a:t>			</a:t>
            </a:r>
            <a:r>
              <a:rPr lang="en-US" b="1" dirty="0" smtClean="0">
                <a:solidFill>
                  <a:schemeClr val="tx2"/>
                </a:solidFill>
              </a:rPr>
              <a:t>Sailors S, Reserves R</a:t>
            </a:r>
            <a:endParaRPr lang="en-US" b="1" i="1" dirty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WHERE		</a:t>
            </a:r>
            <a:r>
              <a:rPr lang="en-US" b="1" i="1" dirty="0" smtClean="0">
                <a:solidFill>
                  <a:schemeClr val="accent4"/>
                </a:solidFill>
              </a:rPr>
              <a:t>	</a:t>
            </a:r>
            <a:r>
              <a:rPr lang="en-US" b="1" dirty="0" err="1" smtClean="0">
                <a:solidFill>
                  <a:schemeClr val="tx2"/>
                </a:solidFill>
              </a:rPr>
              <a:t>S.sid</a:t>
            </a:r>
            <a:r>
              <a:rPr lang="en-US" b="1" dirty="0" smtClean="0">
                <a:solidFill>
                  <a:schemeClr val="tx2"/>
                </a:solidFill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</a:rPr>
              <a:t>R.sid</a:t>
            </a:r>
            <a:r>
              <a:rPr lang="en-US" b="1" dirty="0" smtClean="0">
                <a:solidFill>
                  <a:schemeClr val="tx2"/>
                </a:solidFill>
              </a:rPr>
              <a:t>;</a:t>
            </a:r>
          </a:p>
          <a:p>
            <a:endParaRPr lang="en-US" b="1" i="1" dirty="0" smtClean="0">
              <a:solidFill>
                <a:schemeClr val="accent4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97506" y="3281082"/>
            <a:ext cx="1344706" cy="95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47765" y="351465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46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Left Outer Join returns all matched rows, and also all unmatched rows from the table on the left of the join clause. </a:t>
            </a:r>
          </a:p>
          <a:p>
            <a:endParaRPr lang="en-US" dirty="0"/>
          </a:p>
          <a:p>
            <a:r>
              <a:rPr lang="en-US" dirty="0" smtClean="0"/>
              <a:t>Uses NULLs in fields of non-matching tuples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Returns all sailors &amp; information on whether thy have reserved boats.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3341" y="3695325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SELECT	</a:t>
            </a:r>
            <a:r>
              <a:rPr lang="en-US" b="1" dirty="0" smtClean="0"/>
              <a:t>				</a:t>
            </a:r>
            <a:r>
              <a:rPr lang="en-US" b="1" dirty="0" err="1" smtClean="0">
                <a:solidFill>
                  <a:schemeClr val="tx2"/>
                </a:solidFill>
              </a:rPr>
              <a:t>S.sid</a:t>
            </a:r>
            <a:r>
              <a:rPr lang="en-US" b="1" dirty="0" smtClean="0">
                <a:solidFill>
                  <a:schemeClr val="tx2"/>
                </a:solidFill>
              </a:rPr>
              <a:t> , </a:t>
            </a:r>
            <a:r>
              <a:rPr lang="en-US" b="1" dirty="0" err="1" smtClean="0">
                <a:solidFill>
                  <a:schemeClr val="tx2"/>
                </a:solidFill>
              </a:rPr>
              <a:t>S.sname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</a:rPr>
              <a:t>R.bid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FROM</a:t>
            </a:r>
            <a:r>
              <a:rPr lang="en-US" b="1" dirty="0" smtClean="0"/>
              <a:t>					</a:t>
            </a:r>
            <a:r>
              <a:rPr lang="en-US" b="1" dirty="0" smtClean="0">
                <a:solidFill>
                  <a:schemeClr val="tx2"/>
                </a:solidFill>
              </a:rPr>
              <a:t>Sailors S </a:t>
            </a:r>
          </a:p>
          <a:p>
            <a:endParaRPr lang="en-US" b="1" i="1" dirty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LEFT OUTER JOIN</a:t>
            </a:r>
            <a:r>
              <a:rPr lang="en-US" b="1" i="1" dirty="0" smtClean="0">
                <a:solidFill>
                  <a:schemeClr val="accent4"/>
                </a:solidFill>
              </a:rPr>
              <a:t>		</a:t>
            </a:r>
            <a:r>
              <a:rPr lang="en-US" b="1" dirty="0" smtClean="0">
                <a:solidFill>
                  <a:schemeClr val="tx2"/>
                </a:solidFill>
              </a:rPr>
              <a:t>Reserves R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ON  					</a:t>
            </a:r>
            <a:r>
              <a:rPr lang="en-US" b="1" dirty="0" err="1" smtClean="0">
                <a:solidFill>
                  <a:schemeClr val="tx2"/>
                </a:solidFill>
              </a:rPr>
              <a:t>S.sid</a:t>
            </a:r>
            <a:r>
              <a:rPr lang="en-US" b="1" dirty="0" smtClean="0">
                <a:solidFill>
                  <a:schemeClr val="tx2"/>
                </a:solidFill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</a:rPr>
              <a:t>R.sid</a:t>
            </a:r>
            <a:r>
              <a:rPr lang="en-US" b="1" dirty="0" smtClean="0">
                <a:solidFill>
                  <a:schemeClr val="tx2"/>
                </a:solidFill>
              </a:rPr>
              <a:t>;</a:t>
            </a:r>
          </a:p>
          <a:p>
            <a:endParaRPr lang="en-US" b="1" i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51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21347"/>
              </p:ext>
            </p:extLst>
          </p:nvPr>
        </p:nvGraphicFramePr>
        <p:xfrm>
          <a:off x="2213556" y="2166084"/>
          <a:ext cx="279515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64"/>
                <a:gridCol w="777189"/>
                <a:gridCol w="729493"/>
                <a:gridCol w="67541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22615"/>
              </p:ext>
            </p:extLst>
          </p:nvPr>
        </p:nvGraphicFramePr>
        <p:xfrm>
          <a:off x="6093046" y="2166084"/>
          <a:ext cx="227233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196"/>
                <a:gridCol w="735168"/>
                <a:gridCol w="879974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10/10/96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11/12/96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12/3/97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13556" y="173358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Sailors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3046" y="1733588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Reserves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98810"/>
              </p:ext>
            </p:extLst>
          </p:nvPr>
        </p:nvGraphicFramePr>
        <p:xfrm>
          <a:off x="4732639" y="4384162"/>
          <a:ext cx="2119746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64"/>
                <a:gridCol w="777189"/>
                <a:gridCol w="729493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732639" y="3293844"/>
            <a:ext cx="520677" cy="84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92512" y="3387786"/>
            <a:ext cx="300534" cy="75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4166952"/>
            <a:ext cx="8229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SELECT	</a:t>
            </a:r>
            <a:r>
              <a:rPr lang="en-US" sz="1600" b="1" dirty="0" smtClean="0"/>
              <a:t>			</a:t>
            </a:r>
            <a:r>
              <a:rPr lang="en-US" sz="1600" b="1" dirty="0" err="1" smtClean="0">
                <a:solidFill>
                  <a:schemeClr val="tx2"/>
                </a:solidFill>
              </a:rPr>
              <a:t>S.sid</a:t>
            </a:r>
            <a:r>
              <a:rPr lang="en-US" sz="1600" b="1" dirty="0" smtClean="0">
                <a:solidFill>
                  <a:schemeClr val="tx2"/>
                </a:solidFill>
              </a:rPr>
              <a:t> , </a:t>
            </a:r>
            <a:r>
              <a:rPr lang="en-US" sz="1600" b="1" dirty="0" err="1" smtClean="0">
                <a:solidFill>
                  <a:schemeClr val="tx2"/>
                </a:solidFill>
              </a:rPr>
              <a:t>S.sname</a:t>
            </a:r>
            <a:r>
              <a:rPr lang="en-US" sz="1600" b="1" dirty="0" smtClean="0">
                <a:solidFill>
                  <a:schemeClr val="tx2"/>
                </a:solidFill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</a:rPr>
              <a:t>R.bid</a:t>
            </a:r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FROM</a:t>
            </a:r>
            <a:r>
              <a:rPr lang="en-US" sz="1600" b="1" dirty="0" smtClean="0"/>
              <a:t>				</a:t>
            </a:r>
            <a:r>
              <a:rPr lang="en-US" sz="1600" b="1" dirty="0" smtClean="0">
                <a:solidFill>
                  <a:schemeClr val="tx2"/>
                </a:solidFill>
              </a:rPr>
              <a:t>Sailors S </a:t>
            </a:r>
          </a:p>
          <a:p>
            <a:endParaRPr lang="en-US" sz="1600" b="1" i="1" dirty="0">
              <a:solidFill>
                <a:schemeClr val="accent4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LEFT OUTER JOIN</a:t>
            </a:r>
            <a:r>
              <a:rPr lang="en-US" sz="1600" b="1" i="1" dirty="0" smtClean="0">
                <a:solidFill>
                  <a:schemeClr val="accent4"/>
                </a:solidFill>
              </a:rPr>
              <a:t>		</a:t>
            </a:r>
            <a:r>
              <a:rPr lang="en-US" sz="1600" b="1" dirty="0" smtClean="0">
                <a:solidFill>
                  <a:schemeClr val="tx2"/>
                </a:solidFill>
              </a:rPr>
              <a:t>Reserves R</a:t>
            </a:r>
          </a:p>
          <a:p>
            <a:r>
              <a:rPr lang="en-US" sz="1600" b="1" dirty="0" smtClean="0">
                <a:solidFill>
                  <a:schemeClr val="accent2"/>
                </a:solidFill>
              </a:rPr>
              <a:t>ON  					</a:t>
            </a:r>
            <a:r>
              <a:rPr lang="en-US" sz="1600" b="1" dirty="0" err="1" smtClean="0">
                <a:solidFill>
                  <a:schemeClr val="tx2"/>
                </a:solidFill>
              </a:rPr>
              <a:t>S.sid</a:t>
            </a:r>
            <a:r>
              <a:rPr lang="en-US" sz="1600" b="1" dirty="0" smtClean="0">
                <a:solidFill>
                  <a:schemeClr val="tx2"/>
                </a:solidFill>
              </a:rPr>
              <a:t> = </a:t>
            </a:r>
            <a:r>
              <a:rPr lang="en-US" sz="1600" b="1" dirty="0" err="1" smtClean="0">
                <a:solidFill>
                  <a:schemeClr val="tx2"/>
                </a:solidFill>
              </a:rPr>
              <a:t>R.sid</a:t>
            </a:r>
            <a:r>
              <a:rPr lang="en-US" sz="1600" b="1" dirty="0" smtClean="0">
                <a:solidFill>
                  <a:schemeClr val="tx2"/>
                </a:solidFill>
              </a:rPr>
              <a:t>;</a:t>
            </a:r>
          </a:p>
          <a:p>
            <a:endParaRPr lang="en-US" b="1" i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26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Right Outer Join returns all matched rows, plus all unmatched rows from the table on the right of the join clause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Returns all boats &amp; information on which ones are reserved.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34353" y="3238381"/>
            <a:ext cx="8229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SELECT	</a:t>
            </a:r>
            <a:r>
              <a:rPr lang="en-US" sz="1600" b="1" dirty="0" smtClean="0"/>
              <a:t>			</a:t>
            </a:r>
            <a:r>
              <a:rPr lang="en-US" sz="1600" b="1" dirty="0" err="1" smtClean="0">
                <a:solidFill>
                  <a:schemeClr val="tx2"/>
                </a:solidFill>
              </a:rPr>
              <a:t>R.sid</a:t>
            </a:r>
            <a:r>
              <a:rPr lang="en-US" sz="1600" b="1" dirty="0" smtClean="0">
                <a:solidFill>
                  <a:schemeClr val="tx2"/>
                </a:solidFill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</a:rPr>
              <a:t>B.bid</a:t>
            </a:r>
            <a:r>
              <a:rPr lang="en-US" sz="1600" b="1" dirty="0" smtClean="0">
                <a:solidFill>
                  <a:schemeClr val="tx2"/>
                </a:solidFill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</a:rPr>
              <a:t>B.bname</a:t>
            </a:r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FROM</a:t>
            </a:r>
            <a:r>
              <a:rPr lang="en-US" sz="1600" b="1" dirty="0" smtClean="0"/>
              <a:t>				</a:t>
            </a:r>
            <a:r>
              <a:rPr lang="en-US" sz="1600" b="1" dirty="0" smtClean="0">
                <a:solidFill>
                  <a:schemeClr val="tx2"/>
                </a:solidFill>
              </a:rPr>
              <a:t>Reserves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tx2"/>
                </a:solidFill>
              </a:rPr>
              <a:t>R</a:t>
            </a:r>
          </a:p>
          <a:p>
            <a:endParaRPr lang="en-US" sz="1600" b="1" i="1" dirty="0">
              <a:solidFill>
                <a:schemeClr val="accent4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RIGHT OUTER JOIN</a:t>
            </a:r>
            <a:r>
              <a:rPr lang="en-US" sz="1600" b="1" i="1" dirty="0" smtClean="0">
                <a:solidFill>
                  <a:schemeClr val="accent4"/>
                </a:solidFill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</a:rPr>
              <a:t>Boats B</a:t>
            </a:r>
          </a:p>
          <a:p>
            <a:r>
              <a:rPr lang="en-US" sz="1600" b="1" dirty="0" smtClean="0">
                <a:solidFill>
                  <a:schemeClr val="accent2"/>
                </a:solidFill>
              </a:rPr>
              <a:t>ON  					</a:t>
            </a:r>
            <a:r>
              <a:rPr lang="en-US" sz="1600" b="1" dirty="0" err="1" smtClean="0">
                <a:solidFill>
                  <a:schemeClr val="tx2"/>
                </a:solidFill>
              </a:rPr>
              <a:t>R.bid</a:t>
            </a:r>
            <a:r>
              <a:rPr lang="en-US" sz="1600" b="1" dirty="0" smtClean="0">
                <a:solidFill>
                  <a:schemeClr val="tx2"/>
                </a:solidFill>
              </a:rPr>
              <a:t> = </a:t>
            </a:r>
            <a:r>
              <a:rPr lang="en-US" sz="1600" b="1" dirty="0" err="1" smtClean="0">
                <a:solidFill>
                  <a:schemeClr val="tx2"/>
                </a:solidFill>
              </a:rPr>
              <a:t>B.bid</a:t>
            </a:r>
            <a:r>
              <a:rPr lang="en-US" sz="1600" b="1" dirty="0" smtClean="0">
                <a:solidFill>
                  <a:schemeClr val="tx2"/>
                </a:solidFill>
              </a:rPr>
              <a:t>;</a:t>
            </a:r>
          </a:p>
          <a:p>
            <a:endParaRPr lang="en-US" b="1" i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07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3139"/>
              </p:ext>
            </p:extLst>
          </p:nvPr>
        </p:nvGraphicFramePr>
        <p:xfrm>
          <a:off x="2213556" y="2166084"/>
          <a:ext cx="251908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58"/>
                <a:gridCol w="923603"/>
                <a:gridCol w="866921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10/10/96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11/12/96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12/3/97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93606"/>
              </p:ext>
            </p:extLst>
          </p:nvPr>
        </p:nvGraphicFramePr>
        <p:xfrm>
          <a:off x="6093045" y="2166084"/>
          <a:ext cx="2459283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63"/>
                <a:gridCol w="980122"/>
                <a:gridCol w="767898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Interlake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Interlake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Clipper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green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Marine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13556" y="173358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Sailors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3046" y="1733588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Reserves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08831"/>
              </p:ext>
            </p:extLst>
          </p:nvPr>
        </p:nvGraphicFramePr>
        <p:xfrm>
          <a:off x="4732638" y="4384162"/>
          <a:ext cx="241069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11"/>
                <a:gridCol w="883863"/>
                <a:gridCol w="829621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Interlake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Interlake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Clipper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Marine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732639" y="3293844"/>
            <a:ext cx="520677" cy="84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92512" y="3387786"/>
            <a:ext cx="300534" cy="75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4166952"/>
            <a:ext cx="8229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SELECT	</a:t>
            </a:r>
            <a:r>
              <a:rPr lang="en-US" sz="1600" b="1" dirty="0" smtClean="0"/>
              <a:t>			</a:t>
            </a:r>
            <a:r>
              <a:rPr lang="en-US" sz="1600" b="1" dirty="0" err="1" smtClean="0">
                <a:solidFill>
                  <a:schemeClr val="tx2"/>
                </a:solidFill>
              </a:rPr>
              <a:t>R.sid</a:t>
            </a:r>
            <a:r>
              <a:rPr lang="en-US" sz="1600" b="1" dirty="0" smtClean="0">
                <a:solidFill>
                  <a:schemeClr val="tx2"/>
                </a:solidFill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</a:rPr>
              <a:t>B.bid</a:t>
            </a:r>
            <a:r>
              <a:rPr lang="en-US" sz="1600" b="1" dirty="0" smtClean="0">
                <a:solidFill>
                  <a:schemeClr val="tx2"/>
                </a:solidFill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</a:rPr>
              <a:t>B.bname</a:t>
            </a:r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FROM</a:t>
            </a:r>
            <a:r>
              <a:rPr lang="en-US" sz="1600" b="1" dirty="0" smtClean="0"/>
              <a:t>				</a:t>
            </a:r>
            <a:r>
              <a:rPr lang="en-US" sz="1600" b="1" dirty="0" smtClean="0">
                <a:solidFill>
                  <a:schemeClr val="tx2"/>
                </a:solidFill>
              </a:rPr>
              <a:t>Reserves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tx2"/>
                </a:solidFill>
              </a:rPr>
              <a:t>R</a:t>
            </a:r>
          </a:p>
          <a:p>
            <a:endParaRPr lang="en-US" sz="1600" b="1" i="1" dirty="0">
              <a:solidFill>
                <a:schemeClr val="accent4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RIGHT OUTER JOIN</a:t>
            </a:r>
            <a:r>
              <a:rPr lang="en-US" sz="1600" b="1" i="1" dirty="0" smtClean="0">
                <a:solidFill>
                  <a:schemeClr val="accent4"/>
                </a:solidFill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</a:rPr>
              <a:t>Boats B</a:t>
            </a:r>
          </a:p>
          <a:p>
            <a:r>
              <a:rPr lang="en-US" sz="1600" b="1" dirty="0" smtClean="0">
                <a:solidFill>
                  <a:schemeClr val="accent2"/>
                </a:solidFill>
              </a:rPr>
              <a:t>ON  					</a:t>
            </a:r>
            <a:r>
              <a:rPr lang="en-US" sz="1600" b="1" dirty="0" err="1" smtClean="0">
                <a:solidFill>
                  <a:schemeClr val="tx2"/>
                </a:solidFill>
              </a:rPr>
              <a:t>R.bid</a:t>
            </a:r>
            <a:r>
              <a:rPr lang="en-US" sz="1600" b="1" dirty="0" smtClean="0">
                <a:solidFill>
                  <a:schemeClr val="tx2"/>
                </a:solidFill>
              </a:rPr>
              <a:t> = </a:t>
            </a:r>
            <a:r>
              <a:rPr lang="en-US" sz="1600" b="1" dirty="0" err="1" smtClean="0">
                <a:solidFill>
                  <a:schemeClr val="tx2"/>
                </a:solidFill>
              </a:rPr>
              <a:t>B.bid</a:t>
            </a:r>
            <a:r>
              <a:rPr lang="en-US" sz="1600" b="1" dirty="0" smtClean="0">
                <a:solidFill>
                  <a:schemeClr val="tx2"/>
                </a:solidFill>
              </a:rPr>
              <a:t>;</a:t>
            </a:r>
          </a:p>
          <a:p>
            <a:endParaRPr lang="en-US" b="1" i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4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Outer Join returns all (matched and unmatched) rows from the tables on both sides of the join clause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835" y="3161437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SELECT	</a:t>
            </a:r>
            <a:r>
              <a:rPr lang="en-US" b="1" dirty="0" smtClean="0"/>
              <a:t>				</a:t>
            </a:r>
            <a:r>
              <a:rPr lang="en-US" b="1" dirty="0" err="1" smtClean="0">
                <a:solidFill>
                  <a:schemeClr val="tx2"/>
                </a:solidFill>
              </a:rPr>
              <a:t>S.sid</a:t>
            </a:r>
            <a:r>
              <a:rPr lang="en-US" b="1" dirty="0" smtClean="0">
                <a:solidFill>
                  <a:schemeClr val="tx2"/>
                </a:solidFill>
              </a:rPr>
              <a:t> , </a:t>
            </a:r>
            <a:r>
              <a:rPr lang="en-US" b="1" dirty="0" err="1" smtClean="0">
                <a:solidFill>
                  <a:schemeClr val="tx2"/>
                </a:solidFill>
              </a:rPr>
              <a:t>B.bid</a:t>
            </a:r>
            <a:r>
              <a:rPr lang="en-US" b="1" dirty="0" smtClean="0">
                <a:solidFill>
                  <a:schemeClr val="tx2"/>
                </a:solidFill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</a:rPr>
              <a:t>B.bname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FROM</a:t>
            </a:r>
            <a:r>
              <a:rPr lang="en-US" b="1" dirty="0" smtClean="0"/>
              <a:t>					</a:t>
            </a:r>
            <a:r>
              <a:rPr lang="en-US" b="1" dirty="0" smtClean="0">
                <a:solidFill>
                  <a:schemeClr val="tx2"/>
                </a:solidFill>
              </a:rPr>
              <a:t>Sailors S </a:t>
            </a:r>
          </a:p>
          <a:p>
            <a:endParaRPr lang="en-US" b="1" i="1" dirty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FULL OUTER JOIN</a:t>
            </a:r>
            <a:r>
              <a:rPr lang="en-US" b="1" i="1" dirty="0" smtClean="0">
                <a:solidFill>
                  <a:schemeClr val="accent4"/>
                </a:solidFill>
              </a:rPr>
              <a:t>		</a:t>
            </a:r>
            <a:r>
              <a:rPr lang="en-US" b="1" dirty="0" smtClean="0">
                <a:solidFill>
                  <a:schemeClr val="tx2"/>
                </a:solidFill>
              </a:rPr>
              <a:t>Boats B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ON  					</a:t>
            </a:r>
            <a:r>
              <a:rPr lang="en-US" b="1" dirty="0" err="1" smtClean="0">
                <a:solidFill>
                  <a:schemeClr val="tx2"/>
                </a:solidFill>
              </a:rPr>
              <a:t>S.sname</a:t>
            </a:r>
            <a:r>
              <a:rPr lang="en-US" b="1" dirty="0" smtClean="0">
                <a:solidFill>
                  <a:schemeClr val="tx2"/>
                </a:solidFill>
              </a:rPr>
              <a:t>= </a:t>
            </a:r>
            <a:r>
              <a:rPr lang="en-US" b="1" dirty="0" err="1" smtClean="0">
                <a:solidFill>
                  <a:schemeClr val="tx2"/>
                </a:solidFill>
              </a:rPr>
              <a:t>B.bname</a:t>
            </a:r>
            <a:r>
              <a:rPr lang="en-US" b="1" dirty="0" smtClean="0">
                <a:solidFill>
                  <a:schemeClr val="tx2"/>
                </a:solidFill>
              </a:rPr>
              <a:t>;</a:t>
            </a:r>
          </a:p>
          <a:p>
            <a:endParaRPr lang="en-US" b="1" i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7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102011"/>
              </p:ext>
            </p:extLst>
          </p:nvPr>
        </p:nvGraphicFramePr>
        <p:xfrm>
          <a:off x="1057836" y="2166084"/>
          <a:ext cx="367480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0"/>
                <a:gridCol w="985876"/>
                <a:gridCol w="985876"/>
                <a:gridCol w="92537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45.0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63.5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5899"/>
              </p:ext>
            </p:extLst>
          </p:nvPr>
        </p:nvGraphicFramePr>
        <p:xfrm>
          <a:off x="6093045" y="2166084"/>
          <a:ext cx="2459283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63"/>
                <a:gridCol w="980122"/>
                <a:gridCol w="767898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Interlake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blue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purple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23921"/>
              </p:ext>
            </p:extLst>
          </p:nvPr>
        </p:nvGraphicFramePr>
        <p:xfrm>
          <a:off x="4732638" y="4384162"/>
          <a:ext cx="38196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873"/>
                <a:gridCol w="1041900"/>
                <a:gridCol w="977958"/>
                <a:gridCol w="977958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Dustin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Lubber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Interlake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732639" y="3293844"/>
            <a:ext cx="520677" cy="84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92512" y="3387786"/>
            <a:ext cx="300534" cy="75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4166952"/>
            <a:ext cx="8229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</a:rPr>
              <a:t>SELECT	</a:t>
            </a:r>
            <a:r>
              <a:rPr lang="en-US" sz="1600" b="1" dirty="0" smtClean="0"/>
              <a:t>			</a:t>
            </a:r>
            <a:r>
              <a:rPr lang="en-US" sz="1600" b="1" dirty="0" err="1">
                <a:solidFill>
                  <a:schemeClr val="tx2"/>
                </a:solidFill>
              </a:rPr>
              <a:t>S</a:t>
            </a:r>
            <a:r>
              <a:rPr lang="en-US" sz="1600" b="1" dirty="0" err="1" smtClean="0">
                <a:solidFill>
                  <a:schemeClr val="tx2"/>
                </a:solidFill>
              </a:rPr>
              <a:t>.sid</a:t>
            </a:r>
            <a:r>
              <a:rPr lang="en-US" sz="1600" b="1" dirty="0" smtClean="0">
                <a:solidFill>
                  <a:schemeClr val="tx2"/>
                </a:solidFill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</a:rPr>
              <a:t>B.bid</a:t>
            </a:r>
            <a:r>
              <a:rPr lang="en-US" sz="1600" b="1" dirty="0" smtClean="0">
                <a:solidFill>
                  <a:schemeClr val="tx2"/>
                </a:solidFill>
              </a:rPr>
              <a:t>, </a:t>
            </a:r>
            <a:r>
              <a:rPr lang="en-US" sz="1600" b="1" dirty="0" err="1" smtClean="0">
                <a:solidFill>
                  <a:schemeClr val="tx2"/>
                </a:solidFill>
              </a:rPr>
              <a:t>B.bname</a:t>
            </a:r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FROM</a:t>
            </a:r>
            <a:r>
              <a:rPr lang="en-US" sz="1600" b="1" dirty="0" smtClean="0"/>
              <a:t>				</a:t>
            </a:r>
            <a:r>
              <a:rPr lang="en-US" sz="1600" b="1" dirty="0" smtClean="0">
                <a:solidFill>
                  <a:schemeClr val="tx2"/>
                </a:solidFill>
              </a:rPr>
              <a:t>Sailors S</a:t>
            </a:r>
          </a:p>
          <a:p>
            <a:endParaRPr lang="en-US" sz="1600" b="1" i="1" dirty="0">
              <a:solidFill>
                <a:schemeClr val="accent4"/>
              </a:solidFill>
            </a:endParaRPr>
          </a:p>
          <a:p>
            <a:r>
              <a:rPr lang="en-US" sz="1600" b="1" dirty="0" smtClean="0">
                <a:solidFill>
                  <a:schemeClr val="accent2"/>
                </a:solidFill>
              </a:rPr>
              <a:t>FULL OUTER JOIN</a:t>
            </a:r>
            <a:r>
              <a:rPr lang="en-US" sz="1600" b="1" i="1" dirty="0" smtClean="0">
                <a:solidFill>
                  <a:schemeClr val="accent4"/>
                </a:solidFill>
              </a:rPr>
              <a:t>		</a:t>
            </a:r>
            <a:r>
              <a:rPr lang="en-US" sz="1600" b="1" dirty="0" smtClean="0">
                <a:solidFill>
                  <a:schemeClr val="tx2"/>
                </a:solidFill>
              </a:rPr>
              <a:t>Boats B</a:t>
            </a:r>
          </a:p>
          <a:p>
            <a:r>
              <a:rPr lang="en-US" sz="1600" b="1" dirty="0" smtClean="0">
                <a:solidFill>
                  <a:schemeClr val="accent2"/>
                </a:solidFill>
              </a:rPr>
              <a:t>ON  					</a:t>
            </a:r>
            <a:r>
              <a:rPr lang="en-US" sz="1600" b="1" dirty="0" err="1" smtClean="0">
                <a:solidFill>
                  <a:schemeClr val="tx2"/>
                </a:solidFill>
              </a:rPr>
              <a:t>S.sname</a:t>
            </a:r>
            <a:r>
              <a:rPr lang="en-US" sz="1600" b="1" dirty="0" smtClean="0">
                <a:solidFill>
                  <a:schemeClr val="tx2"/>
                </a:solidFill>
              </a:rPr>
              <a:t> = </a:t>
            </a:r>
            <a:r>
              <a:rPr lang="en-US" sz="1600" b="1" dirty="0" err="1" smtClean="0">
                <a:solidFill>
                  <a:schemeClr val="tx2"/>
                </a:solidFill>
              </a:rPr>
              <a:t>B.bname</a:t>
            </a:r>
            <a:r>
              <a:rPr lang="en-US" sz="1600" b="1" dirty="0" smtClean="0">
                <a:solidFill>
                  <a:schemeClr val="tx2"/>
                </a:solidFill>
              </a:rPr>
              <a:t>;</a:t>
            </a:r>
          </a:p>
          <a:p>
            <a:endParaRPr lang="en-US" b="1" i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02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/ PHP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MySQL server is a separate sever hosting your database.</a:t>
            </a:r>
          </a:p>
          <a:p>
            <a:r>
              <a:rPr lang="en-US" dirty="0" smtClean="0"/>
              <a:t>The backend (PHP) server will contact the MySQL server to :</a:t>
            </a:r>
          </a:p>
          <a:p>
            <a:pPr lvl="1"/>
            <a:r>
              <a:rPr lang="en-US" dirty="0" smtClean="0"/>
              <a:t>Create tables</a:t>
            </a:r>
          </a:p>
          <a:p>
            <a:pPr lvl="1"/>
            <a:r>
              <a:rPr lang="en-US" dirty="0" smtClean="0"/>
              <a:t>Issue queries </a:t>
            </a:r>
          </a:p>
          <a:p>
            <a:pPr lvl="1"/>
            <a:r>
              <a:rPr lang="en-US" dirty="0" smtClean="0"/>
              <a:t>Insert rows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 the two communicate?</a:t>
            </a:r>
          </a:p>
          <a:p>
            <a:pPr lvl="1"/>
            <a:r>
              <a:rPr lang="en-US" dirty="0" smtClean="0"/>
              <a:t>PHP applications sends messages                                                                                                                 to the MySQL server using </a:t>
            </a:r>
            <a:r>
              <a:rPr lang="en-US" dirty="0"/>
              <a:t>data access </a:t>
            </a:r>
            <a:r>
              <a:rPr lang="en-US" dirty="0" smtClean="0"/>
              <a:t>layer (i.e. API)</a:t>
            </a:r>
            <a:r>
              <a:rPr lang="en-US" dirty="0"/>
              <a:t> 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PDO </a:t>
            </a:r>
            <a:r>
              <a:rPr lang="en-US" dirty="0" smtClean="0"/>
              <a:t>– PHP </a:t>
            </a:r>
            <a:r>
              <a:rPr lang="en-US" dirty="0"/>
              <a:t>Data </a:t>
            </a:r>
            <a:r>
              <a:rPr lang="en-US" dirty="0" smtClean="0"/>
              <a:t>Objects extension</a:t>
            </a:r>
          </a:p>
          <a:p>
            <a:pPr lvl="2"/>
            <a:r>
              <a:rPr lang="en-US" b="1" dirty="0" smtClean="0"/>
              <a:t>MYSQLI </a:t>
            </a:r>
            <a:r>
              <a:rPr lang="en-US" dirty="0" smtClean="0"/>
              <a:t>– MySQL improved extension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93" y="2859045"/>
            <a:ext cx="3797207" cy="15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7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Connection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8268"/>
            <a:ext cx="7172325" cy="1762125"/>
          </a:xfrm>
        </p:spPr>
      </p:pic>
      <p:sp>
        <p:nvSpPr>
          <p:cNvPr id="7" name="TextBox 6"/>
          <p:cNvSpPr txBox="1"/>
          <p:nvPr/>
        </p:nvSpPr>
        <p:spPr>
          <a:xfrm>
            <a:off x="232735" y="1690471"/>
            <a:ext cx="86785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is to open a new connection to the MySQL server</a:t>
            </a:r>
          </a:p>
          <a:p>
            <a:endParaRPr lang="en-US" b="1" dirty="0"/>
          </a:p>
          <a:p>
            <a:r>
              <a:rPr lang="en-US" b="1" dirty="0"/>
              <a:t>OOP Style usage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en-US" dirty="0" err="1">
                <a:solidFill>
                  <a:schemeClr val="accent2"/>
                </a:solidFill>
              </a:rPr>
              <a:t>db_connection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new </a:t>
            </a:r>
            <a:r>
              <a:rPr lang="en-US" dirty="0" err="1">
                <a:solidFill>
                  <a:schemeClr val="accent1"/>
                </a:solidFill>
              </a:rPr>
              <a:t>mysqli</a:t>
            </a:r>
            <a:r>
              <a:rPr lang="en-US" dirty="0"/>
              <a:t>( </a:t>
            </a:r>
            <a:r>
              <a:rPr lang="en-US" dirty="0">
                <a:solidFill>
                  <a:schemeClr val="accent3"/>
                </a:solidFill>
              </a:rPr>
              <a:t>'host’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chemeClr val="accent3"/>
                </a:solidFill>
              </a:rPr>
              <a:t>'username', 'password’ , '</a:t>
            </a:r>
            <a:r>
              <a:rPr lang="en-US" dirty="0" err="1">
                <a:solidFill>
                  <a:schemeClr val="accent3"/>
                </a:solidFill>
              </a:rPr>
              <a:t>dbname</a:t>
            </a:r>
            <a:r>
              <a:rPr lang="en-US" dirty="0">
                <a:solidFill>
                  <a:schemeClr val="accent3"/>
                </a:solidFill>
              </a:rPr>
              <a:t>’ </a:t>
            </a:r>
            <a:r>
              <a:rPr lang="en-US" dirty="0"/>
              <a:t>);</a:t>
            </a:r>
          </a:p>
          <a:p>
            <a:endParaRPr lang="en-US" b="1" dirty="0"/>
          </a:p>
          <a:p>
            <a:r>
              <a:rPr lang="en-US" b="1" dirty="0"/>
              <a:t>Procedural Style usage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en-US" dirty="0" err="1">
                <a:solidFill>
                  <a:schemeClr val="accent2"/>
                </a:solidFill>
              </a:rPr>
              <a:t>db_connection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chemeClr val="accent1"/>
                </a:solidFill>
              </a:rPr>
              <a:t>mysqli_connect</a:t>
            </a:r>
            <a:r>
              <a:rPr lang="en-US" dirty="0"/>
              <a:t>( </a:t>
            </a:r>
            <a:r>
              <a:rPr lang="en-US" dirty="0">
                <a:solidFill>
                  <a:schemeClr val="accent3"/>
                </a:solidFill>
              </a:rPr>
              <a:t>'host’ , 'username’ , 'password’ , '</a:t>
            </a:r>
            <a:r>
              <a:rPr lang="en-US" dirty="0" err="1">
                <a:solidFill>
                  <a:schemeClr val="accent3"/>
                </a:solidFill>
              </a:rPr>
              <a:t>dbname</a:t>
            </a:r>
            <a:r>
              <a:rPr lang="en-US" dirty="0">
                <a:solidFill>
                  <a:schemeClr val="accent3"/>
                </a:solidFill>
              </a:rPr>
              <a:t>’ 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66655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336665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Enrolled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0584" y="1992492"/>
            <a:ext cx="2978727" cy="21889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Students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name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login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SSN CHAR(12),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gpa</a:t>
            </a:r>
            <a:r>
              <a:rPr lang="en-US" sz="1600" dirty="0" smtClean="0">
                <a:solidFill>
                  <a:schemeClr val="tx1"/>
                </a:solidFill>
              </a:rPr>
              <a:t> FLOAT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0763" y="1992492"/>
            <a:ext cx="2978727" cy="218898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Enrolled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cid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grade FLOAT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584" y="4547296"/>
            <a:ext cx="744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Insert a single tuple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Delete tuples that satisfy condition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4719" y="4855072"/>
            <a:ext cx="6640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INSERT INTO Students (</a:t>
            </a:r>
            <a:r>
              <a:rPr lang="en-US" sz="1600" dirty="0" err="1" smtClean="0"/>
              <a:t>sid</a:t>
            </a:r>
            <a:r>
              <a:rPr lang="en-US" sz="1600" dirty="0" smtClean="0"/>
              <a:t>, name, login, SSN, </a:t>
            </a:r>
            <a:r>
              <a:rPr lang="en-US" sz="1600" dirty="0" err="1" smtClean="0"/>
              <a:t>gpa</a:t>
            </a:r>
            <a:r>
              <a:rPr lang="en-US" sz="1600" dirty="0" smtClean="0"/>
              <a:t>) VALUES (21, “Mary”, “</a:t>
            </a:r>
            <a:r>
              <a:rPr lang="en-US" sz="1600" dirty="0" err="1" smtClean="0"/>
              <a:t>marys</a:t>
            </a:r>
            <a:r>
              <a:rPr lang="en-US" sz="1600" dirty="0" smtClean="0"/>
              <a:t>”, “000-00-0000”, 3.4);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04719" y="5823825"/>
            <a:ext cx="6640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DELETE FROM Students S</a:t>
            </a:r>
          </a:p>
          <a:p>
            <a:r>
              <a:rPr lang="en-US" sz="1600" dirty="0" smtClean="0"/>
              <a:t>WHERE </a:t>
            </a:r>
            <a:r>
              <a:rPr lang="en-US" sz="1600" dirty="0" err="1" smtClean="0"/>
              <a:t>S.name</a:t>
            </a:r>
            <a:r>
              <a:rPr lang="en-US" sz="1600" dirty="0" smtClean="0"/>
              <a:t> = “Mary”;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2148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Disconnecting from DB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94" y="4338412"/>
            <a:ext cx="4752975" cy="1114425"/>
          </a:xfrm>
        </p:spPr>
      </p:pic>
      <p:sp>
        <p:nvSpPr>
          <p:cNvPr id="5" name="TextBox 4"/>
          <p:cNvSpPr txBox="1"/>
          <p:nvPr/>
        </p:nvSpPr>
        <p:spPr>
          <a:xfrm>
            <a:off x="224118" y="1879684"/>
            <a:ext cx="8462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Last step is to close any connections to the MySQL server</a:t>
            </a:r>
          </a:p>
          <a:p>
            <a:endParaRPr lang="en-US" b="1" dirty="0"/>
          </a:p>
          <a:p>
            <a:r>
              <a:rPr lang="en-US" b="1" dirty="0" err="1">
                <a:solidFill>
                  <a:schemeClr val="accent1"/>
                </a:solidFill>
              </a:rPr>
              <a:t>mysqli_free_result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/>
              <a:t>( </a:t>
            </a:r>
            <a:r>
              <a:rPr lang="en-US" b="1" dirty="0">
                <a:solidFill>
                  <a:schemeClr val="accent3"/>
                </a:solidFill>
              </a:rPr>
              <a:t>$result </a:t>
            </a:r>
            <a:r>
              <a:rPr lang="en-US" b="1" dirty="0"/>
              <a:t>)   - </a:t>
            </a:r>
            <a:r>
              <a:rPr lang="en-US" dirty="0"/>
              <a:t>deallocates any memory used by the current connection to store results, etc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1" dirty="0" err="1">
                <a:solidFill>
                  <a:schemeClr val="accent1"/>
                </a:solidFill>
              </a:rPr>
              <a:t>mysqli_close</a:t>
            </a:r>
            <a:r>
              <a:rPr lang="en-US" b="1" dirty="0"/>
              <a:t>( </a:t>
            </a:r>
            <a:r>
              <a:rPr lang="en-US" b="1" dirty="0">
                <a:solidFill>
                  <a:schemeClr val="accent3"/>
                </a:solidFill>
              </a:rPr>
              <a:t>$</a:t>
            </a:r>
            <a:r>
              <a:rPr lang="en-US" b="1" dirty="0" err="1">
                <a:solidFill>
                  <a:schemeClr val="accent3"/>
                </a:solidFill>
              </a:rPr>
              <a:t>db_connection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/>
              <a:t>)  - </a:t>
            </a:r>
            <a:r>
              <a:rPr lang="en-US" dirty="0"/>
              <a:t>closes the current connection </a:t>
            </a:r>
          </a:p>
        </p:txBody>
      </p:sp>
    </p:spTree>
    <p:extLst>
      <p:ext uri="{BB962C8B-B14F-4D97-AF65-F5344CB8AC3E}">
        <p14:creationId xmlns:p14="http://schemas.microsoft.com/office/powerpoint/2010/main" val="762542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30" y="522195"/>
            <a:ext cx="8229600" cy="742950"/>
          </a:xfrm>
        </p:spPr>
        <p:txBody>
          <a:bodyPr/>
          <a:lstStyle/>
          <a:p>
            <a:r>
              <a:rPr lang="en-US" dirty="0" smtClean="0"/>
              <a:t>Issuing a query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54" y="3955788"/>
            <a:ext cx="5705475" cy="1552575"/>
          </a:xfrm>
        </p:spPr>
      </p:pic>
      <p:sp>
        <p:nvSpPr>
          <p:cNvPr id="5" name="TextBox 4"/>
          <p:cNvSpPr txBox="1"/>
          <p:nvPr/>
        </p:nvSpPr>
        <p:spPr>
          <a:xfrm>
            <a:off x="420130" y="1439737"/>
            <a:ext cx="872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charset="0"/>
              <a:buChar char="•"/>
            </a:pPr>
            <a:r>
              <a:rPr lang="en-US" dirty="0"/>
              <a:t>To issue a query, create the query string and invoke the following function:</a:t>
            </a:r>
          </a:p>
          <a:p>
            <a:pPr marL="557213" lvl="1" indent="-214313">
              <a:buFont typeface="Arial" charset="0"/>
              <a:buChar char="•"/>
            </a:pPr>
            <a:endParaRPr lang="en-US" dirty="0"/>
          </a:p>
          <a:p>
            <a:pPr marL="557213" lvl="1" indent="-214313">
              <a:buFont typeface="Arial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$result </a:t>
            </a:r>
            <a:r>
              <a:rPr lang="en-US" dirty="0"/>
              <a:t>= </a:t>
            </a:r>
            <a:r>
              <a:rPr lang="en-US" b="1" dirty="0" err="1">
                <a:solidFill>
                  <a:schemeClr val="accent1"/>
                </a:solidFill>
              </a:rPr>
              <a:t>mysqli_query</a:t>
            </a:r>
            <a:r>
              <a:rPr lang="en-US" b="1" dirty="0"/>
              <a:t> ( </a:t>
            </a:r>
            <a:r>
              <a:rPr lang="en-US" b="1" dirty="0">
                <a:solidFill>
                  <a:schemeClr val="accent3"/>
                </a:solidFill>
              </a:rPr>
              <a:t>$</a:t>
            </a:r>
            <a:r>
              <a:rPr lang="en-US" b="1" dirty="0" err="1">
                <a:solidFill>
                  <a:schemeClr val="accent3"/>
                </a:solidFill>
              </a:rPr>
              <a:t>db_connection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/>
              <a:t>,  </a:t>
            </a:r>
            <a:r>
              <a:rPr lang="en-US" b="1" dirty="0">
                <a:solidFill>
                  <a:schemeClr val="accent3"/>
                </a:solidFill>
              </a:rPr>
              <a:t>$</a:t>
            </a:r>
            <a:r>
              <a:rPr lang="en-US" b="1" dirty="0" err="1">
                <a:solidFill>
                  <a:schemeClr val="accent3"/>
                </a:solidFill>
              </a:rPr>
              <a:t>query_string</a:t>
            </a:r>
            <a:r>
              <a:rPr lang="en-US" b="1" dirty="0"/>
              <a:t>) </a:t>
            </a:r>
          </a:p>
          <a:p>
            <a:pPr marL="214313" indent="-214313">
              <a:buFont typeface="Arial" charset="0"/>
              <a:buChar char="•"/>
            </a:pPr>
            <a:endParaRPr lang="en-US" b="1" dirty="0"/>
          </a:p>
          <a:p>
            <a:pPr marL="214313" indent="-214313">
              <a:buFont typeface="Arial" charset="0"/>
              <a:buChar char="•"/>
            </a:pPr>
            <a:r>
              <a:rPr lang="en-US" dirty="0"/>
              <a:t>Returns False on failure; on success of </a:t>
            </a:r>
            <a:r>
              <a:rPr lang="en-US" i="1" dirty="0"/>
              <a:t>SELECT, SHOW, DESCRIBE</a:t>
            </a:r>
            <a:r>
              <a:rPr lang="en-US" dirty="0"/>
              <a:t> or </a:t>
            </a:r>
            <a:r>
              <a:rPr lang="en-US" i="1" dirty="0"/>
              <a:t>EXPLAIN</a:t>
            </a:r>
            <a:r>
              <a:rPr lang="en-US" dirty="0"/>
              <a:t> queries, returns a </a:t>
            </a:r>
            <a:r>
              <a:rPr lang="en-US" dirty="0" err="1"/>
              <a:t>mysqli_result</a:t>
            </a:r>
            <a:r>
              <a:rPr lang="en-US" dirty="0"/>
              <a:t>  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67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query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the number of rows returned by the result: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$</a:t>
            </a:r>
            <a:r>
              <a:rPr lang="en-US" dirty="0" err="1" smtClean="0">
                <a:solidFill>
                  <a:schemeClr val="accent2"/>
                </a:solidFill>
              </a:rPr>
              <a:t>num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=  </a:t>
            </a:r>
            <a:r>
              <a:rPr lang="en-US" b="1" dirty="0" err="1" smtClean="0">
                <a:solidFill>
                  <a:schemeClr val="accent1"/>
                </a:solidFill>
              </a:rPr>
              <a:t>mysqli_num_rows</a:t>
            </a:r>
            <a:r>
              <a:rPr lang="en-US" dirty="0" smtClean="0"/>
              <a:t>( </a:t>
            </a:r>
            <a:r>
              <a:rPr lang="en-US" dirty="0" smtClean="0">
                <a:solidFill>
                  <a:schemeClr val="accent3"/>
                </a:solidFill>
              </a:rPr>
              <a:t>$result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an integer representing number of rows in the result object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fetch a row from the result object: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$row </a:t>
            </a:r>
            <a:r>
              <a:rPr lang="en-US" dirty="0" smtClean="0"/>
              <a:t>= 	</a:t>
            </a:r>
            <a:r>
              <a:rPr lang="en-US" dirty="0" err="1" smtClean="0">
                <a:solidFill>
                  <a:schemeClr val="accent1"/>
                </a:solidFill>
              </a:rPr>
              <a:t>mysqli_fetch_array</a:t>
            </a:r>
            <a:r>
              <a:rPr lang="en-US" dirty="0" smtClean="0"/>
              <a:t>( </a:t>
            </a:r>
            <a:r>
              <a:rPr lang="en-US" dirty="0" smtClean="0">
                <a:solidFill>
                  <a:schemeClr val="accent3"/>
                </a:solidFill>
              </a:rPr>
              <a:t>$result 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MYSQLI_ASSOC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5205" y="3134238"/>
            <a:ext cx="1588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MYSQLI_ASSOC </a:t>
            </a:r>
          </a:p>
          <a:p>
            <a:r>
              <a:rPr lang="en-US" sz="1350" dirty="0"/>
              <a:t>MYSQLI_NUM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968241" y="3296165"/>
            <a:ext cx="741405" cy="37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40284" y="2989173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Optional </a:t>
            </a:r>
          </a:p>
          <a:p>
            <a:r>
              <a:rPr lang="en-US" sz="1200" dirty="0" err="1"/>
              <a:t>param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177878" y="4416675"/>
            <a:ext cx="6832354" cy="1408078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$row </a:t>
            </a:r>
            <a:r>
              <a:rPr lang="en-US" sz="1200" dirty="0"/>
              <a:t>=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 err="1">
                <a:solidFill>
                  <a:schemeClr val="accent1"/>
                </a:solidFill>
              </a:rPr>
              <a:t>mysqli_fetch_array</a:t>
            </a:r>
            <a:r>
              <a:rPr lang="en-US" sz="1200" dirty="0"/>
              <a:t>( </a:t>
            </a:r>
            <a:r>
              <a:rPr lang="en-US" sz="1200" dirty="0">
                <a:solidFill>
                  <a:schemeClr val="accent3"/>
                </a:solidFill>
              </a:rPr>
              <a:t>$result 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MYSQLI_NUM 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303336"/>
                </a:solidFill>
                <a:latin typeface="Arial" charset="0"/>
              </a:rPr>
              <a:t>// </a:t>
            </a:r>
            <a:r>
              <a:rPr lang="en-US" sz="1200" dirty="0">
                <a:solidFill>
                  <a:srgbClr val="242729"/>
                </a:solidFill>
                <a:latin typeface="Arial" charset="0"/>
              </a:rPr>
              <a:t>fetches each row of the result like this:</a:t>
            </a:r>
          </a:p>
          <a:p>
            <a:endParaRPr lang="en-US" sz="1200" dirty="0">
              <a:solidFill>
                <a:srgbClr val="303336"/>
              </a:solidFill>
            </a:endParaRPr>
          </a:p>
          <a:p>
            <a:r>
              <a:rPr lang="en-US" sz="1200" dirty="0">
                <a:solidFill>
                  <a:srgbClr val="303336"/>
                </a:solidFill>
              </a:rPr>
              <a:t>	array(  </a:t>
            </a:r>
            <a:r>
              <a:rPr lang="en-US" sz="1200" dirty="0">
                <a:solidFill>
                  <a:srgbClr val="7D2727"/>
                </a:solidFill>
              </a:rPr>
              <a:t>0</a:t>
            </a:r>
            <a:r>
              <a:rPr lang="en-US" sz="1200" dirty="0">
                <a:solidFill>
                  <a:srgbClr val="303336"/>
                </a:solidFill>
              </a:rPr>
              <a:t> =&gt; </a:t>
            </a:r>
            <a:r>
              <a:rPr lang="en-US" sz="1200" dirty="0">
                <a:solidFill>
                  <a:srgbClr val="7D2727"/>
                </a:solidFill>
              </a:rPr>
              <a:t>”</a:t>
            </a:r>
            <a:r>
              <a:rPr lang="en-US" sz="1200" dirty="0" err="1">
                <a:solidFill>
                  <a:srgbClr val="7D2727"/>
                </a:solidFill>
              </a:rPr>
              <a:t>mary</a:t>
            </a:r>
            <a:r>
              <a:rPr lang="en-US" sz="1200" dirty="0">
                <a:solidFill>
                  <a:srgbClr val="7D2727"/>
                </a:solidFill>
              </a:rPr>
              <a:t>"</a:t>
            </a:r>
            <a:r>
              <a:rPr lang="en-US" sz="1200" dirty="0">
                <a:solidFill>
                  <a:srgbClr val="303336"/>
                </a:solidFill>
              </a:rPr>
              <a:t>,  </a:t>
            </a:r>
            <a:r>
              <a:rPr lang="en-US" sz="1200" dirty="0">
                <a:solidFill>
                  <a:srgbClr val="7D2727"/>
                </a:solidFill>
              </a:rPr>
              <a:t>1</a:t>
            </a:r>
            <a:r>
              <a:rPr lang="en-US" sz="1200" dirty="0">
                <a:solidFill>
                  <a:srgbClr val="303336"/>
                </a:solidFill>
              </a:rPr>
              <a:t> =&gt; </a:t>
            </a:r>
            <a:r>
              <a:rPr lang="en-US" sz="1200" dirty="0">
                <a:solidFill>
                  <a:srgbClr val="7D2727"/>
                </a:solidFill>
              </a:rPr>
              <a:t>"smith"</a:t>
            </a:r>
            <a:r>
              <a:rPr lang="en-US" sz="1200" dirty="0">
                <a:solidFill>
                  <a:srgbClr val="303336"/>
                </a:solidFill>
              </a:rPr>
              <a:t> );</a:t>
            </a:r>
          </a:p>
          <a:p>
            <a:endParaRPr lang="en-US" sz="1200" dirty="0">
              <a:solidFill>
                <a:srgbClr val="303336"/>
              </a:solidFill>
              <a:latin typeface="Arial" charset="0"/>
            </a:endParaRPr>
          </a:p>
          <a:p>
            <a:pPr marL="0" lvl="1"/>
            <a:r>
              <a:rPr lang="en-US" sz="1350" dirty="0">
                <a:solidFill>
                  <a:schemeClr val="accent2"/>
                </a:solidFill>
              </a:rPr>
              <a:t>$row </a:t>
            </a:r>
            <a:r>
              <a:rPr lang="en-US" sz="1350" dirty="0"/>
              <a:t>=</a:t>
            </a:r>
            <a:r>
              <a:rPr lang="en-US" sz="1350" dirty="0">
                <a:solidFill>
                  <a:schemeClr val="accent2"/>
                </a:solidFill>
              </a:rPr>
              <a:t> </a:t>
            </a:r>
            <a:r>
              <a:rPr lang="en-US" sz="1350" dirty="0" err="1">
                <a:solidFill>
                  <a:schemeClr val="accent1"/>
                </a:solidFill>
              </a:rPr>
              <a:t>mysqli_fetch_array</a:t>
            </a:r>
            <a:r>
              <a:rPr lang="en-US" sz="1350" dirty="0"/>
              <a:t>( </a:t>
            </a:r>
            <a:r>
              <a:rPr lang="en-US" sz="1350" dirty="0">
                <a:solidFill>
                  <a:schemeClr val="accent3"/>
                </a:solidFill>
              </a:rPr>
              <a:t>$result </a:t>
            </a:r>
            <a:r>
              <a:rPr lang="en-US" sz="1350" dirty="0"/>
              <a:t>, 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MYSQLI_ASSOC </a:t>
            </a:r>
            <a:r>
              <a:rPr lang="en-US" sz="1350" dirty="0"/>
              <a:t>) </a:t>
            </a:r>
            <a:r>
              <a:rPr lang="en-US" sz="1200" dirty="0">
                <a:solidFill>
                  <a:srgbClr val="303336"/>
                </a:solidFill>
              </a:rPr>
              <a:t>// </a:t>
            </a:r>
            <a:r>
              <a:rPr lang="en-US" sz="1200" dirty="0">
                <a:solidFill>
                  <a:srgbClr val="242729"/>
                </a:solidFill>
                <a:latin typeface="Arial" charset="0"/>
              </a:rPr>
              <a:t>fetches an array like this:</a:t>
            </a:r>
          </a:p>
          <a:p>
            <a:r>
              <a:rPr lang="en-US" sz="1200" dirty="0">
                <a:solidFill>
                  <a:srgbClr val="303336"/>
                </a:solidFill>
              </a:rPr>
              <a:t>	</a:t>
            </a:r>
          </a:p>
          <a:p>
            <a:r>
              <a:rPr lang="en-US" sz="1200" dirty="0">
                <a:solidFill>
                  <a:srgbClr val="303336"/>
                </a:solidFill>
              </a:rPr>
              <a:t>array(     </a:t>
            </a:r>
            <a:r>
              <a:rPr lang="en-US" sz="1200" dirty="0">
                <a:solidFill>
                  <a:srgbClr val="7D2727"/>
                </a:solidFill>
              </a:rPr>
              <a:t>“</a:t>
            </a:r>
            <a:r>
              <a:rPr lang="en-US" sz="1200" dirty="0" err="1">
                <a:solidFill>
                  <a:srgbClr val="7D2727"/>
                </a:solidFill>
              </a:rPr>
              <a:t>firstname</a:t>
            </a:r>
            <a:r>
              <a:rPr lang="en-US" sz="1200" dirty="0">
                <a:solidFill>
                  <a:srgbClr val="7D2727"/>
                </a:solidFill>
              </a:rPr>
              <a:t>"</a:t>
            </a:r>
            <a:r>
              <a:rPr lang="en-US" sz="1200" dirty="0">
                <a:solidFill>
                  <a:srgbClr val="303336"/>
                </a:solidFill>
              </a:rPr>
              <a:t> =&gt; </a:t>
            </a:r>
            <a:r>
              <a:rPr lang="en-US" sz="1200" dirty="0">
                <a:solidFill>
                  <a:srgbClr val="7D2727"/>
                </a:solidFill>
              </a:rPr>
              <a:t>”</a:t>
            </a:r>
            <a:r>
              <a:rPr lang="en-US" sz="1200" dirty="0" err="1">
                <a:solidFill>
                  <a:srgbClr val="7D2727"/>
                </a:solidFill>
              </a:rPr>
              <a:t>mary</a:t>
            </a:r>
            <a:r>
              <a:rPr lang="en-US" sz="1200" dirty="0">
                <a:solidFill>
                  <a:srgbClr val="7D2727"/>
                </a:solidFill>
              </a:rPr>
              <a:t>"</a:t>
            </a:r>
            <a:r>
              <a:rPr lang="en-US" sz="1200" dirty="0">
                <a:solidFill>
                  <a:srgbClr val="303336"/>
                </a:solidFill>
              </a:rPr>
              <a:t>,  </a:t>
            </a:r>
            <a:r>
              <a:rPr lang="en-US" sz="1200" dirty="0">
                <a:solidFill>
                  <a:srgbClr val="7D2727"/>
                </a:solidFill>
              </a:rPr>
              <a:t>”</a:t>
            </a:r>
            <a:r>
              <a:rPr lang="en-US" sz="1200" dirty="0" err="1">
                <a:solidFill>
                  <a:srgbClr val="7D2727"/>
                </a:solidFill>
              </a:rPr>
              <a:t>lastname</a:t>
            </a:r>
            <a:r>
              <a:rPr lang="en-US" sz="1200" dirty="0">
                <a:solidFill>
                  <a:srgbClr val="7D2727"/>
                </a:solidFill>
              </a:rPr>
              <a:t>"</a:t>
            </a:r>
            <a:r>
              <a:rPr lang="en-US" sz="1200" dirty="0">
                <a:solidFill>
                  <a:srgbClr val="303336"/>
                </a:solidFill>
              </a:rPr>
              <a:t> =&gt; </a:t>
            </a:r>
            <a:r>
              <a:rPr lang="en-US" sz="1200" dirty="0">
                <a:solidFill>
                  <a:srgbClr val="7D2727"/>
                </a:solidFill>
              </a:rPr>
              <a:t>”smith"</a:t>
            </a:r>
            <a:r>
              <a:rPr lang="en-US" sz="1200" dirty="0">
                <a:solidFill>
                  <a:srgbClr val="303336"/>
                </a:solidFill>
              </a:rPr>
              <a:t> 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9597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query results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14769"/>
            <a:ext cx="7920318" cy="2862322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$result </a:t>
            </a:r>
            <a:r>
              <a:rPr lang="en-US" dirty="0"/>
              <a:t>= </a:t>
            </a:r>
            <a:r>
              <a:rPr lang="en-US" dirty="0" err="1">
                <a:solidFill>
                  <a:schemeClr val="accent1"/>
                </a:solidFill>
              </a:rPr>
              <a:t>perform_query</a:t>
            </a:r>
            <a:r>
              <a:rPr lang="en-US" dirty="0"/>
              <a:t>( </a:t>
            </a:r>
            <a:r>
              <a:rPr lang="en-US" dirty="0">
                <a:solidFill>
                  <a:schemeClr val="accent3"/>
                </a:solidFill>
              </a:rPr>
              <a:t>$</a:t>
            </a:r>
            <a:r>
              <a:rPr lang="en-US" dirty="0" err="1">
                <a:solidFill>
                  <a:schemeClr val="accent3"/>
                </a:solidFill>
              </a:rPr>
              <a:t>dbc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, </a:t>
            </a:r>
            <a:r>
              <a:rPr lang="en-US" dirty="0">
                <a:solidFill>
                  <a:schemeClr val="accent3"/>
                </a:solidFill>
              </a:rPr>
              <a:t>$query 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echo "</a:t>
            </a:r>
            <a:r>
              <a:rPr lang="en-US" dirty="0" err="1"/>
              <a:t>Num</a:t>
            </a:r>
            <a:r>
              <a:rPr lang="en-US" dirty="0"/>
              <a:t> Results:" . </a:t>
            </a:r>
            <a:r>
              <a:rPr lang="en-US" dirty="0" err="1">
                <a:solidFill>
                  <a:schemeClr val="accent1"/>
                </a:solidFill>
              </a:rPr>
              <a:t>mysqli_num_rows</a:t>
            </a:r>
            <a:r>
              <a:rPr lang="en-US" dirty="0"/>
              <a:t>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$result </a:t>
            </a:r>
            <a:r>
              <a:rPr lang="en-US" dirty="0"/>
              <a:t>);</a:t>
            </a:r>
          </a:p>
          <a:p>
            <a:pPr marL="0" lvl="1"/>
            <a:endParaRPr lang="en-US" dirty="0"/>
          </a:p>
          <a:p>
            <a:pPr marL="0" lvl="1"/>
            <a:r>
              <a:rPr lang="en-US" dirty="0"/>
              <a:t>while ( </a:t>
            </a:r>
            <a:r>
              <a:rPr lang="en-US" dirty="0">
                <a:solidFill>
                  <a:schemeClr val="accent2"/>
                </a:solidFill>
              </a:rPr>
              <a:t>$row </a:t>
            </a:r>
            <a:r>
              <a:rPr lang="en-US" dirty="0"/>
              <a:t>= </a:t>
            </a:r>
            <a:r>
              <a:rPr lang="en-US" dirty="0" err="1">
                <a:solidFill>
                  <a:schemeClr val="accent1"/>
                </a:solidFill>
              </a:rPr>
              <a:t>mysqli_fetch_array</a:t>
            </a:r>
            <a:r>
              <a:rPr lang="en-US" dirty="0"/>
              <a:t>( </a:t>
            </a:r>
            <a:r>
              <a:rPr lang="en-US" dirty="0">
                <a:solidFill>
                  <a:schemeClr val="accent3"/>
                </a:solidFill>
              </a:rPr>
              <a:t>$result 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MYSQLI_ASSOC</a:t>
            </a:r>
            <a:r>
              <a:rPr lang="en-US" dirty="0"/>
              <a:t> ) ) {		</a:t>
            </a:r>
          </a:p>
          <a:p>
            <a:pPr marL="0" lvl="1"/>
            <a:r>
              <a:rPr lang="en-US" dirty="0"/>
              <a:t>	</a:t>
            </a:r>
          </a:p>
          <a:p>
            <a:pPr marL="0" lvl="1"/>
            <a:r>
              <a:rPr lang="en-US" dirty="0"/>
              <a:t>	$title = $row['title'];				</a:t>
            </a:r>
          </a:p>
          <a:p>
            <a:pPr marL="0" lvl="1"/>
            <a:r>
              <a:rPr lang="en-US" dirty="0"/>
              <a:t>	$year  = $row['year'];			   				</a:t>
            </a:r>
          </a:p>
          <a:p>
            <a:pPr marL="0" lvl="1"/>
            <a:endParaRPr lang="en-US" dirty="0"/>
          </a:p>
          <a:p>
            <a:pPr marL="0" lvl="1"/>
            <a:r>
              <a:rPr lang="en-US" dirty="0"/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862918" y="2282639"/>
            <a:ext cx="941294" cy="13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04212" y="2115565"/>
            <a:ext cx="20217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Continue to retrieve row</a:t>
            </a:r>
          </a:p>
          <a:p>
            <a:r>
              <a:rPr lang="en-US" sz="1350" dirty="0"/>
              <a:t>Object while not NULL</a:t>
            </a:r>
          </a:p>
        </p:txBody>
      </p:sp>
    </p:spTree>
    <p:extLst>
      <p:ext uri="{BB962C8B-B14F-4D97-AF65-F5344CB8AC3E}">
        <p14:creationId xmlns:p14="http://schemas.microsoft.com/office/powerpoint/2010/main" val="314721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Lets create a Database for IMDB data, loading the data from a CSV file and then utilizing PHP to query the database and display results. </a:t>
            </a:r>
          </a:p>
          <a:p>
            <a:endParaRPr lang="en-US" dirty="0" smtClean="0"/>
          </a:p>
          <a:p>
            <a:r>
              <a:rPr lang="en-US" dirty="0" smtClean="0"/>
              <a:t>Using MYSQL command line:</a:t>
            </a:r>
          </a:p>
          <a:p>
            <a:pPr lvl="1"/>
            <a:r>
              <a:rPr lang="en-US" dirty="0" smtClean="0"/>
              <a:t>Create a database and the appropriate table(s)</a:t>
            </a:r>
          </a:p>
          <a:p>
            <a:pPr lvl="1"/>
            <a:r>
              <a:rPr lang="en-US" dirty="0" smtClean="0"/>
              <a:t>Load CSV file into created table </a:t>
            </a:r>
          </a:p>
          <a:p>
            <a:pPr lvl="1"/>
            <a:r>
              <a:rPr lang="en-US" dirty="0" smtClean="0"/>
              <a:t>Issue queries to verify everything looks good</a:t>
            </a:r>
          </a:p>
          <a:p>
            <a:endParaRPr lang="en-US" dirty="0" smtClean="0"/>
          </a:p>
          <a:p>
            <a:r>
              <a:rPr lang="en-US" dirty="0" smtClean="0"/>
              <a:t>From the PHP application:</a:t>
            </a:r>
          </a:p>
          <a:p>
            <a:pPr lvl="1"/>
            <a:r>
              <a:rPr lang="en-US" dirty="0" smtClean="0"/>
              <a:t>Write PHP code to connect and query the database</a:t>
            </a:r>
          </a:p>
          <a:p>
            <a:pPr lvl="1"/>
            <a:r>
              <a:rPr lang="en-US" dirty="0" smtClean="0"/>
              <a:t>Write PHP code to display query results</a:t>
            </a:r>
          </a:p>
          <a:p>
            <a:endParaRPr lang="en-US" dirty="0" smtClean="0"/>
          </a:p>
          <a:p>
            <a:r>
              <a:rPr lang="en-US" dirty="0" smtClean="0"/>
              <a:t>Example folder name:  PHP_MYSQL_IMDB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0530" y="2812830"/>
            <a:ext cx="33752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Note,  MySQL database by default </a:t>
            </a:r>
          </a:p>
          <a:p>
            <a:r>
              <a:rPr lang="en-US" sz="1350" dirty="0"/>
              <a:t>may prevent loading CSV files into tables for security issues. </a:t>
            </a:r>
          </a:p>
          <a:p>
            <a:endParaRPr lang="en-US" sz="1350" dirty="0"/>
          </a:p>
          <a:p>
            <a:r>
              <a:rPr lang="en-US" sz="1350" dirty="0"/>
              <a:t>Disable this feature my modifying your </a:t>
            </a:r>
          </a:p>
          <a:p>
            <a:r>
              <a:rPr lang="en-US" sz="1350" dirty="0" err="1">
                <a:solidFill>
                  <a:schemeClr val="accent1"/>
                </a:solidFill>
              </a:rPr>
              <a:t>startMysql.sh</a:t>
            </a:r>
            <a:r>
              <a:rPr lang="en-US" sz="1350" dirty="0"/>
              <a:t> script and adding the following option parameter</a:t>
            </a:r>
          </a:p>
          <a:p>
            <a:endParaRPr lang="en-US" sz="1350" dirty="0"/>
          </a:p>
          <a:p>
            <a:r>
              <a:rPr lang="en-US" sz="1350" dirty="0">
                <a:solidFill>
                  <a:schemeClr val="accent2"/>
                </a:solidFill>
              </a:rPr>
              <a:t>--secure-file-</a:t>
            </a:r>
            <a:r>
              <a:rPr lang="en-US" sz="1350" dirty="0" err="1">
                <a:solidFill>
                  <a:schemeClr val="accent2"/>
                </a:solidFill>
              </a:rPr>
              <a:t>priv</a:t>
            </a:r>
            <a:r>
              <a:rPr lang="en-US" sz="1350" dirty="0">
                <a:solidFill>
                  <a:schemeClr val="accent2"/>
                </a:solidFill>
              </a:rPr>
              <a:t>="" </a:t>
            </a:r>
          </a:p>
          <a:p>
            <a:endParaRPr lang="en-US" sz="135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1" y="2928097"/>
            <a:ext cx="1008530" cy="69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4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 – starting MySQL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7471"/>
            <a:ext cx="9018493" cy="4876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Login to MySQL :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/Applications/MAMP/Library/bin/</a:t>
            </a:r>
            <a:r>
              <a:rPr lang="en-US" dirty="0" err="1">
                <a:solidFill>
                  <a:schemeClr val="accent1"/>
                </a:solidFill>
              </a:rPr>
              <a:t>mysql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--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host=localhost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 root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–</a:t>
            </a:r>
            <a:r>
              <a:rPr lang="en-US" dirty="0" err="1" smtClean="0">
                <a:solidFill>
                  <a:schemeClr val="accent4"/>
                </a:solidFill>
              </a:rPr>
              <a:t>proot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" y="3015570"/>
            <a:ext cx="5677460" cy="27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86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 – Create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>
                <a:solidFill>
                  <a:schemeClr val="accent2"/>
                </a:solidFill>
              </a:rPr>
              <a:t>imdb.sql</a:t>
            </a:r>
            <a:r>
              <a:rPr lang="en-US" dirty="0" smtClean="0"/>
              <a:t> file which will contain the sequence of commands to:</a:t>
            </a:r>
          </a:p>
          <a:p>
            <a:pPr lvl="1"/>
            <a:r>
              <a:rPr lang="en-US" dirty="0" smtClean="0"/>
              <a:t>Create the database </a:t>
            </a:r>
          </a:p>
          <a:p>
            <a:pPr lvl="1"/>
            <a:r>
              <a:rPr lang="en-US" dirty="0" smtClean="0"/>
              <a:t>Create the tables</a:t>
            </a:r>
          </a:p>
          <a:p>
            <a:pPr lvl="1"/>
            <a:r>
              <a:rPr lang="en-US" dirty="0" smtClean="0"/>
              <a:t>Query the tables</a:t>
            </a:r>
          </a:p>
          <a:p>
            <a:pPr lvl="1"/>
            <a:endParaRPr lang="is-IS" dirty="0"/>
          </a:p>
          <a:p>
            <a:r>
              <a:rPr lang="is-IS" dirty="0" smtClean="0"/>
              <a:t>What does the data look like???   </a:t>
            </a:r>
            <a:r>
              <a:rPr lang="en-US" dirty="0"/>
              <a:t>m</a:t>
            </a:r>
            <a:r>
              <a:rPr lang="is-IS" dirty="0" smtClean="0"/>
              <a:t>ovie.csv</a:t>
            </a:r>
            <a:endParaRPr lang="is-IS" dirty="0"/>
          </a:p>
          <a:p>
            <a:pPr lvl="1"/>
            <a:r>
              <a:rPr lang="is-IS" dirty="0" smtClean="0"/>
              <a:t>Its a csv file where each row contains:</a:t>
            </a:r>
          </a:p>
          <a:p>
            <a:pPr lvl="2"/>
            <a:r>
              <a:rPr lang="en-US" sz="1500" b="1" dirty="0">
                <a:solidFill>
                  <a:schemeClr val="accent1"/>
                </a:solidFill>
              </a:rPr>
              <a:t>t</a:t>
            </a:r>
            <a:r>
              <a:rPr lang="is-IS" sz="1500" b="1" dirty="0">
                <a:solidFill>
                  <a:schemeClr val="accent1"/>
                </a:solidFill>
              </a:rPr>
              <a:t>itle ,  director ,  duration ,  gross ,  genres ,  year ,  imdb_score </a:t>
            </a:r>
          </a:p>
          <a:p>
            <a:pPr lvl="1"/>
            <a:r>
              <a:rPr lang="en-US" dirty="0" smtClean="0"/>
              <a:t>Hence, we need to create a table with the same fields (and appropriate datatypes) before loading the data. </a:t>
            </a:r>
          </a:p>
          <a:p>
            <a:pPr lvl="1"/>
            <a:r>
              <a:rPr lang="en-US" dirty="0" smtClean="0"/>
              <a:t>Once we do that, we can load the CSV file </a:t>
            </a:r>
            <a:r>
              <a:rPr lang="en-US" dirty="0"/>
              <a:t>into the table using “LOAD DATA </a:t>
            </a:r>
            <a:r>
              <a:rPr lang="en-US" dirty="0" smtClean="0"/>
              <a:t>INFILE”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 – Connect to DB using PHP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write higher-level functions to handle connect / disconnect to the database</a:t>
            </a:r>
          </a:p>
          <a:p>
            <a:endParaRPr lang="en-US" dirty="0"/>
          </a:p>
          <a:p>
            <a:r>
              <a:rPr lang="en-US" dirty="0" smtClean="0"/>
              <a:t>We will write PHP code to query the database and display the results. </a:t>
            </a:r>
          </a:p>
          <a:p>
            <a:endParaRPr lang="en-US" dirty="0"/>
          </a:p>
          <a:p>
            <a:pPr lvl="1"/>
            <a:r>
              <a:rPr lang="en-US" dirty="0" err="1" smtClean="0"/>
              <a:t>Select_record.php</a:t>
            </a:r>
            <a:endParaRPr lang="en-US" dirty="0" smtClean="0"/>
          </a:p>
          <a:p>
            <a:pPr lvl="1"/>
            <a:r>
              <a:rPr lang="en-US" dirty="0" err="1" smtClean="0"/>
              <a:t>Select_multiple.php</a:t>
            </a:r>
            <a:endParaRPr lang="en-US" dirty="0" smtClean="0"/>
          </a:p>
          <a:p>
            <a:pPr lvl="1"/>
            <a:r>
              <a:rPr lang="en-US" dirty="0" err="1" smtClean="0"/>
              <a:t>Create_select.php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9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28415"/>
              </p:ext>
            </p:extLst>
          </p:nvPr>
        </p:nvGraphicFramePr>
        <p:xfrm>
          <a:off x="193962" y="2096830"/>
          <a:ext cx="3892263" cy="13927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7928"/>
                <a:gridCol w="718285"/>
                <a:gridCol w="666750"/>
                <a:gridCol w="1066800"/>
                <a:gridCol w="952500"/>
              </a:tblGrid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GPA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maryS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000-000-000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3.4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johnT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000-000-000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erinK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000-000-000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41834"/>
              </p:ext>
            </p:extLst>
          </p:nvPr>
        </p:nvGraphicFramePr>
        <p:xfrm>
          <a:off x="4794537" y="2096830"/>
          <a:ext cx="2158713" cy="13927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7928"/>
                <a:gridCol w="718285"/>
                <a:gridCol w="952500"/>
              </a:tblGrid>
              <a:tr h="348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Grade</a:t>
                      </a:r>
                      <a:endParaRPr lang="en-US" sz="14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John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99</a:t>
                      </a:r>
                      <a:endParaRPr lang="en-US" sz="1200" dirty="0"/>
                    </a:p>
                  </a:txBody>
                  <a:tcPr/>
                </a:tc>
              </a:tr>
              <a:tr h="34819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3962" y="1666875"/>
            <a:ext cx="3366655" cy="4876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89762" y="1666875"/>
            <a:ext cx="336665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Enrollment</a:t>
            </a:r>
            <a:endParaRPr lang="en-US" sz="20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301770" y="3405618"/>
            <a:ext cx="238125" cy="453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255" y="379749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Primary Key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>
            <a:off x="4845195" y="3405618"/>
            <a:ext cx="238125" cy="4537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10680" y="3797498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Foreign  Key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1" y="4419600"/>
            <a:ext cx="834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Primary Key is a field that uniquely identifies a tuple (a super key is a set of fields)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Foreign Key is a key in one relation refers to a primary key of another relation.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2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Creating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66655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600200"/>
            <a:ext cx="336665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Create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Enrolled</a:t>
            </a:r>
            <a:r>
              <a:rPr lang="en-US" sz="2000" dirty="0" smtClean="0"/>
              <a:t> relation: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00584" y="1992492"/>
            <a:ext cx="2978727" cy="28652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Students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name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login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SSN CHAR(12),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gpa</a:t>
            </a:r>
            <a:r>
              <a:rPr lang="en-US" sz="1600" dirty="0" smtClean="0">
                <a:solidFill>
                  <a:schemeClr val="tx1"/>
                </a:solidFill>
              </a:rPr>
              <a:t> FLOAT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accent2"/>
                </a:solidFill>
              </a:rPr>
              <a:t>PRIMARY KEY(</a:t>
            </a:r>
            <a:r>
              <a:rPr lang="en-US" sz="1600" dirty="0" err="1" smtClean="0">
                <a:solidFill>
                  <a:schemeClr val="accent2"/>
                </a:solidFill>
              </a:rPr>
              <a:t>sid</a:t>
            </a:r>
            <a:r>
              <a:rPr lang="en-US" sz="1600" dirty="0" smtClean="0">
                <a:solidFill>
                  <a:schemeClr val="accent2"/>
                </a:solidFill>
              </a:rPr>
              <a:t>),</a:t>
            </a:r>
          </a:p>
          <a:p>
            <a:r>
              <a:rPr lang="en-US" sz="1600" dirty="0" smtClean="0">
                <a:solidFill>
                  <a:schemeClr val="accent2"/>
                </a:solidFill>
              </a:rPr>
              <a:t>	UNIQUE (SSN)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0763" y="1992492"/>
            <a:ext cx="2978727" cy="28652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CREATE TABLE  Enrolled (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sid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cid</a:t>
            </a:r>
            <a:r>
              <a:rPr lang="en-US" sz="1600" dirty="0" smtClean="0">
                <a:solidFill>
                  <a:schemeClr val="tx1"/>
                </a:solidFill>
              </a:rPr>
              <a:t> CHAR(20),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grade FLOAT,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accent2"/>
                </a:solidFill>
              </a:rPr>
              <a:t>PRIMARY KEY (</a:t>
            </a:r>
            <a:r>
              <a:rPr lang="en-US" sz="1600" dirty="0" err="1" smtClean="0">
                <a:solidFill>
                  <a:schemeClr val="accent2"/>
                </a:solidFill>
              </a:rPr>
              <a:t>sid,cid</a:t>
            </a:r>
            <a:r>
              <a:rPr lang="en-US" sz="1600" dirty="0" smtClean="0">
                <a:solidFill>
                  <a:schemeClr val="accent2"/>
                </a:solidFill>
              </a:rPr>
              <a:t>),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	</a:t>
            </a:r>
            <a:r>
              <a:rPr lang="en-US" sz="1600" dirty="0" smtClean="0">
                <a:solidFill>
                  <a:schemeClr val="accent2"/>
                </a:solidFill>
              </a:rPr>
              <a:t>FOREIGN KEY (</a:t>
            </a:r>
            <a:r>
              <a:rPr lang="en-US" sz="1600" dirty="0" err="1" smtClean="0">
                <a:solidFill>
                  <a:schemeClr val="accent2"/>
                </a:solidFill>
              </a:rPr>
              <a:t>sid</a:t>
            </a:r>
            <a:r>
              <a:rPr lang="en-US" sz="1600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);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3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0656" y="2537871"/>
            <a:ext cx="5852884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SELECT 	</a:t>
            </a:r>
            <a:r>
              <a:rPr lang="en-US" sz="2700" dirty="0"/>
              <a:t>[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DISTINCT</a:t>
            </a:r>
            <a:r>
              <a:rPr lang="en-US" sz="2700" dirty="0"/>
              <a:t>] target-list</a:t>
            </a:r>
            <a:endParaRPr lang="en-US" sz="27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FROM   		</a:t>
            </a:r>
            <a:r>
              <a:rPr lang="en-US" sz="2700" dirty="0"/>
              <a:t>relation-list</a:t>
            </a: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700" dirty="0"/>
              <a:t> 	qualification</a:t>
            </a: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ORDER BY 	</a:t>
            </a:r>
            <a:r>
              <a:rPr lang="en-US" sz="2700" dirty="0"/>
              <a:t>fields(s)  [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ASC</a:t>
            </a:r>
            <a:r>
              <a:rPr lang="en-US" sz="2700" dirty="0"/>
              <a:t>|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DESC</a:t>
            </a:r>
            <a:r>
              <a:rPr lang="en-US" sz="2700" dirty="0"/>
              <a:t>]</a:t>
            </a: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LIMIT</a:t>
            </a:r>
            <a:r>
              <a:rPr lang="en-US" sz="2700" dirty="0"/>
              <a:t> 		</a:t>
            </a:r>
            <a:r>
              <a:rPr lang="en-US" sz="2700" dirty="0" err="1"/>
              <a:t>num_rows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1647106" y="3054064"/>
            <a:ext cx="1386918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Set of relations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7665" y="2634881"/>
            <a:ext cx="2156360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Selecting fields of interest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382" y="3414046"/>
            <a:ext cx="2627642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Discard tuples that fail condition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3150" y="3874214"/>
            <a:ext cx="179087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/>
              <a:t>Order tuples in result</a:t>
            </a:r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204405" y="4275180"/>
            <a:ext cx="2829621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Limit number of tuples in the result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3986" y="1919197"/>
            <a:ext cx="2079415" cy="30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Remove duplicate tuples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313980" y="2197868"/>
            <a:ext cx="375067" cy="28086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079332" y="2861384"/>
            <a:ext cx="184731" cy="3000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84514" y="3201014"/>
            <a:ext cx="28614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4514" y="2773381"/>
            <a:ext cx="28614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84514" y="3569413"/>
            <a:ext cx="28614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84514" y="4012714"/>
            <a:ext cx="28614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84514" y="4413680"/>
            <a:ext cx="286142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97120" y="5215369"/>
            <a:ext cx="57271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actually happens when you write a SQL query?? Well, the query is optimized before execution</a:t>
            </a:r>
            <a:r>
              <a:rPr lang="is-IS" sz="1350" dirty="0"/>
              <a:t>… but we still should try to write efficient queries.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9508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8" y="462990"/>
            <a:ext cx="8229600" cy="74295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075" y="3264385"/>
            <a:ext cx="1091045" cy="3000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Sailors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3729" y="3247825"/>
            <a:ext cx="1091045" cy="3000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Reserves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2915" y="4500612"/>
            <a:ext cx="1091045" cy="30008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Boats</a:t>
            </a:r>
          </a:p>
        </p:txBody>
      </p:sp>
      <p:sp>
        <p:nvSpPr>
          <p:cNvPr id="7" name="Oval 6"/>
          <p:cNvSpPr/>
          <p:nvPr/>
        </p:nvSpPr>
        <p:spPr>
          <a:xfrm>
            <a:off x="548849" y="1797025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sname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835553" y="1797025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rating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406" y="2550447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sid</a:t>
            </a:r>
          </a:p>
        </p:txBody>
      </p:sp>
      <p:sp>
        <p:nvSpPr>
          <p:cNvPr id="10" name="Oval 9"/>
          <p:cNvSpPr/>
          <p:nvPr/>
        </p:nvSpPr>
        <p:spPr>
          <a:xfrm>
            <a:off x="2425445" y="2583404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age</a:t>
            </a:r>
          </a:p>
        </p:txBody>
      </p:sp>
      <p:cxnSp>
        <p:nvCxnSpPr>
          <p:cNvPr id="12" name="Straight Connector 11"/>
          <p:cNvCxnSpPr>
            <a:stCxn id="9" idx="4"/>
            <a:endCxn id="4" idx="0"/>
          </p:cNvCxnSpPr>
          <p:nvPr/>
        </p:nvCxnSpPr>
        <p:spPr>
          <a:xfrm>
            <a:off x="583762" y="2905516"/>
            <a:ext cx="973836" cy="35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4" idx="0"/>
          </p:cNvCxnSpPr>
          <p:nvPr/>
        </p:nvCxnSpPr>
        <p:spPr>
          <a:xfrm>
            <a:off x="1111205" y="2152094"/>
            <a:ext cx="446393" cy="111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4" idx="0"/>
          </p:cNvCxnSpPr>
          <p:nvPr/>
        </p:nvCxnSpPr>
        <p:spPr>
          <a:xfrm flipH="1">
            <a:off x="1557598" y="2152094"/>
            <a:ext cx="840311" cy="111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4" idx="0"/>
          </p:cNvCxnSpPr>
          <p:nvPr/>
        </p:nvCxnSpPr>
        <p:spPr>
          <a:xfrm flipH="1">
            <a:off x="1557598" y="2760939"/>
            <a:ext cx="867847" cy="503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86949" y="5369435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color</a:t>
            </a:r>
          </a:p>
        </p:txBody>
      </p:sp>
      <p:sp>
        <p:nvSpPr>
          <p:cNvPr id="29" name="Oval 28"/>
          <p:cNvSpPr/>
          <p:nvPr/>
        </p:nvSpPr>
        <p:spPr>
          <a:xfrm>
            <a:off x="6716895" y="1723425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bid</a:t>
            </a:r>
          </a:p>
        </p:txBody>
      </p:sp>
      <p:sp>
        <p:nvSpPr>
          <p:cNvPr id="30" name="Oval 29"/>
          <p:cNvSpPr/>
          <p:nvPr/>
        </p:nvSpPr>
        <p:spPr>
          <a:xfrm>
            <a:off x="7868831" y="2387738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day</a:t>
            </a:r>
          </a:p>
        </p:txBody>
      </p:sp>
      <p:sp>
        <p:nvSpPr>
          <p:cNvPr id="31" name="Oval 30"/>
          <p:cNvSpPr/>
          <p:nvPr/>
        </p:nvSpPr>
        <p:spPr>
          <a:xfrm>
            <a:off x="1557598" y="5360490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bid</a:t>
            </a:r>
          </a:p>
        </p:txBody>
      </p:sp>
      <p:sp>
        <p:nvSpPr>
          <p:cNvPr id="32" name="Oval 31"/>
          <p:cNvSpPr/>
          <p:nvPr/>
        </p:nvSpPr>
        <p:spPr>
          <a:xfrm>
            <a:off x="3085581" y="5369435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</a:rPr>
              <a:t>bname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592183" y="2421371"/>
            <a:ext cx="1124712" cy="35506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tx1"/>
                </a:solidFill>
              </a:rPr>
              <a:t>sid</a:t>
            </a:r>
          </a:p>
        </p:txBody>
      </p:sp>
      <p:cxnSp>
        <p:nvCxnSpPr>
          <p:cNvPr id="36" name="Straight Connector 35"/>
          <p:cNvCxnSpPr>
            <a:stCxn id="6" idx="2"/>
            <a:endCxn id="31" idx="0"/>
          </p:cNvCxnSpPr>
          <p:nvPr/>
        </p:nvCxnSpPr>
        <p:spPr>
          <a:xfrm flipH="1">
            <a:off x="2119954" y="4800694"/>
            <a:ext cx="1578484" cy="55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2"/>
            <a:endCxn id="32" idx="0"/>
          </p:cNvCxnSpPr>
          <p:nvPr/>
        </p:nvCxnSpPr>
        <p:spPr>
          <a:xfrm flipH="1">
            <a:off x="3647937" y="4800694"/>
            <a:ext cx="50501" cy="56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28" idx="0"/>
          </p:cNvCxnSpPr>
          <p:nvPr/>
        </p:nvCxnSpPr>
        <p:spPr>
          <a:xfrm>
            <a:off x="3698438" y="4800694"/>
            <a:ext cx="1750867" cy="56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/>
          <p:cNvSpPr/>
          <p:nvPr/>
        </p:nvSpPr>
        <p:spPr>
          <a:xfrm>
            <a:off x="3550156" y="3030086"/>
            <a:ext cx="1736536" cy="763851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reserves</a:t>
            </a:r>
          </a:p>
        </p:txBody>
      </p:sp>
      <p:cxnSp>
        <p:nvCxnSpPr>
          <p:cNvPr id="53" name="Straight Connector 52"/>
          <p:cNvCxnSpPr>
            <a:stCxn id="33" idx="4"/>
            <a:endCxn id="5" idx="0"/>
          </p:cNvCxnSpPr>
          <p:nvPr/>
        </p:nvCxnSpPr>
        <p:spPr>
          <a:xfrm>
            <a:off x="6154539" y="2776440"/>
            <a:ext cx="1124713" cy="47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9" idx="4"/>
            <a:endCxn id="5" idx="0"/>
          </p:cNvCxnSpPr>
          <p:nvPr/>
        </p:nvCxnSpPr>
        <p:spPr>
          <a:xfrm>
            <a:off x="7279251" y="2078494"/>
            <a:ext cx="1" cy="116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0" idx="4"/>
            <a:endCxn id="5" idx="0"/>
          </p:cNvCxnSpPr>
          <p:nvPr/>
        </p:nvCxnSpPr>
        <p:spPr>
          <a:xfrm flipH="1">
            <a:off x="7279252" y="2742807"/>
            <a:ext cx="1151935" cy="505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" idx="3"/>
            <a:endCxn id="51" idx="1"/>
          </p:cNvCxnSpPr>
          <p:nvPr/>
        </p:nvCxnSpPr>
        <p:spPr>
          <a:xfrm flipV="1">
            <a:off x="2103120" y="3412012"/>
            <a:ext cx="144703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1" idx="3"/>
            <a:endCxn id="5" idx="1"/>
          </p:cNvCxnSpPr>
          <p:nvPr/>
        </p:nvCxnSpPr>
        <p:spPr>
          <a:xfrm flipV="1">
            <a:off x="5286692" y="3397866"/>
            <a:ext cx="1447037" cy="14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6473590" y="4258907"/>
            <a:ext cx="1827727" cy="763851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Is reserved</a:t>
            </a:r>
          </a:p>
        </p:txBody>
      </p:sp>
      <p:cxnSp>
        <p:nvCxnSpPr>
          <p:cNvPr id="84" name="Elbow Connector 83"/>
          <p:cNvCxnSpPr>
            <a:stCxn id="6" idx="3"/>
            <a:endCxn id="82" idx="1"/>
          </p:cNvCxnSpPr>
          <p:nvPr/>
        </p:nvCxnSpPr>
        <p:spPr>
          <a:xfrm flipV="1">
            <a:off x="4243960" y="4640833"/>
            <a:ext cx="2229630" cy="98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2" idx="0"/>
            <a:endCxn id="5" idx="2"/>
          </p:cNvCxnSpPr>
          <p:nvPr/>
        </p:nvCxnSpPr>
        <p:spPr>
          <a:xfrm rot="16200000" flipV="1">
            <a:off x="6977853" y="3849306"/>
            <a:ext cx="711000" cy="1082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Query 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816781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SELECT 	</a:t>
            </a:r>
            <a:r>
              <a:rPr lang="en-US" sz="2700" dirty="0" err="1"/>
              <a:t>sname</a:t>
            </a:r>
            <a:endParaRPr lang="en-US" sz="27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FROM   		</a:t>
            </a:r>
            <a:r>
              <a:rPr lang="en-US" sz="2700" dirty="0"/>
              <a:t>Sailors, Reserves</a:t>
            </a:r>
          </a:p>
          <a:p>
            <a:r>
              <a:rPr lang="en-US" sz="270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sz="2700" dirty="0"/>
              <a:t> 	</a:t>
            </a:r>
            <a:r>
              <a:rPr lang="en-US" sz="2700" dirty="0" err="1"/>
              <a:t>Sailors.sid</a:t>
            </a:r>
            <a:r>
              <a:rPr lang="en-US" sz="2700" dirty="0"/>
              <a:t> = </a:t>
            </a:r>
            <a:r>
              <a:rPr lang="en-US" sz="2700" dirty="0" err="1"/>
              <a:t>Reserves.sid</a:t>
            </a:r>
            <a:r>
              <a:rPr lang="en-US" sz="2700" dirty="0"/>
              <a:t> AND bid=103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3857072"/>
          <a:ext cx="279515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64"/>
                <a:gridCol w="685800"/>
                <a:gridCol w="820882"/>
                <a:gridCol w="67541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rating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age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33440" y="3857072"/>
          <a:ext cx="211974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64"/>
                <a:gridCol w="685800"/>
                <a:gridCol w="82088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bid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590059"/>
            <a:ext cx="7136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Sailors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1" y="3580072"/>
            <a:ext cx="9156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Reserves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199" y="4697116"/>
            <a:ext cx="667491" cy="2724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4633439" y="4424640"/>
            <a:ext cx="667491" cy="2724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124691" y="4969592"/>
            <a:ext cx="1153935" cy="588707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10465" y="4560878"/>
            <a:ext cx="1961536" cy="99742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7865" y="5607850"/>
            <a:ext cx="31854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Join condition: are these the same </a:t>
            </a:r>
            <a:r>
              <a:rPr lang="en-US" sz="1350" dirty="0" err="1"/>
              <a:t>sid</a:t>
            </a:r>
            <a:r>
              <a:rPr lang="en-US" sz="135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93556" y="4429493"/>
            <a:ext cx="667491" cy="27247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5792086" y="5607850"/>
            <a:ext cx="1540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Is this bid 103 ??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627301" y="4701969"/>
            <a:ext cx="395185" cy="84004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3579</TotalTime>
  <Words>2408</Words>
  <Application>Microsoft Macintosh PowerPoint</Application>
  <PresentationFormat>On-screen Show (4:3)</PresentationFormat>
  <Paragraphs>849</Paragraphs>
  <Slides>47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Calibri</vt:lpstr>
      <vt:lpstr>Arial</vt:lpstr>
      <vt:lpstr>Clarity</vt:lpstr>
      <vt:lpstr>More SQL</vt:lpstr>
      <vt:lpstr>Outline </vt:lpstr>
      <vt:lpstr>Structured Query Language (SQL)</vt:lpstr>
      <vt:lpstr>SQL: Creating Relations</vt:lpstr>
      <vt:lpstr>Integrity Constraints</vt:lpstr>
      <vt:lpstr>SQL: Creating Relations</vt:lpstr>
      <vt:lpstr>Basic SQL Query</vt:lpstr>
      <vt:lpstr>Example </vt:lpstr>
      <vt:lpstr>Visualizing Query Evaluation</vt:lpstr>
      <vt:lpstr>Example Relation Instances </vt:lpstr>
      <vt:lpstr>Range Variables</vt:lpstr>
      <vt:lpstr>Range Variables</vt:lpstr>
      <vt:lpstr>NULL Values</vt:lpstr>
      <vt:lpstr>Null Values – 3 Valued Logic</vt:lpstr>
      <vt:lpstr>Expressions</vt:lpstr>
      <vt:lpstr>PowerPoint Presentation</vt:lpstr>
      <vt:lpstr>PowerPoint Presentation</vt:lpstr>
      <vt:lpstr>PowerPoint Presentation</vt:lpstr>
      <vt:lpstr>Nested Queries</vt:lpstr>
      <vt:lpstr>Nested Queries</vt:lpstr>
      <vt:lpstr>Nested Queries with Correlation</vt:lpstr>
      <vt:lpstr>More on Set-Comparison Operators</vt:lpstr>
      <vt:lpstr>Rewriting INTERSECT Queries Using IN</vt:lpstr>
      <vt:lpstr>Aggregate Operators</vt:lpstr>
      <vt:lpstr>PowerPoint Presentation</vt:lpstr>
      <vt:lpstr>GROUP BY and HAVING </vt:lpstr>
      <vt:lpstr>Evaluations of GROUP BY</vt:lpstr>
      <vt:lpstr>GROUP BY and HAVING</vt:lpstr>
      <vt:lpstr>PowerPoint Presentation</vt:lpstr>
      <vt:lpstr>Types of JOINs</vt:lpstr>
      <vt:lpstr>Inner Join</vt:lpstr>
      <vt:lpstr>Left Outer Join</vt:lpstr>
      <vt:lpstr>Left Outer Join Example</vt:lpstr>
      <vt:lpstr>Right Outer Join</vt:lpstr>
      <vt:lpstr>Right Outer Join Example</vt:lpstr>
      <vt:lpstr>Full Outer Join</vt:lpstr>
      <vt:lpstr>Full Outer Join Example</vt:lpstr>
      <vt:lpstr>MySQL / PHP </vt:lpstr>
      <vt:lpstr>MySQL Connection</vt:lpstr>
      <vt:lpstr>Disconnecting from DB</vt:lpstr>
      <vt:lpstr>Issuing a query</vt:lpstr>
      <vt:lpstr>Viewing the query results</vt:lpstr>
      <vt:lpstr>Viewing the query results (Cont.)</vt:lpstr>
      <vt:lpstr>Example</vt:lpstr>
      <vt:lpstr>1st step – starting MySQL session</vt:lpstr>
      <vt:lpstr>2nd step – Create database</vt:lpstr>
      <vt:lpstr>3rd step – Connect to DB using PHP </vt:lpstr>
    </vt:vector>
  </TitlesOfParts>
  <Company>Boston College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Storage</dc:title>
  <dc:creator>Mariam Salloum</dc:creator>
  <cp:lastModifiedBy>Microsoft Office User</cp:lastModifiedBy>
  <cp:revision>99</cp:revision>
  <dcterms:created xsi:type="dcterms:W3CDTF">2016-04-07T16:03:20Z</dcterms:created>
  <dcterms:modified xsi:type="dcterms:W3CDTF">2018-02-27T20:42:11Z</dcterms:modified>
</cp:coreProperties>
</file>