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4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4"/>
    <p:restoredTop sz="94351"/>
  </p:normalViewPr>
  <p:slideViewPr>
    <p:cSldViewPr snapToGrid="0" snapToObjects="1">
      <p:cViewPr varScale="1">
        <p:scale>
          <a:sx n="73" d="100"/>
          <a:sy n="73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2238"/>
            <a:ext cx="103632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46238"/>
            <a:ext cx="85344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219200" y="838200"/>
            <a:ext cx="8534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9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1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1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9BCC1B-56D9-D749-B7C9-3EDB915AAB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4F06BC-9598-E94A-91A3-B8A69D99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salloum/cs13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w3schools.com/php/php_file_upload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1"/>
            <a:ext cx="10464800" cy="1927225"/>
          </a:xfrm>
        </p:spPr>
        <p:txBody>
          <a:bodyPr/>
          <a:lstStyle/>
          <a:p>
            <a:r>
              <a:rPr lang="en-US" smtClean="0"/>
              <a:t>How does a browser communicate with a program on a server 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08" y="375138"/>
            <a:ext cx="10972800" cy="990600"/>
          </a:xfrm>
        </p:spPr>
        <p:txBody>
          <a:bodyPr/>
          <a:lstStyle/>
          <a:p>
            <a:r>
              <a:rPr lang="en-US" dirty="0" smtClean="0"/>
              <a:t>Form example using GET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1016" y="1560810"/>
            <a:ext cx="6714040" cy="4493538"/>
          </a:xfrm>
          <a:prstGeom prst="rect">
            <a:avLst/>
          </a:prstGeom>
          <a:ln w="12700"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effectLst/>
              </a:rPr>
              <a:t>&lt;form action=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"../PHP/</a:t>
            </a:r>
            <a:r>
              <a:rPr lang="en-US" sz="2200" dirty="0" err="1" smtClean="0">
                <a:solidFill>
                  <a:srgbClr val="A01414"/>
                </a:solidFill>
                <a:effectLst/>
              </a:rPr>
              <a:t>calculator.php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 </a:t>
            </a:r>
            <a:r>
              <a:rPr lang="en-US" sz="2200" dirty="0" smtClean="0">
                <a:effectLst/>
              </a:rPr>
              <a:t>method=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"get"</a:t>
            </a:r>
            <a:r>
              <a:rPr lang="en-US" sz="2200" dirty="0" smtClean="0">
                <a:effectLst/>
              </a:rPr>
              <a:t>&gt;</a:t>
            </a:r>
          </a:p>
          <a:p>
            <a:r>
              <a:rPr lang="en-US" sz="2200" dirty="0" smtClean="0"/>
              <a:t>   </a:t>
            </a:r>
            <a:r>
              <a:rPr lang="en-US" sz="2200" dirty="0" smtClean="0">
                <a:effectLst/>
              </a:rPr>
              <a:t>&lt;</a:t>
            </a:r>
            <a:r>
              <a:rPr lang="en-US" sz="2200" dirty="0" err="1" smtClean="0">
                <a:effectLst/>
              </a:rPr>
              <a:t>fieldset</a:t>
            </a:r>
            <a:r>
              <a:rPr lang="en-US" sz="2200" dirty="0" smtClean="0">
                <a:effectLst/>
              </a:rPr>
              <a:t>&gt; </a:t>
            </a:r>
          </a:p>
          <a:p>
            <a:r>
              <a:rPr lang="en-US" sz="2200" dirty="0"/>
              <a:t>	</a:t>
            </a:r>
            <a:r>
              <a:rPr lang="en-US" sz="2200" dirty="0" smtClean="0">
                <a:effectLst/>
              </a:rPr>
              <a:t>&lt;label </a:t>
            </a:r>
            <a:r>
              <a:rPr lang="en-US" sz="2200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sz="2200" dirty="0" smtClean="0">
                <a:effectLst/>
              </a:rPr>
              <a:t>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"x"</a:t>
            </a:r>
            <a:r>
              <a:rPr lang="en-US" sz="2200" dirty="0" smtClean="0">
                <a:effectLst/>
              </a:rPr>
              <a:t>&gt;  x: &lt;/label&gt; </a:t>
            </a: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"text" </a:t>
            </a:r>
            <a:r>
              <a:rPr lang="en-US" sz="2200" dirty="0" smtClean="0">
                <a:effectLst/>
              </a:rPr>
              <a:t>name=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"x" </a:t>
            </a:r>
            <a:r>
              <a:rPr lang="en-US" sz="2200" dirty="0" smtClean="0">
                <a:effectLst/>
              </a:rPr>
              <a:t>id=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"x" </a:t>
            </a:r>
            <a:r>
              <a:rPr lang="en-US" sz="2200" dirty="0" smtClean="0">
                <a:effectLst/>
              </a:rPr>
              <a:t>/&gt; &lt;</a:t>
            </a:r>
            <a:r>
              <a:rPr lang="en-US" sz="2200" dirty="0" err="1" smtClean="0">
                <a:effectLst/>
              </a:rPr>
              <a:t>br</a:t>
            </a:r>
            <a:r>
              <a:rPr lang="en-US" sz="2200" dirty="0" smtClean="0">
                <a:effectLst/>
              </a:rPr>
              <a:t>/&gt; 	</a:t>
            </a:r>
          </a:p>
          <a:p>
            <a:pPr lvl="2"/>
            <a:r>
              <a:rPr lang="en-US" sz="2200" dirty="0"/>
              <a:t>	</a:t>
            </a:r>
            <a:endParaRPr lang="en-US" sz="2200" dirty="0" smtClean="0"/>
          </a:p>
          <a:p>
            <a:pPr lvl="2"/>
            <a:r>
              <a:rPr lang="en-US" sz="2200" dirty="0" smtClean="0">
                <a:effectLst/>
              </a:rPr>
              <a:t>&lt;label </a:t>
            </a:r>
            <a:r>
              <a:rPr lang="en-US" sz="2200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sz="2200" dirty="0" smtClean="0">
                <a:effectLst/>
              </a:rPr>
              <a:t>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"y"</a:t>
            </a:r>
            <a:r>
              <a:rPr lang="en-US" sz="2200" dirty="0" smtClean="0">
                <a:effectLst/>
              </a:rPr>
              <a:t>&gt;  y:  &lt;/label&gt; </a:t>
            </a: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"text" </a:t>
            </a:r>
            <a:r>
              <a:rPr lang="en-US" sz="2200" dirty="0" smtClean="0">
                <a:effectLst/>
              </a:rPr>
              <a:t>name=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"y" </a:t>
            </a:r>
            <a:r>
              <a:rPr lang="en-US" sz="2200" dirty="0" smtClean="0">
                <a:effectLst/>
              </a:rPr>
              <a:t>id=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"y" </a:t>
            </a:r>
            <a:r>
              <a:rPr lang="en-US" sz="2200" dirty="0" smtClean="0">
                <a:effectLst/>
              </a:rPr>
              <a:t>/&gt;&lt;</a:t>
            </a:r>
            <a:r>
              <a:rPr lang="en-US" sz="2200" dirty="0" err="1" smtClean="0">
                <a:effectLst/>
              </a:rPr>
              <a:t>br</a:t>
            </a:r>
            <a:r>
              <a:rPr lang="en-US" sz="2200" dirty="0" smtClean="0">
                <a:effectLst/>
              </a:rPr>
              <a:t>/&gt; 	</a:t>
            </a:r>
          </a:p>
          <a:p>
            <a:pPr lvl="2"/>
            <a:endParaRPr lang="en-US" sz="2200" dirty="0" smtClean="0">
              <a:effectLst/>
            </a:endParaRP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"submit" </a:t>
            </a:r>
            <a:r>
              <a:rPr lang="en-US" sz="2200" dirty="0" smtClean="0">
                <a:effectLst/>
              </a:rPr>
              <a:t>value=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"Calculate Sum" </a:t>
            </a:r>
            <a:r>
              <a:rPr lang="en-US" sz="2200" dirty="0" smtClean="0">
                <a:effectLst/>
              </a:rPr>
              <a:t>/&gt;</a:t>
            </a: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"reset" </a:t>
            </a:r>
            <a:r>
              <a:rPr lang="en-US" sz="2200" dirty="0" smtClean="0">
                <a:effectLst/>
              </a:rPr>
              <a:t>/&gt; </a:t>
            </a:r>
          </a:p>
          <a:p>
            <a:r>
              <a:rPr lang="en-US" sz="2200" dirty="0" smtClean="0"/>
              <a:t>   </a:t>
            </a:r>
            <a:r>
              <a:rPr lang="en-US" sz="2200" dirty="0" smtClean="0">
                <a:effectLst/>
              </a:rPr>
              <a:t>&lt;/</a:t>
            </a:r>
            <a:r>
              <a:rPr lang="en-US" sz="2200" dirty="0" err="1" smtClean="0">
                <a:effectLst/>
              </a:rPr>
              <a:t>fieldset</a:t>
            </a:r>
            <a:r>
              <a:rPr lang="en-US" sz="2200" dirty="0" smtClean="0">
                <a:effectLst/>
              </a:rPr>
              <a:t>&gt; </a:t>
            </a:r>
          </a:p>
          <a:p>
            <a:r>
              <a:rPr lang="en-US" sz="2200" dirty="0" smtClean="0">
                <a:effectLst/>
              </a:rPr>
              <a:t>&lt;/form&gt; </a:t>
            </a:r>
            <a:endParaRPr lang="en-US" sz="22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017" y="2576473"/>
            <a:ext cx="4870938" cy="3477875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effectLst/>
              </a:rPr>
              <a:t>&lt;?</a:t>
            </a:r>
            <a:r>
              <a:rPr lang="en-US" sz="2200" dirty="0" err="1" smtClean="0">
                <a:effectLst/>
              </a:rPr>
              <a:t>php</a:t>
            </a:r>
            <a:r>
              <a:rPr lang="en-US" sz="2200" dirty="0" smtClean="0">
                <a:effectLst/>
              </a:rPr>
              <a:t> </a:t>
            </a:r>
          </a:p>
          <a:p>
            <a:r>
              <a:rPr lang="en-US" sz="2200" dirty="0">
                <a:solidFill>
                  <a:srgbClr val="007F00"/>
                </a:solidFill>
              </a:rPr>
              <a:t> </a:t>
            </a:r>
            <a:r>
              <a:rPr lang="en-US" sz="2200" dirty="0" smtClean="0">
                <a:solidFill>
                  <a:srgbClr val="007F00"/>
                </a:solidFill>
              </a:rPr>
              <a:t>  </a:t>
            </a:r>
            <a:r>
              <a:rPr lang="en-US" sz="2200" dirty="0" smtClean="0">
                <a:solidFill>
                  <a:srgbClr val="007F00"/>
                </a:solidFill>
                <a:effectLst/>
              </a:rPr>
              <a:t>// Get the form data</a:t>
            </a:r>
          </a:p>
          <a:p>
            <a:r>
              <a:rPr lang="en-US" sz="2200" dirty="0" smtClean="0">
                <a:solidFill>
                  <a:srgbClr val="007F00"/>
                </a:solidFill>
              </a:rPr>
              <a:t>   </a:t>
            </a:r>
            <a:r>
              <a:rPr lang="en-US" sz="2200" dirty="0" smtClean="0">
                <a:effectLst/>
              </a:rPr>
              <a:t>$x = $_GET[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'x'</a:t>
            </a:r>
            <a:r>
              <a:rPr lang="en-US" sz="2200" dirty="0" smtClean="0">
                <a:effectLst/>
              </a:rPr>
              <a:t>]; </a:t>
            </a:r>
          </a:p>
          <a:p>
            <a:r>
              <a:rPr lang="en-US" sz="2200" dirty="0" smtClean="0"/>
              <a:t>   </a:t>
            </a:r>
            <a:r>
              <a:rPr lang="en-US" sz="2200" dirty="0" smtClean="0">
                <a:effectLst/>
              </a:rPr>
              <a:t>$y = $_GET[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'y'</a:t>
            </a:r>
            <a:r>
              <a:rPr lang="en-US" sz="2200" dirty="0" smtClean="0">
                <a:effectLst/>
              </a:rPr>
              <a:t>]; 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>
                <a:solidFill>
                  <a:srgbClr val="007F00"/>
                </a:solidFill>
              </a:rPr>
              <a:t> </a:t>
            </a:r>
            <a:r>
              <a:rPr lang="en-US" sz="2200" dirty="0" smtClean="0">
                <a:solidFill>
                  <a:srgbClr val="007F00"/>
                </a:solidFill>
              </a:rPr>
              <a:t>  </a:t>
            </a:r>
            <a:r>
              <a:rPr lang="en-US" sz="2200" dirty="0" smtClean="0">
                <a:solidFill>
                  <a:srgbClr val="007F00"/>
                </a:solidFill>
                <a:effectLst/>
              </a:rPr>
              <a:t>// Process form data </a:t>
            </a:r>
          </a:p>
          <a:p>
            <a:r>
              <a:rPr lang="en-US" sz="2200" dirty="0" smtClean="0">
                <a:solidFill>
                  <a:srgbClr val="007F00"/>
                </a:solidFill>
              </a:rPr>
              <a:t>   </a:t>
            </a:r>
            <a:r>
              <a:rPr lang="en-US" sz="2200" dirty="0" smtClean="0">
                <a:effectLst/>
              </a:rPr>
              <a:t>print(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"$x" </a:t>
            </a:r>
            <a:r>
              <a:rPr lang="en-US" sz="2200" dirty="0" smtClean="0">
                <a:effectLst/>
              </a:rPr>
              <a:t>. 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 + " </a:t>
            </a:r>
            <a:r>
              <a:rPr lang="en-US" sz="2200" dirty="0" smtClean="0">
                <a:effectLst/>
              </a:rPr>
              <a:t>.    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"$y = "    </a:t>
            </a:r>
            <a:r>
              <a:rPr lang="en-US" sz="2200" dirty="0" smtClean="0">
                <a:effectLst/>
              </a:rPr>
              <a:t>.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</a:t>
            </a:r>
            <a:r>
              <a:rPr lang="en-US" sz="2200" dirty="0" smtClean="0">
                <a:effectLst/>
              </a:rPr>
              <a:t>($x + $y) . 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"&lt;</a:t>
            </a:r>
            <a:r>
              <a:rPr lang="en-US" sz="2200" dirty="0" err="1" smtClean="0">
                <a:solidFill>
                  <a:srgbClr val="A01414"/>
                </a:solidFill>
                <a:effectLst/>
              </a:rPr>
              <a:t>br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 /&gt;"</a:t>
            </a:r>
            <a:r>
              <a:rPr lang="en-US" sz="2200" dirty="0" smtClean="0">
                <a:effectLst/>
              </a:rPr>
              <a:t>);</a:t>
            </a:r>
          </a:p>
          <a:p>
            <a:r>
              <a:rPr lang="en-US" sz="2200" dirty="0" smtClean="0">
                <a:effectLst/>
              </a:rPr>
              <a:t> </a:t>
            </a:r>
          </a:p>
          <a:p>
            <a:r>
              <a:rPr lang="en-US" sz="2200" dirty="0" smtClean="0">
                <a:effectLst/>
              </a:rPr>
              <a:t>?&gt; </a:t>
            </a:r>
            <a:endParaRPr lang="en-US" sz="22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8109" y="870438"/>
            <a:ext cx="3744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Uses the </a:t>
            </a:r>
            <a:r>
              <a:rPr lang="en-US" sz="2000" dirty="0" err="1"/>
              <a:t>superglobalarray</a:t>
            </a:r>
            <a:r>
              <a:rPr lang="en-US" sz="2000" dirty="0"/>
              <a:t> $_</a:t>
            </a:r>
            <a:r>
              <a:rPr lang="en-US" sz="2000" dirty="0" smtClean="0"/>
              <a:t>GET to get the appropriate keys from the form. </a:t>
            </a:r>
            <a:endParaRPr lang="en-US" sz="2000" dirty="0" smtClean="0">
              <a:effectLst/>
            </a:endParaRP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548447" y="1560810"/>
            <a:ext cx="1512276" cy="204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0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post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261" y="2233473"/>
            <a:ext cx="6963508" cy="4154984"/>
          </a:xfrm>
          <a:prstGeom prst="rect">
            <a:avLst/>
          </a:prstGeom>
          <a:ln w="12700"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effectLst/>
              </a:rPr>
              <a:t>&lt;form action=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"../PHP/</a:t>
            </a:r>
            <a:r>
              <a:rPr lang="en-US" sz="2200" dirty="0" err="1" smtClean="0">
                <a:solidFill>
                  <a:srgbClr val="A01414"/>
                </a:solidFill>
                <a:effectLst/>
              </a:rPr>
              <a:t>calculator.php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 </a:t>
            </a:r>
            <a:r>
              <a:rPr lang="en-US" sz="2200" dirty="0" smtClean="0">
                <a:effectLst/>
              </a:rPr>
              <a:t>method=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”post"</a:t>
            </a:r>
            <a:r>
              <a:rPr lang="en-US" sz="2200" dirty="0" smtClean="0">
                <a:effectLst/>
              </a:rPr>
              <a:t>&gt;</a:t>
            </a:r>
          </a:p>
          <a:p>
            <a:r>
              <a:rPr lang="en-US" sz="2200" dirty="0" smtClean="0"/>
              <a:t>   </a:t>
            </a:r>
            <a:r>
              <a:rPr lang="en-US" sz="2200" dirty="0" smtClean="0">
                <a:effectLst/>
              </a:rPr>
              <a:t>&lt;</a:t>
            </a:r>
            <a:r>
              <a:rPr lang="en-US" sz="2200" dirty="0" err="1" smtClean="0">
                <a:effectLst/>
              </a:rPr>
              <a:t>fieldset</a:t>
            </a:r>
            <a:r>
              <a:rPr lang="en-US" sz="2200" dirty="0" smtClean="0">
                <a:effectLst/>
              </a:rPr>
              <a:t>&gt; </a:t>
            </a:r>
          </a:p>
          <a:p>
            <a:r>
              <a:rPr lang="en-US" sz="2200" dirty="0"/>
              <a:t>	</a:t>
            </a:r>
            <a:r>
              <a:rPr lang="en-US" sz="2200" dirty="0" smtClean="0">
                <a:effectLst/>
              </a:rPr>
              <a:t>&lt;label </a:t>
            </a:r>
            <a:r>
              <a:rPr lang="en-US" sz="2200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sz="2200" dirty="0" smtClean="0">
                <a:effectLst/>
              </a:rPr>
              <a:t>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"x"</a:t>
            </a:r>
            <a:r>
              <a:rPr lang="en-US" sz="2200" dirty="0" smtClean="0">
                <a:effectLst/>
              </a:rPr>
              <a:t>&gt;  x: &lt;/label&gt; </a:t>
            </a: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"text" </a:t>
            </a:r>
            <a:r>
              <a:rPr lang="en-US" sz="2200" dirty="0" smtClean="0">
                <a:effectLst/>
              </a:rPr>
              <a:t>name=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"x" </a:t>
            </a:r>
            <a:r>
              <a:rPr lang="en-US" sz="2200" dirty="0" smtClean="0">
                <a:effectLst/>
              </a:rPr>
              <a:t>id=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"x" </a:t>
            </a:r>
            <a:r>
              <a:rPr lang="en-US" sz="2200" dirty="0" smtClean="0">
                <a:effectLst/>
              </a:rPr>
              <a:t>/&gt; &lt;</a:t>
            </a:r>
            <a:r>
              <a:rPr lang="en-US" sz="2200" dirty="0" err="1" smtClean="0">
                <a:effectLst/>
              </a:rPr>
              <a:t>br</a:t>
            </a:r>
            <a:r>
              <a:rPr lang="en-US" sz="2200" dirty="0" smtClean="0">
                <a:effectLst/>
              </a:rPr>
              <a:t>/&gt; 	</a:t>
            </a:r>
          </a:p>
          <a:p>
            <a:pPr lvl="2"/>
            <a:r>
              <a:rPr lang="en-US" sz="2200" dirty="0"/>
              <a:t>	</a:t>
            </a:r>
            <a:endParaRPr lang="en-US" sz="2200" dirty="0" smtClean="0"/>
          </a:p>
          <a:p>
            <a:pPr lvl="2"/>
            <a:r>
              <a:rPr lang="en-US" sz="2200" dirty="0" smtClean="0">
                <a:effectLst/>
              </a:rPr>
              <a:t>&lt;label </a:t>
            </a:r>
            <a:r>
              <a:rPr lang="en-US" sz="2200" dirty="0" smtClean="0">
                <a:solidFill>
                  <a:srgbClr val="0000FF"/>
                </a:solidFill>
                <a:effectLst/>
              </a:rPr>
              <a:t>for</a:t>
            </a:r>
            <a:r>
              <a:rPr lang="en-US" sz="2200" dirty="0" smtClean="0">
                <a:effectLst/>
              </a:rPr>
              <a:t>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"y"</a:t>
            </a:r>
            <a:r>
              <a:rPr lang="en-US" sz="2200" dirty="0" smtClean="0">
                <a:effectLst/>
              </a:rPr>
              <a:t>&gt;  y:  &lt;/label&gt; </a:t>
            </a: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"text" </a:t>
            </a:r>
            <a:r>
              <a:rPr lang="en-US" sz="2200" dirty="0" smtClean="0">
                <a:effectLst/>
              </a:rPr>
              <a:t>name=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"y" </a:t>
            </a:r>
            <a:r>
              <a:rPr lang="en-US" sz="2200" dirty="0" smtClean="0">
                <a:effectLst/>
              </a:rPr>
              <a:t>id=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"y" </a:t>
            </a:r>
            <a:r>
              <a:rPr lang="en-US" sz="2200" dirty="0" smtClean="0">
                <a:effectLst/>
              </a:rPr>
              <a:t>/&gt;&lt;</a:t>
            </a:r>
            <a:r>
              <a:rPr lang="en-US" sz="2200" dirty="0" err="1" smtClean="0">
                <a:effectLst/>
              </a:rPr>
              <a:t>br</a:t>
            </a:r>
            <a:r>
              <a:rPr lang="en-US" sz="2200" dirty="0" smtClean="0">
                <a:effectLst/>
              </a:rPr>
              <a:t>/&gt; 	</a:t>
            </a:r>
          </a:p>
          <a:p>
            <a:pPr lvl="2"/>
            <a:endParaRPr lang="en-US" sz="2200" dirty="0" smtClean="0">
              <a:effectLst/>
            </a:endParaRP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"submit" </a:t>
            </a:r>
            <a:r>
              <a:rPr lang="en-US" sz="2200" dirty="0" smtClean="0">
                <a:effectLst/>
              </a:rPr>
              <a:t>value=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"Calculate Sum" </a:t>
            </a:r>
            <a:r>
              <a:rPr lang="en-US" sz="2200" dirty="0" smtClean="0">
                <a:effectLst/>
              </a:rPr>
              <a:t>/&gt;</a:t>
            </a:r>
          </a:p>
          <a:p>
            <a:pPr lvl="2"/>
            <a:r>
              <a:rPr lang="en-US" sz="2200" dirty="0" smtClean="0">
                <a:effectLst/>
              </a:rPr>
              <a:t>&lt;input type=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"reset" </a:t>
            </a:r>
            <a:r>
              <a:rPr lang="en-US" sz="2200" dirty="0" smtClean="0">
                <a:effectLst/>
              </a:rPr>
              <a:t>/&gt; </a:t>
            </a:r>
          </a:p>
          <a:p>
            <a:r>
              <a:rPr lang="en-US" sz="2200" dirty="0" smtClean="0"/>
              <a:t>   </a:t>
            </a:r>
            <a:r>
              <a:rPr lang="en-US" sz="2200" dirty="0" smtClean="0">
                <a:effectLst/>
              </a:rPr>
              <a:t>&lt;/</a:t>
            </a:r>
            <a:r>
              <a:rPr lang="en-US" sz="2200" dirty="0" err="1" smtClean="0">
                <a:effectLst/>
              </a:rPr>
              <a:t>fieldset</a:t>
            </a:r>
            <a:r>
              <a:rPr lang="en-US" sz="2200" dirty="0" smtClean="0">
                <a:effectLst/>
              </a:rPr>
              <a:t>&gt; </a:t>
            </a:r>
          </a:p>
          <a:p>
            <a:r>
              <a:rPr lang="en-US" sz="2200" dirty="0" smtClean="0">
                <a:effectLst/>
              </a:rPr>
              <a:t>&lt;/form&gt; </a:t>
            </a:r>
            <a:endParaRPr lang="en-US" sz="2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2785" y="2910582"/>
            <a:ext cx="4607170" cy="3477875"/>
          </a:xfrm>
          <a:prstGeom prst="rect">
            <a:avLst/>
          </a:prstGeom>
          <a:ln w="15875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effectLst/>
              </a:rPr>
              <a:t>&lt;?</a:t>
            </a:r>
            <a:r>
              <a:rPr lang="en-US" sz="2200" dirty="0" err="1" smtClean="0">
                <a:effectLst/>
              </a:rPr>
              <a:t>php</a:t>
            </a:r>
            <a:r>
              <a:rPr lang="en-US" sz="2200" dirty="0" smtClean="0">
                <a:effectLst/>
              </a:rPr>
              <a:t> </a:t>
            </a:r>
          </a:p>
          <a:p>
            <a:r>
              <a:rPr lang="en-US" sz="2200" dirty="0">
                <a:solidFill>
                  <a:srgbClr val="007F00"/>
                </a:solidFill>
              </a:rPr>
              <a:t> </a:t>
            </a:r>
            <a:r>
              <a:rPr lang="en-US" sz="2200" dirty="0" smtClean="0">
                <a:solidFill>
                  <a:srgbClr val="007F00"/>
                </a:solidFill>
              </a:rPr>
              <a:t>  </a:t>
            </a:r>
            <a:r>
              <a:rPr lang="en-US" sz="2200" dirty="0" smtClean="0">
                <a:solidFill>
                  <a:srgbClr val="007F00"/>
                </a:solidFill>
                <a:effectLst/>
              </a:rPr>
              <a:t>// Get the form data</a:t>
            </a:r>
          </a:p>
          <a:p>
            <a:r>
              <a:rPr lang="en-US" sz="2200" dirty="0" smtClean="0">
                <a:solidFill>
                  <a:srgbClr val="007F00"/>
                </a:solidFill>
              </a:rPr>
              <a:t>   </a:t>
            </a:r>
            <a:r>
              <a:rPr lang="en-US" sz="2200" dirty="0" smtClean="0">
                <a:effectLst/>
              </a:rPr>
              <a:t>$x = $_POST[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'x'</a:t>
            </a:r>
            <a:r>
              <a:rPr lang="en-US" sz="2200" dirty="0" smtClean="0">
                <a:effectLst/>
              </a:rPr>
              <a:t>]; </a:t>
            </a:r>
          </a:p>
          <a:p>
            <a:r>
              <a:rPr lang="en-US" sz="2200" dirty="0" smtClean="0"/>
              <a:t>   </a:t>
            </a:r>
            <a:r>
              <a:rPr lang="en-US" sz="2200" dirty="0" smtClean="0">
                <a:effectLst/>
              </a:rPr>
              <a:t>$y = $_POST[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'y'</a:t>
            </a:r>
            <a:r>
              <a:rPr lang="en-US" sz="2200" dirty="0" smtClean="0">
                <a:effectLst/>
              </a:rPr>
              <a:t>]; 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>
                <a:solidFill>
                  <a:srgbClr val="007F00"/>
                </a:solidFill>
              </a:rPr>
              <a:t> </a:t>
            </a:r>
            <a:r>
              <a:rPr lang="en-US" sz="2200" dirty="0" smtClean="0">
                <a:solidFill>
                  <a:srgbClr val="007F00"/>
                </a:solidFill>
              </a:rPr>
              <a:t>  </a:t>
            </a:r>
            <a:r>
              <a:rPr lang="en-US" sz="2200" dirty="0" smtClean="0">
                <a:solidFill>
                  <a:srgbClr val="007F00"/>
                </a:solidFill>
                <a:effectLst/>
              </a:rPr>
              <a:t>// Process form data </a:t>
            </a:r>
          </a:p>
          <a:p>
            <a:r>
              <a:rPr lang="en-US" sz="2200" dirty="0" smtClean="0">
                <a:solidFill>
                  <a:srgbClr val="007F00"/>
                </a:solidFill>
              </a:rPr>
              <a:t>   </a:t>
            </a:r>
            <a:r>
              <a:rPr lang="en-US" sz="2200" dirty="0" smtClean="0">
                <a:effectLst/>
              </a:rPr>
              <a:t>print(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"$x" </a:t>
            </a:r>
            <a:r>
              <a:rPr lang="en-US" sz="2200" dirty="0" smtClean="0">
                <a:effectLst/>
              </a:rPr>
              <a:t>. 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 + " </a:t>
            </a:r>
            <a:r>
              <a:rPr lang="en-US" sz="2200" dirty="0" smtClean="0">
                <a:effectLst/>
              </a:rPr>
              <a:t>.    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"$y = "    </a:t>
            </a:r>
            <a:r>
              <a:rPr lang="en-US" sz="2200" dirty="0" smtClean="0">
                <a:effectLst/>
              </a:rPr>
              <a:t>.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</a:t>
            </a:r>
            <a:r>
              <a:rPr lang="en-US" sz="2200" dirty="0" smtClean="0">
                <a:effectLst/>
              </a:rPr>
              <a:t>($x + $y) . 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"&lt;</a:t>
            </a:r>
            <a:r>
              <a:rPr lang="en-US" sz="2200" dirty="0" err="1" smtClean="0">
                <a:solidFill>
                  <a:srgbClr val="A01414"/>
                </a:solidFill>
                <a:effectLst/>
              </a:rPr>
              <a:t>br</a:t>
            </a:r>
            <a:r>
              <a:rPr lang="en-US" sz="2200" dirty="0" smtClean="0">
                <a:solidFill>
                  <a:srgbClr val="A01414"/>
                </a:solidFill>
                <a:effectLst/>
              </a:rPr>
              <a:t> /&gt;"</a:t>
            </a:r>
            <a:r>
              <a:rPr lang="en-US" sz="2200" dirty="0" smtClean="0">
                <a:effectLst/>
              </a:rPr>
              <a:t>);</a:t>
            </a:r>
          </a:p>
          <a:p>
            <a:r>
              <a:rPr lang="en-US" sz="2200" dirty="0" smtClean="0">
                <a:effectLst/>
              </a:rPr>
              <a:t> </a:t>
            </a:r>
          </a:p>
          <a:p>
            <a:r>
              <a:rPr lang="en-US" sz="2200" dirty="0" smtClean="0">
                <a:effectLst/>
              </a:rPr>
              <a:t>?&gt; </a:t>
            </a:r>
            <a:endParaRPr lang="en-US" sz="22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7001" y="813712"/>
            <a:ext cx="3744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Uses the </a:t>
            </a:r>
            <a:r>
              <a:rPr lang="en-US" sz="2000" dirty="0" err="1"/>
              <a:t>superglobalarray</a:t>
            </a:r>
            <a:r>
              <a:rPr lang="en-US" sz="2000" dirty="0"/>
              <a:t> </a:t>
            </a:r>
            <a:r>
              <a:rPr lang="en-US" sz="2000" dirty="0" smtClean="0"/>
              <a:t>$_POST to get the appropriate keys from the form. </a:t>
            </a:r>
            <a:endParaRPr lang="en-US" sz="2000" dirty="0" smtClean="0">
              <a:effectLst/>
            </a:endParaRP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70478" y="1839755"/>
            <a:ext cx="1512276" cy="204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form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8862"/>
          </a:xfrm>
        </p:spPr>
        <p:txBody>
          <a:bodyPr>
            <a:normAutofit/>
          </a:bodyPr>
          <a:lstStyle/>
          <a:p>
            <a:r>
              <a:rPr lang="en-US" dirty="0"/>
              <a:t>Often when we process form data we have to check what data was actually submitted through the form. </a:t>
            </a:r>
            <a:endParaRPr lang="en-US" dirty="0"/>
          </a:p>
          <a:p>
            <a:r>
              <a:rPr lang="en-US" dirty="0"/>
              <a:t>Common method is illustrated in the following example: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we are checking if $_post array has value for the key called from. If it does we simply access the key and assign the value to a PHP variable that we call $from. If there is no such key/value we assign the default value of empty string ("") to the $from variable. </a:t>
            </a:r>
            <a:endParaRPr lang="en-US" dirty="0"/>
          </a:p>
          <a:p>
            <a:r>
              <a:rPr lang="en-US" dirty="0"/>
              <a:t>We use the common C++ syntax:(bool expression) ? </a:t>
            </a:r>
            <a:r>
              <a:rPr lang="en-US" i="1" dirty="0">
                <a:solidFill>
                  <a:schemeClr val="accent3"/>
                </a:solidFill>
              </a:rPr>
              <a:t>do this </a:t>
            </a:r>
            <a:r>
              <a:rPr lang="en-US" dirty="0"/>
              <a:t>: </a:t>
            </a:r>
            <a:r>
              <a:rPr lang="en-US" i="1" dirty="0">
                <a:solidFill>
                  <a:schemeClr val="accent4"/>
                </a:solidFill>
              </a:rPr>
              <a:t>do </a:t>
            </a:r>
            <a:r>
              <a:rPr lang="en-US" i="1" dirty="0" smtClean="0">
                <a:solidFill>
                  <a:schemeClr val="accent4"/>
                </a:solidFill>
              </a:rPr>
              <a:t>that</a:t>
            </a:r>
            <a:r>
              <a:rPr lang="en-US" dirty="0" smtClean="0"/>
              <a:t>.  Where </a:t>
            </a:r>
            <a:r>
              <a:rPr lang="en-US" i="1" dirty="0">
                <a:solidFill>
                  <a:schemeClr val="accent3"/>
                </a:solidFill>
              </a:rPr>
              <a:t>do this </a:t>
            </a:r>
            <a:r>
              <a:rPr lang="en-US" dirty="0"/>
              <a:t>is done if bool expression is true and </a:t>
            </a:r>
            <a:r>
              <a:rPr lang="en-US" i="1" dirty="0">
                <a:solidFill>
                  <a:schemeClr val="accent4"/>
                </a:solidFill>
              </a:rPr>
              <a:t>do that </a:t>
            </a:r>
            <a:r>
              <a:rPr lang="en-US" dirty="0"/>
              <a:t>is done if it is false.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4597" y="3121240"/>
            <a:ext cx="8573501" cy="738664"/>
          </a:xfrm>
          <a:prstGeom prst="rect">
            <a:avLst/>
          </a:prstGeom>
          <a:ln w="22225">
            <a:solidFill>
              <a:schemeClr val="accent2"/>
            </a:solidFill>
            <a:prstDash val="sysDash"/>
          </a:ln>
        </p:spPr>
        <p:txBody>
          <a:bodyPr wrap="none" lIns="182880" tIns="182880" rIns="182880" bIns="182880">
            <a:spAutoFit/>
          </a:bodyPr>
          <a:lstStyle/>
          <a:p>
            <a:r>
              <a:rPr lang="en-US" sz="2400" dirty="0" smtClean="0"/>
              <a:t>$from = (</a:t>
            </a:r>
            <a:r>
              <a:rPr lang="en-US" sz="2400" dirty="0" err="1" smtClean="0">
                <a:solidFill>
                  <a:schemeClr val="accent2"/>
                </a:solidFill>
              </a:rPr>
              <a:t>isset</a:t>
            </a:r>
            <a:r>
              <a:rPr lang="en-US" sz="2400" dirty="0" smtClean="0"/>
              <a:t>($_POST["from"]))   ?    $_POST["from"]  : "”  ;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63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822"/>
            <a:ext cx="9144000" cy="6517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679832" y="861646"/>
            <a:ext cx="4185137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01201" y="1213338"/>
            <a:ext cx="2162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a _SERVER array that has information about the server, such as the request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$_SERVER associative array contains </a:t>
            </a:r>
          </a:p>
          <a:p>
            <a:pPr lvl="1"/>
            <a:r>
              <a:rPr lang="en-US" sz="2400" dirty="0" smtClean="0"/>
              <a:t>HTTP request headers (send by client) </a:t>
            </a:r>
          </a:p>
          <a:p>
            <a:pPr lvl="1"/>
            <a:r>
              <a:rPr lang="en-US" sz="2400" dirty="0" smtClean="0"/>
              <a:t>configuration options for PHP</a:t>
            </a:r>
          </a:p>
          <a:p>
            <a:endParaRPr lang="en-US" dirty="0" smtClean="0"/>
          </a:p>
          <a:p>
            <a:r>
              <a:rPr lang="en-US" dirty="0" smtClean="0"/>
              <a:t>To use the $_SERVER array, you simply refer to the relevant case-sensitive </a:t>
            </a:r>
            <a:r>
              <a:rPr lang="en-US" dirty="0" err="1" smtClean="0"/>
              <a:t>keyname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echo </a:t>
            </a:r>
            <a:r>
              <a:rPr lang="en-US" sz="2400" dirty="0" smtClean="0">
                <a:solidFill>
                  <a:schemeClr val="accent2"/>
                </a:solidFill>
              </a:rPr>
              <a:t>$_SERVER["SERVER_NAME"]</a:t>
            </a:r>
            <a:r>
              <a:rPr lang="en-US" sz="2400" dirty="0" smtClean="0"/>
              <a:t> .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/&gt;";</a:t>
            </a:r>
          </a:p>
          <a:p>
            <a:pPr lvl="1"/>
            <a:r>
              <a:rPr lang="en-US" sz="2400" dirty="0" smtClean="0"/>
              <a:t>echo </a:t>
            </a:r>
            <a:r>
              <a:rPr lang="en-US" sz="2400" dirty="0" smtClean="0">
                <a:solidFill>
                  <a:schemeClr val="accent2"/>
                </a:solidFill>
              </a:rPr>
              <a:t>$_SERVER["SERVER_SOFTWARE"] </a:t>
            </a:r>
            <a:r>
              <a:rPr lang="en-US" sz="2400" dirty="0" smtClean="0"/>
              <a:t>.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/&gt;";</a:t>
            </a:r>
          </a:p>
          <a:p>
            <a:pPr lvl="1"/>
            <a:r>
              <a:rPr lang="en-US" sz="2400" dirty="0" smtClean="0"/>
              <a:t>echo </a:t>
            </a:r>
            <a:r>
              <a:rPr lang="en-US" sz="2400" dirty="0" smtClean="0">
                <a:solidFill>
                  <a:schemeClr val="accent2"/>
                </a:solidFill>
              </a:rPr>
              <a:t>$_SERVER["REMOTE_ADDR"] </a:t>
            </a:r>
            <a:r>
              <a:rPr lang="en-US" sz="2400" dirty="0" smtClean="0"/>
              <a:t>.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/&gt;";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39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5" y="257908"/>
            <a:ext cx="10972800" cy="990600"/>
          </a:xfrm>
        </p:spPr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pic>
        <p:nvPicPr>
          <p:cNvPr id="6" name="Content Placeholder 5" descr="4071509011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7" y="1248508"/>
            <a:ext cx="10666125" cy="5609492"/>
          </a:xfrm>
        </p:spPr>
      </p:pic>
    </p:spTree>
    <p:extLst>
      <p:ext uri="{BB962C8B-B14F-4D97-AF65-F5344CB8AC3E}">
        <p14:creationId xmlns:p14="http://schemas.microsoft.com/office/powerpoint/2010/main" val="123289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INFORMATION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SERVER_NAME</a:t>
            </a:r>
            <a:r>
              <a:rPr lang="en-US" dirty="0" smtClean="0"/>
              <a:t> contains the name of the site that was requested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SERVER_ADDR</a:t>
            </a:r>
            <a:r>
              <a:rPr lang="en-US" dirty="0" smtClean="0"/>
              <a:t> tells us the IP of the server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DOCUMENT_ROOT</a:t>
            </a:r>
            <a:r>
              <a:rPr lang="en-US" dirty="0" smtClean="0"/>
              <a:t> tells us the location from which you are currently running your script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SCRIPT_NAME</a:t>
            </a:r>
            <a:r>
              <a:rPr lang="en-US" dirty="0" smtClean="0"/>
              <a:t> key that identifies the actual script being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Header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REQUEST_METHOD</a:t>
            </a:r>
            <a:r>
              <a:rPr lang="en-US" dirty="0" smtClean="0"/>
              <a:t> returns the request method that was used to access the page: that is, GET, HEAD, POST, 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REMOTE_ADDR</a:t>
            </a:r>
            <a:r>
              <a:rPr lang="en-US" dirty="0" smtClean="0"/>
              <a:t> key returns the IP address of the requestor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HTTP_USER_AGENT</a:t>
            </a:r>
            <a:r>
              <a:rPr lang="en-US" dirty="0" smtClean="0"/>
              <a:t> contains the operating system and browser that the client is using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HTTP_REFERER</a:t>
            </a:r>
            <a:r>
              <a:rPr lang="en-US" dirty="0" smtClean="0"/>
              <a:t> contains the address of the page that referred us to this one (if any) through 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headers can be forged!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HTTP_REFERER</a:t>
            </a:r>
            <a:r>
              <a:rPr lang="en-US" dirty="0" smtClean="0"/>
              <a:t> header can lie about where the referral came from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USER_AGENT</a:t>
            </a:r>
            <a:r>
              <a:rPr lang="en-US" dirty="0" smtClean="0"/>
              <a:t> can lie about the operating system and browser the client is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7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/>
              <a:t>associative array contains items that have been uploaded </a:t>
            </a:r>
            <a:r>
              <a:rPr lang="en-US" dirty="0" smtClean="0"/>
              <a:t>in the current request.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server script must process </a:t>
            </a:r>
            <a:r>
              <a:rPr lang="en-US" dirty="0" smtClean="0"/>
              <a:t>the upload </a:t>
            </a:r>
            <a:r>
              <a:rPr lang="en-US" dirty="0"/>
              <a:t>file(s) in some way; the </a:t>
            </a:r>
            <a:r>
              <a:rPr lang="en-US" b="1" dirty="0"/>
              <a:t>$_FILES </a:t>
            </a:r>
            <a:r>
              <a:rPr lang="en-US" dirty="0"/>
              <a:t>array helps in this process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$_FILES </a:t>
            </a:r>
            <a:r>
              <a:rPr lang="en-US" dirty="0" smtClean="0"/>
              <a:t>array </a:t>
            </a:r>
            <a:r>
              <a:rPr lang="en-US" dirty="0"/>
              <a:t>will contain a key=value pair for each file uploaded in the post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 smtClean="0"/>
              <a:t>a refresher on HTML forms for uploading files…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4546"/>
            <a:ext cx="10972800" cy="4876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Go over PHP </a:t>
            </a:r>
            <a:r>
              <a:rPr lang="en-US" dirty="0" err="1" smtClean="0"/>
              <a:t>Superglobal</a:t>
            </a:r>
            <a:r>
              <a:rPr lang="en-US" dirty="0" smtClean="0"/>
              <a:t> Array and Forms </a:t>
            </a:r>
          </a:p>
          <a:p>
            <a:endParaRPr lang="en-US" dirty="0"/>
          </a:p>
          <a:p>
            <a:r>
              <a:rPr lang="en-US" dirty="0" smtClean="0"/>
              <a:t>PHP examples</a:t>
            </a:r>
          </a:p>
          <a:p>
            <a:pPr lvl="1"/>
            <a:r>
              <a:rPr lang="en-US" dirty="0" smtClean="0"/>
              <a:t>Note: Examples can be found on SAKAI under the appropriate week’s folder</a:t>
            </a:r>
          </a:p>
          <a:p>
            <a:pPr lvl="1"/>
            <a:r>
              <a:rPr lang="en-US" dirty="0" smtClean="0"/>
              <a:t>Examples can also be found on my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account: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github.com/msalloum/cs135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Today, we will look at the following examples: 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elementsQuizPHP</a:t>
            </a:r>
            <a:r>
              <a:rPr lang="en-US" dirty="0" smtClean="0"/>
              <a:t>  - we will write the code from scratch using the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elementsQuiz_template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nowman </a:t>
            </a:r>
            <a:r>
              <a:rPr lang="en-US" dirty="0" smtClean="0"/>
              <a:t> - alternative game to hangman 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miscExamples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collection of examples (send email, validate form, etc.)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Required for File Uploads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ensure that the HTML form uses the HTTP POST </a:t>
            </a:r>
            <a:r>
              <a:rPr lang="en-US" b="1" dirty="0"/>
              <a:t>method</a:t>
            </a:r>
            <a:r>
              <a:rPr lang="en-US" dirty="0" smtClean="0"/>
              <a:t>, since </a:t>
            </a:r>
            <a:r>
              <a:rPr lang="en-US" dirty="0"/>
              <a:t>transmitting a file through the URL is not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must add the </a:t>
            </a:r>
            <a:r>
              <a:rPr lang="en-US" b="1" dirty="0" err="1"/>
              <a:t>enctype</a:t>
            </a:r>
            <a:r>
              <a:rPr lang="en-US" b="1" dirty="0"/>
              <a:t>="multipart/form-data" </a:t>
            </a:r>
            <a:r>
              <a:rPr lang="en-US" dirty="0"/>
              <a:t>attribute to </a:t>
            </a:r>
            <a:r>
              <a:rPr lang="en-US" dirty="0" smtClean="0"/>
              <a:t>the HTML </a:t>
            </a:r>
            <a:r>
              <a:rPr lang="en-US" dirty="0"/>
              <a:t>form that is performing the upload so that the HTTP request </a:t>
            </a:r>
            <a:r>
              <a:rPr lang="en-US" dirty="0" smtClean="0"/>
              <a:t>can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must </a:t>
            </a:r>
            <a:r>
              <a:rPr lang="en-US" dirty="0"/>
              <a:t>include an input type of file in your form.</a:t>
            </a:r>
          </a:p>
        </p:txBody>
      </p:sp>
      <p:pic>
        <p:nvPicPr>
          <p:cNvPr id="5" name="Picture 4" descr="Screen Shot 2014-02-06 at 11.40.3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21" b="23636"/>
          <a:stretch/>
        </p:blipFill>
        <p:spPr>
          <a:xfrm>
            <a:off x="609600" y="3982105"/>
            <a:ext cx="11415679" cy="1837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82314" y="6074898"/>
            <a:ext cx="678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examples: </a:t>
            </a:r>
          </a:p>
          <a:p>
            <a:r>
              <a:rPr lang="en-US" dirty="0" smtClean="0">
                <a:hlinkClick r:id="rId3"/>
              </a:rPr>
              <a:t>https://www.w3schools.com/php/php_file_upload.asp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6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is the time span during which a browser interacts with a particular server.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begins when a browser connects to a server. </a:t>
            </a:r>
          </a:p>
          <a:p>
            <a:endParaRPr lang="en-US" dirty="0" smtClean="0"/>
          </a:p>
          <a:p>
            <a:r>
              <a:rPr lang="en-US" dirty="0" smtClean="0"/>
              <a:t>Ends </a:t>
            </a:r>
            <a:r>
              <a:rPr lang="en-US" dirty="0"/>
              <a:t>when the connection is terminated or the browser connects to a different server.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7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Session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unique session ID for your </a:t>
            </a:r>
            <a:r>
              <a:rPr lang="en-US" dirty="0" smtClean="0"/>
              <a:t>session </a:t>
            </a:r>
            <a:r>
              <a:rPr lang="en-US" dirty="0"/>
              <a:t>by calling the function </a:t>
            </a:r>
            <a:r>
              <a:rPr lang="en-US" dirty="0" err="1"/>
              <a:t>session_start</a:t>
            </a:r>
            <a:r>
              <a:rPr lang="en-US" dirty="0"/>
              <a:t>().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Subsequent </a:t>
            </a:r>
            <a:r>
              <a:rPr lang="en-US" dirty="0"/>
              <a:t>calls to </a:t>
            </a:r>
            <a:r>
              <a:rPr lang="en-US" dirty="0" err="1"/>
              <a:t>session_start</a:t>
            </a:r>
            <a:r>
              <a:rPr lang="en-US" dirty="0"/>
              <a:t>() retrieves the </a:t>
            </a:r>
            <a:r>
              <a:rPr lang="en-US" dirty="0" smtClean="0"/>
              <a:t>$_</a:t>
            </a:r>
            <a:r>
              <a:rPr lang="en-US" dirty="0"/>
              <a:t>SESSION </a:t>
            </a:r>
            <a:r>
              <a:rPr lang="en-US" dirty="0" err="1"/>
              <a:t>superglobal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$_</a:t>
            </a:r>
            <a:r>
              <a:rPr lang="en-US" dirty="0"/>
              <a:t>SESSION array contains key-value pairs that were </a:t>
            </a:r>
            <a:r>
              <a:rPr lang="en-US" dirty="0" smtClean="0"/>
              <a:t>created </a:t>
            </a:r>
            <a:r>
              <a:rPr lang="en-US" dirty="0"/>
              <a:t>by the script during the session.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folder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session save folder: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public_html</a:t>
            </a:r>
            <a:r>
              <a:rPr lang="en-US" dirty="0" smtClean="0"/>
              <a:t>/sessions </a:t>
            </a:r>
            <a:r>
              <a:rPr lang="en-US" dirty="0"/>
              <a:t>Then set the permissions to the folder so everyone can read and write to it.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include the line in your PHP that sets the new session save path.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session_save_path</a:t>
            </a:r>
            <a:r>
              <a:rPr lang="en-US" dirty="0"/>
              <a:t>('/</a:t>
            </a:r>
            <a:r>
              <a:rPr lang="en-US" dirty="0" smtClean="0"/>
              <a:t>net/stuff/</a:t>
            </a:r>
            <a:r>
              <a:rPr lang="en-US" dirty="0" err="1" smtClean="0"/>
              <a:t>msalloum</a:t>
            </a:r>
            <a:r>
              <a:rPr lang="en-US" dirty="0" smtClean="0"/>
              <a:t>/</a:t>
            </a:r>
            <a:r>
              <a:rPr lang="en-US" dirty="0" err="1" smtClean="0"/>
              <a:t>public_html</a:t>
            </a:r>
            <a:r>
              <a:rPr lang="en-US" dirty="0" smtClean="0"/>
              <a:t>/sessions</a:t>
            </a:r>
            <a:r>
              <a:rPr lang="en-US" dirty="0"/>
              <a:t>');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4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session to authenticate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common situations is that a person will have to log onto the website to gain access.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in the website they are free to move among many pages. If the user has already logged in he should not have to re-login when he goes to the next page.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keep track of the user and whether the user has logged in or not through the session variable.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6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browser communicate with a program on a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submitting an HTTP request to the server (possibly via an XHTML form).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request is made by a </a:t>
            </a:r>
            <a:r>
              <a:rPr lang="en-US" dirty="0" smtClean="0"/>
              <a:t>HTTP </a:t>
            </a:r>
            <a:r>
              <a:rPr lang="en-US" dirty="0"/>
              <a:t>request </a:t>
            </a:r>
            <a:r>
              <a:rPr lang="en-US" dirty="0" smtClean="0"/>
              <a:t>method. 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several different possible requests, but we will concentrate on the two most frequently used </a:t>
            </a:r>
            <a:r>
              <a:rPr lang="en-US" dirty="0" smtClean="0"/>
              <a:t>ones: GET and POST.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GET (</a:t>
            </a:r>
            <a:r>
              <a:rPr lang="en-US" sz="2400" dirty="0"/>
              <a:t>m</a:t>
            </a:r>
            <a:r>
              <a:rPr lang="en-US" sz="2400" dirty="0" smtClean="0"/>
              <a:t>ost common) </a:t>
            </a:r>
            <a:endParaRPr lang="en-US" sz="2400" dirty="0"/>
          </a:p>
          <a:p>
            <a:pPr lvl="2"/>
            <a:r>
              <a:rPr lang="en-US" sz="2400" dirty="0"/>
              <a:t>For simple document requests and small forms </a:t>
            </a:r>
            <a:r>
              <a:rPr lang="en-US" sz="2400" dirty="0" smtClean="0"/>
              <a:t>submission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POST </a:t>
            </a:r>
          </a:p>
          <a:p>
            <a:pPr lvl="2"/>
            <a:r>
              <a:rPr lang="en-US" sz="2400" dirty="0"/>
              <a:t>For submitting large forms to the server to be processed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 </a:t>
            </a:r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can pass parameters to a server script via a request </a:t>
            </a:r>
            <a:r>
              <a:rPr lang="en-US" dirty="0" smtClean="0"/>
              <a:t>URI.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www.cmc.edu</a:t>
            </a:r>
            <a:r>
              <a:rPr lang="en-US" dirty="0" smtClean="0"/>
              <a:t>/~</a:t>
            </a:r>
            <a:r>
              <a:rPr lang="en-US" dirty="0" err="1" smtClean="0"/>
              <a:t>msalloum</a:t>
            </a:r>
            <a:r>
              <a:rPr lang="en-US" dirty="0" smtClean="0"/>
              <a:t>/</a:t>
            </a:r>
            <a:r>
              <a:rPr lang="en-US" dirty="0" err="1" smtClean="0"/>
              <a:t>serverscript.php?x</a:t>
            </a:r>
            <a:r>
              <a:rPr lang="en-US" dirty="0" smtClean="0"/>
              <a:t>=1&amp;y=2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URL of the target PHP </a:t>
            </a:r>
            <a:r>
              <a:rPr lang="en-US" dirty="0" smtClean="0"/>
              <a:t>script http://</a:t>
            </a:r>
            <a:r>
              <a:rPr lang="en-US" dirty="0" err="1" smtClean="0"/>
              <a:t>www.cmc.edu</a:t>
            </a:r>
            <a:r>
              <a:rPr lang="en-US" dirty="0" smtClean="0"/>
              <a:t>/~</a:t>
            </a:r>
            <a:r>
              <a:rPr lang="en-US" dirty="0" err="1" smtClean="0"/>
              <a:t>msalloum</a:t>
            </a:r>
            <a:r>
              <a:rPr lang="en-US" dirty="0" smtClean="0"/>
              <a:t>/</a:t>
            </a:r>
            <a:r>
              <a:rPr lang="en-US" dirty="0" err="1" smtClean="0"/>
              <a:t>serverscript.php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query string is: </a:t>
            </a:r>
            <a:r>
              <a:rPr lang="en-US" dirty="0" smtClean="0"/>
              <a:t> x=1&amp;y=2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form can send data this way, but you do not need a form to use this method.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query string?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appear </a:t>
            </a:r>
            <a:r>
              <a:rPr lang="en-US" dirty="0"/>
              <a:t>after a question mark ? in a </a:t>
            </a:r>
            <a:r>
              <a:rPr lang="en-US" dirty="0" smtClean="0"/>
              <a:t>URL.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consist </a:t>
            </a:r>
            <a:r>
              <a:rPr lang="en-US" dirty="0"/>
              <a:t>of name=value pairs separated by ampersands </a:t>
            </a:r>
            <a:r>
              <a:rPr lang="en-US" dirty="0" smtClean="0"/>
              <a:t>(&amp;).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 </a:t>
            </a:r>
            <a:r>
              <a:rPr lang="en-US" dirty="0"/>
              <a:t>is the name attribute of a widget or control of the XHTML </a:t>
            </a:r>
            <a:r>
              <a:rPr lang="en-US" dirty="0" smtClean="0"/>
              <a:t>form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spaces </a:t>
            </a:r>
            <a:r>
              <a:rPr lang="en-US" dirty="0"/>
              <a:t>in value can be replaced by + signs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Widget </a:t>
            </a:r>
            <a:r>
              <a:rPr lang="en-US" dirty="0"/>
              <a:t>values in a query string can have special characters encoded as a % followed by a 2 digit hex ASCII code representing the special character. For more detail, consult </a:t>
            </a:r>
            <a:r>
              <a:rPr lang="en-US" dirty="0" smtClean="0"/>
              <a:t>:</a:t>
            </a:r>
          </a:p>
          <a:p>
            <a:pPr lvl="2"/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www.permadi.com</a:t>
            </a:r>
            <a:r>
              <a:rPr lang="en-US" sz="2000" dirty="0"/>
              <a:t>/tutorial/</a:t>
            </a:r>
            <a:r>
              <a:rPr lang="en-US" sz="2000" dirty="0" err="1"/>
              <a:t>urlEncoding</a:t>
            </a:r>
            <a:r>
              <a:rPr lang="en-US" sz="2000" dirty="0"/>
              <a:t>/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66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vs. POST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method: </a:t>
            </a:r>
          </a:p>
          <a:p>
            <a:pPr lvl="1"/>
            <a:r>
              <a:rPr lang="en-US" dirty="0" smtClean="0"/>
              <a:t>Values </a:t>
            </a:r>
            <a:r>
              <a:rPr lang="en-US" dirty="0"/>
              <a:t>(query string) are encoded directly into URI. 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are cached by the browser, server, or proxy. </a:t>
            </a:r>
          </a:p>
          <a:p>
            <a:pPr lvl="1"/>
            <a:r>
              <a:rPr lang="en-US" dirty="0" smtClean="0"/>
              <a:t>Appropriate </a:t>
            </a:r>
            <a:r>
              <a:rPr lang="en-US" dirty="0"/>
              <a:t>if the amount of data to send is small, and there are no side effects on the server. </a:t>
            </a:r>
            <a:endParaRPr lang="en-US" dirty="0" smtClean="0"/>
          </a:p>
          <a:p>
            <a:pPr lvl="1"/>
            <a:endParaRPr lang="en-US" dirty="0" smtClean="0">
              <a:effectLst/>
            </a:endParaRPr>
          </a:p>
          <a:p>
            <a:r>
              <a:rPr lang="en-US" dirty="0"/>
              <a:t>POST method: </a:t>
            </a:r>
          </a:p>
          <a:p>
            <a:pPr lvl="1"/>
            <a:r>
              <a:rPr lang="en-US" dirty="0" smtClean="0"/>
              <a:t>Values </a:t>
            </a:r>
            <a:r>
              <a:rPr lang="en-US" dirty="0"/>
              <a:t>encoded in a separate part of the HTTP request (query string is not visible in URL as it is in GET). 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cannot be cached (each request is independent and matters).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6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Submitting an HTTP request using a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submit button of the XHTML form to send form data to the script or JavaScript function that will process the form. </a:t>
            </a:r>
          </a:p>
          <a:p>
            <a:r>
              <a:rPr lang="en-US" dirty="0" smtClean="0"/>
              <a:t>The action attribute is a URI or a JavaScript function call. </a:t>
            </a:r>
          </a:p>
          <a:p>
            <a:r>
              <a:rPr lang="en-US" dirty="0" smtClean="0"/>
              <a:t>The method attribute specifies the HTTP request method.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832" y="4038600"/>
            <a:ext cx="11021568" cy="1384995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&lt;form action="</a:t>
            </a:r>
            <a:r>
              <a:rPr lang="en-US" sz="2800" dirty="0" smtClean="0">
                <a:solidFill>
                  <a:schemeClr val="accent1"/>
                </a:solidFill>
              </a:rPr>
              <a:t>http://</a:t>
            </a:r>
            <a:r>
              <a:rPr lang="en-US" sz="2800" dirty="0" err="1" smtClean="0">
                <a:solidFill>
                  <a:schemeClr val="accent1"/>
                </a:solidFill>
              </a:rPr>
              <a:t>www.cmc.edu</a:t>
            </a:r>
            <a:r>
              <a:rPr lang="en-US" sz="2800" dirty="0" smtClean="0">
                <a:solidFill>
                  <a:schemeClr val="accent1"/>
                </a:solidFill>
              </a:rPr>
              <a:t>/</a:t>
            </a:r>
            <a:r>
              <a:rPr lang="en-US" sz="2800" dirty="0" err="1" smtClean="0">
                <a:solidFill>
                  <a:schemeClr val="accent1"/>
                </a:solidFill>
              </a:rPr>
              <a:t>some.php</a:t>
            </a:r>
            <a:r>
              <a:rPr lang="en-US" sz="2800" dirty="0" smtClean="0">
                <a:solidFill>
                  <a:schemeClr val="accent1"/>
                </a:solidFill>
              </a:rPr>
              <a:t>" </a:t>
            </a:r>
            <a:r>
              <a:rPr lang="en-US" sz="2800" dirty="0" smtClean="0"/>
              <a:t>method="</a:t>
            </a:r>
            <a:r>
              <a:rPr lang="en-US" sz="2800" dirty="0" smtClean="0">
                <a:solidFill>
                  <a:schemeClr val="accent1"/>
                </a:solidFill>
              </a:rPr>
              <a:t>post” </a:t>
            </a:r>
            <a:r>
              <a:rPr lang="en-US" sz="2800" dirty="0" smtClean="0"/>
              <a:t>&gt;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/>
              <a:t> </a:t>
            </a:r>
            <a:r>
              <a:rPr lang="is-IS" sz="2800" dirty="0" smtClean="0"/>
              <a:t>…..................</a:t>
            </a:r>
          </a:p>
          <a:p>
            <a:pPr lvl="1"/>
            <a:r>
              <a:rPr lang="en-US" sz="2800" dirty="0" smtClean="0"/>
              <a:t>&lt;/form&gt;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88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Form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PHP script get information from a client?</a:t>
            </a:r>
          </a:p>
          <a:p>
            <a:r>
              <a:rPr lang="en-US" dirty="0" smtClean="0"/>
              <a:t>How does a PHP script get information from the server it is running on? </a:t>
            </a:r>
          </a:p>
          <a:p>
            <a:r>
              <a:rPr lang="en-US" dirty="0" smtClean="0"/>
              <a:t>How does PHP save information from a session with a client?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Answer: </a:t>
            </a:r>
            <a:r>
              <a:rPr lang="en-US" dirty="0" smtClean="0"/>
              <a:t>Using PHP </a:t>
            </a:r>
            <a:r>
              <a:rPr lang="en-US" dirty="0" err="1" smtClean="0"/>
              <a:t>superglobal</a:t>
            </a:r>
            <a:r>
              <a:rPr lang="en-US" dirty="0" smtClean="0"/>
              <a:t> arrays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Superglobals</a:t>
            </a:r>
            <a:r>
              <a:rPr lang="en-US" dirty="0" smtClean="0"/>
              <a:t> are built-in variables that are always available in all scopes. There is no need to do global $variable; to access them within functions.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$_SERVER </a:t>
            </a:r>
            <a:r>
              <a:rPr lang="en-US" sz="2400" dirty="0" smtClean="0"/>
              <a:t>- stores data about the currently running server.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$_ENV </a:t>
            </a:r>
            <a:r>
              <a:rPr lang="en-US" sz="2400" dirty="0" smtClean="0"/>
              <a:t>- stores data about the current client's environment.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$_GET </a:t>
            </a:r>
            <a:r>
              <a:rPr lang="en-US" sz="2400" dirty="0" smtClean="0"/>
              <a:t>- stores data sent to the server using HTTP method GET.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$_POST </a:t>
            </a:r>
            <a:r>
              <a:rPr lang="en-US" sz="2400" dirty="0" smtClean="0"/>
              <a:t>- stores data sent to the server using HTTP method POST.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$_COOKIE </a:t>
            </a:r>
            <a:r>
              <a:rPr lang="en-US" sz="2400" dirty="0" smtClean="0"/>
              <a:t>- stores data contained in cookies on the client's computer.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$_SESSION </a:t>
            </a:r>
            <a:r>
              <a:rPr lang="en-US" sz="2400" dirty="0" smtClean="0"/>
              <a:t>- used by PHP to stores data pertaining to a the server's session with a client.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Lecture9_2_16_2017</Template>
  <TotalTime>729</TotalTime>
  <Words>1546</Words>
  <Application>Microsoft Macintosh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Rockwell</vt:lpstr>
      <vt:lpstr>Arial</vt:lpstr>
      <vt:lpstr>Clarity</vt:lpstr>
      <vt:lpstr>How does a browser communicate with a program on a server  </vt:lpstr>
      <vt:lpstr>Outline </vt:lpstr>
      <vt:lpstr>How does a browser communicate with a program on a server </vt:lpstr>
      <vt:lpstr>HTTP method GET</vt:lpstr>
      <vt:lpstr>Query String </vt:lpstr>
      <vt:lpstr>GET vs. POST </vt:lpstr>
      <vt:lpstr>Submitting an HTTP request using a form </vt:lpstr>
      <vt:lpstr>Processing Form Data </vt:lpstr>
      <vt:lpstr>Superglobal Arrays </vt:lpstr>
      <vt:lpstr>Form example using GET </vt:lpstr>
      <vt:lpstr>Example using post </vt:lpstr>
      <vt:lpstr>Processing form data </vt:lpstr>
      <vt:lpstr>PowerPoint Presentation</vt:lpstr>
      <vt:lpstr>$_SERVER</vt:lpstr>
      <vt:lpstr>$_SERVER</vt:lpstr>
      <vt:lpstr>SERVER INFORMATION KEYS</vt:lpstr>
      <vt:lpstr>Request Header Keys</vt:lpstr>
      <vt:lpstr>Note about security</vt:lpstr>
      <vt:lpstr>$_FILES Array</vt:lpstr>
      <vt:lpstr>HTML Required for File Uploads</vt:lpstr>
      <vt:lpstr>Session </vt:lpstr>
      <vt:lpstr>PHP Session Tracking</vt:lpstr>
      <vt:lpstr>Session folder </vt:lpstr>
      <vt:lpstr>Using session to authenticate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browser communicate with a program on a server  </dc:title>
  <dc:creator>Microsoft Office User</dc:creator>
  <cp:lastModifiedBy>Microsoft Office User</cp:lastModifiedBy>
  <cp:revision>16</cp:revision>
  <dcterms:created xsi:type="dcterms:W3CDTF">2017-02-21T05:45:21Z</dcterms:created>
  <dcterms:modified xsi:type="dcterms:W3CDTF">2017-02-21T17:54:28Z</dcterms:modified>
</cp:coreProperties>
</file>