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351"/>
  </p:normalViewPr>
  <p:slideViewPr>
    <p:cSldViewPr snapToGrid="0" snapToObjects="1">
      <p:cViewPr varScale="1">
        <p:scale>
          <a:sx n="85" d="100"/>
          <a:sy n="85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4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4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5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8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73E7F71-807E-7B42-AE61-2A97757F2476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BD722C-9C6D-A84A-AC95-3C74570F7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salloum/cs135" TargetMode="External"/><Relationship Id="rId3" Type="http://schemas.openxmlformats.org/officeDocument/2006/relationships/hyperlink" Target="https://www.sitepoint.com/debugging-xdebug-sublime-text-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php/php_form_validation.asp" TargetMode="External"/><Relationship Id="rId3" Type="http://schemas.openxmlformats.org/officeDocument/2006/relationships/hyperlink" Target="https://code.tutsplus.com/tutorials/sanitize-and-validate-data-with-php-filters--net-259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Server-Side Validation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3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URL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891821"/>
            <a:ext cx="86801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charset="0"/>
              </a:rPr>
              <a:t>&lt;?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</a:rPr>
              <a:t>php</a:t>
            </a:r>
            <a:endParaRPr lang="en-US" dirty="0" smtClean="0">
              <a:solidFill>
                <a:srgbClr val="0070C0"/>
              </a:solidFill>
              <a:latin typeface="Consolas" charset="0"/>
            </a:endParaRPr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charset="0"/>
              </a:rPr>
              <a:t>$</a:t>
            </a:r>
            <a:r>
              <a:rPr lang="en-US" dirty="0" err="1">
                <a:solidFill>
                  <a:srgbClr val="0070C0"/>
                </a:solidFill>
                <a:latin typeface="Consolas" charset="0"/>
              </a:rPr>
              <a:t>url</a:t>
            </a:r>
            <a:r>
              <a:rPr lang="en-US" dirty="0">
                <a:solidFill>
                  <a:srgbClr val="0070C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=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"https</a:t>
            </a:r>
            <a:r>
              <a:rPr lang="en-US" dirty="0">
                <a:solidFill>
                  <a:schemeClr val="accent2"/>
                </a:solidFill>
                <a:latin typeface="Consolas" charset="0"/>
              </a:rPr>
              <a:t>://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www.w3schools.com"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latin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filter_var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 FILTER_VALIDATE_URL) === false) </a:t>
            </a:r>
            <a:r>
              <a:rPr lang="en-US" dirty="0">
                <a:solidFill>
                  <a:srgbClr val="00B050"/>
                </a:solidFill>
                <a:latin typeface="Consolas" charset="0"/>
              </a:rPr>
              <a:t>{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</a:t>
            </a:r>
            <a:r>
              <a:rPr lang="en-US" dirty="0">
                <a:solidFill>
                  <a:srgbClr val="00B050"/>
                </a:solidFill>
                <a:latin typeface="Consolas" charset="0"/>
              </a:rPr>
              <a:t> echo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‘$</a:t>
            </a:r>
            <a:r>
              <a:rPr lang="en-US" dirty="0" err="1">
                <a:solidFill>
                  <a:schemeClr val="accent2"/>
                </a:solidFill>
                <a:latin typeface="Consolas" charset="0"/>
              </a:rPr>
              <a:t>url</a:t>
            </a:r>
            <a:r>
              <a:rPr lang="en-US" dirty="0">
                <a:solidFill>
                  <a:schemeClr val="accent2"/>
                </a:solidFill>
                <a:latin typeface="Consolas" charset="0"/>
              </a:rPr>
              <a:t> is a valid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URL’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latin typeface="Consolas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charset="0"/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>
                <a:solidFill>
                  <a:srgbClr val="00B050"/>
                </a:solidFill>
                <a:latin typeface="Consolas" charset="0"/>
              </a:rPr>
              <a:t>echo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‘$</a:t>
            </a:r>
            <a:r>
              <a:rPr lang="en-US" dirty="0" err="1">
                <a:solidFill>
                  <a:schemeClr val="accent2"/>
                </a:solidFill>
                <a:latin typeface="Consolas" charset="0"/>
              </a:rPr>
              <a:t>url</a:t>
            </a:r>
            <a:r>
              <a:rPr lang="en-US" dirty="0">
                <a:solidFill>
                  <a:schemeClr val="accent2"/>
                </a:solidFill>
                <a:latin typeface="Consolas" charset="0"/>
              </a:rPr>
              <a:t> is not a valid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URL’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  <a:latin typeface="Consolas" charset="0"/>
              </a:rPr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charset="0"/>
              </a:rPr>
              <a:t>?&gt;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7222" y="5841760"/>
            <a:ext cx="420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" charset="0"/>
              </a:rPr>
              <a:t>https://www.w3schools.com is a valid URL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5322" y="584176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output </a:t>
            </a:r>
            <a:r>
              <a:rPr lang="en-US" smtClean="0"/>
              <a:t>the following: 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7897" y="2385391"/>
            <a:ext cx="339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also use </a:t>
            </a:r>
            <a:r>
              <a:rPr lang="en-US" dirty="0" err="1" smtClean="0"/>
              <a:t>preg_match</a:t>
            </a:r>
            <a:r>
              <a:rPr lang="en-US" dirty="0" smtClean="0"/>
              <a:t> or </a:t>
            </a:r>
          </a:p>
          <a:p>
            <a:r>
              <a:rPr lang="en-US" dirty="0" smtClean="0"/>
              <a:t>FILTER_VALIDATE_REGEXP</a:t>
            </a:r>
          </a:p>
          <a:p>
            <a:r>
              <a:rPr lang="en-US" dirty="0" smtClean="0"/>
              <a:t>to validate a regular expression matching a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4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 validation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84185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BB"/>
                </a:solidFill>
                <a:latin typeface="Fira Mono" charset="0"/>
              </a:rPr>
              <a:t>&lt;?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php</a:t>
            </a:r>
            <a:endParaRPr lang="en-US" dirty="0" smtClean="0">
              <a:solidFill>
                <a:srgbClr val="0000BB"/>
              </a:solidFill>
              <a:latin typeface="Fira Mono" charset="0"/>
            </a:endParaRPr>
          </a:p>
          <a:p>
            <a:pPr lvl="1"/>
            <a:r>
              <a:rPr lang="en-US" dirty="0">
                <a:solidFill>
                  <a:srgbClr val="0000BB"/>
                </a:solidFill>
                <a:latin typeface="Fira Mono" charset="0"/>
              </a:rPr>
              <a:t/>
            </a:r>
            <a:br>
              <a:rPr lang="en-US" dirty="0">
                <a:solidFill>
                  <a:srgbClr val="0000BB"/>
                </a:solidFill>
                <a:latin typeface="Fira Mono" charset="0"/>
              </a:rPr>
            </a:br>
            <a:r>
              <a:rPr lang="en-US" dirty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>
                <a:solidFill>
                  <a:srgbClr val="0000BB"/>
                </a:solidFill>
                <a:latin typeface="Fira Mono" charset="0"/>
              </a:rPr>
              <a:t>ip_a</a:t>
            </a:r>
            <a:r>
              <a:rPr lang="en-US" dirty="0">
                <a:solidFill>
                  <a:srgbClr val="0000BB"/>
                </a:solidFill>
                <a:latin typeface="Fira Mono" charset="0"/>
              </a:rPr>
              <a:t> 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= </a:t>
            </a:r>
            <a:r>
              <a:rPr lang="en-US" dirty="0">
                <a:solidFill>
                  <a:srgbClr val="DD0000"/>
                </a:solidFill>
                <a:latin typeface="Fira Mono" charset="0"/>
              </a:rPr>
              <a:t>'127.0.0.1'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;</a:t>
            </a:r>
            <a:br>
              <a:rPr lang="en-US" dirty="0">
                <a:solidFill>
                  <a:srgbClr val="007700"/>
                </a:solidFill>
                <a:latin typeface="Fira Mono" charset="0"/>
              </a:rPr>
            </a:br>
            <a:r>
              <a:rPr lang="en-US" dirty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>
                <a:solidFill>
                  <a:srgbClr val="0000BB"/>
                </a:solidFill>
                <a:latin typeface="Fira Mono" charset="0"/>
              </a:rPr>
              <a:t>ip_b</a:t>
            </a:r>
            <a:r>
              <a:rPr lang="en-US" dirty="0">
                <a:solidFill>
                  <a:srgbClr val="0000BB"/>
                </a:solidFill>
                <a:latin typeface="Fira Mono" charset="0"/>
              </a:rPr>
              <a:t> 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= </a:t>
            </a:r>
            <a:r>
              <a:rPr lang="en-US" dirty="0">
                <a:solidFill>
                  <a:srgbClr val="DD0000"/>
                </a:solidFill>
                <a:latin typeface="Fira Mono" charset="0"/>
              </a:rPr>
              <a:t>'42.42'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;</a:t>
            </a:r>
            <a:br>
              <a:rPr lang="en-US" dirty="0">
                <a:solidFill>
                  <a:srgbClr val="007700"/>
                </a:solidFill>
                <a:latin typeface="Fira Mono" charset="0"/>
              </a:rPr>
            </a:br>
            <a:r>
              <a:rPr lang="en-US" dirty="0">
                <a:solidFill>
                  <a:srgbClr val="007700"/>
                </a:solidFill>
                <a:latin typeface="Fira Mono" charset="0"/>
              </a:rPr>
              <a:t/>
            </a:r>
            <a:br>
              <a:rPr lang="en-US" dirty="0">
                <a:solidFill>
                  <a:srgbClr val="007700"/>
                </a:solidFill>
                <a:latin typeface="Fira Mono" charset="0"/>
              </a:rPr>
            </a:br>
            <a:r>
              <a:rPr lang="en-US" dirty="0">
                <a:solidFill>
                  <a:srgbClr val="007700"/>
                </a:solidFill>
                <a:latin typeface="Fira Mono" charset="0"/>
              </a:rPr>
              <a:t>if (</a:t>
            </a:r>
            <a:r>
              <a:rPr lang="en-US" dirty="0" err="1">
                <a:solidFill>
                  <a:srgbClr val="0000BB"/>
                </a:solidFill>
                <a:latin typeface="Fira Mono" charset="0"/>
              </a:rPr>
              <a:t>filter_var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(</a:t>
            </a:r>
            <a:r>
              <a:rPr lang="en-US" dirty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>
                <a:solidFill>
                  <a:srgbClr val="0000BB"/>
                </a:solidFill>
                <a:latin typeface="Fira Mono" charset="0"/>
              </a:rPr>
              <a:t>ip_a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, </a:t>
            </a:r>
            <a:r>
              <a:rPr lang="en-US" dirty="0">
                <a:solidFill>
                  <a:srgbClr val="0000BB"/>
                </a:solidFill>
                <a:latin typeface="Fira Mono" charset="0"/>
              </a:rPr>
              <a:t>FILTER_VALIDATE_IP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)) {</a:t>
            </a:r>
            <a:br>
              <a:rPr lang="en-US" dirty="0">
                <a:solidFill>
                  <a:srgbClr val="007700"/>
                </a:solidFill>
                <a:latin typeface="Fira Mono" charset="0"/>
              </a:rPr>
            </a:br>
            <a:r>
              <a:rPr lang="en-US" dirty="0">
                <a:solidFill>
                  <a:srgbClr val="007700"/>
                </a:solidFill>
                <a:latin typeface="Fira Mono" charset="0"/>
              </a:rPr>
              <a:t>    echo </a:t>
            </a:r>
            <a:r>
              <a:rPr lang="en-US" dirty="0">
                <a:solidFill>
                  <a:srgbClr val="DD0000"/>
                </a:solidFill>
                <a:latin typeface="Fira Mono" charset="0"/>
              </a:rPr>
              <a:t>"This (</a:t>
            </a:r>
            <a:r>
              <a:rPr lang="en-US" dirty="0" err="1">
                <a:solidFill>
                  <a:srgbClr val="DD0000"/>
                </a:solidFill>
                <a:latin typeface="Fira Mono" charset="0"/>
              </a:rPr>
              <a:t>ip_a</a:t>
            </a:r>
            <a:r>
              <a:rPr lang="en-US" dirty="0">
                <a:solidFill>
                  <a:srgbClr val="DD0000"/>
                </a:solidFill>
                <a:latin typeface="Fira Mono" charset="0"/>
              </a:rPr>
              <a:t>) IP address is considered valid."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;</a:t>
            </a:r>
            <a:br>
              <a:rPr lang="en-US" dirty="0">
                <a:solidFill>
                  <a:srgbClr val="007700"/>
                </a:solidFill>
                <a:latin typeface="Fira Mono" charset="0"/>
              </a:rPr>
            </a:br>
            <a:r>
              <a:rPr lang="en-US" dirty="0">
                <a:solidFill>
                  <a:srgbClr val="007700"/>
                </a:solidFill>
                <a:latin typeface="Fira Mono" charset="0"/>
              </a:rPr>
              <a:t>}</a:t>
            </a:r>
            <a:br>
              <a:rPr lang="en-US" dirty="0">
                <a:solidFill>
                  <a:srgbClr val="007700"/>
                </a:solidFill>
                <a:latin typeface="Fira Mono" charset="0"/>
              </a:rPr>
            </a:br>
            <a:r>
              <a:rPr lang="en-US" dirty="0">
                <a:solidFill>
                  <a:srgbClr val="007700"/>
                </a:solidFill>
                <a:latin typeface="Fira Mono" charset="0"/>
              </a:rPr>
              <a:t>if (</a:t>
            </a:r>
            <a:r>
              <a:rPr lang="en-US" dirty="0" err="1">
                <a:solidFill>
                  <a:srgbClr val="0000BB"/>
                </a:solidFill>
                <a:latin typeface="Fira Mono" charset="0"/>
              </a:rPr>
              <a:t>filter_var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(</a:t>
            </a:r>
            <a:r>
              <a:rPr lang="en-US" dirty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>
                <a:solidFill>
                  <a:srgbClr val="0000BB"/>
                </a:solidFill>
                <a:latin typeface="Fira Mono" charset="0"/>
              </a:rPr>
              <a:t>ip_b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, </a:t>
            </a:r>
            <a:r>
              <a:rPr lang="en-US" dirty="0">
                <a:solidFill>
                  <a:srgbClr val="0000BB"/>
                </a:solidFill>
                <a:latin typeface="Fira Mono" charset="0"/>
              </a:rPr>
              <a:t>FILTER_VALIDATE_IP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)) {</a:t>
            </a:r>
            <a:br>
              <a:rPr lang="en-US" dirty="0">
                <a:solidFill>
                  <a:srgbClr val="007700"/>
                </a:solidFill>
                <a:latin typeface="Fira Mono" charset="0"/>
              </a:rPr>
            </a:br>
            <a:r>
              <a:rPr lang="en-US" dirty="0">
                <a:solidFill>
                  <a:srgbClr val="007700"/>
                </a:solidFill>
                <a:latin typeface="Fira Mono" charset="0"/>
              </a:rPr>
              <a:t>    echo </a:t>
            </a:r>
            <a:r>
              <a:rPr lang="en-US" dirty="0">
                <a:solidFill>
                  <a:srgbClr val="DD0000"/>
                </a:solidFill>
                <a:latin typeface="Fira Mono" charset="0"/>
              </a:rPr>
              <a:t>"This (</a:t>
            </a:r>
            <a:r>
              <a:rPr lang="en-US" dirty="0" err="1">
                <a:solidFill>
                  <a:srgbClr val="DD0000"/>
                </a:solidFill>
                <a:latin typeface="Fira Mono" charset="0"/>
              </a:rPr>
              <a:t>ip_b</a:t>
            </a:r>
            <a:r>
              <a:rPr lang="en-US" dirty="0">
                <a:solidFill>
                  <a:srgbClr val="DD0000"/>
                </a:solidFill>
                <a:latin typeface="Fira Mono" charset="0"/>
              </a:rPr>
              <a:t>) IP address is considered valid."</a:t>
            </a:r>
            <a:r>
              <a:rPr lang="en-US" dirty="0">
                <a:solidFill>
                  <a:srgbClr val="007700"/>
                </a:solidFill>
                <a:latin typeface="Fira Mono" charset="0"/>
              </a:rPr>
              <a:t>;</a:t>
            </a:r>
            <a:br>
              <a:rPr lang="en-US" dirty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}</a:t>
            </a:r>
          </a:p>
          <a:p>
            <a:r>
              <a:rPr lang="en-US" dirty="0">
                <a:solidFill>
                  <a:srgbClr val="007700"/>
                </a:solidFill>
                <a:latin typeface="Fira Mono" charset="0"/>
              </a:rPr>
              <a:t/>
            </a:r>
            <a:br>
              <a:rPr lang="en-US" dirty="0">
                <a:solidFill>
                  <a:srgbClr val="007700"/>
                </a:solidFill>
                <a:latin typeface="Fira Mono" charset="0"/>
              </a:rPr>
            </a:br>
            <a:r>
              <a:rPr lang="en-US" dirty="0">
                <a:solidFill>
                  <a:srgbClr val="0000BB"/>
                </a:solidFill>
                <a:latin typeface="Fira Mono" charset="0"/>
              </a:rPr>
              <a:t>?&gt;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704509"/>
            <a:ext cx="4572000" cy="419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7600" y="5668365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output </a:t>
            </a:r>
            <a:r>
              <a:rPr lang="en-US" smtClean="0"/>
              <a:t>the following: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Email Validation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79444"/>
            <a:ext cx="89452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 smtClean="0">
              <a:solidFill>
                <a:srgbClr val="0000BB"/>
              </a:solidFill>
              <a:latin typeface="Fira Mono" charset="0"/>
            </a:endParaRPr>
          </a:p>
          <a:p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&lt;?</a:t>
            </a:r>
            <a:r>
              <a:rPr lang="en-US" dirty="0" err="1">
                <a:solidFill>
                  <a:srgbClr val="0000BB"/>
                </a:solidFill>
                <a:latin typeface="Fira Mono" charset="0"/>
              </a:rPr>
              <a:t>php</a:t>
            </a:r>
            <a:r>
              <a:rPr lang="en-US" dirty="0">
                <a:solidFill>
                  <a:srgbClr val="0000BB"/>
                </a:solidFill>
                <a:latin typeface="Fira Mono" charset="0"/>
              </a:rPr>
              <a:t/>
            </a:r>
            <a:br>
              <a:rPr lang="en-US" dirty="0">
                <a:solidFill>
                  <a:srgbClr val="0000BB"/>
                </a:solidFill>
                <a:latin typeface="Fira Mono" charset="0"/>
              </a:rPr>
            </a:br>
            <a:endParaRPr lang="en-US" dirty="0" smtClean="0">
              <a:solidFill>
                <a:srgbClr val="0000BB"/>
              </a:solidFill>
              <a:latin typeface="Fira Mono" charset="0"/>
            </a:endParaRPr>
          </a:p>
          <a:p>
            <a:pPr lvl="1"/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email_a</a:t>
            </a: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 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= </a:t>
            </a:r>
            <a:r>
              <a:rPr lang="en-US" dirty="0" smtClean="0">
                <a:solidFill>
                  <a:srgbClr val="DD0000"/>
                </a:solidFill>
                <a:latin typeface="Fira Mono" charset="0"/>
              </a:rPr>
              <a:t>'</a:t>
            </a:r>
            <a:r>
              <a:rPr lang="en-US" dirty="0" err="1" smtClean="0">
                <a:solidFill>
                  <a:srgbClr val="DD0000"/>
                </a:solidFill>
                <a:latin typeface="Fira Mono" charset="0"/>
              </a:rPr>
              <a:t>joe@example.com</a:t>
            </a:r>
            <a:r>
              <a:rPr lang="en-US" dirty="0" smtClean="0">
                <a:solidFill>
                  <a:srgbClr val="DD0000"/>
                </a:solidFill>
                <a:latin typeface="Fira Mono" charset="0"/>
              </a:rPr>
              <a:t>'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;</a:t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email_b</a:t>
            </a: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 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= </a:t>
            </a:r>
            <a:r>
              <a:rPr lang="en-US" dirty="0" smtClean="0">
                <a:solidFill>
                  <a:srgbClr val="DD0000"/>
                </a:solidFill>
                <a:latin typeface="Fira Mono" charset="0"/>
              </a:rPr>
              <a:t>'bogus'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;</a:t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/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if (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filter_var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(</a:t>
            </a: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email_a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, </a:t>
            </a: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FILTER_VALIDATE_EMAIL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)) {</a:t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    echo </a:t>
            </a:r>
            <a:r>
              <a:rPr lang="en-US" dirty="0" smtClean="0">
                <a:solidFill>
                  <a:srgbClr val="DD0000"/>
                </a:solidFill>
                <a:latin typeface="Fira Mono" charset="0"/>
              </a:rPr>
              <a:t>"This (</a:t>
            </a: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email_a</a:t>
            </a:r>
            <a:r>
              <a:rPr lang="en-US" dirty="0" smtClean="0">
                <a:solidFill>
                  <a:srgbClr val="DD0000"/>
                </a:solidFill>
                <a:latin typeface="Fira Mono" charset="0"/>
              </a:rPr>
              <a:t>) email address is considered valid.\n"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;</a:t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}</a:t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if (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filter_var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(</a:t>
            </a: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email_b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, </a:t>
            </a: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FILTER_VALIDATE_EMAIL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)) {</a:t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    echo </a:t>
            </a:r>
            <a:r>
              <a:rPr lang="en-US" dirty="0" smtClean="0">
                <a:solidFill>
                  <a:srgbClr val="DD0000"/>
                </a:solidFill>
                <a:latin typeface="Fira Mono" charset="0"/>
              </a:rPr>
              <a:t>"This (</a:t>
            </a: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email_b</a:t>
            </a:r>
            <a:r>
              <a:rPr lang="en-US" dirty="0" smtClean="0">
                <a:solidFill>
                  <a:srgbClr val="DD0000"/>
                </a:solidFill>
                <a:latin typeface="Fira Mono" charset="0"/>
              </a:rPr>
              <a:t>) email address is considered valid.\n"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;</a:t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} else {</a:t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    echo </a:t>
            </a:r>
            <a:r>
              <a:rPr lang="en-US" dirty="0" smtClean="0">
                <a:solidFill>
                  <a:srgbClr val="DD0000"/>
                </a:solidFill>
                <a:latin typeface="Fira Mono" charset="0"/>
              </a:rPr>
              <a:t>"This (</a:t>
            </a:r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$</a:t>
            </a:r>
            <a:r>
              <a:rPr lang="en-US" dirty="0" err="1" smtClean="0">
                <a:solidFill>
                  <a:srgbClr val="0000BB"/>
                </a:solidFill>
                <a:latin typeface="Fira Mono" charset="0"/>
              </a:rPr>
              <a:t>email_b</a:t>
            </a:r>
            <a:r>
              <a:rPr lang="en-US" dirty="0" smtClean="0">
                <a:solidFill>
                  <a:srgbClr val="DD0000"/>
                </a:solidFill>
                <a:latin typeface="Fira Mono" charset="0"/>
              </a:rPr>
              <a:t>) email address is considered invalid.\n"</a:t>
            </a: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;</a:t>
            </a:r>
            <a:br>
              <a:rPr lang="en-US" dirty="0" smtClean="0">
                <a:solidFill>
                  <a:srgbClr val="007700"/>
                </a:solidFill>
                <a:latin typeface="Fira Mono" charset="0"/>
              </a:rPr>
            </a:br>
            <a:r>
              <a:rPr lang="en-US" dirty="0" smtClean="0">
                <a:solidFill>
                  <a:srgbClr val="007700"/>
                </a:solidFill>
                <a:latin typeface="Fira Mono" charset="0"/>
              </a:rPr>
              <a:t>}</a:t>
            </a:r>
          </a:p>
          <a:p>
            <a:pPr lvl="1"/>
            <a:endParaRPr lang="en-US" dirty="0" smtClean="0">
              <a:solidFill>
                <a:srgbClr val="007700"/>
              </a:solidFill>
              <a:latin typeface="Fira Mono" charset="0"/>
            </a:endParaRPr>
          </a:p>
          <a:p>
            <a:r>
              <a:rPr lang="en-US" dirty="0" smtClean="0">
                <a:solidFill>
                  <a:srgbClr val="0000BB"/>
                </a:solidFill>
                <a:latin typeface="Fira Mono" charset="0"/>
              </a:rPr>
              <a:t>?&gt;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83" y="5537003"/>
            <a:ext cx="6299200" cy="81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8157" y="570375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output </a:t>
            </a:r>
            <a:r>
              <a:rPr lang="en-US" smtClean="0"/>
              <a:t>the following: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7626"/>
            <a:ext cx="10972800" cy="990600"/>
          </a:xfrm>
        </p:spPr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4545"/>
            <a:ext cx="10972800" cy="5055577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Last lecture we covered PHP </a:t>
            </a:r>
            <a:r>
              <a:rPr lang="en-US" dirty="0" err="1" smtClean="0"/>
              <a:t>Superglobal</a:t>
            </a:r>
            <a:r>
              <a:rPr lang="en-US" dirty="0" smtClean="0"/>
              <a:t> Array and Forms </a:t>
            </a:r>
          </a:p>
          <a:p>
            <a:endParaRPr lang="en-US" dirty="0" smtClean="0"/>
          </a:p>
          <a:p>
            <a:r>
              <a:rPr lang="en-US" dirty="0" smtClean="0"/>
              <a:t>Today we will briefly cover server-side validation </a:t>
            </a:r>
          </a:p>
          <a:p>
            <a:endParaRPr lang="en-US" dirty="0"/>
          </a:p>
          <a:p>
            <a:r>
              <a:rPr lang="en-US" dirty="0" smtClean="0"/>
              <a:t>Lets do some PHP examples</a:t>
            </a:r>
          </a:p>
          <a:p>
            <a:pPr lvl="1"/>
            <a:r>
              <a:rPr lang="en-US" dirty="0" smtClean="0"/>
              <a:t>Note: Examples can be found on SAKAI under the appropriate week’s folder</a:t>
            </a:r>
          </a:p>
          <a:p>
            <a:pPr lvl="1"/>
            <a:r>
              <a:rPr lang="en-US" dirty="0" smtClean="0"/>
              <a:t>Examples can also be found on my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account: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github.com/msalloum/cs135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Today, we will look at the following examples: </a:t>
            </a:r>
          </a:p>
          <a:p>
            <a:pPr lvl="2"/>
            <a:r>
              <a:rPr lang="en-US" strike="sngStrike" dirty="0" err="1" smtClean="0">
                <a:solidFill>
                  <a:schemeClr val="accent1"/>
                </a:solidFill>
              </a:rPr>
              <a:t>elementsQuizPHP</a:t>
            </a:r>
            <a:r>
              <a:rPr lang="en-US" strike="sngStrike" dirty="0" smtClean="0"/>
              <a:t>  - we will write the code from scratch using the</a:t>
            </a:r>
            <a:r>
              <a:rPr lang="en-US" strike="sngStrike" dirty="0" smtClean="0">
                <a:solidFill>
                  <a:schemeClr val="accent2"/>
                </a:solidFill>
              </a:rPr>
              <a:t> </a:t>
            </a:r>
            <a:r>
              <a:rPr lang="en-US" strike="sngStrike" dirty="0" err="1" smtClean="0">
                <a:solidFill>
                  <a:schemeClr val="accent1"/>
                </a:solidFill>
              </a:rPr>
              <a:t>elementsQuiz_template</a:t>
            </a:r>
            <a:r>
              <a:rPr lang="en-US" strike="sngStrike" dirty="0" smtClean="0">
                <a:solidFill>
                  <a:schemeClr val="accent1"/>
                </a:solidFill>
              </a:rPr>
              <a:t> </a:t>
            </a:r>
            <a:r>
              <a:rPr lang="en-US" strike="sngStrike" dirty="0" smtClean="0"/>
              <a:t>folder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girlScoutCookies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err="1" smtClean="0"/>
              <a:t>girlScoutCookies</a:t>
            </a:r>
            <a:r>
              <a:rPr lang="en-US" dirty="0" smtClean="0"/>
              <a:t> order form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nowman </a:t>
            </a:r>
            <a:r>
              <a:rPr lang="en-US" dirty="0" smtClean="0"/>
              <a:t> - alternative game to hangman 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miscExamples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collection of examples (send email, validate form, etc.) </a:t>
            </a:r>
          </a:p>
          <a:p>
            <a:pPr lvl="2"/>
            <a:endParaRPr lang="en-US" dirty="0"/>
          </a:p>
          <a:p>
            <a:r>
              <a:rPr lang="en-US" dirty="0" smtClean="0"/>
              <a:t>If you haven’t already done so, install MAMP/XAMP</a:t>
            </a:r>
          </a:p>
          <a:p>
            <a:pPr lvl="1"/>
            <a:r>
              <a:rPr lang="en-US" dirty="0" smtClean="0"/>
              <a:t>Consider installing PHP competition for Sublime 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installing </a:t>
            </a:r>
            <a:r>
              <a:rPr lang="en-US" dirty="0" err="1"/>
              <a:t>Xdebug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https://www.sitepoint.com/debugging-xdebug-sublime-text-3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Differences between Client and Server Side Validation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Client-Side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round trip to server = quicker validation, instant feedback to user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User may skip client-side validation by turning off java script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Server-Side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Ensures 100% validation of input even if front end validation fails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User cannot skip server-side validation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Ensures that improper data sent will be filtered correctly, a detailed error message can be sent back to user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Takes longer time to </a:t>
            </a:r>
            <a:r>
              <a:rPr lang="en-US" altLang="en-US" dirty="0" err="1">
                <a:solidFill>
                  <a:schemeClr val="accent2"/>
                </a:solidFill>
              </a:rPr>
              <a:t>vaildate</a:t>
            </a:r>
            <a:r>
              <a:rPr lang="en-US" altLang="en-US" dirty="0">
                <a:solidFill>
                  <a:schemeClr val="accent2"/>
                </a:solidFill>
              </a:rPr>
              <a:t> – information must do a round trip to the server.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rgbClr val="CBAEA3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rgbClr val="CBAE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we shall Discuss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10972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Methods used when validating different form data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Number validation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URL validation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Email Validation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91268" y="3232738"/>
            <a:ext cx="64140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See</a:t>
            </a:r>
          </a:p>
          <a:p>
            <a:r>
              <a:rPr lang="en-US" dirty="0" smtClean="0">
                <a:solidFill>
                  <a:schemeClr val="accent1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www.w3schools.com/php/php_form_validation.asp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Another great link: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code.tutsplus.com</a:t>
            </a:r>
            <a:r>
              <a:rPr lang="en-US" dirty="0">
                <a:hlinkClick r:id="rId3"/>
              </a:rPr>
              <a:t>/tutorials/sanitize-and-validate-data-with-</a:t>
            </a:r>
            <a:r>
              <a:rPr lang="en-US" dirty="0" err="1">
                <a:hlinkClick r:id="rId3"/>
              </a:rPr>
              <a:t>php</a:t>
            </a:r>
            <a:r>
              <a:rPr lang="en-US" dirty="0">
                <a:hlinkClick r:id="rId3"/>
              </a:rPr>
              <a:t>-filters--net-2595</a:t>
            </a:r>
            <a:endParaRPr lang="en-US" dirty="0"/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4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Numbers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 err="1">
                <a:solidFill>
                  <a:schemeClr val="accent1"/>
                </a:solidFill>
              </a:rPr>
              <a:t>is_numeric</a:t>
            </a:r>
            <a:r>
              <a:rPr lang="en-US" altLang="en-US" i="1" dirty="0">
                <a:solidFill>
                  <a:schemeClr val="accent1"/>
                </a:solidFill>
              </a:rPr>
              <a:t>() </a:t>
            </a:r>
            <a:r>
              <a:rPr lang="en-US" altLang="en-US" i="1" dirty="0" smtClean="0">
                <a:solidFill>
                  <a:schemeClr val="accent1"/>
                </a:solidFill>
              </a:rPr>
              <a:t>- </a:t>
            </a:r>
            <a:r>
              <a:rPr lang="en-US" altLang="en-US" dirty="0" smtClean="0"/>
              <a:t>Checks </a:t>
            </a:r>
            <a:r>
              <a:rPr lang="en-US" altLang="en-US" dirty="0"/>
              <a:t>to see if input is numeric</a:t>
            </a:r>
          </a:p>
          <a:p>
            <a:pPr lvl="1"/>
            <a:r>
              <a:rPr lang="en-US" altLang="en-US" i="1" dirty="0" err="1"/>
              <a:t>is_numeric</a:t>
            </a:r>
            <a:r>
              <a:rPr lang="en-US" altLang="en-US" dirty="0"/>
              <a:t> allows:</a:t>
            </a:r>
          </a:p>
          <a:p>
            <a:pPr lvl="3"/>
            <a:r>
              <a:rPr lang="en-US" altLang="en-US" dirty="0"/>
              <a:t>Integers e.g. </a:t>
            </a:r>
            <a:r>
              <a:rPr lang="en-US" altLang="en-US" b="1" dirty="0"/>
              <a:t>998878</a:t>
            </a:r>
          </a:p>
          <a:p>
            <a:pPr lvl="3"/>
            <a:r>
              <a:rPr lang="en-US" altLang="en-US" dirty="0"/>
              <a:t>Scientific notations e.g.  </a:t>
            </a:r>
            <a:r>
              <a:rPr lang="en-US" altLang="en-US" b="1" dirty="0"/>
              <a:t>15e4</a:t>
            </a:r>
          </a:p>
          <a:p>
            <a:pPr lvl="3"/>
            <a:r>
              <a:rPr lang="en-US" altLang="en-US" dirty="0"/>
              <a:t>Floating points e.g. </a:t>
            </a:r>
            <a:r>
              <a:rPr lang="en-US" altLang="en-US" b="1" dirty="0"/>
              <a:t>10.25</a:t>
            </a:r>
          </a:p>
          <a:p>
            <a:pPr lvl="3"/>
            <a:r>
              <a:rPr lang="en-US" altLang="en-US" dirty="0"/>
              <a:t>Hexadecimal e.g. </a:t>
            </a:r>
            <a:r>
              <a:rPr lang="en-US" altLang="en-US" b="1" dirty="0"/>
              <a:t>2xff</a:t>
            </a:r>
          </a:p>
          <a:p>
            <a:pPr lvl="3"/>
            <a:r>
              <a:rPr lang="en-US" altLang="en-US" dirty="0"/>
              <a:t>Negative numbers </a:t>
            </a:r>
            <a:r>
              <a:rPr lang="en-US" altLang="en-US" dirty="0" err="1" smtClean="0"/>
              <a:t>e.g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-56</a:t>
            </a:r>
            <a:endParaRPr lang="en-US" altLang="en-US" b="1" dirty="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917713" y="4351751"/>
            <a:ext cx="6019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if</a:t>
            </a:r>
            <a:r>
              <a:rPr lang="en-US" altLang="en-US" dirty="0"/>
              <a:t> </a:t>
            </a:r>
            <a:r>
              <a:rPr lang="en-US" altLang="en-US" dirty="0" smtClean="0"/>
              <a:t>( !</a:t>
            </a:r>
            <a:r>
              <a:rPr lang="en-US" altLang="en-US" dirty="0" err="1"/>
              <a:t>is_numeric</a:t>
            </a:r>
            <a:r>
              <a:rPr lang="en-US" altLang="en-US" dirty="0" smtClean="0"/>
              <a:t>( $n ) ) </a:t>
            </a:r>
            <a:r>
              <a:rPr lang="en-US" altLang="en-US" dirty="0" smtClean="0">
                <a:solidFill>
                  <a:srgbClr val="00B050"/>
                </a:solidFill>
              </a:rPr>
              <a:t>{</a:t>
            </a:r>
            <a:r>
              <a:rPr lang="en-US" altLang="en-US" dirty="0" smtClean="0"/>
              <a:t> </a:t>
            </a:r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b="1" dirty="0">
                <a:solidFill>
                  <a:srgbClr val="00B050"/>
                </a:solidFill>
              </a:rPr>
              <a:t>print</a:t>
            </a:r>
            <a:r>
              <a:rPr lang="en-US" altLang="en-US" dirty="0"/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“Does not conform to </a:t>
            </a:r>
            <a:r>
              <a:rPr lang="en-US" altLang="en-US" i="1" dirty="0" smtClean="0">
                <a:solidFill>
                  <a:schemeClr val="accent2"/>
                </a:solidFill>
              </a:rPr>
              <a:t>function” </a:t>
            </a:r>
            <a:r>
              <a:rPr lang="en-US" altLang="en-US" dirty="0" smtClean="0"/>
              <a:t>;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}</a:t>
            </a:r>
          </a:p>
          <a:p>
            <a:r>
              <a:rPr lang="en-US" altLang="en-US" b="1" dirty="0">
                <a:solidFill>
                  <a:srgbClr val="00B050"/>
                </a:solidFill>
              </a:rPr>
              <a:t>else </a:t>
            </a:r>
            <a:r>
              <a:rPr lang="en-US" altLang="en-US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	</a:t>
            </a:r>
            <a:r>
              <a:rPr lang="en-US" altLang="en-US" b="1" dirty="0" smtClean="0">
                <a:solidFill>
                  <a:srgbClr val="00B050"/>
                </a:solidFill>
              </a:rPr>
              <a:t>print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</a:rPr>
              <a:t>"Validation passed!! Input was: </a:t>
            </a:r>
            <a:r>
              <a:rPr lang="en-US" altLang="en-US" dirty="0"/>
              <a:t>$</a:t>
            </a:r>
            <a:r>
              <a:rPr lang="en-US" altLang="en-US" dirty="0" smtClean="0"/>
              <a:t>n</a:t>
            </a:r>
            <a:r>
              <a:rPr lang="en-US" altLang="en-US" dirty="0" smtClean="0">
                <a:solidFill>
                  <a:schemeClr val="accent2"/>
                </a:solidFill>
              </a:rPr>
              <a:t>”</a:t>
            </a:r>
            <a:r>
              <a:rPr lang="en-US" altLang="en-US" dirty="0" smtClean="0"/>
              <a:t> ;</a:t>
            </a:r>
          </a:p>
          <a:p>
            <a:r>
              <a:rPr lang="en-US" altLang="en-US" dirty="0" smtClean="0">
                <a:solidFill>
                  <a:srgbClr val="00B050"/>
                </a:solidFill>
              </a:rPr>
              <a:t>}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6087" y="6106077"/>
            <a:ext cx="519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 want to verify it</a:t>
            </a:r>
            <a:r>
              <a:rPr lang="uk-UA" dirty="0" smtClean="0"/>
              <a:t>’</a:t>
            </a:r>
            <a:r>
              <a:rPr lang="en-US" dirty="0" smtClean="0"/>
              <a:t>s an </a:t>
            </a:r>
            <a:r>
              <a:rPr lang="en-US" dirty="0" err="1" smtClean="0"/>
              <a:t>int</a:t>
            </a:r>
            <a:r>
              <a:rPr lang="en-US" dirty="0" smtClean="0"/>
              <a:t>, not just numeric???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filter_var</a:t>
            </a:r>
            <a:r>
              <a:rPr lang="en-US" b="1" dirty="0"/>
              <a:t> In </a:t>
            </a:r>
            <a:r>
              <a:rPr lang="en-US" b="1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filter_var</a:t>
            </a:r>
            <a:r>
              <a:rPr lang="en-US" dirty="0"/>
              <a:t> </a:t>
            </a:r>
            <a:r>
              <a:rPr lang="en-US" dirty="0" smtClean="0"/>
              <a:t>does it all, both</a:t>
            </a:r>
            <a:r>
              <a:rPr lang="en-US" dirty="0"/>
              <a:t>, sanitize and validate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What's </a:t>
            </a:r>
            <a:r>
              <a:rPr lang="en-US" dirty="0"/>
              <a:t>the difference between the two?</a:t>
            </a:r>
          </a:p>
          <a:p>
            <a:pPr lvl="1"/>
            <a:r>
              <a:rPr lang="en-US" dirty="0"/>
              <a:t>Sanitizing will remove any illegal character from the data.</a:t>
            </a:r>
          </a:p>
          <a:p>
            <a:pPr lvl="1"/>
            <a:r>
              <a:rPr lang="en-US" dirty="0"/>
              <a:t>Validating will determine if the data is in proper form.</a:t>
            </a:r>
          </a:p>
          <a:p>
            <a:endParaRPr lang="en-US" i="1" dirty="0" smtClean="0"/>
          </a:p>
          <a:p>
            <a:r>
              <a:rPr lang="en-US" i="1" dirty="0" smtClean="0"/>
              <a:t>Note</a:t>
            </a:r>
            <a:r>
              <a:rPr lang="en-US" i="1" dirty="0"/>
              <a:t>:</a:t>
            </a:r>
            <a:r>
              <a:rPr lang="en-US" dirty="0"/>
              <a:t> why sanitize and not just validate? It's possible the user accidentally typed in a wrong character or maybe it was from a bad copy and paste. </a:t>
            </a:r>
            <a:r>
              <a:rPr lang="en-US" dirty="0" smtClean="0"/>
              <a:t>By sanitizing</a:t>
            </a:r>
            <a:r>
              <a:rPr lang="en-US" dirty="0" smtClean="0"/>
              <a:t> we remove any possibility of malicious input.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use </a:t>
            </a:r>
            <a:r>
              <a:rPr lang="en-US" b="1" dirty="0" err="1" smtClean="0"/>
              <a:t>filter_var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 </a:t>
            </a:r>
            <a:r>
              <a:rPr lang="en-US" dirty="0" err="1"/>
              <a:t>filter_var</a:t>
            </a:r>
            <a:r>
              <a:rPr lang="en-US" dirty="0"/>
              <a:t> is incredibly easy. It's simply a PHP function that takes two pieces of data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The variable you want to check</a:t>
            </a:r>
          </a:p>
          <a:p>
            <a:pPr lvl="1"/>
            <a:r>
              <a:rPr lang="en-US" dirty="0"/>
              <a:t>The type of check to </a:t>
            </a:r>
            <a:r>
              <a:rPr lang="en-US" dirty="0" smtClean="0"/>
              <a:t>use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4038600"/>
            <a:ext cx="8305800" cy="203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9347" y="3632200"/>
            <a:ext cx="220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example of sanitizing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4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Integers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6835" y="1706291"/>
            <a:ext cx="82826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charset="0"/>
              </a:rPr>
              <a:t>&lt;?</a:t>
            </a:r>
            <a:r>
              <a:rPr lang="en-US" dirty="0" err="1" smtClean="0">
                <a:solidFill>
                  <a:srgbClr val="0070C0"/>
                </a:solidFill>
                <a:latin typeface="Consolas" charset="0"/>
              </a:rPr>
              <a:t>php</a:t>
            </a:r>
            <a:endParaRPr lang="en-US" dirty="0" smtClean="0">
              <a:solidFill>
                <a:srgbClr val="0070C0"/>
              </a:solidFill>
              <a:latin typeface="Consolas" charset="0"/>
            </a:endParaRPr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100;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latin typeface="Consolas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filter_var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 FILTER_VALIDATE_INT) === false)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>
                <a:solidFill>
                  <a:srgbClr val="00B050"/>
                </a:solidFill>
                <a:latin typeface="Consolas" charset="0"/>
              </a:rPr>
              <a:t>echo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‘Variable </a:t>
            </a:r>
            <a:r>
              <a:rPr lang="en-US" dirty="0">
                <a:solidFill>
                  <a:schemeClr val="accent2"/>
                </a:solidFill>
                <a:latin typeface="Consolas" charset="0"/>
              </a:rPr>
              <a:t>is an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integer’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latin typeface="Consolas" charset="0"/>
              </a:rPr>
              <a:t>} else {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>
                <a:solidFill>
                  <a:srgbClr val="00B050"/>
                </a:solidFill>
                <a:latin typeface="Consolas" charset="0"/>
              </a:rPr>
              <a:t>echo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‘Variable </a:t>
            </a:r>
            <a:r>
              <a:rPr lang="en-US" dirty="0">
                <a:solidFill>
                  <a:schemeClr val="accent2"/>
                </a:solidFill>
                <a:latin typeface="Consolas" charset="0"/>
              </a:rPr>
              <a:t>is not an </a:t>
            </a:r>
            <a:r>
              <a:rPr lang="en-US" dirty="0" smtClean="0">
                <a:solidFill>
                  <a:schemeClr val="accent2"/>
                </a:solidFill>
                <a:latin typeface="Consolas" charset="0"/>
              </a:rPr>
              <a:t>integer’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  <a:latin typeface="Consolas" charset="0"/>
              </a:rPr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charset="0"/>
              </a:rPr>
              <a:t>?&gt;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0417" y="1059960"/>
            <a:ext cx="311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example of validating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6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7" y="533400"/>
            <a:ext cx="5951241" cy="6158948"/>
          </a:xfrm>
        </p:spPr>
      </p:pic>
      <p:sp>
        <p:nvSpPr>
          <p:cNvPr id="5" name="TextBox 4"/>
          <p:cNvSpPr txBox="1"/>
          <p:nvPr/>
        </p:nvSpPr>
        <p:spPr>
          <a:xfrm>
            <a:off x="9074547" y="533400"/>
            <a:ext cx="311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example </a:t>
            </a:r>
            <a:r>
              <a:rPr lang="en-US" smtClean="0"/>
              <a:t>of sanitizing </a:t>
            </a:r>
            <a:r>
              <a:rPr lang="en-US" dirty="0" smtClean="0"/>
              <a:t>URL and Email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950226" y="1987827"/>
            <a:ext cx="2637183" cy="99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50226" y="1179732"/>
            <a:ext cx="2637183" cy="180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6529" y="3056139"/>
            <a:ext cx="311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illegal characters will be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07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cs40_lecture10_2_21_2017</Template>
  <TotalTime>2</TotalTime>
  <Words>392</Words>
  <Application>Microsoft Macintosh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Consolas</vt:lpstr>
      <vt:lpstr>Fira Mono</vt:lpstr>
      <vt:lpstr>Times</vt:lpstr>
      <vt:lpstr>Arial</vt:lpstr>
      <vt:lpstr>Clarity</vt:lpstr>
      <vt:lpstr>Server-Side Validation</vt:lpstr>
      <vt:lpstr>Outline </vt:lpstr>
      <vt:lpstr>Differences between Client and Server Side Validation</vt:lpstr>
      <vt:lpstr>What we shall Discuss</vt:lpstr>
      <vt:lpstr>Validating Numbers</vt:lpstr>
      <vt:lpstr>filter_var In Action</vt:lpstr>
      <vt:lpstr>How to use filter_var</vt:lpstr>
      <vt:lpstr>Validate Integers</vt:lpstr>
      <vt:lpstr>PowerPoint Presentation</vt:lpstr>
      <vt:lpstr>Validating URL</vt:lpstr>
      <vt:lpstr>IP validation</vt:lpstr>
      <vt:lpstr>Email Validation code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2017-02-23T18:39:47Z</dcterms:created>
  <dcterms:modified xsi:type="dcterms:W3CDTF">2018-02-15T21:15:19Z</dcterms:modified>
</cp:coreProperties>
</file>