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6" r:id="rId3"/>
    <p:sldId id="277" r:id="rId4"/>
    <p:sldId id="279" r:id="rId5"/>
    <p:sldId id="280" r:id="rId6"/>
    <p:sldId id="257" r:id="rId7"/>
    <p:sldId id="258" r:id="rId8"/>
    <p:sldId id="259" r:id="rId9"/>
    <p:sldId id="260" r:id="rId10"/>
    <p:sldId id="261" r:id="rId11"/>
    <p:sldId id="262" r:id="rId12"/>
    <p:sldId id="264" r:id="rId13"/>
    <p:sldId id="263" r:id="rId14"/>
    <p:sldId id="270" r:id="rId15"/>
    <p:sldId id="271" r:id="rId16"/>
    <p:sldId id="272" r:id="rId17"/>
    <p:sldId id="273" r:id="rId18"/>
    <p:sldId id="274" r:id="rId19"/>
    <p:sldId id="269" r:id="rId20"/>
    <p:sldId id="268" r:id="rId21"/>
    <p:sldId id="267"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p:restoredTop sz="94669"/>
  </p:normalViewPr>
  <p:slideViewPr>
    <p:cSldViewPr snapToGrid="0" snapToObjects="1">
      <p:cViewPr varScale="1">
        <p:scale>
          <a:sx n="93" d="100"/>
          <a:sy n="93" d="100"/>
        </p:scale>
        <p:origin x="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3"/>
            <a:ext cx="10464800" cy="1927225"/>
          </a:xfrm>
        </p:spPr>
        <p:txBody>
          <a:bodyPr anchor="b">
            <a:noAutofit/>
          </a:bodyPr>
          <a:lstStyle>
            <a:lvl1pPr>
              <a:defRPr sz="405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3B2A14-1FA0-CB41-906A-00B4CDD40F3F}"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4A37E-8051-C74C-8044-2F80223ADB98}"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32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B2A14-1FA0-CB41-906A-00B4CDD40F3F}"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156299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3B2A14-1FA0-CB41-906A-00B4CDD40F3F}"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116069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B2A14-1FA0-CB41-906A-00B4CDD40F3F}"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157684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7"/>
            <a:ext cx="10363200" cy="1500187"/>
          </a:xfrm>
        </p:spPr>
        <p:txBody>
          <a:bodyPr anchor="t">
            <a:normAutofit/>
          </a:bodyPr>
          <a:lstStyle>
            <a:lvl1pPr marL="0" indent="0">
              <a:buNone/>
              <a:defRPr sz="18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3B2A14-1FA0-CB41-906A-00B4CDD40F3F}" type="datetimeFigureOut">
              <a:rPr lang="en-US" smtClean="0"/>
              <a:t>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4A37E-8051-C74C-8044-2F80223ADB98}"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330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3B2A14-1FA0-CB41-906A-00B4CDD40F3F}"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5045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1500" b="0" kern="1200" dirty="0" smtClean="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3B2A14-1FA0-CB41-906A-00B4CDD40F3F}" type="datetimeFigureOut">
              <a:rPr lang="en-US" smtClean="0"/>
              <a:t>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4A37E-8051-C74C-8044-2F80223ADB98}"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6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3B2A14-1FA0-CB41-906A-00B4CDD40F3F}" type="datetimeFigureOut">
              <a:rPr lang="en-US" smtClean="0"/>
              <a:t>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12033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B2A14-1FA0-CB41-906A-00B4CDD40F3F}" type="datetimeFigureOut">
              <a:rPr lang="en-US" smtClean="0"/>
              <a:t>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16896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5"/>
            <a:ext cx="2852928" cy="424361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B2A14-1FA0-CB41-906A-00B4CDD40F3F}"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4A37E-8051-C74C-8044-2F80223ADB98}" type="slidenum">
              <a:rPr lang="en-US" smtClean="0"/>
              <a:t>‹#›</a:t>
            </a:fld>
            <a:endParaRPr lang="en-US"/>
          </a:p>
        </p:txBody>
      </p:sp>
      <p:cxnSp>
        <p:nvCxnSpPr>
          <p:cNvPr id="9" name="Straight Connector 8"/>
          <p:cNvCxnSpPr/>
          <p:nvPr/>
        </p:nvCxnSpPr>
        <p:spPr>
          <a:xfrm rot="5400000">
            <a:off x="912152" y="3579943"/>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66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92480"/>
            <a:ext cx="2856907" cy="1264920"/>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B2A14-1FA0-CB41-906A-00B4CDD40F3F}" type="datetimeFigureOut">
              <a:rPr lang="en-US" smtClean="0"/>
              <a:t>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4A37E-8051-C74C-8044-2F80223ADB98}" type="slidenum">
              <a:rPr lang="en-US" smtClean="0"/>
              <a:t>‹#›</a:t>
            </a:fld>
            <a:endParaRPr lang="en-US"/>
          </a:p>
        </p:txBody>
      </p:sp>
    </p:spTree>
    <p:extLst>
      <p:ext uri="{BB962C8B-B14F-4D97-AF65-F5344CB8AC3E}">
        <p14:creationId xmlns:p14="http://schemas.microsoft.com/office/powerpoint/2010/main" val="21230441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900">
                <a:solidFill>
                  <a:srgbClr val="FFFFFF"/>
                </a:solidFill>
              </a:defRPr>
            </a:lvl1pPr>
          </a:lstStyle>
          <a:p>
            <a:fld id="{0C3B2A14-1FA0-CB41-906A-00B4CDD40F3F}" type="datetimeFigureOut">
              <a:rPr lang="en-US" smtClean="0"/>
              <a:t>2/20/18</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9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050" b="1">
                <a:solidFill>
                  <a:srgbClr val="FFFFFF"/>
                </a:solidFill>
              </a:defRPr>
            </a:lvl1pPr>
          </a:lstStyle>
          <a:p>
            <a:fld id="{D704A37E-8051-C74C-8044-2F80223ADB98}" type="slidenum">
              <a:rPr lang="en-US" smtClean="0"/>
              <a:t>‹#›</a:t>
            </a:fld>
            <a:endParaRPr lang="en-US"/>
          </a:p>
        </p:txBody>
      </p:sp>
    </p:spTree>
    <p:extLst>
      <p:ext uri="{BB962C8B-B14F-4D97-AF65-F5344CB8AC3E}">
        <p14:creationId xmlns:p14="http://schemas.microsoft.com/office/powerpoint/2010/main" val="1787765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sz="3000" kern="1200" spc="-75" baseline="0">
          <a:solidFill>
            <a:schemeClr val="tx2"/>
          </a:solidFill>
          <a:latin typeface="+mj-lt"/>
          <a:ea typeface="+mj-ea"/>
          <a:cs typeface="+mj-cs"/>
        </a:defRPr>
      </a:lvl1pPr>
    </p:titleStyle>
    <p:bodyStyle>
      <a:lvl1pPr marL="137160" indent="-137160" algn="l" defTabSz="685800" rtl="0" eaLnBrk="1" latinLnBrk="0" hangingPunct="1">
        <a:spcBef>
          <a:spcPct val="20000"/>
        </a:spcBef>
        <a:buClr>
          <a:schemeClr val="accent1"/>
        </a:buClr>
        <a:buSzPct val="85000"/>
        <a:buFont typeface="Arial" pitchFamily="34" charset="0"/>
        <a:buChar char="•"/>
        <a:defRPr sz="18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php.net/manual/en/function.session-id.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HTTP_cookie" TargetMode="External"/><Relationship Id="rId3"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12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cookies </a:t>
            </a:r>
            <a:r>
              <a:rPr lang="en-US" dirty="0"/>
              <a:t/>
            </a:r>
            <a:br>
              <a:rPr lang="en-US" dirty="0"/>
            </a:br>
            <a:endParaRPr lang="en-US" dirty="0"/>
          </a:p>
        </p:txBody>
      </p:sp>
      <p:sp>
        <p:nvSpPr>
          <p:cNvPr id="3" name="Content Placeholder 2"/>
          <p:cNvSpPr>
            <a:spLocks noGrp="1"/>
          </p:cNvSpPr>
          <p:nvPr>
            <p:ph idx="1"/>
          </p:nvPr>
        </p:nvSpPr>
        <p:spPr>
          <a:xfrm>
            <a:off x="609600" y="1415143"/>
            <a:ext cx="10972800" cy="4876800"/>
          </a:xfrm>
        </p:spPr>
        <p:txBody>
          <a:bodyPr/>
          <a:lstStyle/>
          <a:p>
            <a:r>
              <a:rPr lang="en-US" sz="2000" b="1" dirty="0">
                <a:solidFill>
                  <a:schemeClr val="accent2"/>
                </a:solidFill>
              </a:rPr>
              <a:t>session cookie</a:t>
            </a:r>
            <a:r>
              <a:rPr lang="en-US" sz="2000" dirty="0"/>
              <a:t> : the default type; a temporary cookie that is stored only in the browser's memory</a:t>
            </a:r>
          </a:p>
          <a:p>
            <a:pPr lvl="1"/>
            <a:r>
              <a:rPr lang="en-US" sz="2000" dirty="0"/>
              <a:t>W</a:t>
            </a:r>
            <a:r>
              <a:rPr lang="en-US" sz="2000" dirty="0" smtClean="0"/>
              <a:t>hen </a:t>
            </a:r>
            <a:r>
              <a:rPr lang="en-US" sz="2000" dirty="0"/>
              <a:t>the browser is closed, temporary cookies will be erased</a:t>
            </a:r>
          </a:p>
          <a:p>
            <a:pPr lvl="1"/>
            <a:r>
              <a:rPr lang="en-US" sz="2000" dirty="0"/>
              <a:t>C</a:t>
            </a:r>
            <a:r>
              <a:rPr lang="en-US" sz="2000" dirty="0" smtClean="0"/>
              <a:t>an </a:t>
            </a:r>
            <a:r>
              <a:rPr lang="en-US" sz="2000" dirty="0"/>
              <a:t>not be used for tracking long-term information</a:t>
            </a:r>
          </a:p>
          <a:p>
            <a:pPr lvl="1"/>
            <a:r>
              <a:rPr lang="en-US" sz="2000" dirty="0"/>
              <a:t>S</a:t>
            </a:r>
            <a:r>
              <a:rPr lang="en-US" sz="2000" dirty="0" smtClean="0"/>
              <a:t>afer</a:t>
            </a:r>
            <a:r>
              <a:rPr lang="en-US" sz="2000" dirty="0"/>
              <a:t>, because no programs other than the browser can access </a:t>
            </a:r>
            <a:r>
              <a:rPr lang="en-US" sz="2000" dirty="0" smtClean="0"/>
              <a:t>them</a:t>
            </a:r>
          </a:p>
          <a:p>
            <a:pPr lvl="1"/>
            <a:endParaRPr lang="en-US" sz="2000" dirty="0"/>
          </a:p>
          <a:p>
            <a:r>
              <a:rPr lang="en-US" sz="2000" b="1" dirty="0">
                <a:solidFill>
                  <a:schemeClr val="accent2"/>
                </a:solidFill>
              </a:rPr>
              <a:t>persistent </a:t>
            </a:r>
            <a:r>
              <a:rPr lang="en-US" sz="2000" b="1" dirty="0" smtClean="0">
                <a:solidFill>
                  <a:schemeClr val="accent2"/>
                </a:solidFill>
              </a:rPr>
              <a:t>cookie</a:t>
            </a:r>
            <a:r>
              <a:rPr lang="en-US" sz="2000" dirty="0"/>
              <a:t> : one that is stored in a file on the browser's computer</a:t>
            </a:r>
          </a:p>
          <a:p>
            <a:pPr lvl="1"/>
            <a:r>
              <a:rPr lang="en-US" sz="2000" dirty="0" smtClean="0"/>
              <a:t>Can </a:t>
            </a:r>
            <a:r>
              <a:rPr lang="en-US" sz="2000" dirty="0"/>
              <a:t>track long-term </a:t>
            </a:r>
            <a:r>
              <a:rPr lang="en-US" sz="2000" dirty="0" smtClean="0"/>
              <a:t>information</a:t>
            </a:r>
          </a:p>
          <a:p>
            <a:pPr lvl="2"/>
            <a:r>
              <a:rPr lang="en-US" sz="1850" b="1" dirty="0" smtClean="0">
                <a:solidFill>
                  <a:schemeClr val="accent2"/>
                </a:solidFill>
              </a:rPr>
              <a:t>First Party Cookies : </a:t>
            </a:r>
            <a:r>
              <a:rPr lang="en-US" sz="1850" dirty="0" smtClean="0"/>
              <a:t>are written by your site and can be read by your site</a:t>
            </a:r>
          </a:p>
          <a:p>
            <a:pPr lvl="2"/>
            <a:r>
              <a:rPr lang="en-US" sz="1850" b="1" dirty="0" smtClean="0">
                <a:solidFill>
                  <a:schemeClr val="accent2"/>
                </a:solidFill>
              </a:rPr>
              <a:t>Third Party Cookies : </a:t>
            </a:r>
            <a:r>
              <a:rPr lang="en-US" sz="1850" dirty="0" smtClean="0"/>
              <a:t>are created by advertising in your page that is loaded from a third party site. These can only be read by the advertising code on any site displaying the same ads. </a:t>
            </a:r>
            <a:endParaRPr lang="en-US" sz="1850" dirty="0"/>
          </a:p>
          <a:p>
            <a:pPr lvl="1"/>
            <a:endParaRPr lang="en-US" sz="2000" dirty="0"/>
          </a:p>
          <a:p>
            <a:endParaRPr lang="en-US" dirty="0"/>
          </a:p>
        </p:txBody>
      </p:sp>
    </p:spTree>
    <p:extLst>
      <p:ext uri="{BB962C8B-B14F-4D97-AF65-F5344CB8AC3E}">
        <p14:creationId xmlns:p14="http://schemas.microsoft.com/office/powerpoint/2010/main" val="163409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 cookies on my computer?</a:t>
            </a:r>
            <a:endParaRPr lang="en-US" dirty="0"/>
          </a:p>
        </p:txBody>
      </p:sp>
      <p:sp>
        <p:nvSpPr>
          <p:cNvPr id="3" name="Content Placeholder 2"/>
          <p:cNvSpPr>
            <a:spLocks noGrp="1"/>
          </p:cNvSpPr>
          <p:nvPr>
            <p:ph idx="1"/>
          </p:nvPr>
        </p:nvSpPr>
        <p:spPr>
          <a:xfrm>
            <a:off x="609600" y="1600200"/>
            <a:ext cx="5971098" cy="4876800"/>
          </a:xfrm>
        </p:spPr>
        <p:txBody>
          <a:bodyPr/>
          <a:lstStyle/>
          <a:p>
            <a:r>
              <a:rPr lang="en-US" dirty="0" smtClean="0"/>
              <a:t>It depends on your browser and OS.</a:t>
            </a:r>
          </a:p>
          <a:p>
            <a:endParaRPr lang="en-US" dirty="0"/>
          </a:p>
          <a:p>
            <a:r>
              <a:rPr lang="en-US" dirty="0" smtClean="0"/>
              <a:t>On a mac running Chrome:</a:t>
            </a:r>
          </a:p>
          <a:p>
            <a:pPr lvl="1"/>
            <a:r>
              <a:rPr lang="en-US" dirty="0"/>
              <a:t> </a:t>
            </a:r>
            <a:r>
              <a:rPr lang="en-US" dirty="0" smtClean="0"/>
              <a:t>session cookies can be found via </a:t>
            </a:r>
            <a:r>
              <a:rPr lang="en-US" b="1" dirty="0" smtClean="0">
                <a:solidFill>
                  <a:schemeClr val="accent2"/>
                </a:solidFill>
              </a:rPr>
              <a:t>Chrome -&gt; Settings -&gt; Advanced -&gt; Privacy and Security –&gt; Cookies </a:t>
            </a:r>
          </a:p>
          <a:p>
            <a:pPr lvl="1"/>
            <a:endParaRPr lang="en-US" dirty="0"/>
          </a:p>
          <a:p>
            <a:pPr lvl="1"/>
            <a:r>
              <a:rPr lang="en-US" dirty="0" smtClean="0"/>
              <a:t>Persistent cookies are saved under :  </a:t>
            </a:r>
            <a:r>
              <a:rPr lang="en-US" b="1" dirty="0">
                <a:solidFill>
                  <a:schemeClr val="accent2"/>
                </a:solidFill>
              </a:rPr>
              <a:t>~/Library/Application </a:t>
            </a:r>
            <a:r>
              <a:rPr lang="en-US" b="1" dirty="0" smtClean="0">
                <a:solidFill>
                  <a:schemeClr val="accent2"/>
                </a:solidFill>
              </a:rPr>
              <a:t>Support/Google/Chrome/Default/Cookies </a:t>
            </a:r>
          </a:p>
          <a:p>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312" y="1747156"/>
            <a:ext cx="4916756" cy="4376057"/>
          </a:xfrm>
          <a:prstGeom prst="rect">
            <a:avLst/>
          </a:prstGeom>
        </p:spPr>
      </p:pic>
    </p:spTree>
    <p:extLst>
      <p:ext uri="{BB962C8B-B14F-4D97-AF65-F5344CB8AC3E}">
        <p14:creationId xmlns:p14="http://schemas.microsoft.com/office/powerpoint/2010/main" val="17092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cookie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0132973"/>
              </p:ext>
            </p:extLst>
          </p:nvPr>
        </p:nvGraphicFramePr>
        <p:xfrm>
          <a:off x="609600" y="1600200"/>
          <a:ext cx="10972800" cy="4399280"/>
        </p:xfrm>
        <a:graphic>
          <a:graphicData uri="http://schemas.openxmlformats.org/drawingml/2006/table">
            <a:tbl>
              <a:tblPr firstRow="1" bandRow="1">
                <a:tableStyleId>{5C22544A-7EE6-4342-B048-85BDC9FD1C3A}</a:tableStyleId>
              </a:tblPr>
              <a:tblGrid>
                <a:gridCol w="1693985"/>
                <a:gridCol w="5621215"/>
                <a:gridCol w="3657600"/>
              </a:tblGrid>
              <a:tr h="370840">
                <a:tc>
                  <a:txBody>
                    <a:bodyPr/>
                    <a:lstStyle/>
                    <a:p>
                      <a:r>
                        <a:rPr lang="en-US" dirty="0" smtClean="0"/>
                        <a:t>Property</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dirty="0" smtClean="0"/>
                        <a:t>Name=value</a:t>
                      </a:r>
                      <a:endParaRPr lang="en-US" dirty="0"/>
                    </a:p>
                  </a:txBody>
                  <a:tcPr/>
                </a:tc>
                <a:tc>
                  <a:txBody>
                    <a:bodyPr/>
                    <a:lstStyle/>
                    <a:p>
                      <a:r>
                        <a:rPr lang="en-US" dirty="0" smtClean="0"/>
                        <a:t>This sets both the cookie’s name and its value </a:t>
                      </a:r>
                      <a:endParaRPr lang="en-US" dirty="0"/>
                    </a:p>
                  </a:txBody>
                  <a:tcPr/>
                </a:tc>
                <a:tc>
                  <a:txBody>
                    <a:bodyPr/>
                    <a:lstStyle/>
                    <a:p>
                      <a:r>
                        <a:rPr lang="en-US" dirty="0" smtClean="0"/>
                        <a:t>Username = matt</a:t>
                      </a:r>
                      <a:endParaRPr lang="en-US" dirty="0"/>
                    </a:p>
                  </a:txBody>
                  <a:tcPr/>
                </a:tc>
              </a:tr>
              <a:tr h="370840">
                <a:tc>
                  <a:txBody>
                    <a:bodyPr/>
                    <a:lstStyle/>
                    <a:p>
                      <a:r>
                        <a:rPr lang="en-US" dirty="0" smtClean="0"/>
                        <a:t>Expires = date</a:t>
                      </a:r>
                      <a:endParaRPr lang="en-US" dirty="0"/>
                    </a:p>
                  </a:txBody>
                  <a:tcPr/>
                </a:tc>
                <a:tc>
                  <a:txBody>
                    <a:bodyPr/>
                    <a:lstStyle/>
                    <a:p>
                      <a:r>
                        <a:rPr lang="en-US" dirty="0" smtClean="0"/>
                        <a:t>This optional value sets the date that the cookie will expire on. The data should be in the</a:t>
                      </a:r>
                      <a:r>
                        <a:rPr lang="en-US" baseline="0" dirty="0" smtClean="0"/>
                        <a:t> format returned by the </a:t>
                      </a:r>
                      <a:r>
                        <a:rPr lang="en-US" baseline="0" dirty="0" err="1" smtClean="0"/>
                        <a:t>toGMTString</a:t>
                      </a:r>
                      <a:r>
                        <a:rPr lang="en-US" baseline="0" dirty="0" smtClean="0"/>
                        <a:t>() or </a:t>
                      </a:r>
                      <a:r>
                        <a:rPr lang="en-US" baseline="0" dirty="0" err="1" smtClean="0"/>
                        <a:t>toUTCString</a:t>
                      </a:r>
                      <a:r>
                        <a:rPr lang="en-US" baseline="0" dirty="0" smtClean="0"/>
                        <a:t>() methods of the Date object. If the expires value is not given, the cookie will be destroyed the moment the browser is closed.</a:t>
                      </a:r>
                      <a:endParaRPr lang="en-US" dirty="0"/>
                    </a:p>
                  </a:txBody>
                  <a:tcPr/>
                </a:tc>
                <a:tc>
                  <a:txBody>
                    <a:bodyPr/>
                    <a:lstStyle/>
                    <a:p>
                      <a:r>
                        <a:rPr lang="en-US" dirty="0" smtClean="0"/>
                        <a:t>Expires = 20/06/2018 00:00:00</a:t>
                      </a:r>
                      <a:endParaRPr lang="en-US" dirty="0"/>
                    </a:p>
                  </a:txBody>
                  <a:tcPr/>
                </a:tc>
              </a:tr>
              <a:tr h="370840">
                <a:tc>
                  <a:txBody>
                    <a:bodyPr/>
                    <a:lstStyle/>
                    <a:p>
                      <a:r>
                        <a:rPr lang="en-US" dirty="0" smtClean="0"/>
                        <a:t>Path = path</a:t>
                      </a:r>
                      <a:r>
                        <a:rPr lang="en-US" baseline="0" dirty="0" smtClean="0"/>
                        <a:t> </a:t>
                      </a:r>
                      <a:endParaRPr lang="en-US" dirty="0"/>
                    </a:p>
                  </a:txBody>
                  <a:tcPr/>
                </a:tc>
                <a:tc>
                  <a:txBody>
                    <a:bodyPr/>
                    <a:lstStyle/>
                    <a:p>
                      <a:r>
                        <a:rPr lang="en-US" dirty="0" smtClean="0"/>
                        <a:t>The path gives you the chance to specify a</a:t>
                      </a:r>
                      <a:r>
                        <a:rPr lang="en-US" baseline="0" dirty="0" smtClean="0"/>
                        <a:t> directory where the cookie is active. </a:t>
                      </a:r>
                    </a:p>
                    <a:p>
                      <a:endParaRPr lang="en-US" baseline="0" dirty="0" smtClean="0"/>
                    </a:p>
                    <a:p>
                      <a:r>
                        <a:rPr lang="en-US" baseline="0" dirty="0" smtClean="0"/>
                        <a:t>So if you want the cookie to be only sent to pages in the directory </a:t>
                      </a:r>
                      <a:r>
                        <a:rPr lang="en-US" baseline="0" dirty="0" err="1" smtClean="0"/>
                        <a:t>cgi</a:t>
                      </a:r>
                      <a:r>
                        <a:rPr lang="en-US" baseline="0" dirty="0" smtClean="0"/>
                        <a:t>-bin, set the path to /</a:t>
                      </a:r>
                      <a:r>
                        <a:rPr lang="en-US" baseline="0" dirty="0" err="1" smtClean="0"/>
                        <a:t>cgi</a:t>
                      </a:r>
                      <a:r>
                        <a:rPr lang="en-US" baseline="0" dirty="0" smtClean="0"/>
                        <a:t>-bin. Usually the path is set to /, which means the cookie is valid throughout the entire domain. </a:t>
                      </a:r>
                      <a:endParaRPr lang="en-US" dirty="0"/>
                    </a:p>
                  </a:txBody>
                  <a:tcPr/>
                </a:tc>
                <a:tc>
                  <a:txBody>
                    <a:bodyPr/>
                    <a:lstStyle/>
                    <a:p>
                      <a:r>
                        <a:rPr lang="en-US" dirty="0" smtClean="0"/>
                        <a:t>Path=/tutorials/</a:t>
                      </a:r>
                      <a:endParaRPr lang="en-US" dirty="0"/>
                    </a:p>
                  </a:txBody>
                  <a:tcPr/>
                </a:tc>
              </a:tr>
              <a:tr h="370840">
                <a:tc>
                  <a:txBody>
                    <a:bodyPr/>
                    <a:lstStyle/>
                    <a:p>
                      <a:r>
                        <a:rPr lang="en-US" dirty="0" smtClean="0"/>
                        <a:t>Secure </a:t>
                      </a:r>
                      <a:endParaRPr lang="en-US" dirty="0"/>
                    </a:p>
                  </a:txBody>
                  <a:tcPr/>
                </a:tc>
                <a:tc>
                  <a:txBody>
                    <a:bodyPr/>
                    <a:lstStyle/>
                    <a:p>
                      <a:r>
                        <a:rPr lang="en-US" dirty="0" smtClean="0"/>
                        <a:t>This optional flag indicates that the browser</a:t>
                      </a:r>
                      <a:r>
                        <a:rPr lang="en-US" baseline="0" dirty="0" smtClean="0"/>
                        <a:t> should use SSL when sending the cookie to the server </a:t>
                      </a:r>
                      <a:endParaRPr lang="en-US" dirty="0"/>
                    </a:p>
                  </a:txBody>
                  <a:tcPr/>
                </a:tc>
                <a:tc>
                  <a:txBody>
                    <a:bodyPr/>
                    <a:lstStyle/>
                    <a:p>
                      <a:r>
                        <a:rPr lang="en-US" dirty="0" smtClean="0"/>
                        <a:t>Secure </a:t>
                      </a:r>
                      <a:endParaRPr lang="en-US" dirty="0"/>
                    </a:p>
                  </a:txBody>
                  <a:tcPr/>
                </a:tc>
              </a:tr>
              <a:tr h="370840">
                <a:tc>
                  <a:txBody>
                    <a:bodyPr/>
                    <a:lstStyle/>
                    <a:p>
                      <a:r>
                        <a:rPr lang="en-US" dirty="0" smtClean="0"/>
                        <a:t>Domain=domain</a:t>
                      </a:r>
                      <a:r>
                        <a:rPr lang="en-US" baseline="0" dirty="0" smtClean="0"/>
                        <a:t> </a:t>
                      </a:r>
                      <a:endParaRPr lang="en-US" dirty="0"/>
                    </a:p>
                  </a:txBody>
                  <a:tcPr/>
                </a:tc>
                <a:tc>
                  <a:txBody>
                    <a:bodyPr/>
                    <a:lstStyle/>
                    <a:p>
                      <a:r>
                        <a:rPr lang="en-US" dirty="0" smtClean="0"/>
                        <a:t>This optional value specifies a domain within which the cookie</a:t>
                      </a:r>
                      <a:r>
                        <a:rPr lang="en-US" baseline="0" dirty="0" smtClean="0"/>
                        <a:t> applies. Only sites in this domain will be able to retrieve the cookie. </a:t>
                      </a:r>
                    </a:p>
                    <a:p>
                      <a:endParaRPr lang="en-US" baseline="0" dirty="0" smtClean="0"/>
                    </a:p>
                    <a:p>
                      <a:r>
                        <a:rPr lang="en-US" baseline="0" dirty="0" smtClean="0"/>
                        <a:t>If blank, then it means the domain the set the cookie can retrieve it. </a:t>
                      </a:r>
                      <a:endParaRPr lang="en-US" dirty="0"/>
                    </a:p>
                  </a:txBody>
                  <a:tcPr/>
                </a:tc>
                <a:tc>
                  <a:txBody>
                    <a:bodyPr/>
                    <a:lstStyle/>
                    <a:p>
                      <a:r>
                        <a:rPr lang="en-US" dirty="0" smtClean="0"/>
                        <a:t>Domain=</a:t>
                      </a:r>
                      <a:r>
                        <a:rPr lang="en-US" dirty="0" err="1" smtClean="0"/>
                        <a:t>www.cmc.edu</a:t>
                      </a:r>
                      <a:r>
                        <a:rPr lang="en-US" dirty="0" smtClean="0"/>
                        <a:t> </a:t>
                      </a:r>
                      <a:endParaRPr lang="en-US" dirty="0"/>
                    </a:p>
                  </a:txBody>
                  <a:tcPr/>
                </a:tc>
              </a:tr>
            </a:tbl>
          </a:graphicData>
        </a:graphic>
      </p:graphicFrame>
    </p:spTree>
    <p:extLst>
      <p:ext uri="{BB962C8B-B14F-4D97-AF65-F5344CB8AC3E}">
        <p14:creationId xmlns:p14="http://schemas.microsoft.com/office/powerpoint/2010/main" val="16498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cookie in JavaScript </a:t>
            </a:r>
            <a:endParaRPr lang="en-US" dirty="0"/>
          </a:p>
        </p:txBody>
      </p:sp>
      <p:sp>
        <p:nvSpPr>
          <p:cNvPr id="3" name="Content Placeholder 2"/>
          <p:cNvSpPr>
            <a:spLocks noGrp="1"/>
          </p:cNvSpPr>
          <p:nvPr>
            <p:ph idx="1"/>
          </p:nvPr>
        </p:nvSpPr>
        <p:spPr/>
        <p:txBody>
          <a:bodyPr/>
          <a:lstStyle/>
          <a:p>
            <a:r>
              <a:rPr lang="en-US" sz="2000" dirty="0" smtClean="0"/>
              <a:t>This code sets a cookie called username, with a value of “John” that expires on Feb. 21, 2018. </a:t>
            </a:r>
          </a:p>
          <a:p>
            <a:endParaRPr lang="en-US" dirty="0"/>
          </a:p>
          <a:p>
            <a:endParaRPr lang="en-US" dirty="0" smtClean="0"/>
          </a:p>
          <a:p>
            <a:endParaRPr lang="en-US" dirty="0" smtClean="0"/>
          </a:p>
          <a:p>
            <a:endParaRPr lang="en-US" dirty="0"/>
          </a:p>
          <a:p>
            <a:endParaRPr lang="en-US" dirty="0"/>
          </a:p>
          <a:p>
            <a:endParaRPr lang="en-US" dirty="0" smtClean="0"/>
          </a:p>
          <a:p>
            <a:r>
              <a:rPr lang="en-US" sz="2000" dirty="0" smtClean="0"/>
              <a:t>This code does exactly the same thing as the previous example by specifies the date using the </a:t>
            </a:r>
            <a:r>
              <a:rPr lang="en-US" sz="2000" dirty="0" err="1" smtClean="0"/>
              <a:t>Date.toUTCString</a:t>
            </a:r>
            <a:r>
              <a:rPr lang="en-US" sz="2000" dirty="0" smtClean="0"/>
              <a:t>() method instead. </a:t>
            </a:r>
            <a:endParaRPr lang="en-US" sz="2000" dirty="0"/>
          </a:p>
        </p:txBody>
      </p:sp>
      <p:sp>
        <p:nvSpPr>
          <p:cNvPr id="4" name="Rectangle 3"/>
          <p:cNvSpPr/>
          <p:nvPr/>
        </p:nvSpPr>
        <p:spPr>
          <a:xfrm>
            <a:off x="1037492" y="2373923"/>
            <a:ext cx="9513277" cy="1072662"/>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solidFill>
              </a:rPr>
              <a:t>document.cookie</a:t>
            </a:r>
            <a:r>
              <a:rPr lang="en-US" sz="2400" dirty="0" smtClean="0">
                <a:solidFill>
                  <a:schemeClr val="tx2"/>
                </a:solidFill>
              </a:rPr>
              <a:t> = “username=John; expires=21/02/2018 00:00:00”;</a:t>
            </a:r>
            <a:endParaRPr lang="en-US" sz="2400" dirty="0">
              <a:solidFill>
                <a:schemeClr val="tx2"/>
              </a:solidFill>
            </a:endParaRPr>
          </a:p>
        </p:txBody>
      </p:sp>
      <p:sp>
        <p:nvSpPr>
          <p:cNvPr id="5" name="Rectangle 4"/>
          <p:cNvSpPr/>
          <p:nvPr/>
        </p:nvSpPr>
        <p:spPr>
          <a:xfrm>
            <a:off x="609600" y="5005754"/>
            <a:ext cx="10802815" cy="1289538"/>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2"/>
                </a:solidFill>
              </a:rPr>
              <a:t>  </a:t>
            </a:r>
            <a:r>
              <a:rPr lang="en-US" sz="2400" dirty="0" err="1" smtClean="0">
                <a:solidFill>
                  <a:schemeClr val="tx2"/>
                </a:solidFill>
              </a:rPr>
              <a:t>var</a:t>
            </a:r>
            <a:r>
              <a:rPr lang="en-US" sz="2400" dirty="0" smtClean="0">
                <a:solidFill>
                  <a:schemeClr val="tx2"/>
                </a:solidFill>
              </a:rPr>
              <a:t> </a:t>
            </a:r>
            <a:r>
              <a:rPr lang="en-US" sz="2400" dirty="0" err="1" smtClean="0">
                <a:solidFill>
                  <a:schemeClr val="tx2"/>
                </a:solidFill>
              </a:rPr>
              <a:t>cookie_date</a:t>
            </a:r>
            <a:r>
              <a:rPr lang="en-US" sz="2400" dirty="0" smtClean="0">
                <a:solidFill>
                  <a:schemeClr val="tx2"/>
                </a:solidFill>
              </a:rPr>
              <a:t> =  new Date (2018, 02, 21);</a:t>
            </a:r>
          </a:p>
          <a:p>
            <a:pPr algn="ctr"/>
            <a:endParaRPr lang="en-US" sz="2400" dirty="0" smtClean="0">
              <a:solidFill>
                <a:schemeClr val="tx2"/>
              </a:solidFill>
            </a:endParaRPr>
          </a:p>
          <a:p>
            <a:pPr algn="ctr"/>
            <a:r>
              <a:rPr lang="en-US" sz="2400" dirty="0" err="1" smtClean="0">
                <a:solidFill>
                  <a:schemeClr val="tx2"/>
                </a:solidFill>
              </a:rPr>
              <a:t>document.cookie</a:t>
            </a:r>
            <a:r>
              <a:rPr lang="en-US" sz="2400" dirty="0" smtClean="0">
                <a:solidFill>
                  <a:schemeClr val="tx2"/>
                </a:solidFill>
              </a:rPr>
              <a:t> = “username=John; expires=” + </a:t>
            </a:r>
            <a:r>
              <a:rPr lang="en-US" sz="2400" dirty="0" err="1" smtClean="0">
                <a:solidFill>
                  <a:schemeClr val="tx2"/>
                </a:solidFill>
              </a:rPr>
              <a:t>cookie_date.toUTCString</a:t>
            </a: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151831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cookie in JavaScript </a:t>
            </a:r>
            <a:r>
              <a:rPr lang="en-US" dirty="0" smtClean="0"/>
              <a:t> (Cont.) </a:t>
            </a:r>
            <a:endParaRPr lang="en-US" dirty="0"/>
          </a:p>
        </p:txBody>
      </p:sp>
      <p:sp>
        <p:nvSpPr>
          <p:cNvPr id="3" name="Content Placeholder 2"/>
          <p:cNvSpPr>
            <a:spLocks noGrp="1"/>
          </p:cNvSpPr>
          <p:nvPr>
            <p:ph idx="1"/>
          </p:nvPr>
        </p:nvSpPr>
        <p:spPr/>
        <p:txBody>
          <a:bodyPr/>
          <a:lstStyle/>
          <a:p>
            <a:r>
              <a:rPr lang="en-US" dirty="0" smtClean="0"/>
              <a:t>This code sets a cookie called </a:t>
            </a:r>
            <a:r>
              <a:rPr lang="en-US" dirty="0" err="1" smtClean="0"/>
              <a:t>logged_in</a:t>
            </a:r>
            <a:r>
              <a:rPr lang="en-US" dirty="0" smtClean="0"/>
              <a:t>, with a value of “yes”. As the expires attribute as not been set, the cookie will expire when the browser is closed.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should escape or cookie values  (i.e. encoding non-alphanumeric characters such as spaces and semicolons. This is to ensure that our browser can interpret the values properly. </a:t>
            </a:r>
          </a:p>
          <a:p>
            <a:endParaRPr lang="en-US" dirty="0"/>
          </a:p>
          <a:p>
            <a:endParaRPr lang="en-US" dirty="0"/>
          </a:p>
        </p:txBody>
      </p:sp>
      <p:sp>
        <p:nvSpPr>
          <p:cNvPr id="4" name="Rectangle 3"/>
          <p:cNvSpPr/>
          <p:nvPr/>
        </p:nvSpPr>
        <p:spPr>
          <a:xfrm>
            <a:off x="2971800" y="2409093"/>
            <a:ext cx="5750169" cy="1072662"/>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solidFill>
              </a:rPr>
              <a:t>document.cookie</a:t>
            </a:r>
            <a:r>
              <a:rPr lang="en-US" sz="2400" dirty="0" smtClean="0">
                <a:solidFill>
                  <a:schemeClr val="tx2"/>
                </a:solidFill>
              </a:rPr>
              <a:t> = “</a:t>
            </a:r>
            <a:r>
              <a:rPr lang="en-US" sz="2400" dirty="0" err="1" smtClean="0">
                <a:solidFill>
                  <a:schemeClr val="tx2"/>
                </a:solidFill>
              </a:rPr>
              <a:t>logged_in</a:t>
            </a:r>
            <a:r>
              <a:rPr lang="en-US" sz="2400" dirty="0" smtClean="0">
                <a:solidFill>
                  <a:schemeClr val="tx2"/>
                </a:solidFill>
              </a:rPr>
              <a:t>=yes”;</a:t>
            </a:r>
            <a:endParaRPr lang="en-US" sz="2400" dirty="0">
              <a:solidFill>
                <a:schemeClr val="tx2"/>
              </a:solidFill>
            </a:endParaRPr>
          </a:p>
        </p:txBody>
      </p:sp>
      <p:sp>
        <p:nvSpPr>
          <p:cNvPr id="5" name="Rectangle 4"/>
          <p:cNvSpPr/>
          <p:nvPr/>
        </p:nvSpPr>
        <p:spPr>
          <a:xfrm>
            <a:off x="808893" y="5146431"/>
            <a:ext cx="10146322" cy="1072662"/>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chemeClr val="tx2"/>
                </a:solidFill>
              </a:rPr>
              <a:t>document.cookie</a:t>
            </a:r>
            <a:r>
              <a:rPr lang="en-US" sz="2400" dirty="0" smtClean="0">
                <a:solidFill>
                  <a:schemeClr val="tx2"/>
                </a:solidFill>
              </a:rPr>
              <a:t> =  “username” + escape (“John Smith”) </a:t>
            </a:r>
          </a:p>
          <a:p>
            <a:r>
              <a:rPr lang="en-US" sz="2400" dirty="0">
                <a:solidFill>
                  <a:schemeClr val="tx2"/>
                </a:solidFill>
              </a:rPr>
              <a:t> </a:t>
            </a:r>
            <a:r>
              <a:rPr lang="en-US" sz="2400" dirty="0" smtClean="0">
                <a:solidFill>
                  <a:schemeClr val="tx2"/>
                </a:solidFill>
              </a:rPr>
              <a:t>                                                   + “; expires = 15/21/2018 00:00:00”;</a:t>
            </a:r>
            <a:endParaRPr lang="en-US" sz="2400" dirty="0">
              <a:solidFill>
                <a:schemeClr val="tx2"/>
              </a:solidFill>
            </a:endParaRPr>
          </a:p>
        </p:txBody>
      </p:sp>
    </p:spTree>
    <p:extLst>
      <p:ext uri="{BB962C8B-B14F-4D97-AF65-F5344CB8AC3E}">
        <p14:creationId xmlns:p14="http://schemas.microsoft.com/office/powerpoint/2010/main" val="185490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cookie in JavaScript  (Cont.) </a:t>
            </a:r>
          </a:p>
        </p:txBody>
      </p:sp>
      <p:sp>
        <p:nvSpPr>
          <p:cNvPr id="3" name="Content Placeholder 2"/>
          <p:cNvSpPr>
            <a:spLocks noGrp="1"/>
          </p:cNvSpPr>
          <p:nvPr>
            <p:ph idx="1"/>
          </p:nvPr>
        </p:nvSpPr>
        <p:spPr/>
        <p:txBody>
          <a:bodyPr/>
          <a:lstStyle/>
          <a:p>
            <a:endParaRPr lang="en-US" dirty="0"/>
          </a:p>
          <a:p>
            <a:r>
              <a:rPr lang="en-US" dirty="0" smtClean="0"/>
              <a:t>JS </a:t>
            </a:r>
            <a:r>
              <a:rPr lang="en-US" dirty="0"/>
              <a:t>has a global </a:t>
            </a:r>
            <a:r>
              <a:rPr lang="en-US" dirty="0" err="1"/>
              <a:t>document.cookie</a:t>
            </a:r>
            <a:r>
              <a:rPr lang="en-US" dirty="0"/>
              <a:t> field (a string)</a:t>
            </a:r>
          </a:p>
          <a:p>
            <a:r>
              <a:rPr lang="en-US" dirty="0"/>
              <a:t>you can manually set/get cookie data from this field (</a:t>
            </a:r>
            <a:r>
              <a:rPr lang="en-US" dirty="0" err="1"/>
              <a:t>sep.</a:t>
            </a:r>
            <a:r>
              <a:rPr lang="en-US" dirty="0"/>
              <a:t> by ;), and it will be saved in the browser</a:t>
            </a:r>
          </a:p>
          <a:p>
            <a:r>
              <a:rPr lang="en-US" dirty="0"/>
              <a:t>to delete a cookie, set it to 'expire' in the past</a:t>
            </a:r>
          </a:p>
          <a:p>
            <a:endParaRPr lang="en-US" dirty="0"/>
          </a:p>
        </p:txBody>
      </p:sp>
      <p:sp>
        <p:nvSpPr>
          <p:cNvPr id="5" name="Rectangle 4"/>
          <p:cNvSpPr/>
          <p:nvPr/>
        </p:nvSpPr>
        <p:spPr>
          <a:xfrm>
            <a:off x="1280160" y="2997368"/>
            <a:ext cx="8915400" cy="3555831"/>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dirty="0" err="1" smtClean="0">
                <a:solidFill>
                  <a:schemeClr val="tx2"/>
                </a:solidFill>
              </a:rPr>
              <a:t>document.cookie</a:t>
            </a:r>
            <a:r>
              <a:rPr lang="en-US" dirty="0" smtClean="0">
                <a:solidFill>
                  <a:schemeClr val="tx2"/>
                </a:solidFill>
              </a:rPr>
              <a:t> = "username=smith"; </a:t>
            </a:r>
          </a:p>
          <a:p>
            <a:r>
              <a:rPr lang="en-US" dirty="0" err="1" smtClean="0">
                <a:solidFill>
                  <a:schemeClr val="tx2"/>
                </a:solidFill>
              </a:rPr>
              <a:t>document.cookie</a:t>
            </a:r>
            <a:r>
              <a:rPr lang="en-US" dirty="0" smtClean="0">
                <a:solidFill>
                  <a:schemeClr val="tx2"/>
                </a:solidFill>
              </a:rPr>
              <a:t> = "password=12345"; </a:t>
            </a:r>
          </a:p>
          <a:p>
            <a:r>
              <a:rPr lang="en-US" dirty="0" err="1" smtClean="0">
                <a:solidFill>
                  <a:schemeClr val="tx2"/>
                </a:solidFill>
              </a:rPr>
              <a:t>document.cookie</a:t>
            </a:r>
            <a:r>
              <a:rPr lang="en-US" dirty="0" smtClean="0">
                <a:solidFill>
                  <a:schemeClr val="tx2"/>
                </a:solidFill>
              </a:rPr>
              <a:t> = "age=29; expires=Thu, 01-Jan-1970 00:00:01 GMT"; </a:t>
            </a:r>
          </a:p>
          <a:p>
            <a:endParaRPr lang="en-US" dirty="0" smtClean="0">
              <a:solidFill>
                <a:schemeClr val="tx2"/>
              </a:solidFill>
            </a:endParaRPr>
          </a:p>
          <a:p>
            <a:r>
              <a:rPr lang="en-US" dirty="0" smtClean="0">
                <a:solidFill>
                  <a:schemeClr val="tx2"/>
                </a:solidFill>
              </a:rPr>
              <a:t>// (later) </a:t>
            </a:r>
          </a:p>
          <a:p>
            <a:r>
              <a:rPr lang="en-US" dirty="0" err="1" smtClean="0">
                <a:solidFill>
                  <a:schemeClr val="tx2"/>
                </a:solidFill>
              </a:rPr>
              <a:t>var</a:t>
            </a:r>
            <a:r>
              <a:rPr lang="en-US" dirty="0" smtClean="0">
                <a:solidFill>
                  <a:schemeClr val="tx2"/>
                </a:solidFill>
              </a:rPr>
              <a:t> </a:t>
            </a:r>
            <a:r>
              <a:rPr lang="en-US" dirty="0" err="1" smtClean="0">
                <a:solidFill>
                  <a:schemeClr val="tx2"/>
                </a:solidFill>
              </a:rPr>
              <a:t>allCookies</a:t>
            </a:r>
            <a:r>
              <a:rPr lang="en-US" dirty="0" smtClean="0">
                <a:solidFill>
                  <a:schemeClr val="tx2"/>
                </a:solidFill>
              </a:rPr>
              <a:t> = </a:t>
            </a:r>
            <a:r>
              <a:rPr lang="en-US" dirty="0" err="1" smtClean="0">
                <a:solidFill>
                  <a:schemeClr val="tx2"/>
                </a:solidFill>
              </a:rPr>
              <a:t>document.cookie.split</a:t>
            </a:r>
            <a:r>
              <a:rPr lang="en-US" dirty="0" smtClean="0">
                <a:solidFill>
                  <a:schemeClr val="tx2"/>
                </a:solidFill>
              </a:rPr>
              <a:t>(";"); </a:t>
            </a:r>
          </a:p>
          <a:p>
            <a:endParaRPr lang="en-US" dirty="0">
              <a:solidFill>
                <a:schemeClr val="tx2"/>
              </a:solidFill>
            </a:endParaRPr>
          </a:p>
          <a:p>
            <a:r>
              <a:rPr lang="en-US" dirty="0" smtClean="0">
                <a:solidFill>
                  <a:schemeClr val="tx2"/>
                </a:solidFill>
              </a:rPr>
              <a:t>for (</a:t>
            </a:r>
            <a:r>
              <a:rPr lang="en-US" dirty="0" err="1" smtClean="0">
                <a:solidFill>
                  <a:schemeClr val="tx2"/>
                </a:solidFill>
              </a:rPr>
              <a:t>var</a:t>
            </a:r>
            <a:r>
              <a:rPr lang="en-US" dirty="0" smtClean="0">
                <a:solidFill>
                  <a:schemeClr val="tx2"/>
                </a:solidFill>
              </a:rPr>
              <a:t> </a:t>
            </a:r>
            <a:r>
              <a:rPr lang="en-US" dirty="0" err="1" smtClean="0">
                <a:solidFill>
                  <a:schemeClr val="tx2"/>
                </a:solidFill>
              </a:rPr>
              <a:t>i</a:t>
            </a:r>
            <a:r>
              <a:rPr lang="en-US" dirty="0" smtClean="0">
                <a:solidFill>
                  <a:schemeClr val="tx2"/>
                </a:solidFill>
              </a:rPr>
              <a:t> = 0; </a:t>
            </a:r>
            <a:r>
              <a:rPr lang="en-US" dirty="0" err="1" smtClean="0">
                <a:solidFill>
                  <a:schemeClr val="tx2"/>
                </a:solidFill>
              </a:rPr>
              <a:t>i</a:t>
            </a:r>
            <a:r>
              <a:rPr lang="en-US" dirty="0" smtClean="0">
                <a:solidFill>
                  <a:schemeClr val="tx2"/>
                </a:solidFill>
              </a:rPr>
              <a:t> &lt; </a:t>
            </a:r>
            <a:r>
              <a:rPr lang="en-US" dirty="0" err="1" smtClean="0">
                <a:solidFill>
                  <a:schemeClr val="tx2"/>
                </a:solidFill>
              </a:rPr>
              <a:t>allCookies.length</a:t>
            </a:r>
            <a:r>
              <a:rPr lang="en-US" dirty="0" smtClean="0">
                <a:solidFill>
                  <a:schemeClr val="tx2"/>
                </a:solidFill>
              </a:rPr>
              <a:t>; </a:t>
            </a:r>
            <a:r>
              <a:rPr lang="en-US" dirty="0" err="1" smtClean="0">
                <a:solidFill>
                  <a:schemeClr val="tx2"/>
                </a:solidFill>
              </a:rPr>
              <a:t>i</a:t>
            </a:r>
            <a:r>
              <a:rPr lang="en-US" dirty="0" smtClean="0">
                <a:solidFill>
                  <a:schemeClr val="tx2"/>
                </a:solidFill>
              </a:rPr>
              <a:t>++) { </a:t>
            </a:r>
          </a:p>
          <a:p>
            <a:r>
              <a:rPr lang="en-US" dirty="0">
                <a:solidFill>
                  <a:schemeClr val="tx2"/>
                </a:solidFill>
              </a:rPr>
              <a:t>	</a:t>
            </a:r>
            <a:r>
              <a:rPr lang="en-US" dirty="0" err="1" smtClean="0">
                <a:solidFill>
                  <a:schemeClr val="tx2"/>
                </a:solidFill>
              </a:rPr>
              <a:t>var</a:t>
            </a:r>
            <a:r>
              <a:rPr lang="en-US" dirty="0" smtClean="0">
                <a:solidFill>
                  <a:schemeClr val="tx2"/>
                </a:solidFill>
              </a:rPr>
              <a:t> </a:t>
            </a:r>
            <a:r>
              <a:rPr lang="en-US" dirty="0" err="1" smtClean="0">
                <a:solidFill>
                  <a:schemeClr val="tx2"/>
                </a:solidFill>
              </a:rPr>
              <a:t>eachCookie</a:t>
            </a:r>
            <a:r>
              <a:rPr lang="en-US" dirty="0" smtClean="0">
                <a:solidFill>
                  <a:schemeClr val="tx2"/>
                </a:solidFill>
              </a:rPr>
              <a:t> = </a:t>
            </a:r>
            <a:r>
              <a:rPr lang="en-US" dirty="0" err="1" smtClean="0">
                <a:solidFill>
                  <a:schemeClr val="tx2"/>
                </a:solidFill>
              </a:rPr>
              <a:t>allCookies</a:t>
            </a:r>
            <a:r>
              <a:rPr lang="en-US" dirty="0" smtClean="0">
                <a:solidFill>
                  <a:schemeClr val="tx2"/>
                </a:solidFill>
              </a:rPr>
              <a:t>[</a:t>
            </a:r>
            <a:r>
              <a:rPr lang="en-US" dirty="0" err="1" smtClean="0">
                <a:solidFill>
                  <a:schemeClr val="tx2"/>
                </a:solidFill>
              </a:rPr>
              <a:t>i</a:t>
            </a:r>
            <a:r>
              <a:rPr lang="en-US" dirty="0" smtClean="0">
                <a:solidFill>
                  <a:schemeClr val="tx2"/>
                </a:solidFill>
              </a:rPr>
              <a:t>].split("="); </a:t>
            </a:r>
          </a:p>
          <a:p>
            <a:r>
              <a:rPr lang="en-US" dirty="0">
                <a:solidFill>
                  <a:schemeClr val="tx2"/>
                </a:solidFill>
              </a:rPr>
              <a:t>	</a:t>
            </a:r>
            <a:r>
              <a:rPr lang="en-US" dirty="0" err="1" smtClean="0">
                <a:solidFill>
                  <a:schemeClr val="tx2"/>
                </a:solidFill>
              </a:rPr>
              <a:t>var</a:t>
            </a:r>
            <a:r>
              <a:rPr lang="en-US" dirty="0" smtClean="0">
                <a:solidFill>
                  <a:schemeClr val="tx2"/>
                </a:solidFill>
              </a:rPr>
              <a:t> </a:t>
            </a:r>
            <a:r>
              <a:rPr lang="en-US" dirty="0" err="1" smtClean="0">
                <a:solidFill>
                  <a:schemeClr val="tx2"/>
                </a:solidFill>
              </a:rPr>
              <a:t>cookieName</a:t>
            </a:r>
            <a:r>
              <a:rPr lang="en-US" dirty="0" smtClean="0">
                <a:solidFill>
                  <a:schemeClr val="tx2"/>
                </a:solidFill>
              </a:rPr>
              <a:t> = </a:t>
            </a:r>
            <a:r>
              <a:rPr lang="en-US" dirty="0" err="1" smtClean="0">
                <a:solidFill>
                  <a:schemeClr val="tx2"/>
                </a:solidFill>
              </a:rPr>
              <a:t>eachCookie</a:t>
            </a:r>
            <a:r>
              <a:rPr lang="en-US" dirty="0" smtClean="0">
                <a:solidFill>
                  <a:schemeClr val="tx2"/>
                </a:solidFill>
              </a:rPr>
              <a:t>[0]; </a:t>
            </a:r>
          </a:p>
          <a:p>
            <a:r>
              <a:rPr lang="en-US" dirty="0">
                <a:solidFill>
                  <a:schemeClr val="tx2"/>
                </a:solidFill>
              </a:rPr>
              <a:t>	</a:t>
            </a:r>
            <a:r>
              <a:rPr lang="en-US" dirty="0" err="1" smtClean="0">
                <a:solidFill>
                  <a:schemeClr val="tx2"/>
                </a:solidFill>
              </a:rPr>
              <a:t>var</a:t>
            </a:r>
            <a:r>
              <a:rPr lang="en-US" dirty="0" smtClean="0">
                <a:solidFill>
                  <a:schemeClr val="tx2"/>
                </a:solidFill>
              </a:rPr>
              <a:t> </a:t>
            </a:r>
            <a:r>
              <a:rPr lang="en-US" dirty="0" err="1" smtClean="0">
                <a:solidFill>
                  <a:schemeClr val="tx2"/>
                </a:solidFill>
              </a:rPr>
              <a:t>cookieValue</a:t>
            </a:r>
            <a:r>
              <a:rPr lang="en-US" dirty="0" smtClean="0">
                <a:solidFill>
                  <a:schemeClr val="tx2"/>
                </a:solidFill>
              </a:rPr>
              <a:t> = </a:t>
            </a:r>
            <a:r>
              <a:rPr lang="en-US" dirty="0" err="1" smtClean="0">
                <a:solidFill>
                  <a:schemeClr val="tx2"/>
                </a:solidFill>
              </a:rPr>
              <a:t>eachCookie</a:t>
            </a:r>
            <a:r>
              <a:rPr lang="en-US" dirty="0" smtClean="0">
                <a:solidFill>
                  <a:schemeClr val="tx2"/>
                </a:solidFill>
              </a:rPr>
              <a:t>[1];</a:t>
            </a:r>
          </a:p>
          <a:p>
            <a:r>
              <a:rPr lang="en-US" dirty="0" smtClean="0">
                <a:solidFill>
                  <a:schemeClr val="tx2"/>
                </a:solidFill>
              </a:rPr>
              <a:t>} </a:t>
            </a:r>
          </a:p>
        </p:txBody>
      </p:sp>
    </p:spTree>
    <p:extLst>
      <p:ext uri="{BB962C8B-B14F-4D97-AF65-F5344CB8AC3E}">
        <p14:creationId xmlns:p14="http://schemas.microsoft.com/office/powerpoint/2010/main" val="213832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cookie in PHP</a:t>
            </a:r>
            <a:endParaRPr lang="en-US" dirty="0"/>
          </a:p>
        </p:txBody>
      </p:sp>
      <p:sp>
        <p:nvSpPr>
          <p:cNvPr id="3" name="Content Placeholder 2"/>
          <p:cNvSpPr>
            <a:spLocks noGrp="1"/>
          </p:cNvSpPr>
          <p:nvPr>
            <p:ph idx="1"/>
          </p:nvPr>
        </p:nvSpPr>
        <p:spPr/>
        <p:txBody>
          <a:bodyPr/>
          <a:lstStyle/>
          <a:p>
            <a:r>
              <a:rPr lang="en-US" dirty="0" err="1"/>
              <a:t>setcookie</a:t>
            </a:r>
            <a:r>
              <a:rPr lang="en-US" dirty="0"/>
              <a:t> causes your script to send a cookie to the user's browser</a:t>
            </a:r>
          </a:p>
          <a:p>
            <a:endParaRPr lang="en-US" dirty="0" smtClean="0"/>
          </a:p>
          <a:p>
            <a:r>
              <a:rPr lang="en-US" dirty="0" err="1" smtClean="0"/>
              <a:t>setcookie</a:t>
            </a:r>
            <a:r>
              <a:rPr lang="en-US" dirty="0"/>
              <a:t> must be called before any output statements (HTML blocks, print, or echo</a:t>
            </a:r>
            <a:r>
              <a:rPr lang="en-US" dirty="0" smtClean="0"/>
              <a:t>)</a:t>
            </a:r>
          </a:p>
          <a:p>
            <a:endParaRPr lang="en-US" dirty="0"/>
          </a:p>
          <a:p>
            <a:r>
              <a:rPr lang="en-US" dirty="0"/>
              <a:t>you can set multiple cookies (20-50) per user, each up to 3-4K </a:t>
            </a:r>
            <a:r>
              <a:rPr lang="en-US" dirty="0" smtClean="0"/>
              <a:t>bytes</a:t>
            </a:r>
          </a:p>
          <a:p>
            <a:endParaRPr lang="en-US" dirty="0"/>
          </a:p>
        </p:txBody>
      </p:sp>
      <p:sp>
        <p:nvSpPr>
          <p:cNvPr id="4" name="Rectangle 3"/>
          <p:cNvSpPr/>
          <p:nvPr/>
        </p:nvSpPr>
        <p:spPr>
          <a:xfrm>
            <a:off x="1316736" y="4038600"/>
            <a:ext cx="8915400" cy="2033016"/>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2000" dirty="0" smtClean="0">
                <a:solidFill>
                  <a:schemeClr val="tx2"/>
                </a:solidFill>
              </a:rPr>
              <a:t>//  </a:t>
            </a:r>
            <a:r>
              <a:rPr lang="en-US" sz="2000" dirty="0" err="1" smtClean="0">
                <a:solidFill>
                  <a:schemeClr val="tx2"/>
                </a:solidFill>
              </a:rPr>
              <a:t>setcookie</a:t>
            </a:r>
            <a:r>
              <a:rPr lang="en-US" sz="2000" dirty="0" smtClean="0">
                <a:solidFill>
                  <a:schemeClr val="tx2"/>
                </a:solidFill>
              </a:rPr>
              <a:t>("</a:t>
            </a:r>
            <a:r>
              <a:rPr lang="en-US" sz="2000" i="1" dirty="0">
                <a:solidFill>
                  <a:schemeClr val="tx2"/>
                </a:solidFill>
              </a:rPr>
              <a:t>name</a:t>
            </a:r>
            <a:r>
              <a:rPr lang="en-US" sz="2000" dirty="0" smtClean="0">
                <a:solidFill>
                  <a:schemeClr val="tx2"/>
                </a:solidFill>
              </a:rPr>
              <a:t>", "</a:t>
            </a:r>
            <a:r>
              <a:rPr lang="en-US" sz="2000" i="1" dirty="0">
                <a:solidFill>
                  <a:schemeClr val="tx2"/>
                </a:solidFill>
              </a:rPr>
              <a:t>value</a:t>
            </a:r>
            <a:r>
              <a:rPr lang="en-US" sz="2000" dirty="0" smtClean="0">
                <a:solidFill>
                  <a:schemeClr val="tx2"/>
                </a:solidFill>
              </a:rPr>
              <a:t>"); </a:t>
            </a:r>
          </a:p>
          <a:p>
            <a:endParaRPr lang="en-US" sz="2000" dirty="0">
              <a:solidFill>
                <a:schemeClr val="tx2"/>
              </a:solidFill>
            </a:endParaRPr>
          </a:p>
          <a:p>
            <a:r>
              <a:rPr lang="en-US" sz="2000" dirty="0" err="1" smtClean="0">
                <a:solidFill>
                  <a:schemeClr val="tx2"/>
                </a:solidFill>
              </a:rPr>
              <a:t>setcookie</a:t>
            </a:r>
            <a:r>
              <a:rPr lang="en-US" sz="2000" dirty="0" smtClean="0">
                <a:solidFill>
                  <a:schemeClr val="tx2"/>
                </a:solidFill>
              </a:rPr>
              <a:t>("username", "</a:t>
            </a:r>
            <a:r>
              <a:rPr lang="en-US" sz="2000" dirty="0" err="1" smtClean="0">
                <a:solidFill>
                  <a:schemeClr val="tx2"/>
                </a:solidFill>
              </a:rPr>
              <a:t>martay</a:t>
            </a:r>
            <a:r>
              <a:rPr lang="en-US" sz="2000" dirty="0" smtClean="0">
                <a:solidFill>
                  <a:schemeClr val="tx2"/>
                </a:solidFill>
              </a:rPr>
              <a:t>");</a:t>
            </a:r>
          </a:p>
          <a:p>
            <a:endParaRPr lang="en-US" sz="2000" dirty="0">
              <a:solidFill>
                <a:schemeClr val="tx2"/>
              </a:solidFill>
            </a:endParaRPr>
          </a:p>
          <a:p>
            <a:r>
              <a:rPr lang="en-US" sz="2000" dirty="0" err="1" smtClean="0">
                <a:solidFill>
                  <a:schemeClr val="tx2"/>
                </a:solidFill>
              </a:rPr>
              <a:t>setcookie</a:t>
            </a:r>
            <a:r>
              <a:rPr lang="en-US" sz="2000" dirty="0" smtClean="0">
                <a:solidFill>
                  <a:schemeClr val="tx2"/>
                </a:solidFill>
              </a:rPr>
              <a:t>("</a:t>
            </a:r>
            <a:r>
              <a:rPr lang="en-US" sz="2000" dirty="0" err="1" smtClean="0">
                <a:solidFill>
                  <a:schemeClr val="tx2"/>
                </a:solidFill>
              </a:rPr>
              <a:t>favoritecolor</a:t>
            </a:r>
            <a:r>
              <a:rPr lang="en-US" sz="2000" dirty="0" smtClean="0">
                <a:solidFill>
                  <a:schemeClr val="tx2"/>
                </a:solidFill>
              </a:rPr>
              <a:t>", "blue");</a:t>
            </a:r>
          </a:p>
        </p:txBody>
      </p:sp>
    </p:spTree>
    <p:extLst>
      <p:ext uri="{BB962C8B-B14F-4D97-AF65-F5344CB8AC3E}">
        <p14:creationId xmlns:p14="http://schemas.microsoft.com/office/powerpoint/2010/main" val="126320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 cookie in </a:t>
            </a:r>
            <a:r>
              <a:rPr lang="en-US" dirty="0" smtClean="0"/>
              <a:t>PHP (Cont.)</a:t>
            </a:r>
            <a:endParaRPr lang="en-US" dirty="0"/>
          </a:p>
        </p:txBody>
      </p:sp>
      <p:sp>
        <p:nvSpPr>
          <p:cNvPr id="3" name="Content Placeholder 2"/>
          <p:cNvSpPr>
            <a:spLocks noGrp="1"/>
          </p:cNvSpPr>
          <p:nvPr>
            <p:ph idx="1"/>
          </p:nvPr>
        </p:nvSpPr>
        <p:spPr/>
        <p:txBody>
          <a:bodyPr/>
          <a:lstStyle/>
          <a:p>
            <a:r>
              <a:rPr lang="en-US" sz="2000" dirty="0"/>
              <a:t>Retrieving information from a </a:t>
            </a:r>
            <a:r>
              <a:rPr lang="en-US" sz="2000" dirty="0" smtClean="0"/>
              <a:t>cookie</a:t>
            </a:r>
          </a:p>
          <a:p>
            <a:pPr lvl="1"/>
            <a:r>
              <a:rPr lang="en-US" sz="2000" dirty="0" smtClean="0"/>
              <a:t>any </a:t>
            </a:r>
            <a:r>
              <a:rPr lang="en-US" sz="2000" dirty="0"/>
              <a:t>cookies sent by client are stored in $_COOKIES associative </a:t>
            </a:r>
            <a:r>
              <a:rPr lang="en-US" sz="2000" dirty="0" smtClean="0"/>
              <a:t>array</a:t>
            </a:r>
          </a:p>
          <a:p>
            <a:pPr lvl="1"/>
            <a:r>
              <a:rPr lang="en-US" sz="2000" dirty="0" smtClean="0"/>
              <a:t>use</a:t>
            </a:r>
            <a:r>
              <a:rPr lang="en-US" sz="2000" dirty="0"/>
              <a:t> </a:t>
            </a:r>
            <a:r>
              <a:rPr lang="en-US" sz="2000" b="1" dirty="0">
                <a:solidFill>
                  <a:schemeClr val="accent2"/>
                </a:solidFill>
              </a:rPr>
              <a:t>isset</a:t>
            </a:r>
            <a:r>
              <a:rPr lang="en-US" sz="2000" dirty="0"/>
              <a:t> function to see whether a given cookie name exists</a:t>
            </a:r>
          </a:p>
          <a:p>
            <a:endParaRPr lang="en-US" dirty="0"/>
          </a:p>
        </p:txBody>
      </p:sp>
      <p:sp>
        <p:nvSpPr>
          <p:cNvPr id="5" name="Rectangle 4"/>
          <p:cNvSpPr/>
          <p:nvPr/>
        </p:nvSpPr>
        <p:spPr>
          <a:xfrm>
            <a:off x="1316736" y="3310128"/>
            <a:ext cx="8915400" cy="3243072"/>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2000" dirty="0" smtClean="0">
                <a:solidFill>
                  <a:schemeClr val="tx2"/>
                </a:solidFill>
              </a:rPr>
              <a:t>$</a:t>
            </a:r>
            <a:r>
              <a:rPr lang="en-US" sz="2000" i="1" dirty="0" smtClean="0">
                <a:solidFill>
                  <a:schemeClr val="tx2"/>
                </a:solidFill>
              </a:rPr>
              <a:t>variable</a:t>
            </a:r>
            <a:r>
              <a:rPr lang="en-US" sz="2000" dirty="0" smtClean="0">
                <a:solidFill>
                  <a:schemeClr val="tx2"/>
                </a:solidFill>
              </a:rPr>
              <a:t> = $_COOKIE["</a:t>
            </a:r>
            <a:r>
              <a:rPr lang="en-US" sz="2000" i="1" dirty="0" smtClean="0">
                <a:solidFill>
                  <a:schemeClr val="tx2"/>
                </a:solidFill>
              </a:rPr>
              <a:t>name</a:t>
            </a:r>
            <a:r>
              <a:rPr lang="en-US" sz="2000" dirty="0" smtClean="0">
                <a:solidFill>
                  <a:schemeClr val="tx2"/>
                </a:solidFill>
              </a:rPr>
              <a:t>"]; # retrieve value of the cookie </a:t>
            </a:r>
          </a:p>
          <a:p>
            <a:endParaRPr lang="en-US" sz="2000" dirty="0" smtClean="0">
              <a:solidFill>
                <a:schemeClr val="tx2"/>
              </a:solidFill>
            </a:endParaRPr>
          </a:p>
          <a:p>
            <a:r>
              <a:rPr lang="en-US" sz="2000" dirty="0" smtClean="0">
                <a:solidFill>
                  <a:schemeClr val="tx2"/>
                </a:solidFill>
              </a:rPr>
              <a:t>if (</a:t>
            </a:r>
            <a:r>
              <a:rPr lang="en-US" sz="2000" dirty="0" err="1" smtClean="0">
                <a:solidFill>
                  <a:schemeClr val="tx2"/>
                </a:solidFill>
              </a:rPr>
              <a:t>isset</a:t>
            </a:r>
            <a:r>
              <a:rPr lang="en-US" sz="2000" dirty="0" smtClean="0">
                <a:solidFill>
                  <a:schemeClr val="tx2"/>
                </a:solidFill>
              </a:rPr>
              <a:t>(</a:t>
            </a:r>
            <a:r>
              <a:rPr lang="en-US" sz="2000" b="1" dirty="0" smtClean="0">
                <a:solidFill>
                  <a:schemeClr val="tx2"/>
                </a:solidFill>
              </a:rPr>
              <a:t>$_COOKIE["username"]</a:t>
            </a:r>
            <a:r>
              <a:rPr lang="en-US" sz="2000" dirty="0" smtClean="0">
                <a:solidFill>
                  <a:schemeClr val="tx2"/>
                </a:solidFill>
              </a:rPr>
              <a:t>)) { </a:t>
            </a:r>
          </a:p>
          <a:p>
            <a:r>
              <a:rPr lang="en-US" sz="2000" dirty="0">
                <a:solidFill>
                  <a:schemeClr val="tx2"/>
                </a:solidFill>
              </a:rPr>
              <a:t>	</a:t>
            </a:r>
            <a:r>
              <a:rPr lang="en-US" sz="2000" dirty="0" smtClean="0">
                <a:solidFill>
                  <a:schemeClr val="tx2"/>
                </a:solidFill>
              </a:rPr>
              <a:t>$username = </a:t>
            </a:r>
            <a:r>
              <a:rPr lang="en-US" sz="2000" b="1" dirty="0" smtClean="0">
                <a:solidFill>
                  <a:schemeClr val="tx2"/>
                </a:solidFill>
              </a:rPr>
              <a:t>$_COOKIE["username"]</a:t>
            </a:r>
            <a:r>
              <a:rPr lang="en-US" sz="2000" dirty="0" smtClean="0">
                <a:solidFill>
                  <a:schemeClr val="tx2"/>
                </a:solidFill>
              </a:rPr>
              <a:t>; </a:t>
            </a:r>
          </a:p>
          <a:p>
            <a:r>
              <a:rPr lang="en-US" sz="2000" dirty="0">
                <a:solidFill>
                  <a:schemeClr val="tx2"/>
                </a:solidFill>
              </a:rPr>
              <a:t>	</a:t>
            </a:r>
            <a:r>
              <a:rPr lang="en-US" sz="2000" dirty="0" smtClean="0">
                <a:solidFill>
                  <a:schemeClr val="tx2"/>
                </a:solidFill>
              </a:rPr>
              <a:t>print("Welcome back, $username.\n");</a:t>
            </a:r>
          </a:p>
          <a:p>
            <a:r>
              <a:rPr lang="en-US" sz="2000" dirty="0" smtClean="0">
                <a:solidFill>
                  <a:schemeClr val="tx2"/>
                </a:solidFill>
              </a:rPr>
              <a:t> } else { </a:t>
            </a:r>
          </a:p>
          <a:p>
            <a:r>
              <a:rPr lang="en-US" sz="2000" dirty="0">
                <a:solidFill>
                  <a:schemeClr val="tx2"/>
                </a:solidFill>
              </a:rPr>
              <a:t>	</a:t>
            </a:r>
            <a:r>
              <a:rPr lang="en-US" sz="2000" dirty="0" smtClean="0">
                <a:solidFill>
                  <a:schemeClr val="tx2"/>
                </a:solidFill>
              </a:rPr>
              <a:t>print("Never heard of you.\n"); </a:t>
            </a:r>
          </a:p>
          <a:p>
            <a:r>
              <a:rPr lang="en-US" sz="2000" dirty="0" smtClean="0">
                <a:solidFill>
                  <a:schemeClr val="tx2"/>
                </a:solidFill>
              </a:rPr>
              <a:t>} </a:t>
            </a:r>
          </a:p>
          <a:p>
            <a:r>
              <a:rPr lang="en-US" sz="2000" dirty="0" smtClean="0">
                <a:solidFill>
                  <a:schemeClr val="tx2"/>
                </a:solidFill>
              </a:rPr>
              <a:t>print("All cookies received:\n"); </a:t>
            </a:r>
          </a:p>
          <a:p>
            <a:r>
              <a:rPr lang="en-US" sz="2000" dirty="0" err="1" smtClean="0">
                <a:solidFill>
                  <a:schemeClr val="tx2"/>
                </a:solidFill>
              </a:rPr>
              <a:t>print_r</a:t>
            </a:r>
            <a:r>
              <a:rPr lang="en-US" sz="2000" dirty="0" smtClean="0">
                <a:solidFill>
                  <a:schemeClr val="tx2"/>
                </a:solidFill>
              </a:rPr>
              <a:t>(</a:t>
            </a:r>
            <a:r>
              <a:rPr lang="en-US" sz="2000" b="1" dirty="0" smtClean="0">
                <a:solidFill>
                  <a:schemeClr val="tx2"/>
                </a:solidFill>
              </a:rPr>
              <a:t>$_COOKIE</a:t>
            </a:r>
            <a:r>
              <a:rPr lang="en-US" sz="2000" dirty="0" smtClean="0">
                <a:solidFill>
                  <a:schemeClr val="tx2"/>
                </a:solidFill>
              </a:rPr>
              <a:t>); </a:t>
            </a:r>
            <a:endParaRPr lang="en-US" sz="2000" dirty="0">
              <a:solidFill>
                <a:schemeClr val="tx2"/>
              </a:solidFill>
            </a:endParaRPr>
          </a:p>
        </p:txBody>
      </p:sp>
    </p:spTree>
    <p:extLst>
      <p:ext uri="{BB962C8B-B14F-4D97-AF65-F5344CB8AC3E}">
        <p14:creationId xmlns:p14="http://schemas.microsoft.com/office/powerpoint/2010/main" val="172211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1292"/>
            <a:ext cx="10972800" cy="990600"/>
          </a:xfrm>
        </p:spPr>
        <p:txBody>
          <a:bodyPr/>
          <a:lstStyle/>
          <a:p>
            <a:r>
              <a:rPr lang="en-US" dirty="0"/>
              <a:t>Setting a cookie in PHP (Cont.)</a:t>
            </a:r>
          </a:p>
        </p:txBody>
      </p:sp>
      <p:sp>
        <p:nvSpPr>
          <p:cNvPr id="3" name="Content Placeholder 2"/>
          <p:cNvSpPr>
            <a:spLocks noGrp="1"/>
          </p:cNvSpPr>
          <p:nvPr>
            <p:ph idx="1"/>
          </p:nvPr>
        </p:nvSpPr>
        <p:spPr>
          <a:xfrm>
            <a:off x="609600" y="1421892"/>
            <a:ext cx="10972800" cy="4876800"/>
          </a:xfrm>
        </p:spPr>
        <p:txBody>
          <a:bodyPr>
            <a:normAutofit fontScale="92500" lnSpcReduction="10000"/>
          </a:bodyPr>
          <a:lstStyle/>
          <a:p>
            <a:r>
              <a:rPr lang="en-US" sz="2000" dirty="0"/>
              <a:t>Setting a persistent cookie in PHP</a:t>
            </a:r>
          </a:p>
          <a:p>
            <a:pPr lvl="1"/>
            <a:r>
              <a:rPr lang="en-US" sz="2000" dirty="0"/>
              <a:t>to set a persistent cookie, pass a third parameter for its timeout in seconds</a:t>
            </a:r>
          </a:p>
          <a:p>
            <a:pPr lvl="1"/>
            <a:r>
              <a:rPr lang="en-US" sz="2000" b="1" dirty="0">
                <a:solidFill>
                  <a:schemeClr val="accent2"/>
                </a:solidFill>
              </a:rPr>
              <a:t>time</a:t>
            </a:r>
            <a:r>
              <a:rPr lang="en-US" sz="2000" dirty="0"/>
              <a:t> function returns the current time in seconds</a:t>
            </a:r>
          </a:p>
          <a:p>
            <a:pPr lvl="2"/>
            <a:r>
              <a:rPr lang="en-US" sz="2000" b="1" dirty="0">
                <a:solidFill>
                  <a:schemeClr val="accent2"/>
                </a:solidFill>
              </a:rPr>
              <a:t>date</a:t>
            </a:r>
            <a:r>
              <a:rPr lang="en-US" sz="2000" dirty="0"/>
              <a:t> function can convert a time in seconds to a readable </a:t>
            </a:r>
            <a:r>
              <a:rPr lang="en-US" sz="2000" dirty="0" smtClean="0"/>
              <a:t>date</a:t>
            </a:r>
          </a:p>
          <a:p>
            <a:pPr lvl="2"/>
            <a:endParaRPr lang="en-US" sz="2000" dirty="0"/>
          </a:p>
          <a:p>
            <a:pPr lvl="2"/>
            <a:endParaRPr lang="en-US" sz="2000" dirty="0" smtClean="0"/>
          </a:p>
          <a:p>
            <a:pPr lvl="2"/>
            <a:endParaRPr lang="en-US" sz="2000" dirty="0"/>
          </a:p>
          <a:p>
            <a:pPr lvl="2"/>
            <a:endParaRPr lang="en-US" sz="2000" dirty="0" smtClean="0"/>
          </a:p>
          <a:p>
            <a:pPr lvl="2"/>
            <a:endParaRPr lang="en-US" sz="2000" dirty="0"/>
          </a:p>
          <a:p>
            <a:endParaRPr lang="en-US" dirty="0" smtClean="0"/>
          </a:p>
          <a:p>
            <a:r>
              <a:rPr lang="en-US" dirty="0" smtClean="0"/>
              <a:t>Removing </a:t>
            </a:r>
            <a:r>
              <a:rPr lang="en-US" dirty="0"/>
              <a:t>a persistent cookie</a:t>
            </a:r>
          </a:p>
          <a:p>
            <a:pPr lvl="1"/>
            <a:r>
              <a:rPr lang="en-US" sz="2000" dirty="0"/>
              <a:t>if the server wants to remove a persistent cookie, it should set it again, passing a timeout that is prior to the present time</a:t>
            </a:r>
          </a:p>
          <a:p>
            <a:r>
              <a:rPr lang="en-US" sz="2000" dirty="0"/>
              <a:t/>
            </a:r>
            <a:br>
              <a:rPr lang="en-US" sz="2000" dirty="0"/>
            </a:br>
            <a:r>
              <a:rPr lang="en-US" dirty="0"/>
              <a:t/>
            </a:r>
            <a:br>
              <a:rPr lang="en-US" dirty="0"/>
            </a:br>
            <a:endParaRPr lang="en-US" dirty="0"/>
          </a:p>
        </p:txBody>
      </p:sp>
      <p:sp>
        <p:nvSpPr>
          <p:cNvPr id="5" name="Rectangle 4"/>
          <p:cNvSpPr/>
          <p:nvPr/>
        </p:nvSpPr>
        <p:spPr>
          <a:xfrm>
            <a:off x="1097280" y="2850642"/>
            <a:ext cx="8915400" cy="1737360"/>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2000" dirty="0" smtClean="0">
                <a:solidFill>
                  <a:schemeClr val="tx1"/>
                </a:solidFill>
              </a:rPr>
              <a:t>// </a:t>
            </a:r>
            <a:r>
              <a:rPr lang="en-US" sz="2000" dirty="0" err="1" smtClean="0">
                <a:solidFill>
                  <a:schemeClr val="tx1"/>
                </a:solidFill>
              </a:rPr>
              <a:t>setcookie</a:t>
            </a:r>
            <a:r>
              <a:rPr lang="en-US" sz="2000" dirty="0" smtClean="0">
                <a:solidFill>
                  <a:schemeClr val="tx1"/>
                </a:solidFill>
              </a:rPr>
              <a:t>("</a:t>
            </a:r>
            <a:r>
              <a:rPr lang="en-US" sz="2000" i="1" dirty="0" smtClean="0">
                <a:solidFill>
                  <a:schemeClr val="tx1"/>
                </a:solidFill>
                <a:effectLst/>
                <a:latin typeface="Helvetica" charset="0"/>
              </a:rPr>
              <a:t>name</a:t>
            </a:r>
            <a:r>
              <a:rPr lang="en-US" sz="2000" dirty="0" smtClean="0">
                <a:solidFill>
                  <a:schemeClr val="tx1"/>
                </a:solidFill>
              </a:rPr>
              <a:t>", "</a:t>
            </a:r>
            <a:r>
              <a:rPr lang="en-US" sz="2000" i="1" dirty="0" smtClean="0">
                <a:solidFill>
                  <a:schemeClr val="tx1"/>
                </a:solidFill>
                <a:effectLst/>
                <a:latin typeface="Helvetica" charset="0"/>
              </a:rPr>
              <a:t>value</a:t>
            </a:r>
            <a:r>
              <a:rPr lang="en-US" sz="2000" dirty="0" smtClean="0">
                <a:solidFill>
                  <a:schemeClr val="tx1"/>
                </a:solidFill>
              </a:rPr>
              <a:t>", </a:t>
            </a:r>
            <a:r>
              <a:rPr lang="en-US" sz="2000" i="1" dirty="0" smtClean="0">
                <a:solidFill>
                  <a:schemeClr val="tx1"/>
                </a:solidFill>
                <a:effectLst/>
                <a:latin typeface="Helvetica" charset="0"/>
              </a:rPr>
              <a:t>timeout</a:t>
            </a:r>
            <a:r>
              <a:rPr lang="en-US" sz="2000" dirty="0" smtClean="0">
                <a:solidFill>
                  <a:schemeClr val="tx1"/>
                </a:solidFill>
              </a:rPr>
              <a:t>); </a:t>
            </a:r>
          </a:p>
          <a:p>
            <a:endParaRPr lang="en-US" sz="2000" dirty="0" smtClean="0">
              <a:solidFill>
                <a:schemeClr val="tx1"/>
              </a:solidFill>
            </a:endParaRPr>
          </a:p>
          <a:p>
            <a:r>
              <a:rPr lang="en-US" sz="2000" dirty="0" smtClean="0">
                <a:solidFill>
                  <a:schemeClr val="tx1"/>
                </a:solidFill>
              </a:rPr>
              <a:t>$</a:t>
            </a:r>
            <a:r>
              <a:rPr lang="en-US" sz="2000" dirty="0" err="1" smtClean="0">
                <a:solidFill>
                  <a:schemeClr val="tx1"/>
                </a:solidFill>
              </a:rPr>
              <a:t>expireTime</a:t>
            </a:r>
            <a:r>
              <a:rPr lang="en-US" sz="2000" dirty="0" smtClean="0">
                <a:solidFill>
                  <a:schemeClr val="tx1"/>
                </a:solidFill>
              </a:rPr>
              <a:t> = </a:t>
            </a:r>
            <a:r>
              <a:rPr lang="en-US" sz="2000" b="1" i="0" dirty="0" smtClean="0">
                <a:solidFill>
                  <a:schemeClr val="tx1"/>
                </a:solidFill>
                <a:effectLst/>
              </a:rPr>
              <a:t>time()</a:t>
            </a:r>
            <a:r>
              <a:rPr lang="en-US" sz="2000" dirty="0" smtClean="0">
                <a:solidFill>
                  <a:schemeClr val="tx1"/>
                </a:solidFill>
              </a:rPr>
              <a:t> + 60*60*24*7; </a:t>
            </a:r>
            <a:r>
              <a:rPr lang="en-US" sz="2000" dirty="0" smtClean="0">
                <a:solidFill>
                  <a:schemeClr val="tx1"/>
                </a:solidFill>
                <a:effectLst/>
              </a:rPr>
              <a:t># 1 week from now</a:t>
            </a:r>
            <a:r>
              <a:rPr lang="en-US" sz="2000" dirty="0" smtClean="0">
                <a:solidFill>
                  <a:schemeClr val="tx1"/>
                </a:solidFill>
              </a:rPr>
              <a:t> </a:t>
            </a:r>
            <a:r>
              <a:rPr lang="en-US" sz="2000" dirty="0" err="1" smtClean="0">
                <a:solidFill>
                  <a:schemeClr val="tx1"/>
                </a:solidFill>
              </a:rPr>
              <a:t>setcookie</a:t>
            </a:r>
            <a:r>
              <a:rPr lang="en-US" sz="2000" dirty="0" smtClean="0">
                <a:solidFill>
                  <a:schemeClr val="tx1"/>
                </a:solidFill>
              </a:rPr>
              <a:t>("</a:t>
            </a:r>
            <a:r>
              <a:rPr lang="en-US" sz="2000" dirty="0" err="1" smtClean="0">
                <a:solidFill>
                  <a:schemeClr val="tx1"/>
                </a:solidFill>
              </a:rPr>
              <a:t>CouponNumber</a:t>
            </a:r>
            <a:r>
              <a:rPr lang="en-US" sz="2000" dirty="0" smtClean="0">
                <a:solidFill>
                  <a:schemeClr val="tx1"/>
                </a:solidFill>
              </a:rPr>
              <a:t>", "389752"</a:t>
            </a:r>
            <a:r>
              <a:rPr lang="en-US" sz="2000" b="1" i="0" dirty="0" smtClean="0">
                <a:solidFill>
                  <a:schemeClr val="tx1"/>
                </a:solidFill>
                <a:effectLst/>
              </a:rPr>
              <a:t>, $</a:t>
            </a:r>
            <a:r>
              <a:rPr lang="en-US" sz="2000" b="1" i="0" dirty="0" err="1" smtClean="0">
                <a:solidFill>
                  <a:schemeClr val="tx1"/>
                </a:solidFill>
                <a:effectLst/>
              </a:rPr>
              <a:t>expireTime</a:t>
            </a:r>
            <a:r>
              <a:rPr lang="en-US" sz="2000" dirty="0" smtClean="0">
                <a:solidFill>
                  <a:schemeClr val="tx1"/>
                </a:solidFill>
              </a:rPr>
              <a:t>); </a:t>
            </a:r>
            <a:r>
              <a:rPr lang="en-US" sz="2000" dirty="0" err="1" smtClean="0">
                <a:solidFill>
                  <a:schemeClr val="tx1"/>
                </a:solidFill>
              </a:rPr>
              <a:t>setcookie</a:t>
            </a:r>
            <a:r>
              <a:rPr lang="en-US" sz="2000" dirty="0" smtClean="0">
                <a:solidFill>
                  <a:schemeClr val="tx1"/>
                </a:solidFill>
              </a:rPr>
              <a:t>("</a:t>
            </a:r>
            <a:r>
              <a:rPr lang="en-US" sz="2000" dirty="0" err="1" smtClean="0">
                <a:solidFill>
                  <a:schemeClr val="tx1"/>
                </a:solidFill>
              </a:rPr>
              <a:t>CouponValue</a:t>
            </a:r>
            <a:r>
              <a:rPr lang="en-US" sz="2000" dirty="0" smtClean="0">
                <a:solidFill>
                  <a:schemeClr val="tx1"/>
                </a:solidFill>
              </a:rPr>
              <a:t>", "100.00"</a:t>
            </a:r>
            <a:r>
              <a:rPr lang="en-US" sz="2000" b="1" i="0" dirty="0" smtClean="0">
                <a:solidFill>
                  <a:schemeClr val="tx1"/>
                </a:solidFill>
                <a:effectLst/>
              </a:rPr>
              <a:t>, $</a:t>
            </a:r>
            <a:r>
              <a:rPr lang="en-US" sz="2000" b="1" i="0" dirty="0" err="1" smtClean="0">
                <a:solidFill>
                  <a:schemeClr val="tx1"/>
                </a:solidFill>
                <a:effectLst/>
              </a:rPr>
              <a:t>expireTime</a:t>
            </a:r>
            <a:r>
              <a:rPr lang="en-US" sz="2000" dirty="0" smtClean="0">
                <a:solidFill>
                  <a:schemeClr val="tx1"/>
                </a:solidFill>
              </a:rPr>
              <a:t>);</a:t>
            </a:r>
            <a:endParaRPr lang="en-US" sz="2000" dirty="0">
              <a:solidFill>
                <a:schemeClr val="tx1"/>
              </a:solidFill>
            </a:endParaRPr>
          </a:p>
        </p:txBody>
      </p:sp>
      <p:sp>
        <p:nvSpPr>
          <p:cNvPr id="7" name="Rectangle 6"/>
          <p:cNvSpPr/>
          <p:nvPr/>
        </p:nvSpPr>
        <p:spPr>
          <a:xfrm>
            <a:off x="1097280" y="5550408"/>
            <a:ext cx="8915400" cy="1014984"/>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2000" smtClean="0">
                <a:solidFill>
                  <a:schemeClr val="tx1"/>
                </a:solidFill>
              </a:rPr>
              <a:t>// </a:t>
            </a:r>
            <a:r>
              <a:rPr lang="en-US" sz="2000" dirty="0" err="1" smtClean="0">
                <a:solidFill>
                  <a:schemeClr val="tx1"/>
                </a:solidFill>
              </a:rPr>
              <a:t>setcookie</a:t>
            </a:r>
            <a:r>
              <a:rPr lang="en-US" sz="2000" dirty="0" smtClean="0">
                <a:solidFill>
                  <a:schemeClr val="tx1"/>
                </a:solidFill>
              </a:rPr>
              <a:t>("</a:t>
            </a:r>
            <a:r>
              <a:rPr lang="en-US" sz="2000" i="1" dirty="0" smtClean="0">
                <a:solidFill>
                  <a:schemeClr val="tx1"/>
                </a:solidFill>
                <a:effectLst/>
                <a:latin typeface="Helvetica" charset="0"/>
              </a:rPr>
              <a:t>name</a:t>
            </a:r>
            <a:r>
              <a:rPr lang="en-US" sz="2000" dirty="0" smtClean="0">
                <a:solidFill>
                  <a:schemeClr val="tx1"/>
                </a:solidFill>
              </a:rPr>
              <a:t>", </a:t>
            </a:r>
            <a:r>
              <a:rPr lang="en-US" sz="2000" b="1" i="0" dirty="0" smtClean="0">
                <a:solidFill>
                  <a:schemeClr val="tx1"/>
                </a:solidFill>
                <a:effectLst/>
              </a:rPr>
              <a:t>"", time() - 1</a:t>
            </a:r>
            <a:r>
              <a:rPr lang="en-US" sz="2000" dirty="0" smtClean="0">
                <a:solidFill>
                  <a:schemeClr val="tx1"/>
                </a:solidFill>
              </a:rPr>
              <a:t>); </a:t>
            </a:r>
          </a:p>
          <a:p>
            <a:endParaRPr lang="en-US" sz="2000" dirty="0">
              <a:solidFill>
                <a:schemeClr val="tx1"/>
              </a:solidFill>
            </a:endParaRPr>
          </a:p>
          <a:p>
            <a:r>
              <a:rPr lang="en-US" sz="2000" dirty="0" err="1" smtClean="0">
                <a:solidFill>
                  <a:schemeClr val="tx1"/>
                </a:solidFill>
              </a:rPr>
              <a:t>setcookie</a:t>
            </a:r>
            <a:r>
              <a:rPr lang="en-US" sz="2000" dirty="0" smtClean="0">
                <a:solidFill>
                  <a:schemeClr val="tx1"/>
                </a:solidFill>
              </a:rPr>
              <a:t>("</a:t>
            </a:r>
            <a:r>
              <a:rPr lang="en-US" sz="2000" dirty="0" err="1" smtClean="0">
                <a:solidFill>
                  <a:schemeClr val="tx1"/>
                </a:solidFill>
              </a:rPr>
              <a:t>CouponNumber</a:t>
            </a:r>
            <a:r>
              <a:rPr lang="en-US" sz="2000" dirty="0" smtClean="0">
                <a:solidFill>
                  <a:schemeClr val="tx1"/>
                </a:solidFill>
              </a:rPr>
              <a:t>", "", time() - 1);</a:t>
            </a:r>
            <a:endParaRPr lang="en-US" sz="2000" dirty="0">
              <a:solidFill>
                <a:schemeClr val="tx1"/>
              </a:solidFill>
            </a:endParaRPr>
          </a:p>
        </p:txBody>
      </p:sp>
    </p:spTree>
    <p:extLst>
      <p:ext uri="{BB962C8B-B14F-4D97-AF65-F5344CB8AC3E}">
        <p14:creationId xmlns:p14="http://schemas.microsoft.com/office/powerpoint/2010/main" val="90705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Browsers that don't support </a:t>
            </a:r>
            <a:r>
              <a:rPr lang="en-US" dirty="0" smtClean="0"/>
              <a:t>cookies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453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smtClean="0"/>
              <a:t>PHP sessions</a:t>
            </a:r>
            <a:endParaRPr lang="en-GB" altLang="en-US"/>
          </a:p>
        </p:txBody>
      </p:sp>
      <p:sp>
        <p:nvSpPr>
          <p:cNvPr id="17411" name="Rectangle 3"/>
          <p:cNvSpPr>
            <a:spLocks noGrp="1" noChangeArrowheads="1"/>
          </p:cNvSpPr>
          <p:nvPr>
            <p:ph type="body" idx="1"/>
          </p:nvPr>
        </p:nvSpPr>
        <p:spPr/>
        <p:txBody>
          <a:bodyPr/>
          <a:lstStyle/>
          <a:p>
            <a:r>
              <a:rPr lang="en-GB" altLang="en-US" smtClean="0"/>
              <a:t>By default, HTML and web servers don’t keep track of information entered on a page when the client’s browser opens another page.  Thus, doing anything involving the same information across several pages can sometimes be difficult.  </a:t>
            </a:r>
          </a:p>
          <a:p>
            <a:r>
              <a:rPr lang="en-GB" altLang="en-US" smtClean="0"/>
              <a:t>Sessions help solve this problem by maintaining data during a user’s visit, and can store data that can be accessed from page to page in your site.  </a:t>
            </a:r>
          </a:p>
          <a:p>
            <a:r>
              <a:rPr lang="en-GB" altLang="en-US" smtClean="0"/>
              <a:t>You can use session variables for storing information (this is one way that a “shopping cart” function can work for an online shop, for example).  </a:t>
            </a:r>
          </a:p>
          <a:p>
            <a:endParaRPr lang="en-GB" altLang="en-US" smtClean="0"/>
          </a:p>
          <a:p>
            <a:r>
              <a:rPr lang="en-GB" altLang="en-US" smtClean="0"/>
              <a:t>Servers keep track of users’ sessions by using a session identifier, which is generated by the server when a session starts and is then used by the browser when it requests a page from the server.  This session ID can be sent through a cookie (the default behavior) or by passing the session ID in the URL string.  </a:t>
            </a:r>
          </a:p>
          <a:p>
            <a:endParaRPr lang="en-GB" altLang="en-US" smtClean="0"/>
          </a:p>
          <a:p>
            <a:r>
              <a:rPr lang="en-GB" altLang="en-US" smtClean="0"/>
              <a:t>Sessions only store information temporarily, so if you need to preserve information, say, between visits to the same site, you should likely consider a method such as using a cookie or a database to store such information.  </a:t>
            </a:r>
            <a:endParaRPr lang="en-GB" altLang="en-US"/>
          </a:p>
        </p:txBody>
      </p:sp>
    </p:spTree>
    <p:extLst>
      <p:ext uri="{BB962C8B-B14F-4D97-AF65-F5344CB8AC3E}">
        <p14:creationId xmlns:p14="http://schemas.microsoft.com/office/powerpoint/2010/main" val="204140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Browsers that don't support cookies</a:t>
            </a:r>
            <a:br>
              <a:rPr lang="en-US" dirty="0"/>
            </a:br>
            <a:endParaRPr lang="en-US" dirty="0"/>
          </a:p>
        </p:txBody>
      </p:sp>
      <p:sp>
        <p:nvSpPr>
          <p:cNvPr id="3" name="Content Placeholder 2"/>
          <p:cNvSpPr>
            <a:spLocks noGrp="1"/>
          </p:cNvSpPr>
          <p:nvPr>
            <p:ph idx="1"/>
          </p:nvPr>
        </p:nvSpPr>
        <p:spPr/>
        <p:txBody>
          <a:bodyPr/>
          <a:lstStyle/>
          <a:p>
            <a:r>
              <a:rPr lang="en-US" dirty="0"/>
              <a:t>if a client's browser doesn't support cookies, it can still send a session ID as a query string parameter named PHPSESSID</a:t>
            </a:r>
          </a:p>
          <a:p>
            <a:pPr lvl="1"/>
            <a:r>
              <a:rPr lang="en-US" dirty="0"/>
              <a:t>this is done automatically; </a:t>
            </a:r>
            <a:r>
              <a:rPr lang="en-US" dirty="0" err="1"/>
              <a:t>session_start</a:t>
            </a:r>
            <a:r>
              <a:rPr lang="en-US" dirty="0"/>
              <a:t> detects whether the browser supports cookies and chooses the right </a:t>
            </a:r>
            <a:r>
              <a:rPr lang="en-US" dirty="0" smtClean="0"/>
              <a:t>method</a:t>
            </a:r>
          </a:p>
          <a:p>
            <a:pPr lvl="1"/>
            <a:endParaRPr lang="en-US" dirty="0"/>
          </a:p>
          <a:p>
            <a:r>
              <a:rPr lang="en-US" dirty="0"/>
              <a:t>if necessary (such as to build a URL for a link on the page), the server can find out the client's session ID by calling the </a:t>
            </a:r>
            <a:r>
              <a:rPr lang="en-US" dirty="0">
                <a:hlinkClick r:id="rId2"/>
              </a:rPr>
              <a:t>session_id</a:t>
            </a:r>
            <a:r>
              <a:rPr lang="en-US" dirty="0"/>
              <a:t> function</a:t>
            </a:r>
          </a:p>
          <a:p>
            <a:endParaRPr lang="en-US" dirty="0" smtClean="0"/>
          </a:p>
          <a:p>
            <a:r>
              <a:rPr lang="en-US" dirty="0" smtClean="0"/>
              <a:t>Sessions </a:t>
            </a:r>
            <a:r>
              <a:rPr lang="en-US" dirty="0"/>
              <a:t>are a combination of a </a:t>
            </a:r>
            <a:r>
              <a:rPr lang="en-US" dirty="0" smtClean="0"/>
              <a:t>server-side cookie and a client-side cookie. </a:t>
            </a:r>
          </a:p>
          <a:p>
            <a:endParaRPr lang="en-US" dirty="0"/>
          </a:p>
          <a:p>
            <a:r>
              <a:rPr lang="en-US" dirty="0" smtClean="0"/>
              <a:t>Client-side cookie simply holds a value (session token) that uniquely identifies the client to the server, and corresponds to a data file on the server. </a:t>
            </a:r>
          </a:p>
          <a:p>
            <a:endParaRPr lang="en-US" dirty="0"/>
          </a:p>
          <a:p>
            <a:r>
              <a:rPr lang="en-US" dirty="0" smtClean="0"/>
              <a:t>Thus, when the user visits the site, their browser sends the reference code to the server, which loads the corresponding data. </a:t>
            </a:r>
            <a:endParaRPr lang="en-US" dirty="0"/>
          </a:p>
        </p:txBody>
      </p:sp>
    </p:spTree>
    <p:extLst>
      <p:ext uri="{BB962C8B-B14F-4D97-AF65-F5344CB8AC3E}">
        <p14:creationId xmlns:p14="http://schemas.microsoft.com/office/powerpoint/2010/main" val="186766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 Token</a:t>
            </a:r>
            <a:endParaRPr lang="en-US" dirty="0"/>
          </a:p>
        </p:txBody>
      </p:sp>
      <p:sp>
        <p:nvSpPr>
          <p:cNvPr id="3" name="Content Placeholder 2"/>
          <p:cNvSpPr>
            <a:spLocks noGrp="1"/>
          </p:cNvSpPr>
          <p:nvPr>
            <p:ph idx="1"/>
          </p:nvPr>
        </p:nvSpPr>
        <p:spPr/>
        <p:txBody>
          <a:bodyPr/>
          <a:lstStyle/>
          <a:p>
            <a:r>
              <a:rPr lang="en-US" dirty="0" smtClean="0"/>
              <a:t>A session token is a unique identifier that is generated and sent from a server to a client to identify the current interaction session. </a:t>
            </a:r>
          </a:p>
          <a:p>
            <a:endParaRPr lang="en-US" dirty="0"/>
          </a:p>
          <a:p>
            <a:r>
              <a:rPr lang="en-US" dirty="0" smtClean="0"/>
              <a:t>The client usually stores and sends the token as an HTTP cookie and/or sends it as a parameter in the GET or POST request. </a:t>
            </a:r>
          </a:p>
          <a:p>
            <a:endParaRPr lang="en-US" dirty="0"/>
          </a:p>
          <a:p>
            <a:r>
              <a:rPr lang="en-US" dirty="0"/>
              <a:t>The reason to use session token is that the client only has to handle the </a:t>
            </a:r>
            <a:r>
              <a:rPr lang="en-US" dirty="0" smtClean="0"/>
              <a:t>identifier </a:t>
            </a:r>
            <a:r>
              <a:rPr lang="en-US" dirty="0"/>
              <a:t>– all session data is </a:t>
            </a:r>
            <a:r>
              <a:rPr lang="en-US" dirty="0" err="1"/>
              <a:t>tored</a:t>
            </a:r>
            <a:r>
              <a:rPr lang="en-US" dirty="0"/>
              <a:t> on the server (usually in a database, to which the client does not have direct access linked to that identifier). </a:t>
            </a:r>
          </a:p>
          <a:p>
            <a:endParaRPr lang="en-US" dirty="0"/>
          </a:p>
          <a:p>
            <a:r>
              <a:rPr lang="en-US" dirty="0"/>
              <a:t>Examples of the names that some programming languages use when naming their HTTP cookie include:</a:t>
            </a:r>
          </a:p>
          <a:p>
            <a:pPr lvl="1"/>
            <a:r>
              <a:rPr lang="en-US" dirty="0"/>
              <a:t>JSESSIONID (JSP) , </a:t>
            </a:r>
          </a:p>
          <a:p>
            <a:pPr lvl="1"/>
            <a:r>
              <a:rPr lang="en-US" dirty="0"/>
              <a:t>PHPSESSION (PHP),</a:t>
            </a:r>
          </a:p>
          <a:p>
            <a:pPr lvl="1"/>
            <a:r>
              <a:rPr lang="en-US" dirty="0"/>
              <a:t>ASPSESSIONID( ASP).</a:t>
            </a:r>
          </a:p>
          <a:p>
            <a:endParaRPr lang="en-US" dirty="0" smtClean="0"/>
          </a:p>
          <a:p>
            <a:endParaRPr lang="en-US" dirty="0"/>
          </a:p>
        </p:txBody>
      </p:sp>
    </p:spTree>
    <p:extLst>
      <p:ext uri="{BB962C8B-B14F-4D97-AF65-F5344CB8AC3E}">
        <p14:creationId xmlns:p14="http://schemas.microsoft.com/office/powerpoint/2010/main" val="1945766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Advantages</a:t>
            </a:r>
            <a:endParaRPr lang="en-US" dirty="0"/>
          </a:p>
        </p:txBody>
      </p:sp>
      <p:sp>
        <p:nvSpPr>
          <p:cNvPr id="3" name="Content Placeholder 2"/>
          <p:cNvSpPr>
            <a:spLocks noGrp="1"/>
          </p:cNvSpPr>
          <p:nvPr>
            <p:ph idx="1"/>
          </p:nvPr>
        </p:nvSpPr>
        <p:spPr/>
        <p:txBody>
          <a:bodyPr/>
          <a:lstStyle/>
          <a:p>
            <a:r>
              <a:rPr lang="en-US" dirty="0" smtClean="0"/>
              <a:t>Your server-side cookie can contain very large amounts of data with no hassle – client-side cookies are limited in size. </a:t>
            </a:r>
          </a:p>
          <a:p>
            <a:endParaRPr lang="en-US" dirty="0"/>
          </a:p>
          <a:p>
            <a:r>
              <a:rPr lang="en-US" dirty="0" smtClean="0"/>
              <a:t>Your client-side cookie contains nothing other than a small reference code – as this cookie is passed each time someone visits a page on your site, you are saving a lot of bandwidth by not transferring large client-side cookies around. </a:t>
            </a:r>
          </a:p>
          <a:p>
            <a:endParaRPr lang="en-US" dirty="0"/>
          </a:p>
          <a:p>
            <a:r>
              <a:rPr lang="en-US" dirty="0" smtClean="0"/>
              <a:t>Session data is much more secure – only you are able to manipulate it, as opposed to client-side cookies which are editable by all. </a:t>
            </a:r>
            <a:endParaRPr lang="en-US" dirty="0"/>
          </a:p>
        </p:txBody>
      </p:sp>
    </p:spTree>
    <p:extLst>
      <p:ext uri="{BB962C8B-B14F-4D97-AF65-F5344CB8AC3E}">
        <p14:creationId xmlns:p14="http://schemas.microsoft.com/office/powerpoint/2010/main" val="52837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28600"/>
            <a:ext cx="10972800" cy="990600"/>
          </a:xfrm>
        </p:spPr>
        <p:txBody>
          <a:bodyPr/>
          <a:lstStyle/>
          <a:p>
            <a:r>
              <a:rPr lang="en-GB" altLang="en-US" smtClean="0"/>
              <a:t>PHP sessions (cont.)</a:t>
            </a:r>
            <a:endParaRPr lang="en-GB" altLang="en-US"/>
          </a:p>
        </p:txBody>
      </p:sp>
      <p:sp>
        <p:nvSpPr>
          <p:cNvPr id="16387" name="Rectangle 3"/>
          <p:cNvSpPr>
            <a:spLocks noGrp="1" noChangeArrowheads="1"/>
          </p:cNvSpPr>
          <p:nvPr>
            <p:ph type="body" idx="1"/>
          </p:nvPr>
        </p:nvSpPr>
        <p:spPr>
          <a:xfrm>
            <a:off x="609600" y="1219200"/>
            <a:ext cx="10972800" cy="4876800"/>
          </a:xfrm>
        </p:spPr>
        <p:txBody>
          <a:bodyPr>
            <a:normAutofit/>
          </a:bodyPr>
          <a:lstStyle/>
          <a:p>
            <a:r>
              <a:rPr lang="en-GB" altLang="en-US" dirty="0" smtClean="0"/>
              <a:t>To start a session, use the function </a:t>
            </a:r>
            <a:r>
              <a:rPr lang="en-GB" altLang="en-US" dirty="0" err="1" smtClean="0"/>
              <a:t>session_start</a:t>
            </a:r>
            <a:r>
              <a:rPr lang="en-GB" altLang="en-US" dirty="0" smtClean="0"/>
              <a:t>() at the beginning of your PHP script before you store or access any data.  For the session to work properly, this function needs to execute before any other header calls or other output is sent to the browser.  </a:t>
            </a:r>
          </a:p>
          <a:p>
            <a:endParaRPr lang="en-GB" altLang="en-US" dirty="0" smtClean="0"/>
          </a:p>
        </p:txBody>
      </p:sp>
      <p:sp>
        <p:nvSpPr>
          <p:cNvPr id="4" name="Rectangle 3"/>
          <p:cNvSpPr/>
          <p:nvPr/>
        </p:nvSpPr>
        <p:spPr>
          <a:xfrm>
            <a:off x="2304288" y="2209800"/>
            <a:ext cx="9649968" cy="4524315"/>
          </a:xfrm>
          <a:prstGeom prst="rect">
            <a:avLst/>
          </a:prstGeom>
          <a:ln>
            <a:solidFill>
              <a:schemeClr val="accent6">
                <a:lumMod val="75000"/>
              </a:schemeClr>
            </a:solidFill>
            <a:prstDash val="dash"/>
          </a:ln>
        </p:spPr>
        <p:txBody>
          <a:bodyPr wrap="square">
            <a:spAutoFit/>
          </a:bodyPr>
          <a:lstStyle/>
          <a:p>
            <a:r>
              <a:rPr lang="en-GB" altLang="en-US" dirty="0" smtClean="0"/>
              <a:t>&lt;?</a:t>
            </a:r>
            <a:r>
              <a:rPr lang="en-GB" altLang="en-US" dirty="0" err="1" smtClean="0"/>
              <a:t>php</a:t>
            </a:r>
            <a:endParaRPr lang="en-GB" altLang="en-US" dirty="0" smtClean="0"/>
          </a:p>
          <a:p>
            <a:r>
              <a:rPr lang="en-GB" altLang="en-US" dirty="0" smtClean="0"/>
              <a:t>	</a:t>
            </a:r>
            <a:r>
              <a:rPr lang="en-GB" altLang="en-US" b="1" dirty="0" err="1" smtClean="0">
                <a:solidFill>
                  <a:schemeClr val="accent2"/>
                </a:solidFill>
              </a:rPr>
              <a:t>session_start</a:t>
            </a:r>
            <a:r>
              <a:rPr lang="en-GB" altLang="en-US" b="1" dirty="0" smtClean="0">
                <a:solidFill>
                  <a:schemeClr val="accent2"/>
                </a:solidFill>
              </a:rPr>
              <a:t>();</a:t>
            </a:r>
          </a:p>
          <a:p>
            <a:r>
              <a:rPr lang="en-GB" altLang="en-US" dirty="0" smtClean="0"/>
              <a:t>?&gt;</a:t>
            </a:r>
          </a:p>
          <a:p>
            <a:r>
              <a:rPr lang="en-GB" altLang="en-US" dirty="0" smtClean="0"/>
              <a:t>&lt;html&gt; &lt;body&gt;</a:t>
            </a:r>
          </a:p>
          <a:p>
            <a:r>
              <a:rPr lang="en-GB" altLang="en-US" dirty="0" smtClean="0"/>
              <a:t>		&lt;?</a:t>
            </a:r>
            <a:r>
              <a:rPr lang="en-GB" altLang="en-US" dirty="0" err="1" smtClean="0"/>
              <a:t>php</a:t>
            </a:r>
            <a:endParaRPr lang="en-GB" altLang="en-US" dirty="0" smtClean="0"/>
          </a:p>
          <a:p>
            <a:r>
              <a:rPr lang="en-GB" altLang="en-US" dirty="0" smtClean="0"/>
              <a:t>		</a:t>
            </a:r>
            <a:r>
              <a:rPr lang="en-GB" altLang="en-US" dirty="0" err="1" smtClean="0"/>
              <a:t>include_once</a:t>
            </a:r>
            <a:r>
              <a:rPr lang="en-GB" altLang="en-US" dirty="0" smtClean="0"/>
              <a:t> ('</a:t>
            </a:r>
            <a:r>
              <a:rPr lang="en-GB" altLang="en-US" dirty="0" err="1" smtClean="0"/>
              <a:t>object.php</a:t>
            </a:r>
            <a:r>
              <a:rPr lang="en-GB" altLang="en-US" dirty="0" smtClean="0"/>
              <a:t>');  //  Includes definition of the Person class</a:t>
            </a:r>
          </a:p>
          <a:p>
            <a:r>
              <a:rPr lang="en-GB" altLang="en-US" dirty="0" smtClean="0"/>
              <a:t>		</a:t>
            </a:r>
            <a:r>
              <a:rPr lang="en-GB" altLang="en-US" b="1" dirty="0" smtClean="0">
                <a:solidFill>
                  <a:schemeClr val="accent2"/>
                </a:solidFill>
              </a:rPr>
              <a:t>$_SESSION['hello'] = 'Hello world';</a:t>
            </a:r>
          </a:p>
          <a:p>
            <a:r>
              <a:rPr lang="en-GB" altLang="en-US" dirty="0" smtClean="0"/>
              <a:t>		echo $_SESSION['hello'] . "&lt;</a:t>
            </a:r>
            <a:r>
              <a:rPr lang="en-GB" altLang="en-US" dirty="0" err="1" smtClean="0"/>
              <a:t>br</a:t>
            </a:r>
            <a:r>
              <a:rPr lang="en-GB" altLang="en-US" dirty="0" smtClean="0"/>
              <a:t>/&gt;&lt;</a:t>
            </a:r>
            <a:r>
              <a:rPr lang="en-GB" altLang="en-US" dirty="0" err="1" smtClean="0"/>
              <a:t>br</a:t>
            </a:r>
            <a:r>
              <a:rPr lang="en-GB" altLang="en-US" dirty="0" smtClean="0"/>
              <a:t>/&gt;\n";</a:t>
            </a:r>
          </a:p>
          <a:p>
            <a:r>
              <a:rPr lang="en-GB" altLang="en-US" dirty="0" smtClean="0"/>
              <a:t>		$_SESSION['one'] = 'one';</a:t>
            </a:r>
          </a:p>
          <a:p>
            <a:r>
              <a:rPr lang="en-GB" altLang="en-US" dirty="0" smtClean="0"/>
              <a:t>		$_SESSION['two'] = 'two';</a:t>
            </a:r>
          </a:p>
          <a:p>
            <a:r>
              <a:rPr lang="en-GB" altLang="en-US" dirty="0" smtClean="0"/>
              <a:t>		$me = new Person("Russ", 36, 2892700);</a:t>
            </a:r>
          </a:p>
          <a:p>
            <a:r>
              <a:rPr lang="en-GB" altLang="en-US" dirty="0" smtClean="0"/>
              <a:t>		$_SESSION['name'] = $me-&gt;</a:t>
            </a:r>
            <a:r>
              <a:rPr lang="en-GB" altLang="en-US" dirty="0" err="1" smtClean="0"/>
              <a:t>get_name</a:t>
            </a:r>
            <a:r>
              <a:rPr lang="en-GB" altLang="en-US" dirty="0" smtClean="0"/>
              <a:t>();</a:t>
            </a:r>
          </a:p>
          <a:p>
            <a:r>
              <a:rPr lang="en-GB" altLang="en-US" dirty="0" smtClean="0"/>
              <a:t>		echo "Testing " . $_SESSION['one'] .", " . $_SESSION['two'] . ", " . $me-					&gt;</a:t>
            </a:r>
            <a:r>
              <a:rPr lang="en-GB" altLang="en-US" dirty="0" err="1" smtClean="0"/>
              <a:t>get_number</a:t>
            </a:r>
            <a:r>
              <a:rPr lang="en-GB" altLang="en-US" dirty="0" smtClean="0"/>
              <a:t>() . " . . .&lt;</a:t>
            </a:r>
            <a:r>
              <a:rPr lang="en-GB" altLang="en-US" dirty="0" err="1" smtClean="0"/>
              <a:t>br</a:t>
            </a:r>
            <a:r>
              <a:rPr lang="en-GB" altLang="en-US" dirty="0" smtClean="0"/>
              <a:t>/&gt;\n";</a:t>
            </a:r>
          </a:p>
          <a:p>
            <a:r>
              <a:rPr lang="en-GB" altLang="en-US" dirty="0" smtClean="0"/>
              <a:t>		?&gt;</a:t>
            </a:r>
          </a:p>
          <a:p>
            <a:r>
              <a:rPr lang="en-GB" altLang="en-US" dirty="0" smtClean="0"/>
              <a:t>&lt;/body&gt; &lt;/html&gt;</a:t>
            </a:r>
            <a:endParaRPr lang="en-GB" altLang="en-US" dirty="0"/>
          </a:p>
        </p:txBody>
      </p:sp>
    </p:spTree>
    <p:extLst>
      <p:ext uri="{BB962C8B-B14F-4D97-AF65-F5344CB8AC3E}">
        <p14:creationId xmlns:p14="http://schemas.microsoft.com/office/powerpoint/2010/main" val="146441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mtClean="0"/>
              <a:t>More on session variables</a:t>
            </a:r>
            <a:endParaRPr lang="en-GB" altLang="en-US"/>
          </a:p>
        </p:txBody>
      </p:sp>
      <p:sp>
        <p:nvSpPr>
          <p:cNvPr id="18435" name="Rectangle 3"/>
          <p:cNvSpPr>
            <a:spLocks noGrp="1" noChangeArrowheads="1"/>
          </p:cNvSpPr>
          <p:nvPr>
            <p:ph type="body" idx="1"/>
          </p:nvPr>
        </p:nvSpPr>
        <p:spPr/>
        <p:txBody>
          <a:bodyPr/>
          <a:lstStyle/>
          <a:p>
            <a:r>
              <a:rPr lang="en-GB" altLang="en-US" dirty="0" smtClean="0"/>
              <a:t>You need to include a call to the </a:t>
            </a:r>
            <a:r>
              <a:rPr lang="en-GB" altLang="en-US" dirty="0" err="1" smtClean="0"/>
              <a:t>session_start</a:t>
            </a:r>
            <a:r>
              <a:rPr lang="en-GB" altLang="en-US" dirty="0" smtClean="0"/>
              <a:t>() function for each page on which you want to access the session variables.  </a:t>
            </a:r>
          </a:p>
          <a:p>
            <a:endParaRPr lang="en-GB" altLang="en-US" dirty="0"/>
          </a:p>
          <a:p>
            <a:r>
              <a:rPr lang="en-GB" altLang="en-US" dirty="0">
                <a:latin typeface="Arial Narrow" charset="0"/>
              </a:rPr>
              <a:t>Once a session variable has been defined, you can access it from other pages</a:t>
            </a:r>
            <a:r>
              <a:rPr lang="en-GB" altLang="en-US" dirty="0"/>
              <a:t>.  </a:t>
            </a:r>
            <a:endParaRPr lang="en-GB" altLang="en-US" dirty="0" smtClean="0"/>
          </a:p>
          <a:p>
            <a:endParaRPr lang="en-GB" altLang="en-US" dirty="0" smtClean="0"/>
          </a:p>
          <a:p>
            <a:r>
              <a:rPr lang="en-GB" altLang="en-US" dirty="0" smtClean="0"/>
              <a:t>A session will end once you quit the browser or you can call the </a:t>
            </a:r>
            <a:r>
              <a:rPr lang="en-GB" altLang="en-US" dirty="0" err="1" smtClean="0"/>
              <a:t>session_destroy</a:t>
            </a:r>
            <a:r>
              <a:rPr lang="en-GB" altLang="en-US" dirty="0" smtClean="0"/>
              <a:t>() function.  (Note, however, even after calling the </a:t>
            </a:r>
            <a:r>
              <a:rPr lang="en-GB" altLang="en-US" dirty="0" err="1" smtClean="0"/>
              <a:t>session_destroy</a:t>
            </a:r>
            <a:r>
              <a:rPr lang="en-GB" altLang="en-US" dirty="0" smtClean="0"/>
              <a:t>() function, session variables are still available to the rest of the currently executing PHP page.)  </a:t>
            </a:r>
          </a:p>
          <a:p>
            <a:endParaRPr lang="en-GB" altLang="en-US" dirty="0" smtClean="0"/>
          </a:p>
          <a:p>
            <a:r>
              <a:rPr lang="en-GB" altLang="en-US" dirty="0" smtClean="0"/>
              <a:t>The function </a:t>
            </a:r>
            <a:r>
              <a:rPr lang="en-GB" altLang="en-US" dirty="0" err="1" smtClean="0"/>
              <a:t>session_unset</a:t>
            </a:r>
            <a:r>
              <a:rPr lang="en-GB" altLang="en-US" dirty="0" smtClean="0"/>
              <a:t>() removes all session variables.  If you want to remove one variable, use the unset($</a:t>
            </a:r>
            <a:r>
              <a:rPr lang="en-GB" altLang="en-US" dirty="0" err="1" smtClean="0"/>
              <a:t>var</a:t>
            </a:r>
            <a:r>
              <a:rPr lang="en-GB" altLang="en-US" dirty="0" smtClean="0"/>
              <a:t>) function call.  </a:t>
            </a:r>
          </a:p>
          <a:p>
            <a:endParaRPr lang="en-GB" altLang="en-US" dirty="0" smtClean="0"/>
          </a:p>
          <a:p>
            <a:r>
              <a:rPr lang="en-GB" altLang="en-US" dirty="0" smtClean="0"/>
              <a:t>The default timeout for session files is 24 minutes.  It’s possible to change this timeout. </a:t>
            </a:r>
            <a:endParaRPr lang="en-GB" altLang="en-US" dirty="0"/>
          </a:p>
        </p:txBody>
      </p:sp>
    </p:spTree>
    <p:extLst>
      <p:ext uri="{BB962C8B-B14F-4D97-AF65-F5344CB8AC3E}">
        <p14:creationId xmlns:p14="http://schemas.microsoft.com/office/powerpoint/2010/main" val="1968787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dirty="0" smtClean="0"/>
              <a:t>Deleting all session variables</a:t>
            </a:r>
            <a:endParaRPr lang="en-GB" altLang="en-US" dirty="0"/>
          </a:p>
        </p:txBody>
      </p:sp>
      <p:sp>
        <p:nvSpPr>
          <p:cNvPr id="5" name="Rectangle 4"/>
          <p:cNvSpPr/>
          <p:nvPr/>
        </p:nvSpPr>
        <p:spPr>
          <a:xfrm>
            <a:off x="1588008" y="1524000"/>
            <a:ext cx="9601200" cy="5078313"/>
          </a:xfrm>
          <a:prstGeom prst="rect">
            <a:avLst/>
          </a:prstGeom>
          <a:noFill/>
          <a:ln>
            <a:solidFill>
              <a:schemeClr val="accent6">
                <a:lumMod val="75000"/>
              </a:schemeClr>
            </a:solidFill>
            <a:prstDash val="dash"/>
          </a:ln>
        </p:spPr>
        <p:txBody>
          <a:bodyPr wrap="square">
            <a:spAutoFit/>
          </a:bodyPr>
          <a:lstStyle/>
          <a:p>
            <a:r>
              <a:rPr lang="en-GB" altLang="en-US" dirty="0" smtClean="0"/>
              <a:t>&lt;?</a:t>
            </a:r>
            <a:r>
              <a:rPr lang="en-GB" altLang="en-US" dirty="0" err="1" smtClean="0"/>
              <a:t>php</a:t>
            </a:r>
            <a:endParaRPr lang="en-GB" altLang="en-US" dirty="0" smtClean="0"/>
          </a:p>
          <a:p>
            <a:r>
              <a:rPr lang="en-GB" altLang="en-US" dirty="0" smtClean="0"/>
              <a:t>	</a:t>
            </a:r>
            <a:r>
              <a:rPr lang="en-GB" altLang="en-US" b="1" dirty="0" err="1" smtClean="0">
                <a:solidFill>
                  <a:schemeClr val="accent2"/>
                </a:solidFill>
              </a:rPr>
              <a:t>session_start</a:t>
            </a:r>
            <a:r>
              <a:rPr lang="en-GB" altLang="en-US" b="1" dirty="0" smtClean="0">
                <a:solidFill>
                  <a:schemeClr val="accent2"/>
                </a:solidFill>
              </a:rPr>
              <a:t>();</a:t>
            </a:r>
          </a:p>
          <a:p>
            <a:r>
              <a:rPr lang="en-GB" altLang="en-US" dirty="0" smtClean="0"/>
              <a:t>?&gt;</a:t>
            </a:r>
          </a:p>
          <a:p>
            <a:r>
              <a:rPr lang="en-GB" altLang="en-US" dirty="0" smtClean="0"/>
              <a:t>&lt;html &gt;</a:t>
            </a:r>
          </a:p>
          <a:p>
            <a:r>
              <a:rPr lang="en-GB" altLang="en-US" dirty="0" smtClean="0"/>
              <a:t>&lt;head&gt; &lt;title&gt;Session example 3&lt;/title&gt;  &lt;/head&gt;</a:t>
            </a:r>
          </a:p>
          <a:p>
            <a:r>
              <a:rPr lang="en-GB" altLang="en-US" dirty="0" smtClean="0"/>
              <a:t>&lt;body&gt;</a:t>
            </a:r>
          </a:p>
          <a:p>
            <a:r>
              <a:rPr lang="en-GB" altLang="en-US" dirty="0" smtClean="0"/>
              <a:t>	&lt;?</a:t>
            </a:r>
            <a:r>
              <a:rPr lang="en-GB" altLang="en-US" dirty="0" err="1" smtClean="0"/>
              <a:t>php</a:t>
            </a:r>
            <a:endParaRPr lang="en-GB" altLang="en-US" dirty="0" smtClean="0"/>
          </a:p>
          <a:p>
            <a:r>
              <a:rPr lang="en-GB" altLang="en-US" dirty="0" smtClean="0"/>
              <a:t>	echo "Deleting all session variables using </a:t>
            </a:r>
            <a:r>
              <a:rPr lang="en-GB" altLang="en-US" dirty="0" err="1" smtClean="0"/>
              <a:t>session_unset</a:t>
            </a:r>
            <a:r>
              <a:rPr lang="en-GB" altLang="en-US" dirty="0" smtClean="0"/>
              <a:t>(); &lt;</a:t>
            </a:r>
            <a:r>
              <a:rPr lang="en-GB" altLang="en-US" dirty="0" err="1" smtClean="0"/>
              <a:t>br</a:t>
            </a:r>
            <a:r>
              <a:rPr lang="en-GB" altLang="en-US" dirty="0" smtClean="0"/>
              <a:t>/&gt;\n";</a:t>
            </a:r>
          </a:p>
          <a:p>
            <a:r>
              <a:rPr lang="en-GB" altLang="en-US" dirty="0" smtClean="0"/>
              <a:t>	</a:t>
            </a:r>
            <a:r>
              <a:rPr lang="en-GB" altLang="en-US" b="1" dirty="0" err="1" smtClean="0">
                <a:solidFill>
                  <a:schemeClr val="accent2"/>
                </a:solidFill>
              </a:rPr>
              <a:t>session_unset</a:t>
            </a:r>
            <a:r>
              <a:rPr lang="en-GB" altLang="en-US" b="1" dirty="0" smtClean="0">
                <a:solidFill>
                  <a:schemeClr val="accent2"/>
                </a:solidFill>
              </a:rPr>
              <a:t>();</a:t>
            </a:r>
          </a:p>
          <a:p>
            <a:r>
              <a:rPr lang="en-GB" altLang="en-US" dirty="0" smtClean="0"/>
              <a:t>	echo "Now the session variables are gone.  &lt;</a:t>
            </a:r>
            <a:r>
              <a:rPr lang="en-GB" altLang="en-US" dirty="0" err="1" smtClean="0"/>
              <a:t>br</a:t>
            </a:r>
            <a:r>
              <a:rPr lang="en-GB" altLang="en-US" dirty="0" smtClean="0"/>
              <a:t>/&gt;\n";</a:t>
            </a:r>
          </a:p>
          <a:p>
            <a:r>
              <a:rPr lang="en-GB" altLang="en-US" dirty="0" smtClean="0"/>
              <a:t>	if (</a:t>
            </a:r>
            <a:r>
              <a:rPr lang="en-GB" altLang="en-US" dirty="0" err="1" smtClean="0"/>
              <a:t>isset</a:t>
            </a:r>
            <a:r>
              <a:rPr lang="en-GB" altLang="en-US" dirty="0" smtClean="0"/>
              <a:t>($_SESSION['name']))</a:t>
            </a:r>
          </a:p>
          <a:p>
            <a:r>
              <a:rPr lang="en-GB" altLang="en-US" dirty="0" smtClean="0"/>
              <a:t>  		 {  echo $_SESSION['name'] . "&lt;</a:t>
            </a:r>
            <a:r>
              <a:rPr lang="en-GB" altLang="en-US" dirty="0" err="1" smtClean="0"/>
              <a:t>br</a:t>
            </a:r>
            <a:r>
              <a:rPr lang="en-GB" altLang="en-US" dirty="0" smtClean="0"/>
              <a:t>/&gt;\n"; }</a:t>
            </a:r>
          </a:p>
          <a:p>
            <a:r>
              <a:rPr lang="en-GB" altLang="en-US" dirty="0" smtClean="0"/>
              <a:t>	else</a:t>
            </a:r>
          </a:p>
          <a:p>
            <a:r>
              <a:rPr lang="en-GB" altLang="en-US" dirty="0" smtClean="0"/>
              <a:t>   		{  echo "Session variable is not here.";  }</a:t>
            </a:r>
          </a:p>
          <a:p>
            <a:r>
              <a:rPr lang="en-GB" altLang="en-US" dirty="0" smtClean="0"/>
              <a:t>	?&gt;</a:t>
            </a:r>
          </a:p>
          <a:p>
            <a:endParaRPr lang="en-GB" altLang="en-US" dirty="0" smtClean="0"/>
          </a:p>
          <a:p>
            <a:r>
              <a:rPr lang="en-GB" altLang="en-US" dirty="0" smtClean="0"/>
              <a:t>&lt;/body&gt;</a:t>
            </a:r>
          </a:p>
          <a:p>
            <a:r>
              <a:rPr lang="en-GB" altLang="en-US" dirty="0" smtClean="0"/>
              <a:t>&lt;/html&gt;</a:t>
            </a:r>
          </a:p>
        </p:txBody>
      </p:sp>
    </p:spTree>
    <p:extLst>
      <p:ext uri="{BB962C8B-B14F-4D97-AF65-F5344CB8AC3E}">
        <p14:creationId xmlns:p14="http://schemas.microsoft.com/office/powerpoint/2010/main" val="988420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client/server interaction</a:t>
            </a:r>
            <a:endParaRPr lang="en-US" dirty="0"/>
          </a:p>
        </p:txBody>
      </p:sp>
      <p:sp>
        <p:nvSpPr>
          <p:cNvPr id="3" name="Content Placeholder 2"/>
          <p:cNvSpPr>
            <a:spLocks noGrp="1"/>
          </p:cNvSpPr>
          <p:nvPr>
            <p:ph idx="1"/>
          </p:nvPr>
        </p:nvSpPr>
        <p:spPr>
          <a:xfrm>
            <a:off x="609600" y="1600200"/>
            <a:ext cx="11259312" cy="4876800"/>
          </a:xfrm>
        </p:spPr>
        <p:txBody>
          <a:bodyPr>
            <a:normAutofit lnSpcReduction="10000"/>
          </a:bodyPr>
          <a:lstStyle/>
          <a:p>
            <a:r>
              <a:rPr lang="en-US" dirty="0"/>
              <a:t>Sites like </a:t>
            </a:r>
            <a:r>
              <a:rPr lang="en-US" dirty="0" err="1"/>
              <a:t>amazon.com</a:t>
            </a:r>
            <a:r>
              <a:rPr lang="en-US" dirty="0"/>
              <a:t> seem to </a:t>
            </a:r>
            <a:r>
              <a:rPr lang="en-US" i="1" dirty="0"/>
              <a:t>"know who I </a:t>
            </a:r>
            <a:r>
              <a:rPr lang="en-US" i="1" dirty="0" smtClean="0"/>
              <a:t>am”</a:t>
            </a:r>
            <a:r>
              <a:rPr lang="en-US" dirty="0" smtClean="0"/>
              <a:t> !!!</a:t>
            </a:r>
          </a:p>
          <a:p>
            <a:endParaRPr lang="en-US" dirty="0"/>
          </a:p>
          <a:p>
            <a:r>
              <a:rPr lang="en-US" dirty="0" smtClean="0"/>
              <a:t>How </a:t>
            </a:r>
            <a:r>
              <a:rPr lang="en-US" dirty="0"/>
              <a:t>does a client uniquely identify itself to a server, </a:t>
            </a:r>
            <a:r>
              <a:rPr lang="en-US" dirty="0" smtClean="0"/>
              <a:t>                                                                                                 and </a:t>
            </a:r>
            <a:r>
              <a:rPr lang="en-US" dirty="0"/>
              <a:t>how does the server provide specific </a:t>
            </a:r>
            <a:r>
              <a:rPr lang="en-US" dirty="0" smtClean="0"/>
              <a:t>content                                                                                                                 </a:t>
            </a:r>
            <a:r>
              <a:rPr lang="en-US" dirty="0"/>
              <a:t>to each client</a:t>
            </a:r>
            <a:r>
              <a:rPr lang="en-US" dirty="0" smtClean="0"/>
              <a:t>?</a:t>
            </a:r>
          </a:p>
          <a:p>
            <a:endParaRPr lang="en-US" dirty="0"/>
          </a:p>
          <a:p>
            <a:endParaRPr lang="en-US" dirty="0" smtClean="0"/>
          </a:p>
          <a:p>
            <a:r>
              <a:rPr lang="en-US" dirty="0" smtClean="0"/>
              <a:t>Chief Problem: Keeping track of which requests                                                                                              ”go together”</a:t>
            </a:r>
          </a:p>
          <a:p>
            <a:endParaRPr lang="en-US" dirty="0"/>
          </a:p>
          <a:p>
            <a:pPr lvl="1"/>
            <a:r>
              <a:rPr lang="en-US" sz="1800" dirty="0" smtClean="0"/>
              <a:t>Security challenge : If a user submits a username &amp; password in http request X, then tries to access resources in http request Y, how does the server know that request Y is from somebody who already logged in?</a:t>
            </a:r>
          </a:p>
          <a:p>
            <a:pPr lvl="2"/>
            <a:r>
              <a:rPr lang="en-US" sz="1800" dirty="0" smtClean="0"/>
              <a:t>By the time that request Y comes in, the server will already have </a:t>
            </a:r>
            <a:r>
              <a:rPr lang="en-US" sz="1800" dirty="0" err="1" smtClean="0"/>
              <a:t>forgottten</a:t>
            </a:r>
            <a:r>
              <a:rPr lang="en-US" sz="1800" dirty="0" smtClean="0"/>
              <a:t> that request X ever occurred. </a:t>
            </a:r>
          </a:p>
          <a:p>
            <a:pPr lvl="2"/>
            <a:r>
              <a:rPr lang="en-US" sz="1800" dirty="0" smtClean="0"/>
              <a:t>And on a replicated system, request Y might be served by a different machine than request X. </a:t>
            </a:r>
          </a:p>
          <a:p>
            <a:endParaRPr lang="en-US" sz="2000"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614" y="773883"/>
            <a:ext cx="4417786" cy="3078716"/>
          </a:xfrm>
          <a:prstGeom prst="rect">
            <a:avLst/>
          </a:prstGeom>
        </p:spPr>
      </p:pic>
    </p:spTree>
    <p:extLst>
      <p:ext uri="{BB962C8B-B14F-4D97-AF65-F5344CB8AC3E}">
        <p14:creationId xmlns:p14="http://schemas.microsoft.com/office/powerpoint/2010/main" val="8707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cookie?</a:t>
            </a:r>
            <a:endParaRPr lang="en-US" dirty="0"/>
          </a:p>
        </p:txBody>
      </p:sp>
      <p:sp>
        <p:nvSpPr>
          <p:cNvPr id="3" name="Content Placeholder 2"/>
          <p:cNvSpPr>
            <a:spLocks noGrp="1"/>
          </p:cNvSpPr>
          <p:nvPr>
            <p:ph idx="1"/>
          </p:nvPr>
        </p:nvSpPr>
        <p:spPr>
          <a:xfrm>
            <a:off x="609600" y="1600200"/>
            <a:ext cx="9012321" cy="4876800"/>
          </a:xfrm>
        </p:spPr>
        <p:txBody>
          <a:bodyPr>
            <a:normAutofit/>
          </a:bodyPr>
          <a:lstStyle/>
          <a:p>
            <a:r>
              <a:rPr lang="en-US" sz="2000" b="1" dirty="0" smtClean="0">
                <a:solidFill>
                  <a:schemeClr val="accent2"/>
                </a:solidFill>
                <a:hlinkClick r:id="rId2"/>
              </a:rPr>
              <a:t>cookie</a:t>
            </a:r>
            <a:r>
              <a:rPr lang="en-US" sz="2000" dirty="0"/>
              <a:t>: </a:t>
            </a:r>
            <a:r>
              <a:rPr lang="en-US" sz="2000" dirty="0" smtClean="0"/>
              <a:t>a small amount of information sent by a server to a browser, and then sent back by the browser on future page requests.</a:t>
            </a:r>
          </a:p>
          <a:p>
            <a:endParaRPr lang="en-US" sz="2000" dirty="0"/>
          </a:p>
          <a:p>
            <a:r>
              <a:rPr lang="en-US" sz="2000" dirty="0"/>
              <a:t>cookies have many uses:</a:t>
            </a:r>
          </a:p>
          <a:p>
            <a:pPr lvl="1"/>
            <a:r>
              <a:rPr lang="en-US" sz="2000" dirty="0"/>
              <a:t>authentication</a:t>
            </a:r>
          </a:p>
          <a:p>
            <a:pPr lvl="1"/>
            <a:r>
              <a:rPr lang="en-US" sz="2000" dirty="0"/>
              <a:t>user tracking</a:t>
            </a:r>
          </a:p>
          <a:p>
            <a:pPr lvl="1"/>
            <a:r>
              <a:rPr lang="en-US" sz="2000" dirty="0"/>
              <a:t>maintaining user preferences, shopping carts, etc.</a:t>
            </a:r>
          </a:p>
          <a:p>
            <a:endParaRPr lang="en-US" sz="2000" dirty="0" smtClean="0"/>
          </a:p>
          <a:p>
            <a:r>
              <a:rPr lang="en-US" sz="2000" dirty="0" smtClean="0"/>
              <a:t>a </a:t>
            </a:r>
            <a:r>
              <a:rPr lang="en-US" sz="2000" dirty="0"/>
              <a:t>cookie's data consists of a single name/value pair, sent in the header of the client's HTTP GET or POST </a:t>
            </a:r>
            <a:r>
              <a:rPr lang="en-US" sz="2000" dirty="0" smtClean="0"/>
              <a:t>request.</a:t>
            </a:r>
          </a:p>
          <a:p>
            <a:endParaRPr lang="en-US" sz="2000" dirty="0"/>
          </a:p>
          <a:p>
            <a:r>
              <a:rPr lang="en-US" sz="2000" dirty="0" smtClean="0"/>
              <a:t>Because the cookie is stored on the user’s computer, it does not require any server space no matter how many users you have. </a:t>
            </a:r>
            <a:endParaRPr lang="en-US" sz="2000" dirty="0"/>
          </a:p>
        </p:txBody>
      </p:sp>
      <p:pic>
        <p:nvPicPr>
          <p:cNvPr id="7" name="Picture 6"/>
          <p:cNvPicPr>
            <a:picLocks noChangeAspect="1"/>
          </p:cNvPicPr>
          <p:nvPr/>
        </p:nvPicPr>
        <p:blipFill>
          <a:blip r:embed="rId3"/>
          <a:stretch>
            <a:fillRect/>
          </a:stretch>
        </p:blipFill>
        <p:spPr>
          <a:xfrm>
            <a:off x="9206592" y="873579"/>
            <a:ext cx="2857500" cy="2857500"/>
          </a:xfrm>
          <a:prstGeom prst="rect">
            <a:avLst/>
          </a:prstGeom>
        </p:spPr>
      </p:pic>
    </p:spTree>
    <p:extLst>
      <p:ext uri="{BB962C8B-B14F-4D97-AF65-F5344CB8AC3E}">
        <p14:creationId xmlns:p14="http://schemas.microsoft.com/office/powerpoint/2010/main" val="57507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cookies are </a:t>
            </a:r>
            <a:r>
              <a:rPr lang="en-US" dirty="0" smtClean="0"/>
              <a:t>sent</a:t>
            </a:r>
            <a:endParaRPr lang="en-US" dirty="0"/>
          </a:p>
        </p:txBody>
      </p:sp>
      <p:sp>
        <p:nvSpPr>
          <p:cNvPr id="3" name="Content Placeholder 2"/>
          <p:cNvSpPr>
            <a:spLocks noGrp="1"/>
          </p:cNvSpPr>
          <p:nvPr>
            <p:ph idx="1"/>
          </p:nvPr>
        </p:nvSpPr>
        <p:spPr>
          <a:xfrm>
            <a:off x="609600" y="1600200"/>
            <a:ext cx="5627914" cy="4876800"/>
          </a:xfrm>
        </p:spPr>
        <p:txBody>
          <a:bodyPr/>
          <a:lstStyle/>
          <a:p>
            <a:r>
              <a:rPr lang="en-US" dirty="0"/>
              <a:t>W</a:t>
            </a:r>
            <a:r>
              <a:rPr lang="en-US" dirty="0" smtClean="0"/>
              <a:t>hen </a:t>
            </a:r>
            <a:r>
              <a:rPr lang="en-US" dirty="0"/>
              <a:t>the browser requests a page, the server may send back a cookie(s) with </a:t>
            </a:r>
            <a:r>
              <a:rPr lang="en-US" dirty="0" smtClean="0"/>
              <a:t>it</a:t>
            </a:r>
          </a:p>
          <a:p>
            <a:endParaRPr lang="en-US" dirty="0"/>
          </a:p>
          <a:p>
            <a:r>
              <a:rPr lang="en-US" dirty="0"/>
              <a:t>I</a:t>
            </a:r>
            <a:r>
              <a:rPr lang="en-US" dirty="0" smtClean="0"/>
              <a:t>f </a:t>
            </a:r>
            <a:r>
              <a:rPr lang="en-US" dirty="0"/>
              <a:t>your server has previously sent any cookies to the browser, the browser will send them back on subsequent </a:t>
            </a:r>
            <a:r>
              <a:rPr lang="en-US" dirty="0" smtClean="0"/>
              <a:t>requests</a:t>
            </a:r>
          </a:p>
          <a:p>
            <a:endParaRPr lang="en-US" dirty="0"/>
          </a:p>
          <a:p>
            <a:r>
              <a:rPr lang="en-US" u="sng" dirty="0"/>
              <a:t>A</a:t>
            </a:r>
            <a:r>
              <a:rPr lang="en-US" u="sng" dirty="0" smtClean="0"/>
              <a:t>lternate </a:t>
            </a:r>
            <a:r>
              <a:rPr lang="en-US" u="sng" dirty="0"/>
              <a:t>model: </a:t>
            </a:r>
            <a:r>
              <a:rPr lang="en-US" dirty="0"/>
              <a:t>client-side JavaScript code can set/get </a:t>
            </a:r>
            <a:r>
              <a:rPr lang="en-US" dirty="0" smtClean="0"/>
              <a:t>cookies</a:t>
            </a:r>
          </a:p>
          <a:p>
            <a:endParaRPr lang="en-US" dirty="0"/>
          </a:p>
          <a:p>
            <a:r>
              <a:rPr lang="en-US" u="sng" dirty="0" smtClean="0"/>
              <a:t>Note:  </a:t>
            </a:r>
            <a:r>
              <a:rPr lang="en-US" dirty="0" smtClean="0"/>
              <a:t>Cookies can only be read by the site that created them, or a site ‘underneath’ the site that created them. This prevents other website from stealing cookies. </a:t>
            </a:r>
          </a:p>
          <a:p>
            <a:endParaRPr lang="en-US" dirty="0"/>
          </a:p>
          <a:p>
            <a:endParaRPr lang="en-US" dirty="0"/>
          </a:p>
        </p:txBody>
      </p:sp>
      <p:pic>
        <p:nvPicPr>
          <p:cNvPr id="4" name="Picture 3"/>
          <p:cNvPicPr>
            <a:picLocks noChangeAspect="1"/>
          </p:cNvPicPr>
          <p:nvPr/>
        </p:nvPicPr>
        <p:blipFill>
          <a:blip r:embed="rId2"/>
          <a:stretch>
            <a:fillRect/>
          </a:stretch>
        </p:blipFill>
        <p:spPr>
          <a:xfrm>
            <a:off x="6237514" y="2005387"/>
            <a:ext cx="5946239" cy="3252413"/>
          </a:xfrm>
          <a:prstGeom prst="rect">
            <a:avLst/>
          </a:prstGeom>
        </p:spPr>
      </p:pic>
    </p:spTree>
    <p:extLst>
      <p:ext uri="{BB962C8B-B14F-4D97-AF65-F5344CB8AC3E}">
        <p14:creationId xmlns:p14="http://schemas.microsoft.com/office/powerpoint/2010/main" val="149123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Myths about cookies</a:t>
            </a:r>
            <a:br>
              <a:rPr lang="en-US" dirty="0"/>
            </a:br>
            <a:endParaRPr lang="en-US" dirty="0"/>
          </a:p>
        </p:txBody>
      </p:sp>
      <p:sp>
        <p:nvSpPr>
          <p:cNvPr id="3" name="Content Placeholder 2"/>
          <p:cNvSpPr>
            <a:spLocks noGrp="1"/>
          </p:cNvSpPr>
          <p:nvPr>
            <p:ph idx="1"/>
          </p:nvPr>
        </p:nvSpPr>
        <p:spPr/>
        <p:txBody>
          <a:bodyPr/>
          <a:lstStyle/>
          <a:p>
            <a:r>
              <a:rPr lang="en-US" dirty="0"/>
              <a:t>Myths:</a:t>
            </a:r>
          </a:p>
          <a:p>
            <a:pPr lvl="1"/>
            <a:r>
              <a:rPr lang="en-US" dirty="0"/>
              <a:t>Cookies are like worms/viruses and can erase data from the user's hard disk.</a:t>
            </a:r>
          </a:p>
          <a:p>
            <a:pPr lvl="1"/>
            <a:r>
              <a:rPr lang="en-US" dirty="0"/>
              <a:t>Cookies are a form of spyware and can steal your personal information.</a:t>
            </a:r>
          </a:p>
          <a:p>
            <a:pPr lvl="1"/>
            <a:r>
              <a:rPr lang="en-US" dirty="0"/>
              <a:t>Cookies generate popups and spam.</a:t>
            </a:r>
          </a:p>
          <a:p>
            <a:pPr lvl="1"/>
            <a:r>
              <a:rPr lang="en-US" dirty="0"/>
              <a:t>Cookies are only used for advertising</a:t>
            </a:r>
            <a:r>
              <a:rPr lang="en-US" dirty="0" smtClean="0"/>
              <a:t>.</a:t>
            </a:r>
          </a:p>
          <a:p>
            <a:pPr lvl="1"/>
            <a:endParaRPr lang="en-US" dirty="0"/>
          </a:p>
          <a:p>
            <a:r>
              <a:rPr lang="en-US" dirty="0"/>
              <a:t>Facts:</a:t>
            </a:r>
          </a:p>
          <a:p>
            <a:pPr lvl="1"/>
            <a:r>
              <a:rPr lang="en-US" dirty="0"/>
              <a:t>Cookies are only data, not program code.</a:t>
            </a:r>
          </a:p>
          <a:p>
            <a:pPr lvl="1"/>
            <a:r>
              <a:rPr lang="en-US" dirty="0"/>
              <a:t>Cookies cannot erase or read information from the user's computer.</a:t>
            </a:r>
          </a:p>
          <a:p>
            <a:pPr lvl="1"/>
            <a:r>
              <a:rPr lang="en-US" dirty="0"/>
              <a:t>Cookies are usually anonymous (do not contain personal information).</a:t>
            </a:r>
          </a:p>
          <a:p>
            <a:pPr lvl="1"/>
            <a:r>
              <a:rPr lang="en-US" dirty="0"/>
              <a:t>Cookies CAN be used to track your viewing habits on a particular site.</a:t>
            </a:r>
          </a:p>
          <a:p>
            <a:endParaRPr lang="en-US" dirty="0"/>
          </a:p>
        </p:txBody>
      </p:sp>
    </p:spTree>
    <p:extLst>
      <p:ext uri="{BB962C8B-B14F-4D97-AF65-F5344CB8AC3E}">
        <p14:creationId xmlns:p14="http://schemas.microsoft.com/office/powerpoint/2010/main" val="1373305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BD_Lecture5_PR" id="{07706D2D-CBF2-0E48-9687-AFE36D93673C}" vid="{B488E4F9-60BC-DF4F-8B66-2FB19B2E2D9F}"/>
    </a:ext>
  </a:extLst>
</a:theme>
</file>

<file path=docProps/app.xml><?xml version="1.0" encoding="utf-8"?>
<Properties xmlns="http://schemas.openxmlformats.org/officeDocument/2006/extended-properties" xmlns:vt="http://schemas.openxmlformats.org/officeDocument/2006/docPropsVTypes">
  <Template>UCR_algorithmAnalysis5</Template>
  <TotalTime>886</TotalTime>
  <Words>1723</Words>
  <Application>Microsoft Macintosh PowerPoint</Application>
  <PresentationFormat>Widescreen</PresentationFormat>
  <Paragraphs>254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 Narrow</vt:lpstr>
      <vt:lpstr>Helvetica</vt:lpstr>
      <vt:lpstr>Arial</vt:lpstr>
      <vt:lpstr>Clarity</vt:lpstr>
      <vt:lpstr>PHP 4</vt:lpstr>
      <vt:lpstr>PHP sessions</vt:lpstr>
      <vt:lpstr>PHP sessions (cont.)</vt:lpstr>
      <vt:lpstr>More on session variables</vt:lpstr>
      <vt:lpstr>Deleting all session variables</vt:lpstr>
      <vt:lpstr>Stateful client/server interaction</vt:lpstr>
      <vt:lpstr>What is a cookie?</vt:lpstr>
      <vt:lpstr>How cookies are sent</vt:lpstr>
      <vt:lpstr>Myths about cookies </vt:lpstr>
      <vt:lpstr>Types of cookies  </vt:lpstr>
      <vt:lpstr>Where are the cookies on my computer?</vt:lpstr>
      <vt:lpstr>Setting a cookie </vt:lpstr>
      <vt:lpstr>Setting a cookie in JavaScript </vt:lpstr>
      <vt:lpstr>Setting a cookie in JavaScript  (Cont.) </vt:lpstr>
      <vt:lpstr>Setting a cookie in JavaScript  (Cont.) </vt:lpstr>
      <vt:lpstr>Setting a cookie in PHP</vt:lpstr>
      <vt:lpstr>Setting a cookie in PHP (Cont.)</vt:lpstr>
      <vt:lpstr>Setting a cookie in PHP (Cont.)</vt:lpstr>
      <vt:lpstr>Browsers that don't support cookies</vt:lpstr>
      <vt:lpstr>Browsers that don't support cookies </vt:lpstr>
      <vt:lpstr>HTTP Session Token</vt:lpstr>
      <vt:lpstr>Sessions Advantages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cp:revision>
  <dcterms:created xsi:type="dcterms:W3CDTF">2018-02-20T06:16:44Z</dcterms:created>
  <dcterms:modified xsi:type="dcterms:W3CDTF">2018-02-20T21:03:11Z</dcterms:modified>
</cp:coreProperties>
</file>