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2" r:id="rId3"/>
    <p:sldId id="326" r:id="rId4"/>
    <p:sldId id="327" r:id="rId5"/>
    <p:sldId id="331" r:id="rId6"/>
    <p:sldId id="332" r:id="rId7"/>
    <p:sldId id="334" r:id="rId8"/>
    <p:sldId id="333" r:id="rId9"/>
    <p:sldId id="328" r:id="rId10"/>
    <p:sldId id="329" r:id="rId11"/>
    <p:sldId id="335" r:id="rId12"/>
    <p:sldId id="338" r:id="rId13"/>
    <p:sldId id="339" r:id="rId14"/>
    <p:sldId id="340" r:id="rId15"/>
    <p:sldId id="337" r:id="rId16"/>
    <p:sldId id="357" r:id="rId17"/>
    <p:sldId id="342" r:id="rId18"/>
    <p:sldId id="343" r:id="rId19"/>
    <p:sldId id="344" r:id="rId20"/>
    <p:sldId id="349" r:id="rId21"/>
    <p:sldId id="350" r:id="rId22"/>
    <p:sldId id="352" r:id="rId23"/>
    <p:sldId id="351" r:id="rId24"/>
    <p:sldId id="345" r:id="rId25"/>
    <p:sldId id="346" r:id="rId26"/>
    <p:sldId id="347" r:id="rId27"/>
    <p:sldId id="353" r:id="rId28"/>
    <p:sldId id="356" r:id="rId29"/>
    <p:sldId id="354" r:id="rId30"/>
    <p:sldId id="35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78"/>
    <p:restoredTop sz="94243"/>
  </p:normalViewPr>
  <p:slideViewPr>
    <p:cSldViewPr snapToGrid="0" snapToObjects="1">
      <p:cViewPr>
        <p:scale>
          <a:sx n="72" d="100"/>
          <a:sy n="72" d="100"/>
        </p:scale>
        <p:origin x="52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4AD8-1A54-C242-85E8-48C1EE4E2B6C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A587-D05C-8941-9330-8CF7FC04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A587-D05C-8941-9330-8CF7FC04E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A587-D05C-8941-9330-8CF7FC04E8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780DB2-9DA0-C44D-AA6B-EBBCF985D365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phpMyAdmin/" TargetMode="Externa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&amp;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901796" cy="2394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975" y="60204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</a:rPr>
              <a:t>SQL tutorial: </a:t>
            </a:r>
            <a:r>
              <a:rPr lang="en-US" dirty="0">
                <a:solidFill>
                  <a:srgbClr val="FF8219"/>
                </a:solidFill>
                <a:latin typeface=""/>
              </a:rPr>
              <a:t>http://www.w3schools.com/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sql</a:t>
            </a:r>
            <a:r>
              <a:rPr lang="en-US" dirty="0">
                <a:solidFill>
                  <a:srgbClr val="FF8219"/>
                </a:solidFill>
                <a:latin typeface=""/>
              </a:rPr>
              <a:t>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5377"/>
            <a:ext cx="8229600" cy="990600"/>
          </a:xfrm>
        </p:spPr>
        <p:txBody>
          <a:bodyPr/>
          <a:lstStyle/>
          <a:p>
            <a:r>
              <a:rPr lang="en-US" dirty="0" smtClean="0"/>
              <a:t>Relational DBMS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Relational data model: </a:t>
            </a:r>
            <a:r>
              <a:rPr lang="en-US" sz="2000" dirty="0" smtClean="0"/>
              <a:t>data is stored in relations</a:t>
            </a:r>
          </a:p>
          <a:p>
            <a:pPr lvl="1"/>
            <a:r>
              <a:rPr lang="en-US" dirty="0" smtClean="0"/>
              <a:t>Example: Banking Info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declarative query language </a:t>
            </a:r>
          </a:p>
          <a:p>
            <a:pPr lvl="1"/>
            <a:r>
              <a:rPr lang="en-US" dirty="0" smtClean="0"/>
              <a:t>Specify what answer a query should return, but not how the query is executed</a:t>
            </a:r>
          </a:p>
          <a:p>
            <a:pPr lvl="1"/>
            <a:r>
              <a:rPr lang="en-US" dirty="0" smtClean="0"/>
              <a:t>Ex. SQL – structured query language </a:t>
            </a:r>
            <a:endParaRPr lang="en-US" dirty="0"/>
          </a:p>
          <a:p>
            <a:pPr lvl="1"/>
            <a:r>
              <a:rPr lang="en-US" dirty="0" smtClean="0"/>
              <a:t>Query : What is Mary’s balance?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49494"/>
              </p:ext>
            </p:extLst>
          </p:nvPr>
        </p:nvGraphicFramePr>
        <p:xfrm>
          <a:off x="3851561" y="2153980"/>
          <a:ext cx="4835239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22220"/>
                <a:gridCol w="1274618"/>
                <a:gridCol w="1039091"/>
                <a:gridCol w="139931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Balance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Pomona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18,300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6831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Claremont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15,000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Pasadena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47454" y="57678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 smtClean="0"/>
              <a:t>SELECT</a:t>
            </a:r>
            <a:r>
              <a:rPr lang="en-US" dirty="0" smtClean="0">
                <a:solidFill>
                  <a:schemeClr val="accent1"/>
                </a:solidFill>
              </a:rPr>
              <a:t>		balance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/>
              <a:t>FROM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 		Banking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/>
              <a:t>WHERE </a:t>
            </a:r>
            <a:r>
              <a:rPr lang="en-US" dirty="0" smtClean="0">
                <a:solidFill>
                  <a:schemeClr val="accent1"/>
                </a:solidFill>
              </a:rPr>
              <a:t>  	name = “</a:t>
            </a:r>
            <a:r>
              <a:rPr lang="en-US" dirty="0">
                <a:solidFill>
                  <a:schemeClr val="accent1"/>
                </a:solidFill>
              </a:rPr>
              <a:t>Mary</a:t>
            </a:r>
            <a:r>
              <a:rPr lang="en-US" dirty="0" smtClean="0">
                <a:solidFill>
                  <a:schemeClr val="accent1"/>
                </a:solidFill>
              </a:rPr>
              <a:t>” 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4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88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Model: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9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Conceptual/Logical  schema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sid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name: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login: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gpa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real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Courses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cid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cname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credits: </a:t>
            </a:r>
            <a:r>
              <a:rPr lang="en-US" dirty="0" smtClean="0">
                <a:solidFill>
                  <a:schemeClr val="accent1"/>
                </a:solidFill>
              </a:rPr>
              <a:t>integer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Enrollment</a:t>
            </a:r>
            <a:r>
              <a:rPr lang="en-US" dirty="0" smtClean="0"/>
              <a:t>(</a:t>
            </a:r>
            <a:r>
              <a:rPr lang="en-US" b="1" i="1" dirty="0" err="1" smtClean="0">
                <a:solidFill>
                  <a:schemeClr val="accent2"/>
                </a:solidFill>
              </a:rPr>
              <a:t>sid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chemeClr val="accent2"/>
                </a:solidFill>
              </a:rPr>
              <a:t>cid</a:t>
            </a:r>
            <a:r>
              <a:rPr lang="en-US" b="1" i="1" dirty="0" smtClean="0">
                <a:solidFill>
                  <a:schemeClr val="accent2"/>
                </a:solidFill>
              </a:rPr>
              <a:t>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2"/>
                </a:solidFill>
              </a:rPr>
              <a:t>grade: </a:t>
            </a:r>
            <a:r>
              <a:rPr lang="en-US" dirty="0" smtClean="0">
                <a:solidFill>
                  <a:schemeClr val="accent1"/>
                </a:solidFill>
              </a:rPr>
              <a:t>string</a:t>
            </a:r>
            <a:r>
              <a:rPr lang="en-US" dirty="0" smtClean="0"/>
              <a:t>) 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Physical schema</a:t>
            </a:r>
          </a:p>
          <a:p>
            <a:pPr lvl="1"/>
            <a:r>
              <a:rPr lang="en-US" dirty="0" smtClean="0"/>
              <a:t>Store the relations as unsorted files</a:t>
            </a:r>
          </a:p>
          <a:p>
            <a:pPr lvl="1"/>
            <a:r>
              <a:rPr lang="en-US" dirty="0" smtClean="0"/>
              <a:t>Create</a:t>
            </a:r>
            <a:r>
              <a:rPr lang="en-US" dirty="0" smtClean="0">
                <a:solidFill>
                  <a:schemeClr val="accent1"/>
                </a:solidFill>
              </a:rPr>
              <a:t> indexes </a:t>
            </a:r>
            <a:r>
              <a:rPr lang="en-US" dirty="0" smtClean="0"/>
              <a:t>on </a:t>
            </a:r>
            <a:r>
              <a:rPr lang="en-US" dirty="0" err="1" smtClean="0">
                <a:solidFill>
                  <a:schemeClr val="accent2"/>
                </a:solidFill>
              </a:rPr>
              <a:t>Students.sid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2"/>
                </a:solidFill>
              </a:rPr>
              <a:t>Courses.sid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/>
          </a:p>
          <a:p>
            <a:r>
              <a:rPr lang="en-US" sz="2000" dirty="0" smtClean="0"/>
              <a:t>External schema (“views”)</a:t>
            </a:r>
          </a:p>
          <a:p>
            <a:pPr lvl="2"/>
            <a:r>
              <a:rPr lang="en-US" sz="2000" dirty="0" smtClean="0"/>
              <a:t>View each course's enrollment</a:t>
            </a:r>
          </a:p>
          <a:p>
            <a:pPr lvl="2"/>
            <a:endParaRPr lang="en-US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CoureInfo</a:t>
            </a:r>
            <a:r>
              <a:rPr lang="en-US" sz="2000" dirty="0" smtClean="0"/>
              <a:t> (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cid</a:t>
            </a:r>
            <a:r>
              <a:rPr lang="en-US" sz="2000" b="1" i="1" dirty="0" smtClean="0">
                <a:solidFill>
                  <a:schemeClr val="accent2"/>
                </a:solidFill>
              </a:rPr>
              <a:t>: </a:t>
            </a:r>
            <a:r>
              <a:rPr lang="en-US" sz="2000" dirty="0" smtClean="0">
                <a:solidFill>
                  <a:schemeClr val="accent1"/>
                </a:solidFill>
              </a:rPr>
              <a:t>string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chemeClr val="accent2"/>
                </a:solidFill>
              </a:rPr>
              <a:t>enrollment: </a:t>
            </a:r>
            <a:r>
              <a:rPr lang="en-US" sz="2000" dirty="0" smtClean="0">
                <a:solidFill>
                  <a:schemeClr val="accent1"/>
                </a:solidFill>
              </a:rPr>
              <a:t>integer</a:t>
            </a:r>
            <a:r>
              <a:rPr lang="en-US" sz="2000" dirty="0" smtClean="0"/>
              <a:t>) </a:t>
            </a:r>
            <a:endParaRPr lang="en-US" sz="2000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768434" y="1545496"/>
            <a:ext cx="2743199" cy="353291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Describes the data model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3616035" y="4626102"/>
            <a:ext cx="3047999" cy="387928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Allow Customized data access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2590801" y="3361757"/>
            <a:ext cx="1731818" cy="322118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Storage details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9729" y="5082707"/>
            <a:ext cx="3817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CREAT VIEW  </a:t>
            </a:r>
            <a:r>
              <a:rPr lang="en-US" sz="1400" dirty="0" err="1" smtClean="0"/>
              <a:t>CourseInfo</a:t>
            </a:r>
            <a:r>
              <a:rPr lang="en-US" sz="1400" dirty="0" smtClean="0"/>
              <a:t> AS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SELECT </a:t>
            </a:r>
            <a:r>
              <a:rPr lang="en-US" sz="1400" dirty="0" err="1" smtClean="0"/>
              <a:t>cid</a:t>
            </a:r>
            <a:r>
              <a:rPr lang="en-US" sz="1400" dirty="0" smtClean="0"/>
              <a:t>, COUNT (*) as enrollment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FROM Enrolled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GROUP BY </a:t>
            </a:r>
            <a:r>
              <a:rPr lang="en-US" sz="1400" dirty="0" err="1" smtClean="0"/>
              <a:t>cid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550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Concepts: Relational Model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Database : </a:t>
            </a:r>
            <a:r>
              <a:rPr lang="en-US" dirty="0" smtClean="0"/>
              <a:t>collection of relations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Relation: </a:t>
            </a:r>
            <a:r>
              <a:rPr lang="en-US" dirty="0" smtClean="0"/>
              <a:t>list of attributes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Rows: </a:t>
            </a:r>
            <a:r>
              <a:rPr lang="en-US" dirty="0" smtClean="0"/>
              <a:t>an instance in the relation with various attributes/columns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Schema (meta data)</a:t>
            </a:r>
          </a:p>
          <a:p>
            <a:pPr lvl="1"/>
            <a:r>
              <a:rPr lang="en-US" dirty="0" smtClean="0"/>
              <a:t>Specification of how data is to be structured logically</a:t>
            </a:r>
          </a:p>
          <a:p>
            <a:pPr lvl="1"/>
            <a:r>
              <a:rPr lang="en-US" dirty="0" smtClean="0"/>
              <a:t>Contains attribute types</a:t>
            </a:r>
          </a:p>
          <a:p>
            <a:pPr lvl="1"/>
            <a:r>
              <a:rPr lang="en-US" dirty="0" smtClean="0"/>
              <a:t>Defined at set-up 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342966" y="1362636"/>
            <a:ext cx="3729318" cy="32093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0522"/>
              </p:ext>
            </p:extLst>
          </p:nvPr>
        </p:nvGraphicFramePr>
        <p:xfrm>
          <a:off x="5746377" y="2729753"/>
          <a:ext cx="2922496" cy="1031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624"/>
                <a:gridCol w="730624"/>
                <a:gridCol w="730624"/>
                <a:gridCol w="730624"/>
              </a:tblGrid>
              <a:tr h="34379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gpa</a:t>
                      </a:r>
                      <a:endParaRPr lang="en-US" sz="1400" dirty="0"/>
                    </a:p>
                  </a:txBody>
                  <a:tcPr/>
                </a:tc>
              </a:tr>
              <a:tr h="3437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marys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3.7</a:t>
                      </a:r>
                      <a:endParaRPr lang="en-US" sz="1400" dirty="0"/>
                    </a:p>
                  </a:txBody>
                  <a:tcPr/>
                </a:tc>
              </a:tr>
              <a:tr h="3437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johns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46377" y="22842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was proposed in 1970s by D. Chamberlin and R. Boyce </a:t>
            </a:r>
          </a:p>
          <a:p>
            <a:endParaRPr lang="en-US" dirty="0" smtClean="0"/>
          </a:p>
          <a:p>
            <a:r>
              <a:rPr lang="en-US" dirty="0" smtClean="0"/>
              <a:t>Data definition language (DDL)</a:t>
            </a:r>
          </a:p>
          <a:p>
            <a:pPr lvl="1"/>
            <a:r>
              <a:rPr lang="en-US" dirty="0" smtClean="0"/>
              <a:t>Define the schema (create, change, delete relations)</a:t>
            </a:r>
          </a:p>
          <a:p>
            <a:pPr lvl="1"/>
            <a:r>
              <a:rPr lang="en-US" dirty="0" smtClean="0"/>
              <a:t>Specify constrains, user permissions</a:t>
            </a:r>
          </a:p>
          <a:p>
            <a:pPr lvl="1"/>
            <a:r>
              <a:rPr lang="en-US" dirty="0" smtClean="0"/>
              <a:t>Ex. CREATE TABLE Students (</a:t>
            </a:r>
            <a:r>
              <a:rPr lang="en-US" dirty="0" err="1" smtClean="0"/>
              <a:t>sid</a:t>
            </a:r>
            <a:r>
              <a:rPr lang="en-US" dirty="0" smtClean="0"/>
              <a:t> string, name string, </a:t>
            </a:r>
            <a:r>
              <a:rPr lang="is-IS" dirty="0" smtClean="0"/>
              <a:t>…. );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modification language (DML)</a:t>
            </a:r>
          </a:p>
          <a:p>
            <a:pPr lvl="1"/>
            <a:r>
              <a:rPr lang="en-US" dirty="0" smtClean="0"/>
              <a:t>Find data that matches criteria</a:t>
            </a:r>
          </a:p>
          <a:p>
            <a:pPr lvl="1"/>
            <a:r>
              <a:rPr lang="en-US" dirty="0" smtClean="0"/>
              <a:t>Add, remove, update data</a:t>
            </a:r>
          </a:p>
          <a:p>
            <a:pPr lvl="1"/>
            <a:r>
              <a:rPr lang="en-US" dirty="0" smtClean="0"/>
              <a:t>The DBMS is responsible for efficient evaluation</a:t>
            </a:r>
          </a:p>
          <a:p>
            <a:pPr lvl="1"/>
            <a:r>
              <a:rPr lang="en-US" dirty="0" smtClean="0"/>
              <a:t>Ex. SELECT * FROM Students were name = “Mary”;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Atomicity – </a:t>
            </a:r>
            <a:r>
              <a:rPr lang="en-US" dirty="0" smtClean="0"/>
              <a:t>system should ensure that updates of a partially executed transaction are not reflected in the database.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Consistency – </a:t>
            </a:r>
            <a:r>
              <a:rPr lang="en-US" dirty="0" smtClean="0"/>
              <a:t>system should</a:t>
            </a:r>
            <a:r>
              <a:rPr lang="en-US" dirty="0" smtClean="0"/>
              <a:t> ensure </a:t>
            </a:r>
            <a:r>
              <a:rPr lang="en-US" dirty="0"/>
              <a:t>that any changes to values in an instance are consistent with changes to other values in the same </a:t>
            </a:r>
            <a:r>
              <a:rPr lang="en-US" dirty="0" smtClean="0"/>
              <a:t>instance.  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Durability – </a:t>
            </a:r>
            <a:r>
              <a:rPr lang="en-US" dirty="0" smtClean="0"/>
              <a:t>system should ensure</a:t>
            </a:r>
            <a:r>
              <a:rPr lang="en-US" dirty="0" smtClean="0"/>
              <a:t> </a:t>
            </a:r>
            <a:r>
              <a:rPr lang="en-US" dirty="0"/>
              <a:t>updates of committed transactions is critical.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Isolation – </a:t>
            </a:r>
            <a:r>
              <a:rPr lang="en-US" dirty="0" smtClean="0"/>
              <a:t>system should ensure that transactions that occur in parallel will have same effect if they were run sequentially.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0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145"/>
            <a:ext cx="8229600" cy="990600"/>
          </a:xfrm>
        </p:spPr>
        <p:txBody>
          <a:bodyPr/>
          <a:lstStyle/>
          <a:p>
            <a:r>
              <a:rPr lang="en-US" dirty="0"/>
              <a:t>ACID </a:t>
            </a:r>
            <a:r>
              <a:rPr lang="en-US" dirty="0" smtClean="0"/>
              <a:t>(Cont.) - System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Banking example </a:t>
            </a:r>
            <a:r>
              <a:rPr lang="is-IS" dirty="0" smtClean="0"/>
              <a:t>… balance transfer</a:t>
            </a:r>
          </a:p>
          <a:p>
            <a:pPr lvl="1"/>
            <a:r>
              <a:rPr lang="en-US" dirty="0" smtClean="0"/>
              <a:t>D</a:t>
            </a:r>
            <a:r>
              <a:rPr lang="is-IS" dirty="0" smtClean="0"/>
              <a:t>ecrement account X by $100</a:t>
            </a:r>
          </a:p>
          <a:p>
            <a:pPr lvl="1"/>
            <a:r>
              <a:rPr lang="is-IS" dirty="0" smtClean="0"/>
              <a:t>Increment account Y by $100</a:t>
            </a:r>
          </a:p>
          <a:p>
            <a:pPr lvl="1"/>
            <a:endParaRPr lang="is-IS" dirty="0"/>
          </a:p>
          <a:p>
            <a:r>
              <a:rPr lang="is-IS" dirty="0" smtClean="0"/>
              <a:t>What if power goes out after first instruction?</a:t>
            </a:r>
          </a:p>
          <a:p>
            <a:endParaRPr lang="is-IS" dirty="0"/>
          </a:p>
          <a:p>
            <a:pPr lvl="1"/>
            <a:r>
              <a:rPr lang="is-IS" dirty="0" smtClean="0"/>
              <a:t>If first instruction is executed but not the second, then operations are not atomic.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DBMS must keep a log of updates, and upon system failure the DBMS will replay the log checking the status of the records to recover database to a consistent state. 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264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(Cont.) - Parallel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1 – Deposit to account X</a:t>
            </a:r>
          </a:p>
          <a:p>
            <a:r>
              <a:rPr lang="en-US" dirty="0" smtClean="0"/>
              <a:t>Transaction 2 – Add interest to account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0" y="3261836"/>
            <a:ext cx="31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 1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61" y="3890682"/>
            <a:ext cx="254513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Lookup balance of account 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3348" y="3261836"/>
            <a:ext cx="31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 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4326" y="4607862"/>
            <a:ext cx="246445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Lookup balance of account 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4326" y="6073583"/>
            <a:ext cx="228089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3% to balance of account 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0" y="5360897"/>
            <a:ext cx="254513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Deposit 2 times  the balance of account 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8682" y="2689908"/>
            <a:ext cx="2132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lost update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There are many other scenarios that cause issues when we don’t consider the order of transactions running in parallel.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84" y="4547296"/>
            <a:ext cx="744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a single tuple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 tuples that satisfy condition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719" y="4855072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 INTO Students (</a:t>
            </a:r>
            <a:r>
              <a:rPr lang="en-US" sz="1600" dirty="0" err="1" smtClean="0"/>
              <a:t>sid</a:t>
            </a:r>
            <a:r>
              <a:rPr lang="en-US" sz="1600" dirty="0" smtClean="0"/>
              <a:t>, name, login, SSN, </a:t>
            </a:r>
            <a:r>
              <a:rPr lang="en-US" sz="1600" dirty="0" err="1" smtClean="0"/>
              <a:t>gpa</a:t>
            </a:r>
            <a:r>
              <a:rPr lang="en-US" sz="1600" dirty="0" smtClean="0"/>
              <a:t>) VALUES (21, “Mary”, “</a:t>
            </a:r>
            <a:r>
              <a:rPr lang="en-US" sz="1600" dirty="0" err="1" smtClean="0"/>
              <a:t>marys</a:t>
            </a:r>
            <a:r>
              <a:rPr lang="en-US" sz="1600" dirty="0" smtClean="0"/>
              <a:t>”, “000-00-0000”, 3.4);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04719" y="5823825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DELETE FROM Students S</a:t>
            </a:r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S.name</a:t>
            </a:r>
            <a:r>
              <a:rPr lang="en-US" sz="1600" dirty="0" smtClean="0"/>
              <a:t> = “Mary”;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14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8415"/>
              </p:ext>
            </p:extLst>
          </p:nvPr>
        </p:nvGraphicFramePr>
        <p:xfrm>
          <a:off x="193962" y="2096830"/>
          <a:ext cx="389226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666750"/>
                <a:gridCol w="1066800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GPA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maryS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000-000-000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johnT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erinK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1834"/>
              </p:ext>
            </p:extLst>
          </p:nvPr>
        </p:nvGraphicFramePr>
        <p:xfrm>
          <a:off x="4794537" y="2096830"/>
          <a:ext cx="215871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3962" y="1666875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89762" y="1666875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Enrollment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01770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5" y="379749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Primary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845195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0680" y="379749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Foreign 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1" y="4419600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Primary Key is a field that uniquely identifies a tuple (a super key is a set of fields)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Foreign Key is a key in one relation refers to a primary key of another relation.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	UNIQUE (SSN)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 (</a:t>
            </a:r>
            <a:r>
              <a:rPr lang="en-US" sz="1600" dirty="0" err="1" smtClean="0">
                <a:solidFill>
                  <a:schemeClr val="accent2"/>
                </a:solidFill>
              </a:rPr>
              <a:t>sid,cid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FOREIGN KEY 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3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databases?</a:t>
            </a:r>
          </a:p>
          <a:p>
            <a:endParaRPr lang="en-US" dirty="0" smtClean="0"/>
          </a:p>
          <a:p>
            <a:r>
              <a:rPr lang="en-US" dirty="0" smtClean="0"/>
              <a:t>What is a database anyway?</a:t>
            </a:r>
          </a:p>
          <a:p>
            <a:pPr lvl="1"/>
            <a:r>
              <a:rPr lang="en-US" dirty="0" smtClean="0"/>
              <a:t>History of databases </a:t>
            </a:r>
          </a:p>
          <a:p>
            <a:pPr lvl="1"/>
            <a:endParaRPr lang="en-US" dirty="0"/>
          </a:p>
          <a:p>
            <a:r>
              <a:rPr lang="en-US" dirty="0" smtClean="0"/>
              <a:t>Important DMBS features</a:t>
            </a:r>
          </a:p>
          <a:p>
            <a:endParaRPr lang="en-US" dirty="0"/>
          </a:p>
          <a:p>
            <a:r>
              <a:rPr lang="en-US" dirty="0" smtClean="0"/>
              <a:t>Relational data model</a:t>
            </a:r>
          </a:p>
          <a:p>
            <a:pPr lvl="1"/>
            <a:r>
              <a:rPr lang="en-US" dirty="0" smtClean="0"/>
              <a:t>Why its great</a:t>
            </a:r>
          </a:p>
          <a:p>
            <a:pPr lvl="1"/>
            <a:r>
              <a:rPr lang="en-US" dirty="0" smtClean="0"/>
              <a:t>What it looks like (SQL)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DB fit in Web Architecture?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753120"/>
            <a:ext cx="8063345" cy="41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probably the most popular DBMS for web servers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Free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main ways you can interact with MySQL</a:t>
            </a:r>
          </a:p>
          <a:p>
            <a:pPr lvl="1"/>
            <a:r>
              <a:rPr lang="en-US" dirty="0" smtClean="0"/>
              <a:t>Using a command line</a:t>
            </a:r>
          </a:p>
          <a:p>
            <a:pPr lvl="1"/>
            <a:r>
              <a:rPr lang="en-US" dirty="0" smtClean="0"/>
              <a:t>Via a web interface such as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Through a programming language like Java, PHP,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9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MySQL – Via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that XAMPP / MAMP is installed, the web server is running, and MySQL server has started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You will be able to access the MySQL executable from the MySQL installation directory: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/Applications/XAMPP/bin</a:t>
            </a:r>
          </a:p>
          <a:p>
            <a:r>
              <a:rPr lang="en-US" dirty="0" smtClean="0"/>
              <a:t>By default, the initial MySQL user is root and it will have a password of root too. So, to start a </a:t>
            </a:r>
            <a:r>
              <a:rPr lang="en-US" dirty="0" err="1" smtClean="0"/>
              <a:t>mySQL</a:t>
            </a:r>
            <a:r>
              <a:rPr lang="en-US" dirty="0" smtClean="0"/>
              <a:t> client, the following on a Terminal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/Applications/XAMPP/bin/</a:t>
            </a:r>
            <a:r>
              <a:rPr lang="en-US" dirty="0" err="1" smtClean="0">
                <a:solidFill>
                  <a:schemeClr val="accent2"/>
                </a:solidFill>
              </a:rPr>
              <a:t>mysql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--host=localhost -</a:t>
            </a:r>
            <a:r>
              <a:rPr lang="en-US" dirty="0" err="1">
                <a:solidFill>
                  <a:schemeClr val="accent1"/>
                </a:solidFill>
              </a:rPr>
              <a:t>uroot</a:t>
            </a:r>
            <a:r>
              <a:rPr lang="en-US" dirty="0">
                <a:solidFill>
                  <a:schemeClr val="accent1"/>
                </a:solidFill>
              </a:rPr>
              <a:t> –</a:t>
            </a:r>
            <a:r>
              <a:rPr lang="en-US" dirty="0" err="1">
                <a:solidFill>
                  <a:schemeClr val="accent1"/>
                </a:solidFill>
              </a:rPr>
              <a:t>proot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You have just logged into MySQL as user root</a:t>
            </a:r>
          </a:p>
          <a:p>
            <a:r>
              <a:rPr lang="en-US" dirty="0" smtClean="0"/>
              <a:t>Now you are ready to type in </a:t>
            </a:r>
            <a:r>
              <a:rPr lang="en-US" dirty="0" err="1" smtClean="0"/>
              <a:t>sql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2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Via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2836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MAMP / XAMPP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MySQL shell:</a:t>
            </a:r>
          </a:p>
          <a:p>
            <a:pPr lvl="2"/>
            <a:r>
              <a:rPr lang="en-US" sz="2000" b="1" dirty="0" smtClean="0">
                <a:solidFill>
                  <a:schemeClr val="tx2"/>
                </a:solidFill>
              </a:rPr>
              <a:t>Unix / Mac: </a:t>
            </a:r>
          </a:p>
          <a:p>
            <a:pPr lvl="4"/>
            <a:r>
              <a:rPr lang="en-US" sz="2100" dirty="0" smtClean="0">
                <a:solidFill>
                  <a:schemeClr val="accent2"/>
                </a:solidFill>
              </a:rPr>
              <a:t>/</a:t>
            </a:r>
            <a:r>
              <a:rPr lang="en-US" sz="2100" dirty="0">
                <a:solidFill>
                  <a:schemeClr val="accent2"/>
                </a:solidFill>
              </a:rPr>
              <a:t>Applications/MAMP/Library/bin/</a:t>
            </a:r>
            <a:r>
              <a:rPr lang="en-US" sz="2100" dirty="0" err="1">
                <a:solidFill>
                  <a:schemeClr val="accent2"/>
                </a:solidFill>
              </a:rPr>
              <a:t>mysql</a:t>
            </a:r>
            <a:r>
              <a:rPr lang="en-US" sz="2100" dirty="0">
                <a:solidFill>
                  <a:schemeClr val="accent2"/>
                </a:solidFill>
              </a:rPr>
              <a:t> --host=localhost -</a:t>
            </a:r>
            <a:r>
              <a:rPr lang="en-US" sz="2100" dirty="0" err="1">
                <a:solidFill>
                  <a:schemeClr val="accent2"/>
                </a:solidFill>
              </a:rPr>
              <a:t>uroot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smtClean="0">
                <a:solidFill>
                  <a:schemeClr val="accent2"/>
                </a:solidFill>
              </a:rPr>
              <a:t>–</a:t>
            </a:r>
            <a:r>
              <a:rPr lang="en-US" sz="2100" dirty="0" err="1" smtClean="0">
                <a:solidFill>
                  <a:schemeClr val="accent2"/>
                </a:solidFill>
              </a:rPr>
              <a:t>proot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  <a:endParaRPr lang="en-US" sz="2000" dirty="0">
              <a:solidFill>
                <a:schemeClr val="accent2"/>
              </a:solidFill>
            </a:endParaRPr>
          </a:p>
          <a:p>
            <a:pPr lvl="2"/>
            <a:r>
              <a:rPr lang="en-US" sz="2000" b="1" dirty="0" smtClean="0">
                <a:solidFill>
                  <a:schemeClr val="tx2"/>
                </a:solidFill>
              </a:rPr>
              <a:t>Windows:  </a:t>
            </a:r>
          </a:p>
          <a:p>
            <a:pPr lvl="4"/>
            <a:r>
              <a:rPr lang="en-US" sz="2100" dirty="0" smtClean="0">
                <a:solidFill>
                  <a:schemeClr val="accent2"/>
                </a:solidFill>
              </a:rPr>
              <a:t>cd </a:t>
            </a:r>
            <a:r>
              <a:rPr lang="en-US" sz="2100" dirty="0">
                <a:solidFill>
                  <a:schemeClr val="accent2"/>
                </a:solidFill>
              </a:rPr>
              <a:t>c:\</a:t>
            </a:r>
            <a:r>
              <a:rPr lang="en-US" sz="2100" dirty="0" err="1">
                <a:solidFill>
                  <a:schemeClr val="accent2"/>
                </a:solidFill>
              </a:rPr>
              <a:t>xampp</a:t>
            </a:r>
            <a:r>
              <a:rPr lang="en-US" sz="2100" dirty="0">
                <a:solidFill>
                  <a:schemeClr val="accent2"/>
                </a:solidFill>
              </a:rPr>
              <a:t>\</a:t>
            </a:r>
            <a:r>
              <a:rPr lang="en-US" sz="2100" dirty="0" err="1">
                <a:solidFill>
                  <a:schemeClr val="accent2"/>
                </a:solidFill>
              </a:rPr>
              <a:t>mysql</a:t>
            </a:r>
            <a:r>
              <a:rPr lang="en-US" sz="2100" dirty="0">
                <a:solidFill>
                  <a:schemeClr val="accent2"/>
                </a:solidFill>
              </a:rPr>
              <a:t>\bin </a:t>
            </a:r>
            <a:endParaRPr lang="en-US" sz="2100" dirty="0" smtClean="0">
              <a:solidFill>
                <a:schemeClr val="accent2"/>
              </a:solidFill>
            </a:endParaRPr>
          </a:p>
          <a:p>
            <a:pPr lvl="4"/>
            <a:r>
              <a:rPr lang="en-US" sz="2100" dirty="0" err="1" smtClean="0">
                <a:solidFill>
                  <a:schemeClr val="accent2"/>
                </a:solidFill>
              </a:rPr>
              <a:t>mysql.exe</a:t>
            </a:r>
            <a:r>
              <a:rPr lang="en-US" sz="2100" dirty="0" smtClean="0">
                <a:solidFill>
                  <a:schemeClr val="accent2"/>
                </a:solidFill>
              </a:rPr>
              <a:t> </a:t>
            </a:r>
            <a:r>
              <a:rPr lang="en-US" sz="2100" dirty="0">
                <a:solidFill>
                  <a:schemeClr val="accent2"/>
                </a:solidFill>
              </a:rPr>
              <a:t>-u root --password</a:t>
            </a:r>
            <a:endParaRPr lang="en-US" sz="2100" dirty="0" smtClean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Either type statements directly, or run </a:t>
            </a:r>
            <a:r>
              <a:rPr lang="en-US" dirty="0" err="1" smtClean="0"/>
              <a:t>mydb.sql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source </a:t>
            </a:r>
            <a:r>
              <a:rPr lang="en-US" dirty="0" err="1" smtClean="0">
                <a:solidFill>
                  <a:schemeClr val="accent2"/>
                </a:solidFill>
              </a:rPr>
              <a:t>mydb.sql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8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via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 smtClean="0"/>
              <a:t>Once you start XAMMP/ MAMP server, go to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 by going </a:t>
            </a:r>
            <a:r>
              <a:rPr lang="en-US" sz="2000" dirty="0"/>
              <a:t>to </a:t>
            </a:r>
            <a:r>
              <a:rPr lang="en-US" sz="2000" dirty="0">
                <a:hlinkClick r:id="rId2"/>
              </a:rPr>
              <a:t>http://localhost:8888/phpMyAdmin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2926623"/>
            <a:ext cx="6012873" cy="32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– via </a:t>
            </a:r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9789"/>
            <a:ext cx="5953125" cy="3198221"/>
          </a:xfrm>
        </p:spPr>
      </p:pic>
      <p:sp>
        <p:nvSpPr>
          <p:cNvPr id="5" name="Round Same Side Corner Rectangle 4"/>
          <p:cNvSpPr/>
          <p:nvPr/>
        </p:nvSpPr>
        <p:spPr>
          <a:xfrm>
            <a:off x="457200" y="3039789"/>
            <a:ext cx="962025" cy="235947"/>
          </a:xfrm>
          <a:prstGeom prst="round2Same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3675" y="2923311"/>
            <a:ext cx="283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‘databases’ tab</a:t>
            </a:r>
          </a:p>
          <a:p>
            <a:endParaRPr lang="en-US" dirty="0"/>
          </a:p>
          <a:p>
            <a:r>
              <a:rPr lang="en-US" dirty="0" smtClean="0"/>
              <a:t>Enter ‘database’ name and then press ‘create’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19325" y="3413983"/>
            <a:ext cx="4467225" cy="32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234141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44" y="367145"/>
            <a:ext cx="8229600" cy="990600"/>
          </a:xfrm>
        </p:spPr>
        <p:txBody>
          <a:bodyPr/>
          <a:lstStyle/>
          <a:p>
            <a:r>
              <a:rPr lang="en-US" dirty="0"/>
              <a:t>MySQL – via </a:t>
            </a:r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221829"/>
            <a:ext cx="8229600" cy="16249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3937912"/>
            <a:ext cx="6877956" cy="2862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525" y="175551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table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53072" y="1755515"/>
            <a:ext cx="4375437" cy="13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0438" y="1524682"/>
            <a:ext cx="28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name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484907" y="2828429"/>
            <a:ext cx="1526599" cy="652556"/>
          </a:xfrm>
          <a:prstGeom prst="round2Same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– Via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PHP APIs and MySQL:</a:t>
            </a:r>
          </a:p>
          <a:p>
            <a:pPr lvl="1"/>
            <a:r>
              <a:rPr lang="en-US" dirty="0" smtClean="0"/>
              <a:t>Connect to the database</a:t>
            </a:r>
          </a:p>
          <a:p>
            <a:pPr lvl="1"/>
            <a:r>
              <a:rPr lang="en-US" dirty="0" smtClean="0"/>
              <a:t>Handle connection errors</a:t>
            </a:r>
          </a:p>
          <a:p>
            <a:pPr lvl="1"/>
            <a:r>
              <a:rPr lang="en-US" dirty="0" smtClean="0"/>
              <a:t>Execute the SQL query</a:t>
            </a:r>
          </a:p>
          <a:p>
            <a:pPr lvl="1"/>
            <a:r>
              <a:rPr lang="en-US" dirty="0" smtClean="0"/>
              <a:t>Process the results</a:t>
            </a:r>
          </a:p>
          <a:p>
            <a:pPr lvl="1"/>
            <a:r>
              <a:rPr lang="en-US" dirty="0" smtClean="0"/>
              <a:t>Free resources and close connection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Our program needs to setup a connection to the database.</a:t>
            </a:r>
          </a:p>
          <a:p>
            <a:pPr lvl="2"/>
            <a:r>
              <a:rPr lang="en-US" dirty="0" smtClean="0"/>
              <a:t>This can be accomplished using procedural </a:t>
            </a:r>
            <a:r>
              <a:rPr lang="en-US" dirty="0" err="1" smtClean="0"/>
              <a:t>mysqli</a:t>
            </a:r>
            <a:r>
              <a:rPr lang="en-US" dirty="0" smtClean="0"/>
              <a:t> and PHD Data Objects (PDO).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6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Bookstore 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78739"/>
            <a:ext cx="2458528" cy="1535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custid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ame: </a:t>
            </a:r>
            <a:r>
              <a:rPr lang="en-US" dirty="0" smtClean="0">
                <a:solidFill>
                  <a:schemeClr val="accent1"/>
                </a:solidFill>
              </a:rPr>
              <a:t>varchar (256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phone: </a:t>
            </a:r>
            <a:r>
              <a:rPr lang="en-US" dirty="0" smtClean="0">
                <a:solidFill>
                  <a:schemeClr val="accent1"/>
                </a:solidFill>
              </a:rPr>
              <a:t>varchar (64)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73242" y="2475023"/>
            <a:ext cx="2458528" cy="2234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isbn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: </a:t>
            </a:r>
            <a:r>
              <a:rPr lang="en-US" b="1" dirty="0" err="1" smtClean="0">
                <a:solidFill>
                  <a:schemeClr val="accent1"/>
                </a:solidFill>
              </a:rPr>
              <a:t>int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title : </a:t>
            </a:r>
            <a:r>
              <a:rPr lang="en-US" b="1" dirty="0" smtClean="0">
                <a:solidFill>
                  <a:schemeClr val="accent1"/>
                </a:solidFill>
              </a:rPr>
              <a:t>varchar (256)</a:t>
            </a: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author </a:t>
            </a:r>
            <a:r>
              <a:rPr lang="en-US" b="1" dirty="0">
                <a:solidFill>
                  <a:schemeClr val="accent1"/>
                </a:solidFill>
              </a:rPr>
              <a:t>varchar </a:t>
            </a:r>
            <a:r>
              <a:rPr lang="en-US" b="1" dirty="0" smtClean="0">
                <a:solidFill>
                  <a:schemeClr val="accent1"/>
                </a:solidFill>
              </a:rPr>
              <a:t>(256)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rice </a:t>
            </a:r>
            <a:r>
              <a:rPr lang="en-US" b="1" dirty="0" smtClean="0">
                <a:solidFill>
                  <a:schemeClr val="accent1"/>
                </a:solidFill>
              </a:rPr>
              <a:t>: double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ategory </a:t>
            </a:r>
            <a:r>
              <a:rPr lang="en-US" b="1" dirty="0" smtClean="0">
                <a:solidFill>
                  <a:schemeClr val="accent1"/>
                </a:solidFill>
              </a:rPr>
              <a:t>varchar(20) </a:t>
            </a:r>
            <a:endParaRPr lang="en-US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year: </a:t>
            </a:r>
            <a:r>
              <a:rPr lang="en-US" b="1" dirty="0" smtClean="0">
                <a:solidFill>
                  <a:schemeClr val="accent1"/>
                </a:solidFill>
              </a:rPr>
              <a:t>char(4) 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4958" y="5113265"/>
            <a:ext cx="2458528" cy="1138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custid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isbn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: 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quantity: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524" y="2047419"/>
            <a:ext cx="24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Customer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117566" y="2029490"/>
            <a:ext cx="24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29282" y="4667733"/>
            <a:ext cx="24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Book</a:t>
            </a:r>
            <a:endParaRPr lang="en-US" b="1" dirty="0"/>
          </a:p>
        </p:txBody>
      </p: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1551528" y="4149178"/>
            <a:ext cx="1668367" cy="1398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5" idx="2"/>
          </p:cNvCxnSpPr>
          <p:nvPr/>
        </p:nvCxnSpPr>
        <p:spPr>
          <a:xfrm flipV="1">
            <a:off x="5543486" y="4709347"/>
            <a:ext cx="1759020" cy="9732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9763" y="53250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37634" y="5312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24668" y="47093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08626" y="4002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4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2410"/>
            <a:ext cx="8229600" cy="4072379"/>
          </a:xfrm>
        </p:spPr>
      </p:pic>
    </p:spTree>
    <p:extLst>
      <p:ext uri="{BB962C8B-B14F-4D97-AF65-F5344CB8AC3E}">
        <p14:creationId xmlns:p14="http://schemas.microsoft.com/office/powerpoint/2010/main" val="2298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Databases?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days, database applications were built on top of </a:t>
            </a:r>
            <a:r>
              <a:rPr lang="en-US" b="1" i="1" dirty="0" smtClean="0">
                <a:solidFill>
                  <a:schemeClr val="accent2"/>
                </a:solidFill>
              </a:rPr>
              <a:t>file systems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Drawbacks of using file systems to store data: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redundancy and inconsistency</a:t>
            </a:r>
          </a:p>
          <a:p>
            <a:pPr lvl="2"/>
            <a:r>
              <a:rPr lang="en-US" dirty="0" smtClean="0"/>
              <a:t>Multiple file formations, duplication of information in different files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Difficulty in accessing data</a:t>
            </a:r>
          </a:p>
          <a:p>
            <a:pPr lvl="2"/>
            <a:r>
              <a:rPr lang="en-US" dirty="0" smtClean="0"/>
              <a:t>Need to write a new program to carry out each new task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Data Isolation </a:t>
            </a:r>
            <a:r>
              <a:rPr lang="en-US" dirty="0" smtClean="0"/>
              <a:t>– multiple files and formats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Integrity problems</a:t>
            </a:r>
          </a:p>
          <a:p>
            <a:pPr lvl="2"/>
            <a:r>
              <a:rPr lang="en-US" dirty="0" smtClean="0"/>
              <a:t>Enforcing integrity constraints </a:t>
            </a:r>
          </a:p>
          <a:p>
            <a:pPr lvl="2"/>
            <a:r>
              <a:rPr lang="en-US" dirty="0" smtClean="0"/>
              <a:t>Adding / changing existing constraints </a:t>
            </a:r>
          </a:p>
        </p:txBody>
      </p:sp>
    </p:spTree>
    <p:extLst>
      <p:ext uri="{BB962C8B-B14F-4D97-AF65-F5344CB8AC3E}">
        <p14:creationId xmlns:p14="http://schemas.microsoft.com/office/powerpoint/2010/main" val="77841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475"/>
            <a:ext cx="6470807" cy="4876800"/>
          </a:xfrm>
        </p:spPr>
      </p:pic>
      <p:sp>
        <p:nvSpPr>
          <p:cNvPr id="5" name="TextBox 4"/>
          <p:cNvSpPr txBox="1"/>
          <p:nvPr/>
        </p:nvSpPr>
        <p:spPr>
          <a:xfrm>
            <a:off x="3245227" y="341805"/>
            <a:ext cx="588721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Connect to </a:t>
            </a:r>
            <a:r>
              <a:rPr lang="en-US" dirty="0" err="1" smtClean="0"/>
              <a:t>mySQL</a:t>
            </a:r>
            <a:r>
              <a:rPr lang="en-US" dirty="0" smtClean="0"/>
              <a:t> and select the database to use</a:t>
            </a:r>
          </a:p>
          <a:p>
            <a:pPr marL="342900" indent="-342900">
              <a:buAutoNum type="arabicPeriod"/>
            </a:pPr>
            <a:r>
              <a:rPr lang="en-US" dirty="0" smtClean="0"/>
              <a:t>Build a query string and run</a:t>
            </a:r>
          </a:p>
          <a:p>
            <a:pPr marL="342900" indent="-342900">
              <a:buAutoNum type="arabicPeriod"/>
            </a:pPr>
            <a:r>
              <a:rPr lang="en-US" dirty="0" smtClean="0"/>
              <a:t>Retrieve the results and output them to a web page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steps 2 to 4 until all desired data has been retrieved</a:t>
            </a:r>
          </a:p>
          <a:p>
            <a:pPr marL="342900" indent="-342900">
              <a:buAutoNum type="arabicPeriod"/>
            </a:pPr>
            <a:r>
              <a:rPr lang="en-US" dirty="0" smtClean="0"/>
              <a:t>Disconnect from MySQL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Databases?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 of using file systems (cont.)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Atomicity of updates</a:t>
            </a:r>
          </a:p>
          <a:p>
            <a:pPr lvl="2"/>
            <a:r>
              <a:rPr lang="en-US" sz="2000" dirty="0" smtClean="0"/>
              <a:t>Failures may leave database in an inconsistent state with partial updates carried out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Concurrent access by multiple users</a:t>
            </a:r>
          </a:p>
          <a:p>
            <a:pPr lvl="2"/>
            <a:r>
              <a:rPr lang="en-US" sz="2000" dirty="0" smtClean="0"/>
              <a:t>Concurrent accessed needed for performance</a:t>
            </a:r>
          </a:p>
          <a:p>
            <a:pPr lvl="2"/>
            <a:r>
              <a:rPr lang="en-US" sz="2000" dirty="0" smtClean="0"/>
              <a:t>Uncontrolled concurrent accesses can lead to inconsistencies </a:t>
            </a:r>
          </a:p>
          <a:p>
            <a:pPr lvl="3"/>
            <a:r>
              <a:rPr lang="en-US" sz="2000" dirty="0" smtClean="0"/>
              <a:t>i.e. Two people reading a balance and updating it at the same time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Security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500329" y="1135479"/>
            <a:ext cx="8453889" cy="2073547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Name, Year, Major, Enrollment</a:t>
            </a:r>
          </a:p>
          <a:p>
            <a:r>
              <a:rPr lang="en-US" dirty="0" smtClean="0"/>
              <a:t>Mary Jane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/>
              <a:t> 2017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CS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[CS135 – Web Dev, CS133 - DB, CS181-Big Data]</a:t>
            </a:r>
          </a:p>
          <a:p>
            <a:r>
              <a:rPr lang="en-US" dirty="0" smtClean="0"/>
              <a:t>John Smith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2018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Math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[Math105 – Linear </a:t>
            </a:r>
            <a:r>
              <a:rPr lang="en-US" dirty="0" err="1" smtClean="0"/>
              <a:t>Alg</a:t>
            </a:r>
            <a:r>
              <a:rPr lang="en-US" dirty="0" smtClean="0"/>
              <a:t>, CS135- Web Dev]</a:t>
            </a:r>
          </a:p>
          <a:p>
            <a:r>
              <a:rPr lang="en-US" dirty="0" smtClean="0"/>
              <a:t>Erin Key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2017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Econ</a:t>
            </a:r>
            <a:r>
              <a:rPr lang="en-US" dirty="0">
                <a:solidFill>
                  <a:schemeClr val="tx1"/>
                </a:solidFill>
              </a:rPr>
              <a:t> ,</a:t>
            </a:r>
            <a:r>
              <a:rPr lang="en-US" dirty="0" smtClean="0"/>
              <a:t> [CS181 – Big Data, CS133- DB]</a:t>
            </a:r>
          </a:p>
          <a:p>
            <a:r>
              <a:rPr lang="is-IS" dirty="0" smtClean="0"/>
              <a:t>…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329" y="766147"/>
            <a:ext cx="238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329" y="3495300"/>
            <a:ext cx="8126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What we add/remove courses, or update course information such as name? </a:t>
            </a:r>
            <a:r>
              <a:rPr lang="is-IS" dirty="0" smtClean="0"/>
              <a:t>… we would need to update in all relevant places!!</a:t>
            </a:r>
          </a:p>
          <a:p>
            <a:pPr marL="285750" indent="-285750">
              <a:buFont typeface="Arial" charset="0"/>
              <a:buChar char="•"/>
            </a:pPr>
            <a:endParaRPr lang="is-IS" dirty="0" smtClean="0"/>
          </a:p>
          <a:p>
            <a:pPr marL="285750" indent="-285750">
              <a:buFont typeface="Arial" charset="0"/>
              <a:buChar char="•"/>
            </a:pPr>
            <a:r>
              <a:rPr lang="is-IS" dirty="0" smtClean="0">
                <a:solidFill>
                  <a:schemeClr val="accent2"/>
                </a:solidFill>
              </a:rPr>
              <a:t>What if we want to answer the query “How many students are registered for CS 133? </a:t>
            </a:r>
            <a:r>
              <a:rPr lang="is-IS" dirty="0" smtClean="0"/>
              <a:t> ... </a:t>
            </a:r>
            <a:r>
              <a:rPr lang="en-US" dirty="0" smtClean="0"/>
              <a:t>T</a:t>
            </a:r>
            <a:r>
              <a:rPr lang="is-IS" dirty="0" smtClean="0"/>
              <a:t>he programmer has to write specific code to form the query!</a:t>
            </a:r>
          </a:p>
          <a:p>
            <a:pPr marL="285750" indent="-285750">
              <a:buFont typeface="Arial" charset="0"/>
              <a:buChar char="•"/>
            </a:pPr>
            <a:endParaRPr lang="is-IS" dirty="0"/>
          </a:p>
          <a:p>
            <a:pPr marL="285750" indent="-285750">
              <a:buFont typeface="Arial" charset="0"/>
              <a:buChar char="•"/>
            </a:pPr>
            <a:r>
              <a:rPr lang="is-IS" dirty="0" smtClean="0">
                <a:solidFill>
                  <a:schemeClr val="accent2"/>
                </a:solidFill>
              </a:rPr>
              <a:t>What if we want to enforce constraint that each student is registered for at least 1 course? </a:t>
            </a:r>
            <a:r>
              <a:rPr lang="is-IS" dirty="0" smtClean="0"/>
              <a:t>... </a:t>
            </a:r>
            <a:r>
              <a:rPr lang="en-US" dirty="0" smtClean="0"/>
              <a:t>I</a:t>
            </a:r>
            <a:r>
              <a:rPr lang="is-IS" dirty="0" smtClean="0"/>
              <a:t>ts hard to enforce as students add/drop, and courses are cancleled and added continuously.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29" y="6351520"/>
            <a:ext cx="9350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47486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Database: </a:t>
            </a:r>
            <a:r>
              <a:rPr lang="en-US" dirty="0" smtClean="0"/>
              <a:t>a collection of data, typically describing the activities of one or more related organizations.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Database Management System (DBMS): </a:t>
            </a:r>
            <a:r>
              <a:rPr lang="en-US" dirty="0"/>
              <a:t>is a software </a:t>
            </a:r>
            <a:r>
              <a:rPr lang="en-US" dirty="0" smtClean="0"/>
              <a:t>system designed </a:t>
            </a:r>
            <a:r>
              <a:rPr lang="en-US" dirty="0"/>
              <a:t>to store, manage, and facilitate access to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Reliable </a:t>
            </a:r>
            <a:r>
              <a:rPr lang="en-US" dirty="0"/>
              <a:t>storage and recovery of 100s of </a:t>
            </a:r>
            <a:r>
              <a:rPr lang="en-US" dirty="0" smtClean="0"/>
              <a:t>GB</a:t>
            </a:r>
          </a:p>
          <a:p>
            <a:pPr lvl="1"/>
            <a:r>
              <a:rPr lang="en-US" dirty="0" smtClean="0"/>
              <a:t>Querying/Updating </a:t>
            </a:r>
            <a:r>
              <a:rPr lang="en-US" dirty="0"/>
              <a:t>interface and API for </a:t>
            </a:r>
            <a:r>
              <a:rPr lang="en-US" dirty="0" smtClean="0"/>
              <a:t>                                        applications </a:t>
            </a:r>
            <a:r>
              <a:rPr lang="en-US" dirty="0"/>
              <a:t>and Web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many concurrent users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736" y="3954602"/>
            <a:ext cx="1941064" cy="25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206"/>
            <a:ext cx="8229600" cy="990600"/>
          </a:xfrm>
        </p:spPr>
        <p:txBody>
          <a:bodyPr/>
          <a:lstStyle/>
          <a:p>
            <a:r>
              <a:rPr lang="en-US" dirty="0" smtClean="0"/>
              <a:t>Timeline of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6" y="1568422"/>
            <a:ext cx="8460484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1960s</a:t>
            </a:r>
            <a:r>
              <a:rPr lang="en-US" dirty="0" smtClean="0"/>
              <a:t> – hierarchical databases which provided support for concurrency, recover, and fast access.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1970-1972 </a:t>
            </a:r>
            <a:r>
              <a:rPr lang="en-US" dirty="0" smtClean="0"/>
              <a:t>-  Edgar </a:t>
            </a:r>
            <a:r>
              <a:rPr lang="en-US" dirty="0" err="1" smtClean="0"/>
              <a:t>Codd</a:t>
            </a:r>
            <a:r>
              <a:rPr lang="en-US" dirty="0" smtClean="0"/>
              <a:t> who was working at IBM proposed the ‘relational database model’. Provided support for more reliability, less redundancy, more flexibility, etc.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1970s</a:t>
            </a:r>
            <a:r>
              <a:rPr lang="en-US" dirty="0" smtClean="0"/>
              <a:t> – two major RDBMS prototypes were proposed: Ingres and System R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Mid 1970s</a:t>
            </a:r>
            <a:r>
              <a:rPr lang="en-US" b="1" dirty="0" smtClean="0"/>
              <a:t> </a:t>
            </a:r>
            <a:r>
              <a:rPr lang="en-US" dirty="0" smtClean="0"/>
              <a:t>– A DB model called Entity –Relationship(ER) was proposed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9C5252"/>
                </a:solidFill>
              </a:rPr>
              <a:t>1980s</a:t>
            </a:r>
            <a:r>
              <a:rPr lang="en-US" b="1" dirty="0" smtClean="0"/>
              <a:t> </a:t>
            </a:r>
            <a:r>
              <a:rPr lang="en-US" dirty="0" smtClean="0"/>
              <a:t>– Structured Query Language (SQL) became standard querying language.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Late 1980s - 1990s</a:t>
            </a:r>
            <a:r>
              <a:rPr lang="en-US" b="1" dirty="0" smtClean="0"/>
              <a:t> </a:t>
            </a:r>
            <a:r>
              <a:rPr lang="en-US" dirty="0" smtClean="0"/>
              <a:t>– Parallel and distributed databases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2000s &amp; Now </a:t>
            </a:r>
            <a:r>
              <a:rPr lang="en-US" dirty="0" smtClean="0"/>
              <a:t>– NoSQL databases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DBMS to the rescue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9458"/>
            <a:ext cx="1614290" cy="2306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96357"/>
            <a:ext cx="21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Edgar F. 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Turing award, 1981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760453" y="2169457"/>
            <a:ext cx="5193102" cy="1529751"/>
          </a:xfrm>
          <a:prstGeom prst="wedgeRoundRectCallout">
            <a:avLst>
              <a:gd name="adj1" fmla="val -61364"/>
              <a:gd name="adj2" fmla="val 9866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[There should be] a clear boundary between the logical and physical aspects of database management.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33225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/wiki/Edgar_F._</a:t>
            </a:r>
            <a:r>
              <a:rPr lang="en-US" sz="1400" dirty="0" err="1"/>
              <a:t>Codd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03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Databases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618" y="1742536"/>
            <a:ext cx="7763773" cy="157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Level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9065" y="3815751"/>
            <a:ext cx="2398143" cy="95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9065" y="5285115"/>
            <a:ext cx="2398143" cy="85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4785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0811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8529" y="2527540"/>
            <a:ext cx="1785668" cy="644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6424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3102" y="263522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…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Connector 11"/>
          <p:cNvCxnSpPr>
            <a:endCxn id="5" idx="0"/>
          </p:cNvCxnSpPr>
          <p:nvPr/>
        </p:nvCxnSpPr>
        <p:spPr>
          <a:xfrm>
            <a:off x="5779511" y="3312544"/>
            <a:ext cx="8626" cy="5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5788137" y="4770407"/>
            <a:ext cx="0" cy="51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97" y="3754744"/>
            <a:ext cx="4063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Databases allows us to separate the </a:t>
            </a:r>
            <a:r>
              <a:rPr lang="en-US" b="1" i="1" dirty="0" smtClean="0">
                <a:solidFill>
                  <a:schemeClr val="accent2"/>
                </a:solidFill>
              </a:rPr>
              <a:t>physical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</a:rPr>
              <a:t>logical </a:t>
            </a:r>
            <a:r>
              <a:rPr lang="en-US" dirty="0" smtClean="0"/>
              <a:t>representation of the data.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Meaning that we are able to modify the physical storage without changing the logical representation of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7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3391</TotalTime>
  <Words>1703</Words>
  <Application>Microsoft Macintosh PowerPoint</Application>
  <PresentationFormat>On-screen Show (4:3)</PresentationFormat>
  <Paragraphs>362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Arial</vt:lpstr>
      <vt:lpstr>Clarity</vt:lpstr>
      <vt:lpstr>PHP &amp; MySQL</vt:lpstr>
      <vt:lpstr>Outline </vt:lpstr>
      <vt:lpstr>Why Databases?</vt:lpstr>
      <vt:lpstr>Why Databases? </vt:lpstr>
      <vt:lpstr>PowerPoint Presentation</vt:lpstr>
      <vt:lpstr>What is a database?</vt:lpstr>
      <vt:lpstr>Timeline of Databases </vt:lpstr>
      <vt:lpstr>Relational DBMS to the rescue</vt:lpstr>
      <vt:lpstr>Architecture of Databases </vt:lpstr>
      <vt:lpstr>Relational DBMS to the rescue</vt:lpstr>
      <vt:lpstr>Relational Model: Levels of Abstraction</vt:lpstr>
      <vt:lpstr>Key Concepts: Relational Model  </vt:lpstr>
      <vt:lpstr>Structured Query Language (SQL)</vt:lpstr>
      <vt:lpstr>ACID Properties</vt:lpstr>
      <vt:lpstr>ACID (Cont.) - System Failures</vt:lpstr>
      <vt:lpstr>ACID (Cont.) - Parallel Transactions</vt:lpstr>
      <vt:lpstr>SQL: Creating Relations</vt:lpstr>
      <vt:lpstr>Integrity Constraints</vt:lpstr>
      <vt:lpstr>SQL: Creating Relations</vt:lpstr>
      <vt:lpstr>Where does DB fit in Web Architecture?</vt:lpstr>
      <vt:lpstr>MYSQL</vt:lpstr>
      <vt:lpstr>MySQL – Via Command Line</vt:lpstr>
      <vt:lpstr>MySQL – Via Command Line</vt:lpstr>
      <vt:lpstr>MySQL – via phpMyAdmin</vt:lpstr>
      <vt:lpstr>MySQL – via phpMyAdmin</vt:lpstr>
      <vt:lpstr>MySQL – via phpMyAdmin</vt:lpstr>
      <vt:lpstr>MySQL – Via PHP</vt:lpstr>
      <vt:lpstr>Bookstore DB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Storage</dc:title>
  <dc:creator>Mariam Salloum</dc:creator>
  <cp:lastModifiedBy>Microsoft Office User</cp:lastModifiedBy>
  <cp:revision>85</cp:revision>
  <dcterms:created xsi:type="dcterms:W3CDTF">2016-04-07T16:03:20Z</dcterms:created>
  <dcterms:modified xsi:type="dcterms:W3CDTF">2017-02-28T18:23:36Z</dcterms:modified>
</cp:coreProperties>
</file>