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93" r:id="rId4"/>
    <p:sldId id="261" r:id="rId5"/>
    <p:sldId id="262" r:id="rId6"/>
    <p:sldId id="263" r:id="rId7"/>
    <p:sldId id="264" r:id="rId8"/>
    <p:sldId id="265" r:id="rId9"/>
    <p:sldId id="267" r:id="rId10"/>
    <p:sldId id="268" r:id="rId11"/>
    <p:sldId id="269" r:id="rId12"/>
    <p:sldId id="271" r:id="rId13"/>
    <p:sldId id="272" r:id="rId14"/>
    <p:sldId id="273" r:id="rId15"/>
    <p:sldId id="274" r:id="rId16"/>
    <p:sldId id="275" r:id="rId17"/>
    <p:sldId id="296" r:id="rId18"/>
    <p:sldId id="297" r:id="rId19"/>
    <p:sldId id="276" r:id="rId20"/>
    <p:sldId id="277" r:id="rId21"/>
    <p:sldId id="278" r:id="rId22"/>
    <p:sldId id="279" r:id="rId23"/>
    <p:sldId id="298" r:id="rId24"/>
    <p:sldId id="280" r:id="rId25"/>
    <p:sldId id="299" r:id="rId26"/>
    <p:sldId id="281" r:id="rId27"/>
    <p:sldId id="282" r:id="rId28"/>
    <p:sldId id="283" r:id="rId29"/>
    <p:sldId id="300" r:id="rId30"/>
    <p:sldId id="284" r:id="rId31"/>
    <p:sldId id="285" r:id="rId32"/>
    <p:sldId id="286" r:id="rId33"/>
    <p:sldId id="287" r:id="rId34"/>
    <p:sldId id="288" r:id="rId35"/>
    <p:sldId id="289" r:id="rId36"/>
    <p:sldId id="290" r:id="rId37"/>
    <p:sldId id="295" r:id="rId38"/>
    <p:sldId id="294" r:id="rId39"/>
    <p:sldId id="301" r:id="rId40"/>
    <p:sldId id="302" r:id="rId41"/>
    <p:sldId id="303" r:id="rId42"/>
    <p:sldId id="304" r:id="rId43"/>
    <p:sldId id="305" r:id="rId44"/>
    <p:sldId id="306" r:id="rId45"/>
    <p:sldId id="307" r:id="rId46"/>
    <p:sldId id="308" r:id="rId47"/>
    <p:sldId id="30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12"/>
    <p:restoredTop sz="94669"/>
  </p:normalViewPr>
  <p:slideViewPr>
    <p:cSldViewPr snapToGrid="0" snapToObjects="1">
      <p:cViewPr>
        <p:scale>
          <a:sx n="70" d="100"/>
          <a:sy n="70" d="100"/>
        </p:scale>
        <p:origin x="576"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E58919-45EF-CA44-954C-E06359CFC2D0}" type="datetimeFigureOut">
              <a:rPr lang="en-US" smtClean="0"/>
              <a:t>3/6/18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D8BF1-9D69-6D48-B676-EE049DAB95A3}"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8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E58919-45EF-CA44-954C-E06359CFC2D0}" type="datetimeFigureOut">
              <a:rPr lang="en-US" smtClean="0"/>
              <a:t>3/6/18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D8BF1-9D69-6D48-B676-EE049DAB95A3}" type="slidenum">
              <a:rPr lang="en-US" smtClean="0"/>
              <a:t>‹#›</a:t>
            </a:fld>
            <a:endParaRPr lang="en-US"/>
          </a:p>
        </p:txBody>
      </p:sp>
    </p:spTree>
    <p:extLst>
      <p:ext uri="{BB962C8B-B14F-4D97-AF65-F5344CB8AC3E}">
        <p14:creationId xmlns:p14="http://schemas.microsoft.com/office/powerpoint/2010/main" val="66893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E58919-45EF-CA44-954C-E06359CFC2D0}" type="datetimeFigureOut">
              <a:rPr lang="en-US" smtClean="0"/>
              <a:t>3/6/18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D8BF1-9D69-6D48-B676-EE049DAB95A3}" type="slidenum">
              <a:rPr lang="en-US" smtClean="0"/>
              <a:t>‹#›</a:t>
            </a:fld>
            <a:endParaRPr lang="en-US"/>
          </a:p>
        </p:txBody>
      </p:sp>
    </p:spTree>
    <p:extLst>
      <p:ext uri="{BB962C8B-B14F-4D97-AF65-F5344CB8AC3E}">
        <p14:creationId xmlns:p14="http://schemas.microsoft.com/office/powerpoint/2010/main" val="705720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122238"/>
            <a:ext cx="10363200" cy="1020762"/>
          </a:xfr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a:xfrm>
            <a:off x="1219200" y="1646238"/>
            <a:ext cx="8534400" cy="4525963"/>
          </a:xfrm>
        </p:spPr>
        <p:txBody>
          <a:bodyPr/>
          <a:lstStyle>
            <a:lvl1pPr marL="0" indent="0">
              <a:spcAft>
                <a:spcPts val="1200"/>
              </a:spcAft>
              <a:buNone/>
              <a:defRPr sz="2200">
                <a:solidFill>
                  <a:schemeClr val="tx1"/>
                </a:solidFill>
              </a:defRPr>
            </a:lvl1pPr>
            <a:lvl2pPr marL="461963" indent="-4763">
              <a:spcAft>
                <a:spcPts val="1200"/>
              </a:spcAft>
              <a:buNone/>
              <a:defRPr sz="2000">
                <a:solidFill>
                  <a:schemeClr val="tx1"/>
                </a:solidFill>
              </a:defRPr>
            </a:lvl2pPr>
            <a:lvl3pPr marL="914400" indent="0">
              <a:buNone/>
              <a:defRPr sz="1800">
                <a:solidFill>
                  <a:schemeClr val="tx1"/>
                </a:solidFill>
              </a:defRPr>
            </a:lvl3pPr>
            <a:lvl4pPr marL="1376363" indent="-4763">
              <a:buNone/>
              <a:defRPr sz="1600">
                <a:solidFill>
                  <a:schemeClr val="tx1"/>
                </a:solidFill>
              </a:defRPr>
            </a:lvl4pPr>
            <a:lvl5pPr marL="1828800" indent="0">
              <a:buNone/>
              <a:defRPr sz="14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5E5D8BF1-9D69-6D48-B676-EE049DAB95A3}" type="slidenum">
              <a:rPr lang="en-US" smtClean="0"/>
              <a:t>‹#›</a:t>
            </a:fld>
            <a:endParaRPr lang="en-US"/>
          </a:p>
        </p:txBody>
      </p:sp>
      <p:sp>
        <p:nvSpPr>
          <p:cNvPr id="12" name="Content Placeholder 11"/>
          <p:cNvSpPr>
            <a:spLocks noGrp="1"/>
          </p:cNvSpPr>
          <p:nvPr>
            <p:ph sz="quarter" idx="13" hasCustomPrompt="1"/>
          </p:nvPr>
        </p:nvSpPr>
        <p:spPr>
          <a:xfrm>
            <a:off x="1219200" y="838200"/>
            <a:ext cx="8534400" cy="304800"/>
          </a:xfrm>
        </p:spPr>
        <p:txBody>
          <a:bodyPr>
            <a:normAutofit/>
          </a:bodyPr>
          <a:lstStyle>
            <a:lvl1pPr>
              <a:buNone/>
              <a:defRPr sz="1500">
                <a:latin typeface="Rockwell" pitchFamily="18" charset="0"/>
              </a:defRPr>
            </a:lvl1pPr>
          </a:lstStyle>
          <a:p>
            <a:pPr lvl="0"/>
            <a:r>
              <a:rPr lang="en-US" dirty="0" smtClean="0"/>
              <a:t>Enter subtitle</a:t>
            </a:r>
            <a:endParaRPr lang="en-US" dirty="0"/>
          </a:p>
        </p:txBody>
      </p:sp>
    </p:spTree>
    <p:extLst>
      <p:ext uri="{BB962C8B-B14F-4D97-AF65-F5344CB8AC3E}">
        <p14:creationId xmlns:p14="http://schemas.microsoft.com/office/powerpoint/2010/main" val="48471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E58919-45EF-CA44-954C-E06359CFC2D0}" type="datetimeFigureOut">
              <a:rPr lang="en-US" smtClean="0"/>
              <a:t>3/6/18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D8BF1-9D69-6D48-B676-EE049DAB95A3}" type="slidenum">
              <a:rPr lang="en-US" smtClean="0"/>
              <a:t>‹#›</a:t>
            </a:fld>
            <a:endParaRPr lang="en-US"/>
          </a:p>
        </p:txBody>
      </p:sp>
    </p:spTree>
    <p:extLst>
      <p:ext uri="{BB962C8B-B14F-4D97-AF65-F5344CB8AC3E}">
        <p14:creationId xmlns:p14="http://schemas.microsoft.com/office/powerpoint/2010/main" val="65392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E58919-45EF-CA44-954C-E06359CFC2D0}" type="datetimeFigureOut">
              <a:rPr lang="en-US" smtClean="0"/>
              <a:t>3/6/18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D8BF1-9D69-6D48-B676-EE049DAB95A3}"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2659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E58919-45EF-CA44-954C-E06359CFC2D0}" type="datetimeFigureOut">
              <a:rPr lang="en-US" smtClean="0"/>
              <a:t>3/6/18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D8BF1-9D69-6D48-B676-EE049DAB95A3}" type="slidenum">
              <a:rPr lang="en-US" smtClean="0"/>
              <a:t>‹#›</a:t>
            </a:fld>
            <a:endParaRPr lang="en-US"/>
          </a:p>
        </p:txBody>
      </p:sp>
    </p:spTree>
    <p:extLst>
      <p:ext uri="{BB962C8B-B14F-4D97-AF65-F5344CB8AC3E}">
        <p14:creationId xmlns:p14="http://schemas.microsoft.com/office/powerpoint/2010/main" val="14436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E58919-45EF-CA44-954C-E06359CFC2D0}" type="datetimeFigureOut">
              <a:rPr lang="en-US" smtClean="0"/>
              <a:t>3/6/18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5D8BF1-9D69-6D48-B676-EE049DAB95A3}"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122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E58919-45EF-CA44-954C-E06359CFC2D0}" type="datetimeFigureOut">
              <a:rPr lang="en-US" smtClean="0"/>
              <a:t>3/6/18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5D8BF1-9D69-6D48-B676-EE049DAB95A3}" type="slidenum">
              <a:rPr lang="en-US" smtClean="0"/>
              <a:t>‹#›</a:t>
            </a:fld>
            <a:endParaRPr lang="en-US"/>
          </a:p>
        </p:txBody>
      </p:sp>
    </p:spTree>
    <p:extLst>
      <p:ext uri="{BB962C8B-B14F-4D97-AF65-F5344CB8AC3E}">
        <p14:creationId xmlns:p14="http://schemas.microsoft.com/office/powerpoint/2010/main" val="138228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58919-45EF-CA44-954C-E06359CFC2D0}" type="datetimeFigureOut">
              <a:rPr lang="en-US" smtClean="0"/>
              <a:t>3/6/18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5D8BF1-9D69-6D48-B676-EE049DAB95A3}" type="slidenum">
              <a:rPr lang="en-US" smtClean="0"/>
              <a:t>‹#›</a:t>
            </a:fld>
            <a:endParaRPr lang="en-US"/>
          </a:p>
        </p:txBody>
      </p:sp>
    </p:spTree>
    <p:extLst>
      <p:ext uri="{BB962C8B-B14F-4D97-AF65-F5344CB8AC3E}">
        <p14:creationId xmlns:p14="http://schemas.microsoft.com/office/powerpoint/2010/main" val="616708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E58919-45EF-CA44-954C-E06359CFC2D0}" type="datetimeFigureOut">
              <a:rPr lang="en-US" smtClean="0"/>
              <a:t>3/6/18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D8BF1-9D69-6D48-B676-EE049DAB95A3}"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830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E58919-45EF-CA44-954C-E06359CFC2D0}" type="datetimeFigureOut">
              <a:rPr lang="en-US" smtClean="0"/>
              <a:t>3/6/18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D8BF1-9D69-6D48-B676-EE049DAB95A3}" type="slidenum">
              <a:rPr lang="en-US" smtClean="0"/>
              <a:t>‹#›</a:t>
            </a:fld>
            <a:endParaRPr lang="en-US"/>
          </a:p>
        </p:txBody>
      </p:sp>
    </p:spTree>
    <p:extLst>
      <p:ext uri="{BB962C8B-B14F-4D97-AF65-F5344CB8AC3E}">
        <p14:creationId xmlns:p14="http://schemas.microsoft.com/office/powerpoint/2010/main" val="17500211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18E58919-45EF-CA44-954C-E06359CFC2D0}" type="datetimeFigureOut">
              <a:rPr lang="en-US" smtClean="0"/>
              <a:t>3/6/18</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5E5D8BF1-9D69-6D48-B676-EE049DAB95A3}" type="slidenum">
              <a:rPr lang="en-US" smtClean="0"/>
              <a:t>‹#›</a:t>
            </a:fld>
            <a:endParaRPr lang="en-US"/>
          </a:p>
        </p:txBody>
      </p:sp>
    </p:spTree>
    <p:extLst>
      <p:ext uri="{BB962C8B-B14F-4D97-AF65-F5344CB8AC3E}">
        <p14:creationId xmlns:p14="http://schemas.microsoft.com/office/powerpoint/2010/main" val="268420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3.png"/><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ackj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 &amp; Security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740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String Validation</a:t>
            </a:r>
            <a:endParaRPr lang="en-US" dirty="0"/>
          </a:p>
        </p:txBody>
      </p:sp>
      <p:sp>
        <p:nvSpPr>
          <p:cNvPr id="3" name="Content Placeholder 2"/>
          <p:cNvSpPr>
            <a:spLocks noGrp="1"/>
          </p:cNvSpPr>
          <p:nvPr>
            <p:ph idx="1"/>
          </p:nvPr>
        </p:nvSpPr>
        <p:spPr/>
        <p:txBody>
          <a:bodyPr/>
          <a:lstStyle/>
          <a:p>
            <a:r>
              <a:rPr lang="en-US" altLang="en-US" dirty="0" smtClean="0"/>
              <a:t>PHP comes with a </a:t>
            </a:r>
            <a:r>
              <a:rPr lang="en-US" altLang="en-US" dirty="0" err="1" smtClean="0"/>
              <a:t>ctype</a:t>
            </a:r>
            <a:r>
              <a:rPr lang="en-US" altLang="en-US" dirty="0" smtClean="0"/>
              <a:t>, extension that offers a very quick mechanism for validating string content.</a:t>
            </a:r>
          </a:p>
          <a:p>
            <a:endParaRPr lang="en-US" altLang="en-US" dirty="0"/>
          </a:p>
        </p:txBody>
      </p:sp>
      <p:sp>
        <p:nvSpPr>
          <p:cNvPr id="7" name="Rectangle 6"/>
          <p:cNvSpPr/>
          <p:nvPr/>
        </p:nvSpPr>
        <p:spPr>
          <a:xfrm>
            <a:off x="3567953" y="2188819"/>
            <a:ext cx="6096000" cy="4524315"/>
          </a:xfrm>
          <a:prstGeom prst="rect">
            <a:avLst/>
          </a:prstGeom>
        </p:spPr>
        <p:txBody>
          <a:bodyPr>
            <a:spAutoFit/>
          </a:bodyPr>
          <a:lstStyle/>
          <a:p>
            <a:pPr lvl="2">
              <a:buClr>
                <a:srgbClr val="FF9933"/>
              </a:buClr>
              <a:buNone/>
            </a:pPr>
            <a:r>
              <a:rPr lang="en-US" altLang="en-US" sz="2400" i="1" smtClean="0">
                <a:solidFill>
                  <a:srgbClr val="669900"/>
                </a:solidFill>
              </a:rPr>
              <a:t>if (!</a:t>
            </a:r>
            <a:r>
              <a:rPr lang="en-US" altLang="en-US" sz="2400" i="1" dirty="0" err="1" smtClean="0">
                <a:solidFill>
                  <a:srgbClr val="669900"/>
                </a:solidFill>
              </a:rPr>
              <a:t>ctype_alnum</a:t>
            </a:r>
            <a:r>
              <a:rPr lang="en-US" altLang="en-US" sz="2400" i="1" dirty="0" smtClean="0">
                <a:solidFill>
                  <a:srgbClr val="669900"/>
                </a:solidFill>
              </a:rPr>
              <a:t>($_GET['login'])) {</a:t>
            </a:r>
          </a:p>
          <a:p>
            <a:pPr lvl="2">
              <a:buClr>
                <a:srgbClr val="FF9933"/>
              </a:buClr>
              <a:buNone/>
            </a:pPr>
            <a:r>
              <a:rPr lang="en-US" altLang="en-US" sz="2400" i="1" dirty="0" smtClean="0">
                <a:solidFill>
                  <a:srgbClr val="669900"/>
                </a:solidFill>
              </a:rPr>
              <a:t>		echo "Only A-Za-z0-9 are allowed.";</a:t>
            </a:r>
          </a:p>
          <a:p>
            <a:pPr lvl="2">
              <a:buClr>
                <a:srgbClr val="FF9933"/>
              </a:buClr>
              <a:buNone/>
            </a:pPr>
            <a:r>
              <a:rPr lang="en-US" altLang="en-US" sz="2400" i="1" dirty="0" smtClean="0">
                <a:solidFill>
                  <a:srgbClr val="669900"/>
                </a:solidFill>
              </a:rPr>
              <a:t>}</a:t>
            </a:r>
          </a:p>
          <a:p>
            <a:pPr lvl="2">
              <a:buClr>
                <a:srgbClr val="FF9933"/>
              </a:buClr>
              <a:buNone/>
            </a:pPr>
            <a:r>
              <a:rPr lang="en-US" altLang="en-US" sz="2400" i="1" dirty="0" smtClean="0">
                <a:solidFill>
                  <a:srgbClr val="669900"/>
                </a:solidFill>
              </a:rPr>
              <a:t>if (!</a:t>
            </a:r>
            <a:r>
              <a:rPr lang="en-US" altLang="en-US" sz="2400" i="1" dirty="0" err="1" smtClean="0">
                <a:solidFill>
                  <a:srgbClr val="669900"/>
                </a:solidFill>
              </a:rPr>
              <a:t>ctype_alpha</a:t>
            </a:r>
            <a:r>
              <a:rPr lang="en-US" altLang="en-US" sz="2400" i="1" dirty="0" smtClean="0">
                <a:solidFill>
                  <a:srgbClr val="669900"/>
                </a:solidFill>
              </a:rPr>
              <a:t>($_GET['captcha'])) {</a:t>
            </a:r>
          </a:p>
          <a:p>
            <a:pPr lvl="2">
              <a:buClr>
                <a:srgbClr val="FF9933"/>
              </a:buClr>
              <a:buNone/>
            </a:pPr>
            <a:r>
              <a:rPr lang="en-US" altLang="en-US" sz="2400" i="1" dirty="0" smtClean="0">
                <a:solidFill>
                  <a:srgbClr val="669900"/>
                </a:solidFill>
              </a:rPr>
              <a:t>		echo "Only A-</a:t>
            </a:r>
            <a:r>
              <a:rPr lang="en-US" altLang="en-US" sz="2400" i="1" dirty="0" err="1" smtClean="0">
                <a:solidFill>
                  <a:srgbClr val="669900"/>
                </a:solidFill>
              </a:rPr>
              <a:t>Za</a:t>
            </a:r>
            <a:r>
              <a:rPr lang="en-US" altLang="en-US" sz="2400" i="1" dirty="0" smtClean="0">
                <a:solidFill>
                  <a:srgbClr val="669900"/>
                </a:solidFill>
              </a:rPr>
              <a:t>-z are allowed.";</a:t>
            </a:r>
          </a:p>
          <a:p>
            <a:pPr lvl="2">
              <a:buClr>
                <a:srgbClr val="FF9933"/>
              </a:buClr>
              <a:buNone/>
            </a:pPr>
            <a:r>
              <a:rPr lang="en-US" altLang="en-US" sz="2400" i="1" dirty="0" smtClean="0">
                <a:solidFill>
                  <a:srgbClr val="669900"/>
                </a:solidFill>
              </a:rPr>
              <a:t>}</a:t>
            </a:r>
          </a:p>
          <a:p>
            <a:pPr lvl="2">
              <a:buClr>
                <a:srgbClr val="FF9933"/>
              </a:buClr>
              <a:buNone/>
            </a:pPr>
            <a:r>
              <a:rPr lang="en-US" altLang="en-US" sz="2400" i="1" dirty="0" smtClean="0">
                <a:solidFill>
                  <a:srgbClr val="669900"/>
                </a:solidFill>
              </a:rPr>
              <a:t>if (!</a:t>
            </a:r>
            <a:r>
              <a:rPr lang="en-US" altLang="en-US" sz="2400" i="1" dirty="0" err="1" smtClean="0">
                <a:solidFill>
                  <a:srgbClr val="669900"/>
                </a:solidFill>
              </a:rPr>
              <a:t>ctype_xdigit</a:t>
            </a:r>
            <a:r>
              <a:rPr lang="en-US" altLang="en-US" sz="2400" i="1" dirty="0" smtClean="0">
                <a:solidFill>
                  <a:srgbClr val="669900"/>
                </a:solidFill>
              </a:rPr>
              <a:t>($_GET['color'])) {</a:t>
            </a:r>
          </a:p>
          <a:p>
            <a:pPr lvl="2">
              <a:buClr>
                <a:srgbClr val="FF9933"/>
              </a:buClr>
              <a:buNone/>
            </a:pPr>
            <a:r>
              <a:rPr lang="en-US" altLang="en-US" sz="2400" i="1" dirty="0" smtClean="0">
                <a:solidFill>
                  <a:srgbClr val="669900"/>
                </a:solidFill>
              </a:rPr>
              <a:t>		echo "Only hexadecimal values are allowed";</a:t>
            </a:r>
          </a:p>
          <a:p>
            <a:pPr lvl="2">
              <a:buClr>
                <a:srgbClr val="FF9933"/>
              </a:buClr>
              <a:buNone/>
            </a:pPr>
            <a:r>
              <a:rPr lang="en-US" altLang="en-US" sz="2400" i="1" dirty="0" smtClean="0">
                <a:solidFill>
                  <a:srgbClr val="669900"/>
                </a:solidFill>
              </a:rPr>
              <a:t>}</a:t>
            </a:r>
            <a:endParaRPr lang="en-US" altLang="en-US" sz="2400" i="1" dirty="0">
              <a:solidFill>
                <a:srgbClr val="669900"/>
              </a:solidFill>
            </a:endParaRPr>
          </a:p>
        </p:txBody>
      </p:sp>
    </p:spTree>
    <p:extLst>
      <p:ext uri="{BB962C8B-B14F-4D97-AF65-F5344CB8AC3E}">
        <p14:creationId xmlns:p14="http://schemas.microsoft.com/office/powerpoint/2010/main" val="44367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1752600" y="2133600"/>
            <a:ext cx="8915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imes New Roman" charset="0"/>
              </a:defRPr>
            </a:lvl1pPr>
            <a:lvl2pPr marL="742950" indent="-285750" eaLnBrk="0" hangingPunct="0">
              <a:defRPr b="1">
                <a:solidFill>
                  <a:schemeClr val="tx1"/>
                </a:solidFill>
                <a:latin typeface="Times New Roman" charset="0"/>
              </a:defRPr>
            </a:lvl2pPr>
            <a:lvl3pPr marL="1143000" indent="-228600" eaLnBrk="0" hangingPunct="0">
              <a:defRPr b="1">
                <a:solidFill>
                  <a:schemeClr val="tx1"/>
                </a:solidFill>
                <a:latin typeface="Times New Roman" charset="0"/>
              </a:defRPr>
            </a:lvl3pPr>
            <a:lvl4pPr marL="1600200" indent="-228600" eaLnBrk="0" hangingPunct="0">
              <a:defRPr b="1">
                <a:solidFill>
                  <a:schemeClr val="tx1"/>
                </a:solidFill>
                <a:latin typeface="Times New Roman" charset="0"/>
              </a:defRPr>
            </a:lvl4pPr>
            <a:lvl5pPr marL="2057400" indent="-228600" eaLnBrk="0" hangingPunct="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pPr eaLnBrk="1" hangingPunct="1">
              <a:spcBef>
                <a:spcPct val="20000"/>
              </a:spcBef>
              <a:buClr>
                <a:srgbClr val="FF9933"/>
              </a:buClr>
              <a:buFont typeface="Wingdings" charset="2"/>
              <a:buChar char="§"/>
            </a:pPr>
            <a:endParaRPr lang="en-US" altLang="en-US" sz="2400" b="0" dirty="0"/>
          </a:p>
        </p:txBody>
      </p:sp>
      <p:sp>
        <p:nvSpPr>
          <p:cNvPr id="2" name="Title 1"/>
          <p:cNvSpPr>
            <a:spLocks noGrp="1"/>
          </p:cNvSpPr>
          <p:nvPr>
            <p:ph type="title"/>
          </p:nvPr>
        </p:nvSpPr>
        <p:spPr/>
        <p:txBody>
          <a:bodyPr/>
          <a:lstStyle/>
          <a:p>
            <a:r>
              <a:rPr lang="en-US" dirty="0" smtClean="0"/>
              <a:t>Magic Quotes</a:t>
            </a:r>
            <a:endParaRPr lang="en-US" dirty="0"/>
          </a:p>
        </p:txBody>
      </p:sp>
      <p:sp>
        <p:nvSpPr>
          <p:cNvPr id="3" name="Content Placeholder 2"/>
          <p:cNvSpPr>
            <a:spLocks noGrp="1"/>
          </p:cNvSpPr>
          <p:nvPr>
            <p:ph idx="1"/>
          </p:nvPr>
        </p:nvSpPr>
        <p:spPr/>
        <p:txBody>
          <a:bodyPr/>
          <a:lstStyle/>
          <a:p>
            <a:pPr>
              <a:buClr>
                <a:srgbClr val="FF9933"/>
              </a:buClr>
              <a:buFont typeface="Wingdings" charset="2"/>
              <a:buChar char="§"/>
            </a:pPr>
            <a:r>
              <a:rPr lang="en-US" altLang="en-US" dirty="0"/>
              <a:t>What are Magic Quotes ??</a:t>
            </a:r>
          </a:p>
          <a:p>
            <a:pPr>
              <a:buClr>
                <a:srgbClr val="FF9933"/>
              </a:buClr>
              <a:buFont typeface="Wingdings" charset="2"/>
              <a:buChar char="§"/>
            </a:pPr>
            <a:endParaRPr lang="en-US" altLang="en-US" dirty="0"/>
          </a:p>
          <a:p>
            <a:pPr>
              <a:buClr>
                <a:srgbClr val="FF9933"/>
              </a:buClr>
              <a:buFont typeface="Wingdings" charset="2"/>
              <a:buChar char="§"/>
            </a:pPr>
            <a:r>
              <a:rPr lang="en-US" altLang="en-US" dirty="0"/>
              <a:t>Problems associated with it !!</a:t>
            </a:r>
          </a:p>
          <a:p>
            <a:pPr>
              <a:buClr>
                <a:srgbClr val="FF9933"/>
              </a:buClr>
              <a:buNone/>
            </a:pPr>
            <a:endParaRPr lang="en-US" altLang="en-US" dirty="0"/>
          </a:p>
          <a:p>
            <a:pPr>
              <a:buClr>
                <a:srgbClr val="FF9933"/>
              </a:buClr>
              <a:buFont typeface="Wingdings" charset="2"/>
              <a:buChar char="§"/>
            </a:pPr>
            <a:r>
              <a:rPr lang="en-US" altLang="en-US" dirty="0"/>
              <a:t>How to deal with it ?? </a:t>
            </a:r>
          </a:p>
          <a:p>
            <a:endParaRPr lang="en-US" dirty="0"/>
          </a:p>
        </p:txBody>
      </p:sp>
    </p:spTree>
    <p:extLst>
      <p:ext uri="{BB962C8B-B14F-4D97-AF65-F5344CB8AC3E}">
        <p14:creationId xmlns:p14="http://schemas.microsoft.com/office/powerpoint/2010/main" val="503410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Cross Site Scripting</a:t>
            </a:r>
            <a:endParaRPr lang="en-US" dirty="0"/>
          </a:p>
        </p:txBody>
      </p:sp>
      <p:sp>
        <p:nvSpPr>
          <p:cNvPr id="3" name="Content Placeholder 2"/>
          <p:cNvSpPr>
            <a:spLocks noGrp="1"/>
          </p:cNvSpPr>
          <p:nvPr>
            <p:ph idx="1"/>
          </p:nvPr>
        </p:nvSpPr>
        <p:spPr/>
        <p:txBody>
          <a:bodyPr/>
          <a:lstStyle/>
          <a:p>
            <a:r>
              <a:rPr lang="en-US" altLang="en-US" dirty="0" smtClean="0"/>
              <a:t>Cross Site Scripting (XSS) is a situation where by attacker injects HTML code, which is then displayed on the page without further validation. </a:t>
            </a:r>
          </a:p>
          <a:p>
            <a:endParaRPr lang="en-US" altLang="en-US" dirty="0" smtClean="0"/>
          </a:p>
          <a:p>
            <a:pPr lvl="1"/>
            <a:r>
              <a:rPr lang="en-US" altLang="en-US" dirty="0" smtClean="0"/>
              <a:t> Can lead to embarrassment</a:t>
            </a:r>
          </a:p>
          <a:p>
            <a:pPr lvl="1"/>
            <a:r>
              <a:rPr lang="en-US" altLang="en-US" dirty="0" smtClean="0"/>
              <a:t> Session take-over</a:t>
            </a:r>
          </a:p>
          <a:p>
            <a:pPr lvl="1"/>
            <a:r>
              <a:rPr lang="en-US" altLang="en-US" dirty="0" smtClean="0"/>
              <a:t> Password theft</a:t>
            </a:r>
          </a:p>
          <a:p>
            <a:pPr lvl="1"/>
            <a:r>
              <a:rPr lang="en-US" altLang="en-US" dirty="0" smtClean="0"/>
              <a:t> User tracking by 3rd parties</a:t>
            </a:r>
          </a:p>
          <a:p>
            <a:endParaRPr lang="en-US" dirty="0"/>
          </a:p>
        </p:txBody>
      </p:sp>
    </p:spTree>
    <p:extLst>
      <p:ext uri="{BB962C8B-B14F-4D97-AF65-F5344CB8AC3E}">
        <p14:creationId xmlns:p14="http://schemas.microsoft.com/office/powerpoint/2010/main" val="400108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Preventing XSS</a:t>
            </a:r>
            <a:endParaRPr lang="en-US" dirty="0"/>
          </a:p>
        </p:txBody>
      </p:sp>
      <p:sp>
        <p:nvSpPr>
          <p:cNvPr id="3" name="Content Placeholder 2"/>
          <p:cNvSpPr>
            <a:spLocks noGrp="1"/>
          </p:cNvSpPr>
          <p:nvPr>
            <p:ph idx="1"/>
          </p:nvPr>
        </p:nvSpPr>
        <p:spPr/>
        <p:txBody>
          <a:bodyPr/>
          <a:lstStyle/>
          <a:p>
            <a:r>
              <a:rPr lang="en-US" altLang="en-US" dirty="0" smtClean="0"/>
              <a:t>Prevention of XSS is as simple as filtering input data via one of the following:</a:t>
            </a:r>
          </a:p>
          <a:p>
            <a:endParaRPr lang="en-US" altLang="en-US" dirty="0" smtClean="0"/>
          </a:p>
          <a:p>
            <a:pPr lvl="1"/>
            <a:r>
              <a:rPr lang="en-US" altLang="en-US" dirty="0" smtClean="0"/>
              <a:t> </a:t>
            </a:r>
            <a:r>
              <a:rPr lang="en-US" altLang="en-US" dirty="0" err="1" smtClean="0"/>
              <a:t>htmlspecialchars</a:t>
            </a:r>
            <a:r>
              <a:rPr lang="en-US" altLang="en-US" dirty="0" smtClean="0"/>
              <a:t>()</a:t>
            </a:r>
          </a:p>
          <a:p>
            <a:pPr lvl="3"/>
            <a:r>
              <a:rPr lang="en-US" altLang="en-US" sz="2000" dirty="0" smtClean="0"/>
              <a:t>Encodes ‘, “, &lt;, &gt;, &amp;</a:t>
            </a:r>
          </a:p>
          <a:p>
            <a:pPr lvl="1"/>
            <a:r>
              <a:rPr lang="en-US" altLang="en-US" dirty="0" smtClean="0"/>
              <a:t> </a:t>
            </a:r>
            <a:r>
              <a:rPr lang="en-US" altLang="en-US" dirty="0" err="1" smtClean="0"/>
              <a:t>htmlentities</a:t>
            </a:r>
            <a:r>
              <a:rPr lang="en-US" altLang="en-US" dirty="0" smtClean="0"/>
              <a:t>()</a:t>
            </a:r>
          </a:p>
          <a:p>
            <a:pPr lvl="3"/>
            <a:r>
              <a:rPr lang="en-US" altLang="en-US" sz="2000" dirty="0" smtClean="0"/>
              <a:t>Convert anything that has a corresponding HTML entity.</a:t>
            </a:r>
          </a:p>
          <a:p>
            <a:pPr lvl="1"/>
            <a:r>
              <a:rPr lang="en-US" altLang="en-US" dirty="0" smtClean="0"/>
              <a:t> </a:t>
            </a:r>
            <a:r>
              <a:rPr lang="en-US" altLang="en-US" dirty="0" err="1" smtClean="0"/>
              <a:t>strip_tags</a:t>
            </a:r>
            <a:r>
              <a:rPr lang="en-US" altLang="en-US" dirty="0" smtClean="0"/>
              <a:t>()</a:t>
            </a:r>
          </a:p>
          <a:p>
            <a:pPr lvl="3"/>
            <a:r>
              <a:rPr lang="en-US" altLang="en-US" sz="2000" dirty="0" smtClean="0"/>
              <a:t>Strips anything that resembles HTML tags.</a:t>
            </a:r>
          </a:p>
          <a:p>
            <a:pPr lvl="1"/>
            <a:endParaRPr lang="en-US" altLang="en-US" dirty="0" smtClean="0"/>
          </a:p>
          <a:p>
            <a:r>
              <a:rPr lang="en-US" altLang="en-US" dirty="0" smtClean="0"/>
              <a:t>Tag allowances in </a:t>
            </a:r>
            <a:r>
              <a:rPr lang="en-US" altLang="en-US" dirty="0" err="1" smtClean="0"/>
              <a:t>strip_tags</a:t>
            </a:r>
            <a:r>
              <a:rPr lang="en-US" altLang="en-US" dirty="0" smtClean="0"/>
              <a:t>() are dangerous, because attributes of those tags are not being validated in any way.</a:t>
            </a:r>
          </a:p>
          <a:p>
            <a:endParaRPr lang="en-US" dirty="0"/>
          </a:p>
        </p:txBody>
      </p:sp>
    </p:spTree>
    <p:extLst>
      <p:ext uri="{BB962C8B-B14F-4D97-AF65-F5344CB8AC3E}">
        <p14:creationId xmlns:p14="http://schemas.microsoft.com/office/powerpoint/2010/main" val="851218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Preventing XSS</a:t>
            </a:r>
            <a:endParaRPr lang="en-US" dirty="0"/>
          </a:p>
        </p:txBody>
      </p:sp>
      <p:sp>
        <p:nvSpPr>
          <p:cNvPr id="3" name="Content Placeholder 2"/>
          <p:cNvSpPr>
            <a:spLocks noGrp="1"/>
          </p:cNvSpPr>
          <p:nvPr>
            <p:ph idx="1"/>
          </p:nvPr>
        </p:nvSpPr>
        <p:spPr/>
        <p:txBody>
          <a:bodyPr>
            <a:normAutofit/>
          </a:bodyPr>
          <a:lstStyle/>
          <a:p>
            <a:r>
              <a:rPr lang="en-US" altLang="en-US" dirty="0" smtClean="0"/>
              <a:t>$</a:t>
            </a:r>
            <a:r>
              <a:rPr lang="en-US" altLang="en-US" dirty="0" err="1" smtClean="0"/>
              <a:t>str</a:t>
            </a:r>
            <a:r>
              <a:rPr lang="en-US" altLang="en-US" dirty="0" smtClean="0"/>
              <a:t> = </a:t>
            </a:r>
            <a:r>
              <a:rPr lang="en-US" altLang="en-US" dirty="0" err="1" smtClean="0"/>
              <a:t>strip_tags</a:t>
            </a:r>
            <a:r>
              <a:rPr lang="en-US" altLang="en-US" dirty="0" smtClean="0"/>
              <a:t>($_POST['message']);</a:t>
            </a:r>
          </a:p>
          <a:p>
            <a:endParaRPr lang="en-US" altLang="en-US" dirty="0" smtClean="0"/>
          </a:p>
          <a:p>
            <a:r>
              <a:rPr lang="en-US" altLang="en-US" dirty="0"/>
              <a:t>E</a:t>
            </a:r>
            <a:r>
              <a:rPr lang="en-US" altLang="en-US" dirty="0" smtClean="0"/>
              <a:t>ncode any foreign &amp; special chars</a:t>
            </a:r>
          </a:p>
          <a:p>
            <a:pPr lvl="1"/>
            <a:r>
              <a:rPr lang="en-US" altLang="en-US" dirty="0" smtClean="0"/>
              <a:t>$</a:t>
            </a:r>
            <a:r>
              <a:rPr lang="en-US" altLang="en-US" dirty="0" err="1" smtClean="0"/>
              <a:t>str</a:t>
            </a:r>
            <a:r>
              <a:rPr lang="en-US" altLang="en-US" dirty="0" smtClean="0"/>
              <a:t> = </a:t>
            </a:r>
            <a:r>
              <a:rPr lang="en-US" altLang="en-US" dirty="0" err="1" smtClean="0"/>
              <a:t>htmlentities</a:t>
            </a:r>
            <a:r>
              <a:rPr lang="en-US" altLang="en-US" dirty="0" smtClean="0"/>
              <a:t>($</a:t>
            </a:r>
            <a:r>
              <a:rPr lang="en-US" altLang="en-US" dirty="0" err="1" smtClean="0"/>
              <a:t>str</a:t>
            </a:r>
            <a:r>
              <a:rPr lang="en-US" altLang="en-US" dirty="0" smtClean="0"/>
              <a:t>);</a:t>
            </a:r>
          </a:p>
          <a:p>
            <a:endParaRPr lang="en-US" altLang="en-US" dirty="0" smtClean="0"/>
          </a:p>
          <a:p>
            <a:r>
              <a:rPr lang="en-US" altLang="en-US" dirty="0" smtClean="0"/>
              <a:t>Strip tags can be told to "keep" certain tags</a:t>
            </a:r>
          </a:p>
          <a:p>
            <a:pPr lvl="1"/>
            <a:r>
              <a:rPr lang="en-US" altLang="en-US" dirty="0" smtClean="0"/>
              <a:t>$</a:t>
            </a:r>
            <a:r>
              <a:rPr lang="en-US" altLang="en-US" dirty="0" err="1" smtClean="0"/>
              <a:t>str</a:t>
            </a:r>
            <a:r>
              <a:rPr lang="en-US" altLang="en-US" dirty="0" smtClean="0"/>
              <a:t> = </a:t>
            </a:r>
            <a:r>
              <a:rPr lang="en-US" altLang="en-US" dirty="0" err="1" smtClean="0"/>
              <a:t>strip_tags</a:t>
            </a:r>
            <a:r>
              <a:rPr lang="en-US" altLang="en-US" dirty="0" smtClean="0"/>
              <a:t>($_POST['message'], '&lt;b&gt;&lt;p&gt;&lt;</a:t>
            </a:r>
            <a:r>
              <a:rPr lang="en-US" altLang="en-US" dirty="0" err="1" smtClean="0"/>
              <a:t>i</a:t>
            </a:r>
            <a:r>
              <a:rPr lang="en-US" altLang="en-US" dirty="0" smtClean="0"/>
              <a:t>&gt;&lt;u&gt;');</a:t>
            </a:r>
          </a:p>
          <a:p>
            <a:endParaRPr lang="en-US" altLang="en-US" dirty="0" smtClean="0"/>
          </a:p>
          <a:p>
            <a:r>
              <a:rPr lang="en-US" altLang="en-US" dirty="0" smtClean="0"/>
              <a:t>Tag allowance problems</a:t>
            </a:r>
          </a:p>
          <a:p>
            <a:endParaRPr lang="en-US" dirty="0"/>
          </a:p>
        </p:txBody>
      </p:sp>
      <p:sp>
        <p:nvSpPr>
          <p:cNvPr id="6" name="Rectangle 5"/>
          <p:cNvSpPr/>
          <p:nvPr/>
        </p:nvSpPr>
        <p:spPr>
          <a:xfrm>
            <a:off x="788894" y="5553670"/>
            <a:ext cx="6096000" cy="923330"/>
          </a:xfrm>
          <a:prstGeom prst="rect">
            <a:avLst/>
          </a:prstGeom>
        </p:spPr>
        <p:txBody>
          <a:bodyPr>
            <a:spAutoFit/>
          </a:bodyPr>
          <a:lstStyle/>
          <a:p>
            <a:pPr lvl="1"/>
            <a:r>
              <a:rPr lang="en-US" altLang="en-US" dirty="0" smtClean="0"/>
              <a:t>&lt;u </a:t>
            </a:r>
            <a:r>
              <a:rPr lang="en-US" altLang="en-US" dirty="0" err="1" smtClean="0"/>
              <a:t>onmouseover</a:t>
            </a:r>
            <a:r>
              <a:rPr lang="en-US" altLang="en-US" dirty="0" smtClean="0"/>
              <a:t>="alert('JavaScript is allowed');"&gt;</a:t>
            </a:r>
          </a:p>
          <a:p>
            <a:pPr lvl="1"/>
            <a:r>
              <a:rPr lang="en-US" altLang="en-US" dirty="0" smtClean="0"/>
              <a:t>&lt;b style="font-size: 500px"&gt;Lot's of text&lt;/b&gt;</a:t>
            </a:r>
          </a:p>
          <a:p>
            <a:pPr lvl="1"/>
            <a:r>
              <a:rPr lang="en-US" altLang="en-US" dirty="0" smtClean="0"/>
              <a:t>&lt;/u&gt;</a:t>
            </a:r>
          </a:p>
        </p:txBody>
      </p:sp>
    </p:spTree>
    <p:extLst>
      <p:ext uri="{BB962C8B-B14F-4D97-AF65-F5344CB8AC3E}">
        <p14:creationId xmlns:p14="http://schemas.microsoft.com/office/powerpoint/2010/main" val="2044269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WordArt 6"/>
          <p:cNvSpPr>
            <a:spLocks noChangeArrowheads="1" noChangeShapeType="1" noTextEdit="1"/>
          </p:cNvSpPr>
          <p:nvPr/>
        </p:nvSpPr>
        <p:spPr bwMode="auto">
          <a:xfrm>
            <a:off x="2590800" y="1447800"/>
            <a:ext cx="6553200" cy="1752600"/>
          </a:xfrm>
          <a:prstGeom prst="rect">
            <a:avLst/>
          </a:prstGeom>
        </p:spPr>
        <p:txBody>
          <a:bodyPr wrap="none" fromWordArt="1">
            <a:prstTxWarp prst="textDeflate">
              <a:avLst>
                <a:gd name="adj" fmla="val 16759"/>
              </a:avLst>
            </a:prstTxWarp>
          </a:bodyPr>
          <a:lstStyle/>
          <a:p>
            <a:pPr algn="ctr"/>
            <a:r>
              <a:rPr lang="en-US" sz="3600" kern="10">
                <a:ln w="9525">
                  <a:solidFill>
                    <a:schemeClr val="tx1"/>
                  </a:solidFill>
                  <a:miter lim="800000"/>
                  <a:headEnd/>
                  <a:tailEnd/>
                </a:ln>
                <a:ea typeface="Times New Roman" charset="0"/>
                <a:cs typeface="Times New Roman" charset="0"/>
              </a:rPr>
              <a:t>SQL Injection</a:t>
            </a:r>
          </a:p>
        </p:txBody>
      </p:sp>
      <p:graphicFrame>
        <p:nvGraphicFramePr>
          <p:cNvPr id="18435" name="Object 7"/>
          <p:cNvGraphicFramePr>
            <a:graphicFrameLocks noChangeAspect="1"/>
          </p:cNvGraphicFramePr>
          <p:nvPr/>
        </p:nvGraphicFramePr>
        <p:xfrm>
          <a:off x="4800600" y="3505201"/>
          <a:ext cx="2533650" cy="2143125"/>
        </p:xfrm>
        <a:graphic>
          <a:graphicData uri="http://schemas.openxmlformats.org/presentationml/2006/ole">
            <mc:AlternateContent xmlns:mc="http://schemas.openxmlformats.org/markup-compatibility/2006">
              <mc:Choice xmlns:v="urn:schemas-microsoft-com:vml" Requires="v">
                <p:oleObj spid="_x0000_s18451" name="Image" r:id="rId3" imgW="2533333" imgH="2142857" progId="Photoshop.Image.7">
                  <p:embed/>
                </p:oleObj>
              </mc:Choice>
              <mc:Fallback>
                <p:oleObj name="Image" r:id="rId3" imgW="2533333" imgH="2142857"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505201"/>
                        <a:ext cx="25336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46550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Injection</a:t>
            </a:r>
            <a:endParaRPr lang="en-US" dirty="0"/>
          </a:p>
        </p:txBody>
      </p:sp>
      <p:sp>
        <p:nvSpPr>
          <p:cNvPr id="3" name="Content Placeholder 2"/>
          <p:cNvSpPr>
            <a:spLocks noGrp="1"/>
          </p:cNvSpPr>
          <p:nvPr>
            <p:ph idx="1"/>
          </p:nvPr>
        </p:nvSpPr>
        <p:spPr/>
        <p:txBody>
          <a:bodyPr/>
          <a:lstStyle/>
          <a:p>
            <a:r>
              <a:rPr lang="en-US" altLang="en-US" dirty="0" smtClean="0"/>
              <a:t>SQL injection is similar to XSS, in the fact that not validated data is being used. But in this case this data is passed to the database. </a:t>
            </a:r>
          </a:p>
          <a:p>
            <a:endParaRPr lang="en-US" altLang="en-US" dirty="0" smtClean="0"/>
          </a:p>
          <a:p>
            <a:pPr lvl="1">
              <a:lnSpc>
                <a:spcPct val="150000"/>
              </a:lnSpc>
            </a:pPr>
            <a:r>
              <a:rPr lang="en-US" altLang="en-US" dirty="0" smtClean="0"/>
              <a:t>Arbitrary query execution</a:t>
            </a:r>
          </a:p>
          <a:p>
            <a:pPr lvl="1">
              <a:lnSpc>
                <a:spcPct val="150000"/>
              </a:lnSpc>
            </a:pPr>
            <a:r>
              <a:rPr lang="en-US" altLang="en-US" dirty="0" smtClean="0"/>
              <a:t>Removal of data</a:t>
            </a:r>
          </a:p>
          <a:p>
            <a:pPr lvl="1">
              <a:lnSpc>
                <a:spcPct val="150000"/>
              </a:lnSpc>
            </a:pPr>
            <a:r>
              <a:rPr lang="en-US" altLang="en-US" dirty="0" smtClean="0"/>
              <a:t>Modification of existing values.</a:t>
            </a:r>
          </a:p>
          <a:p>
            <a:pPr lvl="1">
              <a:lnSpc>
                <a:spcPct val="150000"/>
              </a:lnSpc>
            </a:pPr>
            <a:r>
              <a:rPr lang="en-US" altLang="en-US" dirty="0" smtClean="0"/>
              <a:t>Denial of service.</a:t>
            </a:r>
          </a:p>
          <a:p>
            <a:pPr lvl="1">
              <a:lnSpc>
                <a:spcPct val="150000"/>
              </a:lnSpc>
            </a:pPr>
            <a:r>
              <a:rPr lang="en-US" altLang="en-US" dirty="0" smtClean="0"/>
              <a:t>Arbitrary data injection.</a:t>
            </a:r>
          </a:p>
          <a:p>
            <a:pPr lvl="2"/>
            <a:endParaRPr lang="en-US" altLang="en-US" dirty="0" smtClean="0"/>
          </a:p>
        </p:txBody>
      </p:sp>
    </p:spTree>
    <p:extLst>
      <p:ext uri="{BB962C8B-B14F-4D97-AF65-F5344CB8AC3E}">
        <p14:creationId xmlns:p14="http://schemas.microsoft.com/office/powerpoint/2010/main" val="1873433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9965"/>
            <a:ext cx="10972800" cy="990600"/>
          </a:xfrm>
        </p:spPr>
        <p:txBody>
          <a:bodyPr/>
          <a:lstStyle/>
          <a:p>
            <a:r>
              <a:rPr lang="en-US" dirty="0" smtClean="0"/>
              <a:t>SQL Injection Example</a:t>
            </a:r>
            <a:endParaRPr lang="en-US" dirty="0"/>
          </a:p>
        </p:txBody>
      </p:sp>
      <p:sp>
        <p:nvSpPr>
          <p:cNvPr id="5" name="Rectangle 4"/>
          <p:cNvSpPr/>
          <p:nvPr/>
        </p:nvSpPr>
        <p:spPr>
          <a:xfrm>
            <a:off x="744415" y="3567172"/>
            <a:ext cx="10112188" cy="1292662"/>
          </a:xfrm>
          <a:prstGeom prst="rect">
            <a:avLst/>
          </a:prstGeom>
          <a:ln w="12700">
            <a:solidFill>
              <a:schemeClr val="accent2"/>
            </a:solidFill>
            <a:prstDash val="sysDash"/>
          </a:ln>
        </p:spPr>
        <p:txBody>
          <a:bodyPr wrap="square" lIns="182880" tIns="182880" rIns="182880" bIns="182880">
            <a:spAutoFit/>
          </a:bodyPr>
          <a:lstStyle/>
          <a:p>
            <a:pPr>
              <a:buClr>
                <a:srgbClr val="FF9933"/>
              </a:buClr>
              <a:buNone/>
            </a:pPr>
            <a:r>
              <a:rPr lang="en-US" altLang="en-US" sz="2000" dirty="0" smtClean="0">
                <a:solidFill>
                  <a:schemeClr val="accent2"/>
                </a:solidFill>
              </a:rPr>
              <a:t>$user  </a:t>
            </a:r>
            <a:r>
              <a:rPr lang="en-US" altLang="en-US" sz="2000" dirty="0" smtClean="0"/>
              <a:t>=  $_POST[ </a:t>
            </a:r>
            <a:r>
              <a:rPr lang="en-US" altLang="en-US" sz="2000" dirty="0" smtClean="0">
                <a:solidFill>
                  <a:schemeClr val="tx2"/>
                </a:solidFill>
              </a:rPr>
              <a:t>‘user’ </a:t>
            </a:r>
            <a:r>
              <a:rPr lang="en-US" altLang="en-US" sz="2000" dirty="0" smtClean="0"/>
              <a:t>];</a:t>
            </a:r>
          </a:p>
          <a:p>
            <a:pPr>
              <a:buClr>
                <a:srgbClr val="FF9933"/>
              </a:buClr>
              <a:buNone/>
            </a:pPr>
            <a:r>
              <a:rPr lang="en-US" altLang="en-US" sz="2000" dirty="0" smtClean="0">
                <a:solidFill>
                  <a:schemeClr val="accent2"/>
                </a:solidFill>
              </a:rPr>
              <a:t>$pass  </a:t>
            </a:r>
            <a:r>
              <a:rPr lang="en-US" altLang="en-US" sz="2000" dirty="0" smtClean="0"/>
              <a:t>=  $_POST[ </a:t>
            </a:r>
            <a:r>
              <a:rPr lang="en-US" altLang="en-US" sz="2000" dirty="0" smtClean="0">
                <a:solidFill>
                  <a:schemeClr val="tx2"/>
                </a:solidFill>
              </a:rPr>
              <a:t>‘pass’ </a:t>
            </a:r>
            <a:r>
              <a:rPr lang="en-US" altLang="en-US" sz="2000" dirty="0" smtClean="0"/>
              <a:t>];</a:t>
            </a:r>
          </a:p>
          <a:p>
            <a:pPr>
              <a:buClr>
                <a:srgbClr val="FF9933"/>
              </a:buClr>
              <a:buNone/>
            </a:pPr>
            <a:r>
              <a:rPr lang="en-US" altLang="en-US" sz="2000" dirty="0" smtClean="0">
                <a:solidFill>
                  <a:schemeClr val="accent2"/>
                </a:solidFill>
              </a:rPr>
              <a:t>$query  </a:t>
            </a:r>
            <a:r>
              <a:rPr lang="en-US" altLang="en-US" sz="2000" dirty="0" smtClean="0"/>
              <a:t>=  </a:t>
            </a:r>
            <a:r>
              <a:rPr lang="en-US" altLang="en-US" sz="2000" dirty="0" smtClean="0">
                <a:solidFill>
                  <a:schemeClr val="tx2"/>
                </a:solidFill>
              </a:rPr>
              <a:t>”SELECT * FROM users WHERE user=</a:t>
            </a:r>
            <a:r>
              <a:rPr lang="en-US" altLang="en-US" sz="2000" dirty="0" smtClean="0">
                <a:solidFill>
                  <a:schemeClr val="accent2"/>
                </a:solidFill>
              </a:rPr>
              <a:t>$user  </a:t>
            </a:r>
            <a:r>
              <a:rPr lang="en-US" altLang="en-US" sz="2000" dirty="0" smtClean="0">
                <a:solidFill>
                  <a:schemeClr val="tx2"/>
                </a:solidFill>
              </a:rPr>
              <a:t>AND pass=</a:t>
            </a:r>
            <a:r>
              <a:rPr lang="en-US" altLang="en-US" sz="2000" dirty="0" smtClean="0">
                <a:solidFill>
                  <a:schemeClr val="accent2"/>
                </a:solidFill>
              </a:rPr>
              <a:t>$pass</a:t>
            </a:r>
            <a:r>
              <a:rPr lang="en-US" altLang="en-US" sz="2000" dirty="0" smtClean="0">
                <a:solidFill>
                  <a:schemeClr val="tx2"/>
                </a:solidFill>
              </a:rPr>
              <a:t>”</a:t>
            </a:r>
            <a:r>
              <a:rPr lang="en-US" altLang="en-US" sz="2000" dirty="0" smtClean="0"/>
              <a:t>; </a:t>
            </a:r>
          </a:p>
        </p:txBody>
      </p:sp>
      <p:sp>
        <p:nvSpPr>
          <p:cNvPr id="6" name="TextBox 5"/>
          <p:cNvSpPr txBox="1"/>
          <p:nvPr/>
        </p:nvSpPr>
        <p:spPr>
          <a:xfrm>
            <a:off x="762000" y="2883552"/>
            <a:ext cx="10682733" cy="400110"/>
          </a:xfrm>
          <a:prstGeom prst="rect">
            <a:avLst/>
          </a:prstGeom>
          <a:noFill/>
        </p:spPr>
        <p:txBody>
          <a:bodyPr wrap="none" rtlCol="0">
            <a:spAutoFit/>
          </a:bodyPr>
          <a:lstStyle/>
          <a:p>
            <a:r>
              <a:rPr lang="en-US" sz="2000" dirty="0" smtClean="0"/>
              <a:t>Without proper validation, this will allow a malicious user to delete all rows from table users.  </a:t>
            </a:r>
            <a:endParaRPr lang="en-US" sz="2000" dirty="0"/>
          </a:p>
        </p:txBody>
      </p:sp>
      <p:sp>
        <p:nvSpPr>
          <p:cNvPr id="7" name="Rectangle 6"/>
          <p:cNvSpPr/>
          <p:nvPr/>
        </p:nvSpPr>
        <p:spPr>
          <a:xfrm>
            <a:off x="762000" y="1456804"/>
            <a:ext cx="10112188" cy="1292662"/>
          </a:xfrm>
          <a:prstGeom prst="rect">
            <a:avLst/>
          </a:prstGeom>
          <a:ln w="12700">
            <a:solidFill>
              <a:schemeClr val="accent2"/>
            </a:solidFill>
            <a:prstDash val="sysDash"/>
          </a:ln>
        </p:spPr>
        <p:txBody>
          <a:bodyPr wrap="square" lIns="182880" tIns="182880" rIns="182880" bIns="182880">
            <a:spAutoFit/>
          </a:bodyPr>
          <a:lstStyle/>
          <a:p>
            <a:pPr>
              <a:buClr>
                <a:srgbClr val="FF9933"/>
              </a:buClr>
              <a:buNone/>
            </a:pPr>
            <a:r>
              <a:rPr lang="en-US" altLang="en-US" sz="2000" dirty="0" smtClean="0">
                <a:solidFill>
                  <a:schemeClr val="accent2"/>
                </a:solidFill>
              </a:rPr>
              <a:t>$name </a:t>
            </a:r>
            <a:r>
              <a:rPr lang="en-US" altLang="en-US" sz="2000" dirty="0" smtClean="0"/>
              <a:t>= “</a:t>
            </a:r>
            <a:r>
              <a:rPr lang="en-US" altLang="en-US" sz="2000" dirty="0" err="1" smtClean="0">
                <a:solidFill>
                  <a:schemeClr val="accent1"/>
                </a:solidFill>
              </a:rPr>
              <a:t>mugdha</a:t>
            </a:r>
            <a:r>
              <a:rPr lang="en-US" altLang="en-US" sz="2000" dirty="0" smtClean="0">
                <a:solidFill>
                  <a:schemeClr val="accent1"/>
                </a:solidFill>
              </a:rPr>
              <a:t>’; DELETE FROM users; </a:t>
            </a:r>
            <a:r>
              <a:rPr lang="en-US" altLang="en-US" sz="2000" dirty="0" smtClean="0"/>
              <a:t>”;   </a:t>
            </a:r>
            <a:r>
              <a:rPr lang="en-US" altLang="en-US" sz="2000" i="1" dirty="0" smtClean="0">
                <a:solidFill>
                  <a:schemeClr val="accent6">
                    <a:lumMod val="75000"/>
                  </a:schemeClr>
                </a:solidFill>
              </a:rPr>
              <a:t>// Assume name is entered by user</a:t>
            </a:r>
          </a:p>
          <a:p>
            <a:pPr>
              <a:buClr>
                <a:srgbClr val="FF9933"/>
              </a:buClr>
              <a:buNone/>
            </a:pPr>
            <a:endParaRPr lang="en-US" altLang="en-US" sz="2000" dirty="0" smtClean="0"/>
          </a:p>
          <a:p>
            <a:pPr>
              <a:buClr>
                <a:srgbClr val="FF9933"/>
              </a:buClr>
              <a:buNone/>
            </a:pPr>
            <a:r>
              <a:rPr lang="en-US" altLang="en-US" sz="2000" b="1" dirty="0" err="1" smtClean="0">
                <a:solidFill>
                  <a:schemeClr val="accent3"/>
                </a:solidFill>
              </a:rPr>
              <a:t>mysql_query</a:t>
            </a:r>
            <a:r>
              <a:rPr lang="en-US" altLang="en-US" sz="2000" dirty="0" smtClean="0"/>
              <a:t> ( </a:t>
            </a:r>
            <a:r>
              <a:rPr lang="en-US" altLang="en-US" sz="2000" dirty="0" smtClean="0">
                <a:solidFill>
                  <a:schemeClr val="accent1"/>
                </a:solidFill>
              </a:rPr>
              <a:t>“SELECT * FROM users WHERE name =’{</a:t>
            </a:r>
            <a:r>
              <a:rPr lang="en-US" altLang="en-US" sz="2000" dirty="0" smtClean="0">
                <a:solidFill>
                  <a:schemeClr val="accent2"/>
                </a:solidFill>
              </a:rPr>
              <a:t>$name</a:t>
            </a:r>
            <a:r>
              <a:rPr lang="en-US" altLang="en-US" sz="2000" dirty="0" smtClean="0">
                <a:solidFill>
                  <a:schemeClr val="accent1"/>
                </a:solidFill>
              </a:rPr>
              <a:t>}’” </a:t>
            </a:r>
            <a:r>
              <a:rPr lang="en-US" altLang="en-US" sz="2000" dirty="0" smtClean="0"/>
              <a:t>);</a:t>
            </a:r>
            <a:endParaRPr lang="en-US" altLang="en-US" sz="2000" dirty="0"/>
          </a:p>
        </p:txBody>
      </p:sp>
      <p:sp>
        <p:nvSpPr>
          <p:cNvPr id="8" name="TextBox 7"/>
          <p:cNvSpPr txBox="1"/>
          <p:nvPr/>
        </p:nvSpPr>
        <p:spPr>
          <a:xfrm>
            <a:off x="709245" y="5049999"/>
            <a:ext cx="11500392" cy="1938992"/>
          </a:xfrm>
          <a:prstGeom prst="rect">
            <a:avLst/>
          </a:prstGeom>
          <a:noFill/>
        </p:spPr>
        <p:txBody>
          <a:bodyPr wrap="none" rtlCol="0">
            <a:spAutoFit/>
          </a:bodyPr>
          <a:lstStyle/>
          <a:p>
            <a:r>
              <a:rPr lang="en-US" sz="2000" dirty="0" smtClean="0"/>
              <a:t>Without proper validation, a malicious user can enter  </a:t>
            </a:r>
            <a:r>
              <a:rPr lang="en-US" sz="2000" b="1" dirty="0" smtClean="0">
                <a:solidFill>
                  <a:srgbClr val="00B050"/>
                </a:solidFill>
              </a:rPr>
              <a:t>admin’# </a:t>
            </a:r>
            <a:r>
              <a:rPr lang="en-US" sz="2000" dirty="0" smtClean="0"/>
              <a:t>for the </a:t>
            </a:r>
            <a:r>
              <a:rPr lang="en-US" sz="2000" dirty="0" smtClean="0">
                <a:solidFill>
                  <a:schemeClr val="accent6">
                    <a:lumMod val="75000"/>
                  </a:schemeClr>
                </a:solidFill>
              </a:rPr>
              <a:t>$user </a:t>
            </a:r>
            <a:r>
              <a:rPr lang="en-US" sz="2000" dirty="0" smtClean="0"/>
              <a:t>and nothing for </a:t>
            </a:r>
            <a:r>
              <a:rPr lang="en-US" sz="2000" dirty="0" smtClean="0">
                <a:solidFill>
                  <a:schemeClr val="accent6">
                    <a:lumMod val="75000"/>
                  </a:schemeClr>
                </a:solidFill>
              </a:rPr>
              <a:t>$pass.</a:t>
            </a:r>
          </a:p>
          <a:p>
            <a:r>
              <a:rPr lang="en-US" sz="2000" dirty="0" smtClean="0"/>
              <a:t>So what??  Well the query that will be issued is : </a:t>
            </a:r>
          </a:p>
          <a:p>
            <a:r>
              <a:rPr lang="en-US" altLang="en-US" sz="2000" dirty="0"/>
              <a:t>	</a:t>
            </a:r>
            <a:r>
              <a:rPr lang="en-US" altLang="en-US" sz="2000" dirty="0" smtClean="0">
                <a:solidFill>
                  <a:srgbClr val="7030A0"/>
                </a:solidFill>
              </a:rPr>
              <a:t>SELECT * FROM users WHERE user=‘admin’ # AND pass = </a:t>
            </a:r>
          </a:p>
          <a:p>
            <a:endParaRPr lang="en-US" altLang="en-US" sz="2000" dirty="0">
              <a:solidFill>
                <a:schemeClr val="accent4">
                  <a:lumMod val="75000"/>
                </a:schemeClr>
              </a:solidFill>
            </a:endParaRPr>
          </a:p>
          <a:p>
            <a:r>
              <a:rPr lang="en-US" altLang="en-US" sz="2000" dirty="0" smtClean="0"/>
              <a:t>Since # is a comment in MySQL it will allow user to login as admin without having to enter password.</a:t>
            </a:r>
          </a:p>
          <a:p>
            <a:endParaRPr lang="en-US" sz="2000" dirty="0"/>
          </a:p>
        </p:txBody>
      </p:sp>
    </p:spTree>
    <p:extLst>
      <p:ext uri="{BB962C8B-B14F-4D97-AF65-F5344CB8AC3E}">
        <p14:creationId xmlns:p14="http://schemas.microsoft.com/office/powerpoint/2010/main" val="1865402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to do?</a:t>
            </a:r>
            <a:endParaRPr lang="en-US" dirty="0"/>
          </a:p>
        </p:txBody>
      </p:sp>
      <p:sp>
        <p:nvSpPr>
          <p:cNvPr id="3" name="Content Placeholder 2"/>
          <p:cNvSpPr>
            <a:spLocks noGrp="1"/>
          </p:cNvSpPr>
          <p:nvPr>
            <p:ph idx="1"/>
          </p:nvPr>
        </p:nvSpPr>
        <p:spPr/>
        <p:txBody>
          <a:bodyPr>
            <a:normAutofit/>
          </a:bodyPr>
          <a:lstStyle/>
          <a:p>
            <a:r>
              <a:rPr lang="en-US" sz="2000" dirty="0" smtClean="0"/>
              <a:t>PHP’s magic quotes automatically escape any characters such as single and double quotes by prefacing them with a backslash (\).</a:t>
            </a:r>
          </a:p>
          <a:p>
            <a:endParaRPr lang="en-US" sz="2000" dirty="0"/>
          </a:p>
          <a:p>
            <a:r>
              <a:rPr lang="en-US" sz="2000" dirty="0" smtClean="0"/>
              <a:t>However, this feature can be turned off poses security risks. In fact, it has been removed in PHP 6+ </a:t>
            </a:r>
          </a:p>
          <a:p>
            <a:endParaRPr lang="en-US" sz="2000" dirty="0"/>
          </a:p>
          <a:p>
            <a:r>
              <a:rPr lang="en-US" sz="2000" dirty="0" smtClean="0"/>
              <a:t>Instead you should use the </a:t>
            </a:r>
            <a:r>
              <a:rPr lang="en-US" sz="2000" dirty="0" err="1" smtClean="0">
                <a:solidFill>
                  <a:srgbClr val="7030A0"/>
                </a:solidFill>
              </a:rPr>
              <a:t>real_escape_string</a:t>
            </a:r>
            <a:r>
              <a:rPr lang="en-US" sz="2000" dirty="0" smtClean="0"/>
              <a:t> method for calls to MySQL.</a:t>
            </a:r>
          </a:p>
          <a:p>
            <a:pPr lvl="1"/>
            <a:r>
              <a:rPr lang="en-US" dirty="0" smtClean="0"/>
              <a:t>It removes any magic quotes added to a user-inputted string and then properly sanitize the input for you. </a:t>
            </a:r>
            <a:endParaRPr lang="en-US" dirty="0"/>
          </a:p>
        </p:txBody>
      </p:sp>
      <p:sp>
        <p:nvSpPr>
          <p:cNvPr id="4" name="TextBox 3"/>
          <p:cNvSpPr txBox="1"/>
          <p:nvPr/>
        </p:nvSpPr>
        <p:spPr>
          <a:xfrm>
            <a:off x="3182816" y="4677507"/>
            <a:ext cx="6880410" cy="1905073"/>
          </a:xfrm>
          <a:prstGeom prst="rect">
            <a:avLst/>
          </a:prstGeom>
          <a:noFill/>
          <a:ln>
            <a:solidFill>
              <a:schemeClr val="accent2"/>
            </a:solidFill>
            <a:prstDash val="sysDash"/>
          </a:ln>
        </p:spPr>
        <p:txBody>
          <a:bodyPr wrap="none" rtlCol="0">
            <a:spAutoFit/>
          </a:bodyPr>
          <a:lstStyle/>
          <a:p>
            <a:pPr>
              <a:lnSpc>
                <a:spcPct val="120000"/>
              </a:lnSpc>
            </a:pPr>
            <a:r>
              <a:rPr lang="en-US" sz="2000" dirty="0" smtClean="0"/>
              <a:t>&lt;?</a:t>
            </a:r>
            <a:r>
              <a:rPr lang="en-US" sz="2000" dirty="0" err="1" smtClean="0"/>
              <a:t>php</a:t>
            </a:r>
            <a:endParaRPr lang="en-US" sz="2000" dirty="0" smtClean="0"/>
          </a:p>
          <a:p>
            <a:pPr>
              <a:lnSpc>
                <a:spcPct val="120000"/>
              </a:lnSpc>
            </a:pPr>
            <a:r>
              <a:rPr lang="en-US" sz="2000" dirty="0"/>
              <a:t>	</a:t>
            </a:r>
            <a:r>
              <a:rPr lang="en-US" sz="2000" dirty="0" smtClean="0"/>
              <a:t>function </a:t>
            </a:r>
            <a:r>
              <a:rPr lang="en-US" sz="2000" dirty="0" err="1" smtClean="0"/>
              <a:t>mysql_fix_string</a:t>
            </a:r>
            <a:r>
              <a:rPr lang="en-US" sz="2000" dirty="0" smtClean="0"/>
              <a:t>($conn, $string) { </a:t>
            </a:r>
          </a:p>
          <a:p>
            <a:pPr>
              <a:lnSpc>
                <a:spcPct val="120000"/>
              </a:lnSpc>
            </a:pPr>
            <a:r>
              <a:rPr lang="en-US" sz="2000" dirty="0"/>
              <a:t>		</a:t>
            </a:r>
            <a:r>
              <a:rPr lang="en-US" sz="2000" dirty="0" smtClean="0"/>
              <a:t>return $conn-&gt;</a:t>
            </a:r>
            <a:r>
              <a:rPr lang="en-US" sz="2000" dirty="0" err="1" smtClean="0"/>
              <a:t>real_escape_string</a:t>
            </a:r>
            <a:r>
              <a:rPr lang="en-US" sz="2000" dirty="0" smtClean="0"/>
              <a:t>($string);</a:t>
            </a:r>
          </a:p>
          <a:p>
            <a:pPr>
              <a:lnSpc>
                <a:spcPct val="120000"/>
              </a:lnSpc>
            </a:pPr>
            <a:r>
              <a:rPr lang="en-US" sz="2000" dirty="0"/>
              <a:t>	</a:t>
            </a:r>
            <a:r>
              <a:rPr lang="en-US" sz="2000" dirty="0" smtClean="0"/>
              <a:t>}</a:t>
            </a:r>
          </a:p>
          <a:p>
            <a:pPr>
              <a:lnSpc>
                <a:spcPct val="120000"/>
              </a:lnSpc>
            </a:pPr>
            <a:r>
              <a:rPr lang="en-US" sz="2000" dirty="0" smtClean="0"/>
              <a:t>?&gt;</a:t>
            </a:r>
          </a:p>
        </p:txBody>
      </p:sp>
    </p:spTree>
    <p:extLst>
      <p:ext uri="{BB962C8B-B14F-4D97-AF65-F5344CB8AC3E}">
        <p14:creationId xmlns:p14="http://schemas.microsoft.com/office/powerpoint/2010/main" val="232379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1752600" y="1752600"/>
            <a:ext cx="8915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imes New Roman" charset="0"/>
              </a:defRPr>
            </a:lvl1pPr>
            <a:lvl2pPr marL="742950" indent="-285750" eaLnBrk="0" hangingPunct="0">
              <a:defRPr b="1">
                <a:solidFill>
                  <a:schemeClr val="tx1"/>
                </a:solidFill>
                <a:latin typeface="Times New Roman" charset="0"/>
              </a:defRPr>
            </a:lvl2pPr>
            <a:lvl3pPr marL="1143000" indent="-228600" eaLnBrk="0" hangingPunct="0">
              <a:defRPr b="1">
                <a:solidFill>
                  <a:schemeClr val="tx1"/>
                </a:solidFill>
                <a:latin typeface="Times New Roman" charset="0"/>
              </a:defRPr>
            </a:lvl3pPr>
            <a:lvl4pPr marL="1600200" indent="-228600" eaLnBrk="0" hangingPunct="0">
              <a:defRPr b="1">
                <a:solidFill>
                  <a:schemeClr val="tx1"/>
                </a:solidFill>
                <a:latin typeface="Times New Roman" charset="0"/>
              </a:defRPr>
            </a:lvl4pPr>
            <a:lvl5pPr marL="2057400" indent="-228600" eaLnBrk="0" hangingPunct="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pPr eaLnBrk="1" hangingPunct="1">
              <a:spcBef>
                <a:spcPct val="20000"/>
              </a:spcBef>
              <a:buClr>
                <a:srgbClr val="FF9933"/>
              </a:buClr>
              <a:buFont typeface="Wingdings" charset="2"/>
              <a:buChar char="§"/>
            </a:pPr>
            <a:endParaRPr lang="en-US" altLang="en-US" sz="2400" b="0" dirty="0"/>
          </a:p>
        </p:txBody>
      </p:sp>
      <p:sp>
        <p:nvSpPr>
          <p:cNvPr id="2" name="Title 1"/>
          <p:cNvSpPr>
            <a:spLocks noGrp="1"/>
          </p:cNvSpPr>
          <p:nvPr>
            <p:ph type="title"/>
          </p:nvPr>
        </p:nvSpPr>
        <p:spPr/>
        <p:txBody>
          <a:bodyPr/>
          <a:lstStyle/>
          <a:p>
            <a:r>
              <a:rPr lang="en-US" dirty="0" smtClean="0"/>
              <a:t>SQL Escaping </a:t>
            </a:r>
            <a:endParaRPr lang="en-US" dirty="0"/>
          </a:p>
        </p:txBody>
      </p:sp>
      <p:sp>
        <p:nvSpPr>
          <p:cNvPr id="3" name="Content Placeholder 2"/>
          <p:cNvSpPr>
            <a:spLocks noGrp="1"/>
          </p:cNvSpPr>
          <p:nvPr>
            <p:ph idx="1"/>
          </p:nvPr>
        </p:nvSpPr>
        <p:spPr/>
        <p:txBody>
          <a:bodyPr/>
          <a:lstStyle/>
          <a:p>
            <a:r>
              <a:rPr lang="en-US" altLang="en-US" dirty="0" smtClean="0"/>
              <a:t>If your database extension offers a specific escaping function then always use it; instead of other methods:</a:t>
            </a:r>
          </a:p>
          <a:p>
            <a:endParaRPr lang="en-US" altLang="en-US" dirty="0" smtClean="0"/>
          </a:p>
          <a:p>
            <a:pPr lvl="1">
              <a:lnSpc>
                <a:spcPct val="120000"/>
              </a:lnSpc>
            </a:pPr>
            <a:r>
              <a:rPr lang="en-US" altLang="en-US" dirty="0" smtClean="0"/>
              <a:t>MySQL</a:t>
            </a:r>
          </a:p>
          <a:p>
            <a:pPr lvl="2">
              <a:lnSpc>
                <a:spcPct val="120000"/>
              </a:lnSpc>
            </a:pPr>
            <a:r>
              <a:rPr lang="en-US" altLang="en-US" dirty="0" err="1" smtClean="0"/>
              <a:t>mysql_escape_string</a:t>
            </a:r>
            <a:r>
              <a:rPr lang="en-US" altLang="en-US" dirty="0" smtClean="0"/>
              <a:t>()</a:t>
            </a:r>
          </a:p>
          <a:p>
            <a:pPr lvl="2">
              <a:lnSpc>
                <a:spcPct val="120000"/>
              </a:lnSpc>
            </a:pPr>
            <a:r>
              <a:rPr lang="en-US" altLang="en-US" dirty="0" err="1" smtClean="0"/>
              <a:t>mysql_real_escape_string</a:t>
            </a:r>
            <a:r>
              <a:rPr lang="en-US" altLang="en-US" dirty="0" smtClean="0"/>
              <a:t>()</a:t>
            </a:r>
          </a:p>
          <a:p>
            <a:pPr lvl="1">
              <a:lnSpc>
                <a:spcPct val="120000"/>
              </a:lnSpc>
            </a:pPr>
            <a:r>
              <a:rPr lang="en-US" altLang="en-US" dirty="0" smtClean="0"/>
              <a:t>PostgreSQL</a:t>
            </a:r>
          </a:p>
          <a:p>
            <a:pPr lvl="2">
              <a:lnSpc>
                <a:spcPct val="120000"/>
              </a:lnSpc>
            </a:pPr>
            <a:r>
              <a:rPr lang="en-US" altLang="en-US" dirty="0" err="1" smtClean="0"/>
              <a:t>pg_escape_string</a:t>
            </a:r>
            <a:r>
              <a:rPr lang="en-US" altLang="en-US" dirty="0" smtClean="0"/>
              <a:t>()</a:t>
            </a:r>
          </a:p>
          <a:p>
            <a:pPr lvl="2">
              <a:lnSpc>
                <a:spcPct val="120000"/>
              </a:lnSpc>
            </a:pPr>
            <a:r>
              <a:rPr lang="en-US" altLang="en-US" dirty="0" err="1" smtClean="0"/>
              <a:t>pg_escape_bytea</a:t>
            </a:r>
            <a:r>
              <a:rPr lang="en-US" altLang="en-US" dirty="0" smtClean="0"/>
              <a:t>()</a:t>
            </a:r>
          </a:p>
          <a:p>
            <a:pPr lvl="1">
              <a:lnSpc>
                <a:spcPct val="120000"/>
              </a:lnSpc>
            </a:pPr>
            <a:r>
              <a:rPr lang="en-US" altLang="en-US" dirty="0" smtClean="0"/>
              <a:t>SQLite</a:t>
            </a:r>
          </a:p>
          <a:p>
            <a:pPr lvl="2">
              <a:lnSpc>
                <a:spcPct val="120000"/>
              </a:lnSpc>
            </a:pPr>
            <a:r>
              <a:rPr lang="en-US" altLang="en-US" dirty="0" err="1" smtClean="0"/>
              <a:t>sqlite_escape_string</a:t>
            </a:r>
            <a:r>
              <a:rPr lang="en-US" altLang="en-US" dirty="0" smtClean="0"/>
              <a:t>() </a:t>
            </a:r>
          </a:p>
          <a:p>
            <a:endParaRPr lang="en-US" dirty="0"/>
          </a:p>
        </p:txBody>
      </p:sp>
    </p:spTree>
    <p:extLst>
      <p:ext uri="{BB962C8B-B14F-4D97-AF65-F5344CB8AC3E}">
        <p14:creationId xmlns:p14="http://schemas.microsoft.com/office/powerpoint/2010/main" val="383450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4545"/>
            <a:ext cx="10972800" cy="990600"/>
          </a:xfrm>
        </p:spPr>
        <p:txBody>
          <a:bodyPr/>
          <a:lstStyle/>
          <a:p>
            <a:r>
              <a:rPr lang="en-US" smtClean="0"/>
              <a:t>Outline</a:t>
            </a:r>
            <a:endParaRPr lang="en-US" dirty="0"/>
          </a:p>
        </p:txBody>
      </p:sp>
      <p:sp>
        <p:nvSpPr>
          <p:cNvPr id="3" name="Content Placeholder 2"/>
          <p:cNvSpPr>
            <a:spLocks noGrp="1"/>
          </p:cNvSpPr>
          <p:nvPr>
            <p:ph idx="1"/>
          </p:nvPr>
        </p:nvSpPr>
        <p:spPr/>
        <p:txBody>
          <a:bodyPr/>
          <a:lstStyle/>
          <a:p>
            <a:r>
              <a:rPr lang="en-US" altLang="en-US" dirty="0" smtClean="0"/>
              <a:t>Importance of PHP Security</a:t>
            </a:r>
          </a:p>
          <a:p>
            <a:endParaRPr lang="en-US" altLang="en-US" dirty="0" smtClean="0"/>
          </a:p>
          <a:p>
            <a:r>
              <a:rPr lang="en-US" altLang="en-US" dirty="0" smtClean="0"/>
              <a:t>Concerns of  PHP Security</a:t>
            </a:r>
          </a:p>
          <a:p>
            <a:pPr lvl="1"/>
            <a:r>
              <a:rPr lang="en-US" altLang="en-US" dirty="0" smtClean="0"/>
              <a:t>  Input Validation</a:t>
            </a:r>
          </a:p>
          <a:p>
            <a:pPr lvl="1"/>
            <a:r>
              <a:rPr lang="en-US" altLang="en-US" dirty="0" smtClean="0"/>
              <a:t>  Cross-Site Scripting</a:t>
            </a:r>
          </a:p>
          <a:p>
            <a:pPr lvl="1"/>
            <a:r>
              <a:rPr lang="en-US" altLang="en-US" dirty="0" smtClean="0"/>
              <a:t>  SQL Injection</a:t>
            </a:r>
          </a:p>
          <a:p>
            <a:pPr lvl="1"/>
            <a:r>
              <a:rPr lang="en-US" altLang="en-US" dirty="0" smtClean="0"/>
              <a:t>  Code Injection</a:t>
            </a:r>
          </a:p>
          <a:p>
            <a:pPr lvl="1"/>
            <a:r>
              <a:rPr lang="en-US" altLang="en-US" dirty="0" smtClean="0"/>
              <a:t>  Session Security</a:t>
            </a:r>
          </a:p>
          <a:p>
            <a:pPr lvl="1"/>
            <a:r>
              <a:rPr lang="en-US" altLang="en-US" dirty="0" smtClean="0"/>
              <a:t>  Shared Hosting</a:t>
            </a:r>
          </a:p>
          <a:p>
            <a:endParaRPr lang="en-US" dirty="0"/>
          </a:p>
        </p:txBody>
      </p:sp>
    </p:spTree>
    <p:extLst>
      <p:ext uri="{BB962C8B-B14F-4D97-AF65-F5344CB8AC3E}">
        <p14:creationId xmlns:p14="http://schemas.microsoft.com/office/powerpoint/2010/main" val="1992614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0308"/>
            <a:ext cx="10972800" cy="990600"/>
          </a:xfrm>
        </p:spPr>
        <p:txBody>
          <a:bodyPr/>
          <a:lstStyle/>
          <a:p>
            <a:r>
              <a:rPr lang="en-US" dirty="0" smtClean="0"/>
              <a:t>SQL Escaping in Practice</a:t>
            </a:r>
            <a:endParaRPr lang="en-US" dirty="0"/>
          </a:p>
        </p:txBody>
      </p:sp>
      <p:sp>
        <p:nvSpPr>
          <p:cNvPr id="3" name="Content Placeholder 2"/>
          <p:cNvSpPr>
            <a:spLocks noGrp="1"/>
          </p:cNvSpPr>
          <p:nvPr>
            <p:ph idx="1"/>
          </p:nvPr>
        </p:nvSpPr>
        <p:spPr>
          <a:xfrm>
            <a:off x="609600" y="1524000"/>
            <a:ext cx="10972800" cy="4876800"/>
          </a:xfrm>
        </p:spPr>
        <p:txBody>
          <a:bodyPr/>
          <a:lstStyle/>
          <a:p>
            <a:r>
              <a:rPr lang="en-US" altLang="en-US" dirty="0" smtClean="0"/>
              <a:t>The function</a:t>
            </a:r>
            <a:r>
              <a:rPr lang="en-US" altLang="en-US" dirty="0" smtClean="0">
                <a:solidFill>
                  <a:srgbClr val="7030A0"/>
                </a:solidFill>
              </a:rPr>
              <a:t> </a:t>
            </a:r>
            <a:r>
              <a:rPr lang="en-US" altLang="en-US" b="1" dirty="0" err="1" smtClean="0">
                <a:solidFill>
                  <a:srgbClr val="7030A0"/>
                </a:solidFill>
              </a:rPr>
              <a:t>magic_quotes_gpc</a:t>
            </a:r>
            <a:r>
              <a:rPr lang="en-US" altLang="en-US" dirty="0" smtClean="0">
                <a:solidFill>
                  <a:srgbClr val="7030A0"/>
                </a:solidFill>
              </a:rPr>
              <a:t> </a:t>
            </a:r>
            <a:r>
              <a:rPr lang="en-US" altLang="en-US" dirty="0" smtClean="0"/>
              <a:t>returns True if magic quotes are active. </a:t>
            </a:r>
          </a:p>
          <a:p>
            <a:endParaRPr lang="en-US" dirty="0" smtClean="0"/>
          </a:p>
          <a:p>
            <a:r>
              <a:rPr lang="en-US" dirty="0" smtClean="0"/>
              <a:t>In that case, any slashes that have been added to a string have to be removed, or the </a:t>
            </a:r>
            <a:r>
              <a:rPr lang="en-US" b="1" dirty="0" err="1" smtClean="0">
                <a:solidFill>
                  <a:srgbClr val="7030A0"/>
                </a:solidFill>
              </a:rPr>
              <a:t>real_escape_string</a:t>
            </a:r>
            <a:r>
              <a:rPr lang="en-US" dirty="0" smtClean="0"/>
              <a:t> method could end-up double-escaping some characters</a:t>
            </a:r>
            <a:r>
              <a:rPr lang="is-IS" dirty="0" smtClean="0"/>
              <a:t>… creating corrupted strings. </a:t>
            </a:r>
            <a:endParaRPr lang="en-US" dirty="0"/>
          </a:p>
        </p:txBody>
      </p:sp>
      <p:sp>
        <p:nvSpPr>
          <p:cNvPr id="6" name="Rectangle 5"/>
          <p:cNvSpPr/>
          <p:nvPr/>
        </p:nvSpPr>
        <p:spPr>
          <a:xfrm>
            <a:off x="1635369" y="3880155"/>
            <a:ext cx="9267092" cy="2677656"/>
          </a:xfrm>
          <a:prstGeom prst="rect">
            <a:avLst/>
          </a:prstGeom>
          <a:ln>
            <a:solidFill>
              <a:schemeClr val="accent2"/>
            </a:solidFill>
            <a:prstDash val="sysDash"/>
          </a:ln>
        </p:spPr>
        <p:txBody>
          <a:bodyPr wrap="square">
            <a:spAutoFit/>
          </a:bodyPr>
          <a:lstStyle/>
          <a:p>
            <a:pPr>
              <a:lnSpc>
                <a:spcPct val="120000"/>
              </a:lnSpc>
              <a:buClr>
                <a:srgbClr val="FF9933"/>
              </a:buClr>
              <a:buNone/>
            </a:pPr>
            <a:r>
              <a:rPr lang="en-US" altLang="en-US" sz="2000" dirty="0" smtClean="0"/>
              <a:t>if ( </a:t>
            </a:r>
            <a:r>
              <a:rPr lang="en-US" altLang="en-US" sz="2000" dirty="0" err="1" smtClean="0"/>
              <a:t>get_magic_quotes_gpc</a:t>
            </a:r>
            <a:r>
              <a:rPr lang="en-US" altLang="en-US" sz="2000" dirty="0" smtClean="0"/>
              <a:t>() ) {</a:t>
            </a:r>
          </a:p>
          <a:p>
            <a:pPr>
              <a:lnSpc>
                <a:spcPct val="120000"/>
              </a:lnSpc>
              <a:buClr>
                <a:srgbClr val="FF9933"/>
              </a:buClr>
              <a:buNone/>
            </a:pPr>
            <a:r>
              <a:rPr lang="en-US" altLang="en-US" sz="2000" dirty="0" smtClean="0"/>
              <a:t>	$_GET['name'] = </a:t>
            </a:r>
            <a:r>
              <a:rPr lang="en-US" altLang="en-US" sz="2000" dirty="0" err="1" smtClean="0"/>
              <a:t>stripslashes</a:t>
            </a:r>
            <a:r>
              <a:rPr lang="en-US" altLang="en-US" sz="2000" dirty="0" smtClean="0"/>
              <a:t>($_GET['name'];</a:t>
            </a:r>
          </a:p>
          <a:p>
            <a:pPr>
              <a:lnSpc>
                <a:spcPct val="120000"/>
              </a:lnSpc>
              <a:buClr>
                <a:srgbClr val="FF9933"/>
              </a:buClr>
              <a:buNone/>
            </a:pPr>
            <a:r>
              <a:rPr lang="en-US" altLang="en-US" sz="2000" dirty="0" smtClean="0"/>
              <a:t>}</a:t>
            </a:r>
          </a:p>
          <a:p>
            <a:pPr>
              <a:lnSpc>
                <a:spcPct val="120000"/>
              </a:lnSpc>
              <a:buClr>
                <a:srgbClr val="FF9933"/>
              </a:buClr>
              <a:buNone/>
            </a:pPr>
            <a:endParaRPr lang="en-US" altLang="en-US" sz="2000" dirty="0" smtClean="0"/>
          </a:p>
          <a:p>
            <a:pPr>
              <a:lnSpc>
                <a:spcPct val="120000"/>
              </a:lnSpc>
              <a:buClr>
                <a:srgbClr val="FF9933"/>
              </a:buClr>
              <a:buNone/>
            </a:pPr>
            <a:r>
              <a:rPr lang="en-US" altLang="en-US" sz="2000" dirty="0" smtClean="0"/>
              <a:t>$name = </a:t>
            </a:r>
            <a:r>
              <a:rPr lang="en-US" altLang="en-US" sz="2000" dirty="0" err="1" smtClean="0"/>
              <a:t>mysql_escape_string</a:t>
            </a:r>
            <a:r>
              <a:rPr lang="en-US" altLang="en-US" sz="2000" dirty="0" smtClean="0"/>
              <a:t>($_GET['name']);</a:t>
            </a:r>
          </a:p>
          <a:p>
            <a:pPr>
              <a:lnSpc>
                <a:spcPct val="120000"/>
              </a:lnSpc>
              <a:buClr>
                <a:srgbClr val="FF9933"/>
              </a:buClr>
              <a:buNone/>
            </a:pPr>
            <a:endParaRPr lang="en-US" altLang="en-US" sz="2000" dirty="0" smtClean="0"/>
          </a:p>
          <a:p>
            <a:pPr>
              <a:lnSpc>
                <a:spcPct val="120000"/>
              </a:lnSpc>
              <a:buClr>
                <a:srgbClr val="FF9933"/>
              </a:buClr>
              <a:buNone/>
            </a:pPr>
            <a:r>
              <a:rPr lang="en-US" altLang="en-US" sz="2000" dirty="0" err="1" smtClean="0"/>
              <a:t>mysql_query</a:t>
            </a:r>
            <a:r>
              <a:rPr lang="en-US" altLang="en-US" sz="2000" dirty="0" smtClean="0"/>
              <a:t>($</a:t>
            </a:r>
            <a:r>
              <a:rPr lang="en-US" altLang="en-US" sz="2000" dirty="0" err="1" smtClean="0"/>
              <a:t>db</a:t>
            </a:r>
            <a:r>
              <a:rPr lang="en-US" altLang="en-US" sz="2000" dirty="0" smtClean="0"/>
              <a:t>, "INSERT INTO user (name) VALUES ('{ $name }') ");</a:t>
            </a:r>
            <a:endParaRPr lang="en-US" altLang="en-US" sz="2000" dirty="0"/>
          </a:p>
        </p:txBody>
      </p:sp>
    </p:spTree>
    <p:extLst>
      <p:ext uri="{BB962C8B-B14F-4D97-AF65-F5344CB8AC3E}">
        <p14:creationId xmlns:p14="http://schemas.microsoft.com/office/powerpoint/2010/main" val="5901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ChangeArrowheads="1"/>
          </p:cNvSpPr>
          <p:nvPr/>
        </p:nvSpPr>
        <p:spPr bwMode="auto">
          <a:xfrm>
            <a:off x="1752600" y="1752600"/>
            <a:ext cx="8915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imes New Roman" charset="0"/>
              </a:defRPr>
            </a:lvl1pPr>
            <a:lvl2pPr marL="742950" indent="-285750" eaLnBrk="0" hangingPunct="0">
              <a:defRPr b="1">
                <a:solidFill>
                  <a:schemeClr val="tx1"/>
                </a:solidFill>
                <a:latin typeface="Times New Roman" charset="0"/>
              </a:defRPr>
            </a:lvl2pPr>
            <a:lvl3pPr marL="1143000" indent="-228600" eaLnBrk="0" hangingPunct="0">
              <a:defRPr b="1">
                <a:solidFill>
                  <a:schemeClr val="tx1"/>
                </a:solidFill>
                <a:latin typeface="Times New Roman" charset="0"/>
              </a:defRPr>
            </a:lvl3pPr>
            <a:lvl4pPr marL="1600200" indent="-228600" eaLnBrk="0" hangingPunct="0">
              <a:defRPr b="1">
                <a:solidFill>
                  <a:schemeClr val="tx1"/>
                </a:solidFill>
                <a:latin typeface="Times New Roman" charset="0"/>
              </a:defRPr>
            </a:lvl4pPr>
            <a:lvl5pPr marL="2057400" indent="-228600" eaLnBrk="0" hangingPunct="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pPr eaLnBrk="1" hangingPunct="1">
              <a:spcBef>
                <a:spcPct val="20000"/>
              </a:spcBef>
              <a:buClr>
                <a:srgbClr val="FF9933"/>
              </a:buClr>
              <a:buFont typeface="Wingdings" charset="2"/>
              <a:buChar char="§"/>
            </a:pPr>
            <a:endParaRPr lang="en-US" altLang="en-US" sz="2400" b="0" i="1" dirty="0">
              <a:solidFill>
                <a:srgbClr val="669900"/>
              </a:solidFill>
            </a:endParaRPr>
          </a:p>
        </p:txBody>
      </p:sp>
      <p:sp>
        <p:nvSpPr>
          <p:cNvPr id="2" name="Title 1"/>
          <p:cNvSpPr>
            <a:spLocks noGrp="1"/>
          </p:cNvSpPr>
          <p:nvPr>
            <p:ph type="title"/>
          </p:nvPr>
        </p:nvSpPr>
        <p:spPr/>
        <p:txBody>
          <a:bodyPr/>
          <a:lstStyle/>
          <a:p>
            <a:r>
              <a:rPr lang="en-US" smtClean="0"/>
              <a:t>Escaping Shortfall</a:t>
            </a:r>
            <a:endParaRPr lang="en-US" dirty="0"/>
          </a:p>
        </p:txBody>
      </p:sp>
      <p:sp>
        <p:nvSpPr>
          <p:cNvPr id="3" name="Content Placeholder 2"/>
          <p:cNvSpPr>
            <a:spLocks noGrp="1"/>
          </p:cNvSpPr>
          <p:nvPr>
            <p:ph idx="1"/>
          </p:nvPr>
        </p:nvSpPr>
        <p:spPr/>
        <p:txBody>
          <a:bodyPr/>
          <a:lstStyle/>
          <a:p>
            <a:r>
              <a:rPr lang="en-US" altLang="en-US" dirty="0" smtClean="0"/>
              <a:t>When un-quoted integers are passed to SQL queries, escaping functions won’t save you, since there are no special chars to escape.</a:t>
            </a:r>
          </a:p>
          <a:p>
            <a:endParaRPr lang="en-US" altLang="en-US" dirty="0" smtClean="0"/>
          </a:p>
          <a:p>
            <a:r>
              <a:rPr lang="en-US" altLang="en-US" dirty="0" smtClean="0"/>
              <a:t>http://</a:t>
            </a:r>
            <a:r>
              <a:rPr lang="en-US" altLang="en-US" dirty="0" err="1" smtClean="0"/>
              <a:t>example.com</a:t>
            </a:r>
            <a:r>
              <a:rPr lang="en-US" altLang="en-US" dirty="0" smtClean="0"/>
              <a:t>/</a:t>
            </a:r>
            <a:r>
              <a:rPr lang="en-US" altLang="en-US" dirty="0" err="1" smtClean="0"/>
              <a:t>db.php?id</a:t>
            </a:r>
            <a:r>
              <a:rPr lang="en-US" altLang="en-US" dirty="0" smtClean="0"/>
              <a:t>=0;DELETE%20FROM%20users</a:t>
            </a:r>
          </a:p>
          <a:p>
            <a:endParaRPr lang="en-US" altLang="en-US" dirty="0"/>
          </a:p>
        </p:txBody>
      </p:sp>
      <p:sp>
        <p:nvSpPr>
          <p:cNvPr id="6" name="Rectangle 5"/>
          <p:cNvSpPr/>
          <p:nvPr/>
        </p:nvSpPr>
        <p:spPr>
          <a:xfrm>
            <a:off x="838200" y="3401705"/>
            <a:ext cx="9829800" cy="2769989"/>
          </a:xfrm>
          <a:prstGeom prst="rect">
            <a:avLst/>
          </a:prstGeom>
        </p:spPr>
        <p:txBody>
          <a:bodyPr wrap="square">
            <a:spAutoFit/>
          </a:bodyPr>
          <a:lstStyle/>
          <a:p>
            <a:pPr>
              <a:buClr>
                <a:srgbClr val="FF9933"/>
              </a:buClr>
              <a:buFont typeface="Wingdings" charset="2"/>
              <a:buChar char="§"/>
            </a:pPr>
            <a:endParaRPr lang="en-US" altLang="en-US" i="1" dirty="0">
              <a:solidFill>
                <a:srgbClr val="669900"/>
              </a:solidFill>
            </a:endParaRPr>
          </a:p>
          <a:p>
            <a:pPr>
              <a:buClr>
                <a:srgbClr val="FF9933"/>
              </a:buClr>
            </a:pPr>
            <a:r>
              <a:rPr lang="en-US" altLang="en-US" i="1" dirty="0" smtClean="0">
                <a:solidFill>
                  <a:srgbClr val="669900"/>
                </a:solidFill>
              </a:rPr>
              <a:t>&lt;?</a:t>
            </a:r>
            <a:r>
              <a:rPr lang="en-US" altLang="en-US" i="1" dirty="0" err="1" smtClean="0">
                <a:solidFill>
                  <a:srgbClr val="669900"/>
                </a:solidFill>
              </a:rPr>
              <a:t>php</a:t>
            </a:r>
            <a:endParaRPr lang="en-US" altLang="en-US" i="1" dirty="0">
              <a:solidFill>
                <a:srgbClr val="669900"/>
              </a:solidFill>
            </a:endParaRPr>
          </a:p>
          <a:p>
            <a:pPr>
              <a:buClr>
                <a:srgbClr val="FF9933"/>
              </a:buClr>
            </a:pPr>
            <a:r>
              <a:rPr lang="en-US" altLang="en-US" sz="2400" i="1" dirty="0" smtClean="0">
                <a:solidFill>
                  <a:srgbClr val="669900"/>
                </a:solidFill>
              </a:rPr>
              <a:t>	$id = </a:t>
            </a:r>
            <a:r>
              <a:rPr lang="en-US" altLang="en-US" sz="2400" i="1" dirty="0" err="1" smtClean="0">
                <a:solidFill>
                  <a:srgbClr val="669900"/>
                </a:solidFill>
              </a:rPr>
              <a:t>mysql_escape_string</a:t>
            </a:r>
            <a:r>
              <a:rPr lang="en-US" altLang="en-US" sz="2400" i="1" dirty="0" smtClean="0">
                <a:solidFill>
                  <a:srgbClr val="669900"/>
                </a:solidFill>
              </a:rPr>
              <a:t>($_GET['id']);</a:t>
            </a:r>
          </a:p>
          <a:p>
            <a:pPr lvl="1">
              <a:buClr>
                <a:srgbClr val="FF9933"/>
              </a:buClr>
              <a:buNone/>
            </a:pPr>
            <a:r>
              <a:rPr lang="en-US" altLang="en-US" sz="2400" i="1" dirty="0" smtClean="0"/>
              <a:t>	// $id is still 0;DELETE FROM users</a:t>
            </a:r>
          </a:p>
          <a:p>
            <a:pPr lvl="1">
              <a:buClr>
                <a:srgbClr val="FF9933"/>
              </a:buClr>
              <a:buNone/>
            </a:pPr>
            <a:r>
              <a:rPr lang="en-US" altLang="en-US" sz="2400" i="1" dirty="0" smtClean="0">
                <a:solidFill>
                  <a:srgbClr val="669900"/>
                </a:solidFill>
              </a:rPr>
              <a:t>	</a:t>
            </a:r>
          </a:p>
          <a:p>
            <a:pPr lvl="1">
              <a:buClr>
                <a:srgbClr val="FF9933"/>
              </a:buClr>
              <a:buNone/>
            </a:pPr>
            <a:r>
              <a:rPr lang="en-US" altLang="en-US" sz="2400" i="1" dirty="0">
                <a:solidFill>
                  <a:srgbClr val="669900"/>
                </a:solidFill>
              </a:rPr>
              <a:t>	</a:t>
            </a:r>
            <a:r>
              <a:rPr lang="en-US" altLang="en-US" sz="2400" i="1" dirty="0" err="1" smtClean="0">
                <a:solidFill>
                  <a:srgbClr val="669900"/>
                </a:solidFill>
              </a:rPr>
              <a:t>sqlite_query</a:t>
            </a:r>
            <a:r>
              <a:rPr lang="en-US" altLang="en-US" sz="2400" i="1" dirty="0" smtClean="0">
                <a:solidFill>
                  <a:srgbClr val="669900"/>
                </a:solidFill>
              </a:rPr>
              <a:t>($</a:t>
            </a:r>
            <a:r>
              <a:rPr lang="en-US" altLang="en-US" sz="2400" i="1" dirty="0" err="1" smtClean="0">
                <a:solidFill>
                  <a:srgbClr val="669900"/>
                </a:solidFill>
              </a:rPr>
              <a:t>db</a:t>
            </a:r>
            <a:r>
              <a:rPr lang="en-US" altLang="en-US" sz="2400" i="1" dirty="0" smtClean="0">
                <a:solidFill>
                  <a:srgbClr val="669900"/>
                </a:solidFill>
              </a:rPr>
              <a:t>,"SELECT * FROM users WHERE id={$id}");</a:t>
            </a:r>
          </a:p>
          <a:p>
            <a:pPr lvl="1">
              <a:buClr>
                <a:srgbClr val="FF9933"/>
              </a:buClr>
              <a:buNone/>
            </a:pPr>
            <a:r>
              <a:rPr lang="en-US" altLang="en-US" sz="2400" i="1" dirty="0" smtClean="0"/>
              <a:t>	// Bye Bye user data...</a:t>
            </a:r>
          </a:p>
          <a:p>
            <a:pPr>
              <a:buClr>
                <a:srgbClr val="FF9933"/>
              </a:buClr>
              <a:buNone/>
            </a:pPr>
            <a:r>
              <a:rPr lang="en-US" altLang="en-US" i="1" dirty="0" smtClean="0">
                <a:solidFill>
                  <a:srgbClr val="669900"/>
                </a:solidFill>
              </a:rPr>
              <a:t>?&gt; </a:t>
            </a:r>
            <a:endParaRPr lang="en-US" altLang="en-US" i="1" dirty="0">
              <a:solidFill>
                <a:srgbClr val="669900"/>
              </a:solidFill>
            </a:endParaRPr>
          </a:p>
        </p:txBody>
      </p:sp>
    </p:spTree>
    <p:extLst>
      <p:ext uri="{BB962C8B-B14F-4D97-AF65-F5344CB8AC3E}">
        <p14:creationId xmlns:p14="http://schemas.microsoft.com/office/powerpoint/2010/main" val="1953968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ChangeArrowheads="1"/>
          </p:cNvSpPr>
          <p:nvPr/>
        </p:nvSpPr>
        <p:spPr bwMode="auto">
          <a:xfrm>
            <a:off x="1752600" y="1447800"/>
            <a:ext cx="89154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imes New Roman" charset="0"/>
              </a:defRPr>
            </a:lvl1pPr>
            <a:lvl2pPr marL="742950" indent="-285750" eaLnBrk="0" hangingPunct="0">
              <a:defRPr b="1">
                <a:solidFill>
                  <a:schemeClr val="tx1"/>
                </a:solidFill>
                <a:latin typeface="Times New Roman" charset="0"/>
              </a:defRPr>
            </a:lvl2pPr>
            <a:lvl3pPr marL="1143000" indent="-228600" eaLnBrk="0" hangingPunct="0">
              <a:defRPr b="1">
                <a:solidFill>
                  <a:schemeClr val="tx1"/>
                </a:solidFill>
                <a:latin typeface="Times New Roman" charset="0"/>
              </a:defRPr>
            </a:lvl3pPr>
            <a:lvl4pPr marL="1600200" indent="-228600" eaLnBrk="0" hangingPunct="0">
              <a:defRPr b="1">
                <a:solidFill>
                  <a:schemeClr val="tx1"/>
                </a:solidFill>
                <a:latin typeface="Times New Roman" charset="0"/>
              </a:defRPr>
            </a:lvl4pPr>
            <a:lvl5pPr marL="2057400" indent="-228600" eaLnBrk="0" hangingPunct="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pPr eaLnBrk="1" hangingPunct="1">
              <a:spcBef>
                <a:spcPct val="20000"/>
              </a:spcBef>
              <a:buClr>
                <a:srgbClr val="FF9933"/>
              </a:buClr>
              <a:buFont typeface="Wingdings" charset="2"/>
              <a:buChar char="§"/>
            </a:pPr>
            <a:endParaRPr lang="en-US" altLang="en-US" sz="2400" b="0" dirty="0">
              <a:solidFill>
                <a:srgbClr val="000000"/>
              </a:solidFill>
            </a:endParaRPr>
          </a:p>
        </p:txBody>
      </p:sp>
      <p:sp>
        <p:nvSpPr>
          <p:cNvPr id="2" name="Title 1"/>
          <p:cNvSpPr>
            <a:spLocks noGrp="1"/>
          </p:cNvSpPr>
          <p:nvPr>
            <p:ph type="title"/>
          </p:nvPr>
        </p:nvSpPr>
        <p:spPr/>
        <p:txBody>
          <a:bodyPr/>
          <a:lstStyle/>
          <a:p>
            <a:r>
              <a:rPr lang="en-US" altLang="en-US" smtClean="0"/>
              <a:t>Prepared statements</a:t>
            </a:r>
            <a:endParaRPr lang="en-US" dirty="0"/>
          </a:p>
        </p:txBody>
      </p:sp>
      <p:sp>
        <p:nvSpPr>
          <p:cNvPr id="3" name="Content Placeholder 2"/>
          <p:cNvSpPr>
            <a:spLocks noGrp="1"/>
          </p:cNvSpPr>
          <p:nvPr>
            <p:ph idx="1"/>
          </p:nvPr>
        </p:nvSpPr>
        <p:spPr/>
        <p:txBody>
          <a:bodyPr/>
          <a:lstStyle/>
          <a:p>
            <a:r>
              <a:rPr lang="en-US" altLang="en-US" dirty="0" smtClean="0"/>
              <a:t>Prepared statements are a mechanism to secure and optimize execution of repeated queries.</a:t>
            </a:r>
          </a:p>
          <a:p>
            <a:endParaRPr lang="en-US" altLang="en-US" dirty="0" smtClean="0"/>
          </a:p>
          <a:p>
            <a:r>
              <a:rPr lang="en-US" altLang="en-US" dirty="0" smtClean="0"/>
              <a:t>Works by making SQL “compile” the query and then substitute in the changing values for each execution.</a:t>
            </a:r>
          </a:p>
          <a:p>
            <a:pPr lvl="1"/>
            <a:r>
              <a:rPr lang="en-US" altLang="en-US" dirty="0" smtClean="0"/>
              <a:t>Increased performance,  one compile vs one per query.</a:t>
            </a:r>
          </a:p>
          <a:p>
            <a:pPr lvl="1"/>
            <a:r>
              <a:rPr lang="en-US" altLang="en-US" dirty="0" smtClean="0"/>
              <a:t>Better security, data is “type set” will never be evaluated as separate query.</a:t>
            </a:r>
          </a:p>
          <a:p>
            <a:pPr lvl="1"/>
            <a:r>
              <a:rPr lang="en-US" altLang="en-US" dirty="0" smtClean="0"/>
              <a:t>Supported by most database systems.</a:t>
            </a:r>
          </a:p>
          <a:p>
            <a:pPr lvl="1"/>
            <a:endParaRPr lang="en-US" altLang="en-US" dirty="0" smtClean="0"/>
          </a:p>
          <a:p>
            <a:r>
              <a:rPr lang="en-US" altLang="en-US" dirty="0" smtClean="0"/>
              <a:t>MySQL users will need to use version 4.1 or higher.</a:t>
            </a:r>
          </a:p>
          <a:p>
            <a:endParaRPr lang="en-US" dirty="0"/>
          </a:p>
        </p:txBody>
      </p:sp>
    </p:spTree>
    <p:extLst>
      <p:ext uri="{BB962C8B-B14F-4D97-AF65-F5344CB8AC3E}">
        <p14:creationId xmlns:p14="http://schemas.microsoft.com/office/powerpoint/2010/main" val="1029708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Statements</a:t>
            </a:r>
            <a:endParaRPr lang="en-US" dirty="0"/>
          </a:p>
        </p:txBody>
      </p:sp>
      <p:sp>
        <p:nvSpPr>
          <p:cNvPr id="3" name="Content Placeholder 2"/>
          <p:cNvSpPr>
            <a:spLocks noGrp="1"/>
          </p:cNvSpPr>
          <p:nvPr>
            <p:ph idx="1"/>
          </p:nvPr>
        </p:nvSpPr>
        <p:spPr/>
        <p:txBody>
          <a:bodyPr/>
          <a:lstStyle/>
          <a:p>
            <a:r>
              <a:rPr lang="en-US" dirty="0" smtClean="0"/>
              <a:t>Prepared </a:t>
            </a:r>
            <a:r>
              <a:rPr lang="en-US" dirty="0"/>
              <a:t>statements basically work like this</a:t>
            </a:r>
            <a:r>
              <a:rPr lang="en-US" dirty="0" smtClean="0"/>
              <a:t>:</a:t>
            </a:r>
          </a:p>
          <a:p>
            <a:endParaRPr lang="en-US" dirty="0"/>
          </a:p>
          <a:p>
            <a:pPr lvl="1"/>
            <a:r>
              <a:rPr lang="en-US" b="1" dirty="0">
                <a:solidFill>
                  <a:srgbClr val="7030A0"/>
                </a:solidFill>
              </a:rPr>
              <a:t>Prepare: </a:t>
            </a:r>
            <a:r>
              <a:rPr lang="en-US" dirty="0"/>
              <a:t>An SQL statement template is created and sent to the database. Certain values are left unspecified, called parameters (labeled "?"). Example: INSERT INTO </a:t>
            </a:r>
            <a:r>
              <a:rPr lang="en-US" dirty="0" err="1"/>
              <a:t>MyGuests</a:t>
            </a:r>
            <a:r>
              <a:rPr lang="en-US" dirty="0"/>
              <a:t> VALUES(?, ?, </a:t>
            </a:r>
            <a:r>
              <a:rPr lang="en-US" dirty="0" smtClean="0"/>
              <a:t>?)</a:t>
            </a:r>
          </a:p>
          <a:p>
            <a:pPr lvl="1"/>
            <a:endParaRPr lang="en-US" dirty="0"/>
          </a:p>
          <a:p>
            <a:pPr lvl="1"/>
            <a:r>
              <a:rPr lang="en-US" dirty="0"/>
              <a:t>The database parses, compiles, and performs query optimization on the SQL statement template, and stores the result without executing </a:t>
            </a:r>
            <a:r>
              <a:rPr lang="en-US" dirty="0" smtClean="0"/>
              <a:t>it</a:t>
            </a:r>
          </a:p>
          <a:p>
            <a:pPr lvl="1"/>
            <a:endParaRPr lang="en-US" dirty="0"/>
          </a:p>
          <a:p>
            <a:pPr lvl="1"/>
            <a:r>
              <a:rPr lang="en-US" b="1" dirty="0">
                <a:solidFill>
                  <a:srgbClr val="7030A0"/>
                </a:solidFill>
              </a:rPr>
              <a:t>Execute: </a:t>
            </a:r>
            <a:r>
              <a:rPr lang="en-US" dirty="0"/>
              <a:t>At a later time, the application binds the values to the parameters, and the database executes the statement. The application may execute the statement as many times as it wants with different values</a:t>
            </a:r>
          </a:p>
          <a:p>
            <a:endParaRPr lang="en-US" dirty="0"/>
          </a:p>
        </p:txBody>
      </p:sp>
    </p:spTree>
    <p:extLst>
      <p:ext uri="{BB962C8B-B14F-4D97-AF65-F5344CB8AC3E}">
        <p14:creationId xmlns:p14="http://schemas.microsoft.com/office/powerpoint/2010/main" val="1552354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34108" y="489258"/>
            <a:ext cx="11992707" cy="6186309"/>
          </a:xfrm>
          <a:prstGeom prst="rect">
            <a:avLst/>
          </a:prstGeom>
        </p:spPr>
        <p:txBody>
          <a:bodyPr wrap="square">
            <a:spAutoFit/>
          </a:bodyPr>
          <a:lstStyle/>
          <a:p>
            <a:r>
              <a:rPr lang="en-US" b="0" i="0" dirty="0" smtClean="0">
                <a:solidFill>
                  <a:srgbClr val="FF0000"/>
                </a:solidFill>
                <a:effectLst/>
                <a:latin typeface="Consolas" charset="0"/>
              </a:rPr>
              <a:t>&lt;?</a:t>
            </a:r>
            <a:r>
              <a:rPr lang="en-US" b="0" i="0" dirty="0" err="1" smtClean="0">
                <a:solidFill>
                  <a:srgbClr val="FF0000"/>
                </a:solidFill>
                <a:effectLst/>
                <a:latin typeface="Consolas" charset="0"/>
              </a:rPr>
              <a:t>php</a:t>
            </a:r>
            <a:r>
              <a:rPr lang="en-US" dirty="0" smtClean="0"/>
              <a:t/>
            </a:r>
            <a:br>
              <a:rPr lang="en-US" dirty="0" smtClean="0"/>
            </a:br>
            <a:r>
              <a:rPr lang="en-US" dirty="0" smtClean="0"/>
              <a:t>      </a:t>
            </a:r>
            <a:r>
              <a:rPr lang="en-US" b="0" i="0" dirty="0" smtClean="0">
                <a:solidFill>
                  <a:srgbClr val="000000"/>
                </a:solidFill>
                <a:effectLst/>
                <a:latin typeface="Consolas" charset="0"/>
              </a:rPr>
              <a:t>$</a:t>
            </a:r>
            <a:r>
              <a:rPr lang="en-US" b="0" i="0" dirty="0" err="1" smtClean="0">
                <a:solidFill>
                  <a:srgbClr val="000000"/>
                </a:solidFill>
                <a:effectLst/>
                <a:latin typeface="Consolas" charset="0"/>
              </a:rPr>
              <a:t>servername</a:t>
            </a:r>
            <a:r>
              <a:rPr lang="en-US" b="0" i="0" dirty="0" smtClean="0">
                <a:solidFill>
                  <a:srgbClr val="000000"/>
                </a:solidFill>
                <a:effectLst/>
                <a:latin typeface="Consolas" charset="0"/>
              </a:rPr>
              <a:t> = </a:t>
            </a:r>
            <a:r>
              <a:rPr lang="en-US" b="0" i="0" dirty="0" smtClean="0">
                <a:solidFill>
                  <a:srgbClr val="A52A2A"/>
                </a:solidFill>
                <a:effectLst/>
                <a:latin typeface="Consolas" charset="0"/>
              </a:rPr>
              <a:t>"localhost"</a:t>
            </a:r>
            <a:r>
              <a:rPr lang="en-US" b="0" i="0" dirty="0" smtClean="0">
                <a:solidFill>
                  <a:srgbClr val="000000"/>
                </a:solidFill>
                <a:effectLst/>
                <a:latin typeface="Consolas" charset="0"/>
              </a:rPr>
              <a:t>;</a:t>
            </a:r>
            <a:r>
              <a:rPr lang="en-US" dirty="0" smtClean="0"/>
              <a:t/>
            </a:r>
            <a:br>
              <a:rPr lang="en-US" dirty="0" smtClean="0"/>
            </a:br>
            <a:r>
              <a:rPr lang="en-US" dirty="0" smtClean="0"/>
              <a:t>      </a:t>
            </a:r>
            <a:r>
              <a:rPr lang="en-US" b="0" i="0" dirty="0" smtClean="0">
                <a:solidFill>
                  <a:srgbClr val="000000"/>
                </a:solidFill>
                <a:effectLst/>
                <a:latin typeface="Consolas" charset="0"/>
              </a:rPr>
              <a:t>$username = </a:t>
            </a:r>
            <a:r>
              <a:rPr lang="en-US" b="0" i="0" dirty="0" smtClean="0">
                <a:solidFill>
                  <a:srgbClr val="A52A2A"/>
                </a:solidFill>
                <a:effectLst/>
                <a:latin typeface="Consolas" charset="0"/>
              </a:rPr>
              <a:t>"username"</a:t>
            </a:r>
            <a:r>
              <a:rPr lang="en-US" b="0" i="0" dirty="0" smtClean="0">
                <a:solidFill>
                  <a:srgbClr val="000000"/>
                </a:solidFill>
                <a:effectLst/>
                <a:latin typeface="Consolas" charset="0"/>
              </a:rPr>
              <a:t>;</a:t>
            </a:r>
            <a:r>
              <a:rPr lang="en-US" dirty="0" smtClean="0"/>
              <a:t/>
            </a:r>
            <a:br>
              <a:rPr lang="en-US" dirty="0" smtClean="0"/>
            </a:br>
            <a:r>
              <a:rPr lang="en-US" dirty="0" smtClean="0"/>
              <a:t>      </a:t>
            </a:r>
            <a:r>
              <a:rPr lang="en-US" b="0" i="0" dirty="0" smtClean="0">
                <a:solidFill>
                  <a:srgbClr val="000000"/>
                </a:solidFill>
                <a:effectLst/>
                <a:latin typeface="Consolas" charset="0"/>
              </a:rPr>
              <a:t>$password = </a:t>
            </a:r>
            <a:r>
              <a:rPr lang="en-US" b="0" i="0" dirty="0" smtClean="0">
                <a:solidFill>
                  <a:srgbClr val="A52A2A"/>
                </a:solidFill>
                <a:effectLst/>
                <a:latin typeface="Consolas" charset="0"/>
              </a:rPr>
              <a:t>"password"</a:t>
            </a:r>
            <a:r>
              <a:rPr lang="en-US" b="0" i="0" dirty="0" smtClean="0">
                <a:solidFill>
                  <a:srgbClr val="000000"/>
                </a:solidFill>
                <a:effectLst/>
                <a:latin typeface="Consolas" charset="0"/>
              </a:rPr>
              <a:t>;</a:t>
            </a:r>
            <a:r>
              <a:rPr lang="en-US" dirty="0" smtClean="0"/>
              <a:t/>
            </a:r>
            <a:br>
              <a:rPr lang="en-US" dirty="0" smtClean="0"/>
            </a:br>
            <a:r>
              <a:rPr lang="en-US" dirty="0" smtClean="0"/>
              <a:t>      </a:t>
            </a:r>
            <a:r>
              <a:rPr lang="en-US" b="0" i="0" dirty="0" smtClean="0">
                <a:solidFill>
                  <a:srgbClr val="000000"/>
                </a:solidFill>
                <a:effectLst/>
                <a:latin typeface="Consolas" charset="0"/>
              </a:rPr>
              <a:t>$</a:t>
            </a:r>
            <a:r>
              <a:rPr lang="en-US" b="0" i="0" dirty="0" err="1" smtClean="0">
                <a:solidFill>
                  <a:srgbClr val="000000"/>
                </a:solidFill>
                <a:effectLst/>
                <a:latin typeface="Consolas" charset="0"/>
              </a:rPr>
              <a:t>dbname</a:t>
            </a:r>
            <a:r>
              <a:rPr lang="en-US" b="0" i="0" dirty="0" smtClean="0">
                <a:solidFill>
                  <a:srgbClr val="000000"/>
                </a:solidFill>
                <a:effectLst/>
                <a:latin typeface="Consolas" charset="0"/>
              </a:rPr>
              <a:t> = </a:t>
            </a:r>
            <a:r>
              <a:rPr lang="en-US" b="0" i="0" dirty="0" smtClean="0">
                <a:solidFill>
                  <a:srgbClr val="A52A2A"/>
                </a:solidFill>
                <a:effectLst/>
                <a:latin typeface="Consolas" charset="0"/>
              </a:rPr>
              <a:t>"</a:t>
            </a:r>
            <a:r>
              <a:rPr lang="en-US" b="0" i="0" dirty="0" err="1" smtClean="0">
                <a:solidFill>
                  <a:srgbClr val="A52A2A"/>
                </a:solidFill>
                <a:effectLst/>
                <a:latin typeface="Consolas" charset="0"/>
              </a:rPr>
              <a:t>myDB</a:t>
            </a:r>
            <a:r>
              <a:rPr lang="en-US" b="0" i="0" dirty="0" smtClean="0">
                <a:solidFill>
                  <a:srgbClr val="A52A2A"/>
                </a:solidFill>
                <a:effectLst/>
                <a:latin typeface="Consolas" charset="0"/>
              </a:rPr>
              <a:t>"</a:t>
            </a:r>
            <a:r>
              <a:rPr lang="en-US" b="0" i="0" dirty="0" smtClean="0">
                <a:solidFill>
                  <a:srgbClr val="000000"/>
                </a:solidFill>
                <a:effectLst/>
                <a:latin typeface="Consolas" charset="0"/>
              </a:rPr>
              <a:t>;</a:t>
            </a:r>
            <a:r>
              <a:rPr lang="en-US" dirty="0" smtClean="0"/>
              <a:t/>
            </a:r>
            <a:br>
              <a:rPr lang="en-US" dirty="0" smtClean="0"/>
            </a:br>
            <a:r>
              <a:rPr lang="en-US" dirty="0" smtClean="0"/>
              <a:t/>
            </a:r>
            <a:br>
              <a:rPr lang="en-US" dirty="0" smtClean="0"/>
            </a:br>
            <a:r>
              <a:rPr lang="en-US" dirty="0" smtClean="0"/>
              <a:t>      </a:t>
            </a:r>
            <a:r>
              <a:rPr lang="en-US" b="0" i="0" dirty="0" smtClean="0">
                <a:solidFill>
                  <a:srgbClr val="008000"/>
                </a:solidFill>
                <a:effectLst/>
                <a:latin typeface="Consolas" charset="0"/>
              </a:rPr>
              <a:t>// Create connection</a:t>
            </a:r>
            <a:br>
              <a:rPr lang="en-US" b="0" i="0" dirty="0" smtClean="0">
                <a:solidFill>
                  <a:srgbClr val="008000"/>
                </a:solidFill>
                <a:effectLst/>
                <a:latin typeface="Consolas" charset="0"/>
              </a:rPr>
            </a:br>
            <a:r>
              <a:rPr lang="en-US" b="0" i="0" dirty="0" smtClean="0">
                <a:solidFill>
                  <a:srgbClr val="008000"/>
                </a:solidFill>
                <a:effectLst/>
                <a:latin typeface="Consolas" charset="0"/>
              </a:rPr>
              <a:t>   </a:t>
            </a:r>
            <a:r>
              <a:rPr lang="en-US" b="0" i="0" dirty="0" smtClean="0">
                <a:solidFill>
                  <a:srgbClr val="000000"/>
                </a:solidFill>
                <a:effectLst/>
                <a:latin typeface="Consolas" charset="0"/>
              </a:rPr>
              <a:t>$conn = </a:t>
            </a:r>
            <a:r>
              <a:rPr lang="en-US" b="0" i="0" dirty="0" smtClean="0">
                <a:solidFill>
                  <a:srgbClr val="0000CD"/>
                </a:solidFill>
                <a:effectLst/>
                <a:latin typeface="Consolas" charset="0"/>
              </a:rPr>
              <a:t>new</a:t>
            </a:r>
            <a:r>
              <a:rPr lang="en-US" b="0" i="0" dirty="0" smtClean="0">
                <a:solidFill>
                  <a:srgbClr val="000000"/>
                </a:solidFill>
                <a:effectLst/>
                <a:latin typeface="Consolas" charset="0"/>
              </a:rPr>
              <a:t> </a:t>
            </a:r>
            <a:r>
              <a:rPr lang="en-US" b="0" i="0" dirty="0" err="1" smtClean="0">
                <a:solidFill>
                  <a:srgbClr val="000000"/>
                </a:solidFill>
                <a:effectLst/>
                <a:latin typeface="Consolas" charset="0"/>
              </a:rPr>
              <a:t>mysqli</a:t>
            </a:r>
            <a:r>
              <a:rPr lang="en-US" b="0" i="0" dirty="0" smtClean="0">
                <a:solidFill>
                  <a:srgbClr val="000000"/>
                </a:solidFill>
                <a:effectLst/>
                <a:latin typeface="Consolas" charset="0"/>
              </a:rPr>
              <a:t>($</a:t>
            </a:r>
            <a:r>
              <a:rPr lang="en-US" b="0" i="0" dirty="0" err="1" smtClean="0">
                <a:solidFill>
                  <a:srgbClr val="000000"/>
                </a:solidFill>
                <a:effectLst/>
                <a:latin typeface="Consolas" charset="0"/>
              </a:rPr>
              <a:t>servername</a:t>
            </a:r>
            <a:r>
              <a:rPr lang="en-US" b="0" i="0" dirty="0" smtClean="0">
                <a:solidFill>
                  <a:srgbClr val="000000"/>
                </a:solidFill>
                <a:effectLst/>
                <a:latin typeface="Consolas" charset="0"/>
              </a:rPr>
              <a:t>, $username, $password, $</a:t>
            </a:r>
            <a:r>
              <a:rPr lang="en-US" b="0" i="0" dirty="0" err="1" smtClean="0">
                <a:solidFill>
                  <a:srgbClr val="000000"/>
                </a:solidFill>
                <a:effectLst/>
                <a:latin typeface="Consolas" charset="0"/>
              </a:rPr>
              <a:t>dbname</a:t>
            </a:r>
            <a:r>
              <a:rPr lang="en-US" b="0" i="0" dirty="0" smtClean="0">
                <a:solidFill>
                  <a:srgbClr val="000000"/>
                </a:solidFill>
                <a:effectLst/>
                <a:latin typeface="Consolas" charset="0"/>
              </a:rPr>
              <a:t>);</a:t>
            </a:r>
            <a:r>
              <a:rPr lang="en-US" dirty="0" smtClean="0"/>
              <a:t/>
            </a:r>
            <a:br>
              <a:rPr lang="en-US" dirty="0" smtClean="0"/>
            </a:br>
            <a:r>
              <a:rPr lang="en-US" dirty="0" smtClean="0"/>
              <a:t/>
            </a:r>
            <a:br>
              <a:rPr lang="en-US" dirty="0" smtClean="0"/>
            </a:br>
            <a:r>
              <a:rPr lang="en-US" dirty="0" smtClean="0"/>
              <a:t>      </a:t>
            </a:r>
            <a:r>
              <a:rPr lang="en-US" b="0" i="0" dirty="0" smtClean="0">
                <a:solidFill>
                  <a:srgbClr val="008000"/>
                </a:solidFill>
                <a:effectLst/>
                <a:latin typeface="Consolas" charset="0"/>
              </a:rPr>
              <a:t>// prepare and bind</a:t>
            </a:r>
            <a:br>
              <a:rPr lang="en-US" b="0" i="0" dirty="0" smtClean="0">
                <a:solidFill>
                  <a:srgbClr val="008000"/>
                </a:solidFill>
                <a:effectLst/>
                <a:latin typeface="Consolas" charset="0"/>
              </a:rPr>
            </a:br>
            <a:r>
              <a:rPr lang="en-US" b="0" i="0" dirty="0" smtClean="0">
                <a:solidFill>
                  <a:srgbClr val="008000"/>
                </a:solidFill>
                <a:effectLst/>
                <a:latin typeface="Consolas" charset="0"/>
              </a:rPr>
              <a:t>   </a:t>
            </a:r>
            <a:r>
              <a:rPr lang="en-US" b="0" i="0" dirty="0" smtClean="0">
                <a:solidFill>
                  <a:srgbClr val="000000"/>
                </a:solidFill>
                <a:effectLst/>
                <a:latin typeface="Consolas" charset="0"/>
              </a:rPr>
              <a:t>$</a:t>
            </a:r>
            <a:r>
              <a:rPr lang="en-US" b="0" i="0" dirty="0" err="1" smtClean="0">
                <a:solidFill>
                  <a:srgbClr val="000000"/>
                </a:solidFill>
                <a:effectLst/>
                <a:latin typeface="Consolas" charset="0"/>
              </a:rPr>
              <a:t>stmt</a:t>
            </a:r>
            <a:r>
              <a:rPr lang="en-US" b="0" i="0" dirty="0" smtClean="0">
                <a:solidFill>
                  <a:srgbClr val="000000"/>
                </a:solidFill>
                <a:effectLst/>
                <a:latin typeface="Consolas" charset="0"/>
              </a:rPr>
              <a:t> = $conn-&gt;prepare(</a:t>
            </a:r>
            <a:r>
              <a:rPr lang="en-US" b="0" i="0" dirty="0" smtClean="0">
                <a:solidFill>
                  <a:srgbClr val="A52A2A"/>
                </a:solidFill>
                <a:effectLst/>
                <a:latin typeface="Consolas" charset="0"/>
              </a:rPr>
              <a:t>"INSERT INTO Guests (</a:t>
            </a:r>
            <a:r>
              <a:rPr lang="en-US" b="0" i="0" dirty="0" err="1" smtClean="0">
                <a:solidFill>
                  <a:srgbClr val="A52A2A"/>
                </a:solidFill>
                <a:effectLst/>
                <a:latin typeface="Consolas" charset="0"/>
              </a:rPr>
              <a:t>firstname</a:t>
            </a:r>
            <a:r>
              <a:rPr lang="en-US" b="0" i="0" dirty="0" smtClean="0">
                <a:solidFill>
                  <a:srgbClr val="A52A2A"/>
                </a:solidFill>
                <a:effectLst/>
                <a:latin typeface="Consolas" charset="0"/>
              </a:rPr>
              <a:t>, </a:t>
            </a:r>
            <a:r>
              <a:rPr lang="en-US" b="0" i="0" dirty="0" err="1" smtClean="0">
                <a:solidFill>
                  <a:srgbClr val="A52A2A"/>
                </a:solidFill>
                <a:effectLst/>
                <a:latin typeface="Consolas" charset="0"/>
              </a:rPr>
              <a:t>lastname</a:t>
            </a:r>
            <a:r>
              <a:rPr lang="en-US" b="0" i="0" dirty="0" smtClean="0">
                <a:solidFill>
                  <a:srgbClr val="A52A2A"/>
                </a:solidFill>
                <a:effectLst/>
                <a:latin typeface="Consolas" charset="0"/>
              </a:rPr>
              <a:t>, email) VALUES (?, ?, ?)"</a:t>
            </a:r>
            <a:r>
              <a:rPr lang="en-US" b="0" i="0" dirty="0" smtClean="0">
                <a:solidFill>
                  <a:srgbClr val="000000"/>
                </a:solidFill>
                <a:effectLst/>
                <a:latin typeface="Consolas" charset="0"/>
              </a:rPr>
              <a:t>);</a:t>
            </a:r>
            <a:r>
              <a:rPr lang="en-US" dirty="0" smtClean="0"/>
              <a:t/>
            </a:r>
            <a:br>
              <a:rPr lang="en-US" dirty="0" smtClean="0"/>
            </a:br>
            <a:r>
              <a:rPr lang="en-US" dirty="0" smtClean="0"/>
              <a:t>      </a:t>
            </a:r>
            <a:r>
              <a:rPr lang="en-US" b="0" i="0" dirty="0" smtClean="0">
                <a:solidFill>
                  <a:srgbClr val="000000"/>
                </a:solidFill>
                <a:effectLst/>
                <a:latin typeface="Consolas" charset="0"/>
              </a:rPr>
              <a:t>$</a:t>
            </a:r>
            <a:r>
              <a:rPr lang="en-US" b="0" i="0" dirty="0" err="1" smtClean="0">
                <a:solidFill>
                  <a:srgbClr val="000000"/>
                </a:solidFill>
                <a:effectLst/>
                <a:latin typeface="Consolas" charset="0"/>
              </a:rPr>
              <a:t>stmt</a:t>
            </a:r>
            <a:r>
              <a:rPr lang="en-US" b="0" i="0" dirty="0" smtClean="0">
                <a:solidFill>
                  <a:srgbClr val="000000"/>
                </a:solidFill>
                <a:effectLst/>
                <a:latin typeface="Consolas" charset="0"/>
              </a:rPr>
              <a:t>-&gt;</a:t>
            </a:r>
            <a:r>
              <a:rPr lang="en-US" b="0" i="0" dirty="0" err="1" smtClean="0">
                <a:solidFill>
                  <a:srgbClr val="000000"/>
                </a:solidFill>
                <a:effectLst/>
                <a:latin typeface="Consolas" charset="0"/>
              </a:rPr>
              <a:t>bind_param</a:t>
            </a:r>
            <a:r>
              <a:rPr lang="en-US" b="0" i="0" dirty="0" smtClean="0">
                <a:solidFill>
                  <a:srgbClr val="000000"/>
                </a:solidFill>
                <a:effectLst/>
                <a:latin typeface="Consolas" charset="0"/>
              </a:rPr>
              <a:t>(</a:t>
            </a:r>
            <a:r>
              <a:rPr lang="en-US" b="0" i="0" dirty="0" smtClean="0">
                <a:solidFill>
                  <a:srgbClr val="A52A2A"/>
                </a:solidFill>
                <a:effectLst/>
                <a:latin typeface="Consolas" charset="0"/>
              </a:rPr>
              <a:t>"</a:t>
            </a:r>
            <a:r>
              <a:rPr lang="en-US" b="0" i="0" dirty="0" err="1" smtClean="0">
                <a:solidFill>
                  <a:srgbClr val="A52A2A"/>
                </a:solidFill>
                <a:effectLst/>
                <a:latin typeface="Consolas" charset="0"/>
              </a:rPr>
              <a:t>sss</a:t>
            </a:r>
            <a:r>
              <a:rPr lang="en-US" b="0" i="0" dirty="0" smtClean="0">
                <a:solidFill>
                  <a:srgbClr val="A52A2A"/>
                </a:solidFill>
                <a:effectLst/>
                <a:latin typeface="Consolas" charset="0"/>
              </a:rPr>
              <a:t>"</a:t>
            </a:r>
            <a:r>
              <a:rPr lang="en-US" b="0" i="0" dirty="0" smtClean="0">
                <a:solidFill>
                  <a:srgbClr val="000000"/>
                </a:solidFill>
                <a:effectLst/>
                <a:latin typeface="Consolas" charset="0"/>
              </a:rPr>
              <a:t>, $</a:t>
            </a:r>
            <a:r>
              <a:rPr lang="en-US" b="0" i="0" dirty="0" err="1" smtClean="0">
                <a:solidFill>
                  <a:srgbClr val="000000"/>
                </a:solidFill>
                <a:effectLst/>
                <a:latin typeface="Consolas" charset="0"/>
              </a:rPr>
              <a:t>firstname</a:t>
            </a:r>
            <a:r>
              <a:rPr lang="en-US" b="0" i="0" dirty="0" smtClean="0">
                <a:solidFill>
                  <a:srgbClr val="000000"/>
                </a:solidFill>
                <a:effectLst/>
                <a:latin typeface="Consolas" charset="0"/>
              </a:rPr>
              <a:t>, $</a:t>
            </a:r>
            <a:r>
              <a:rPr lang="en-US" b="0" i="0" dirty="0" err="1" smtClean="0">
                <a:solidFill>
                  <a:srgbClr val="000000"/>
                </a:solidFill>
                <a:effectLst/>
                <a:latin typeface="Consolas" charset="0"/>
              </a:rPr>
              <a:t>lastname</a:t>
            </a:r>
            <a:r>
              <a:rPr lang="en-US" b="0" i="0" dirty="0" smtClean="0">
                <a:solidFill>
                  <a:srgbClr val="000000"/>
                </a:solidFill>
                <a:effectLst/>
                <a:latin typeface="Consolas" charset="0"/>
              </a:rPr>
              <a:t>, $email);</a:t>
            </a:r>
            <a:r>
              <a:rPr lang="en-US" dirty="0" smtClean="0"/>
              <a:t/>
            </a:r>
            <a:br>
              <a:rPr lang="en-US" dirty="0" smtClean="0"/>
            </a:br>
            <a:r>
              <a:rPr lang="en-US" dirty="0" smtClean="0"/>
              <a:t/>
            </a:r>
            <a:br>
              <a:rPr lang="en-US" dirty="0" smtClean="0"/>
            </a:br>
            <a:r>
              <a:rPr lang="en-US" dirty="0" smtClean="0"/>
              <a:t>      </a:t>
            </a:r>
            <a:r>
              <a:rPr lang="en-US" b="0" i="0" dirty="0" smtClean="0">
                <a:solidFill>
                  <a:srgbClr val="008000"/>
                </a:solidFill>
                <a:effectLst/>
                <a:latin typeface="Consolas" charset="0"/>
              </a:rPr>
              <a:t>// set parameters and execute</a:t>
            </a:r>
            <a:br>
              <a:rPr lang="en-US" b="0" i="0" dirty="0" smtClean="0">
                <a:solidFill>
                  <a:srgbClr val="008000"/>
                </a:solidFill>
                <a:effectLst/>
                <a:latin typeface="Consolas" charset="0"/>
              </a:rPr>
            </a:br>
            <a:r>
              <a:rPr lang="en-US" b="0" i="0" dirty="0" smtClean="0">
                <a:solidFill>
                  <a:srgbClr val="008000"/>
                </a:solidFill>
                <a:effectLst/>
                <a:latin typeface="Consolas" charset="0"/>
              </a:rPr>
              <a:t>   </a:t>
            </a:r>
            <a:r>
              <a:rPr lang="en-US" b="0" i="0" dirty="0" smtClean="0">
                <a:solidFill>
                  <a:srgbClr val="000000"/>
                </a:solidFill>
                <a:effectLst/>
                <a:latin typeface="Consolas" charset="0"/>
              </a:rPr>
              <a:t>$</a:t>
            </a:r>
            <a:r>
              <a:rPr lang="en-US" b="0" i="0" dirty="0" err="1" smtClean="0">
                <a:solidFill>
                  <a:srgbClr val="000000"/>
                </a:solidFill>
                <a:effectLst/>
                <a:latin typeface="Consolas" charset="0"/>
              </a:rPr>
              <a:t>firstname</a:t>
            </a:r>
            <a:r>
              <a:rPr lang="en-US" b="0" i="0" dirty="0" smtClean="0">
                <a:solidFill>
                  <a:srgbClr val="000000"/>
                </a:solidFill>
                <a:effectLst/>
                <a:latin typeface="Consolas" charset="0"/>
              </a:rPr>
              <a:t> = </a:t>
            </a:r>
            <a:r>
              <a:rPr lang="en-US" b="0" i="0" dirty="0" smtClean="0">
                <a:solidFill>
                  <a:srgbClr val="A52A2A"/>
                </a:solidFill>
                <a:effectLst/>
                <a:latin typeface="Consolas" charset="0"/>
              </a:rPr>
              <a:t>"John"</a:t>
            </a:r>
            <a:r>
              <a:rPr lang="en-US" b="0" i="0" dirty="0" smtClean="0">
                <a:solidFill>
                  <a:srgbClr val="000000"/>
                </a:solidFill>
                <a:effectLst/>
                <a:latin typeface="Consolas" charset="0"/>
              </a:rPr>
              <a:t>;</a:t>
            </a:r>
            <a:r>
              <a:rPr lang="en-US" dirty="0" smtClean="0"/>
              <a:t/>
            </a:r>
            <a:br>
              <a:rPr lang="en-US" dirty="0" smtClean="0"/>
            </a:br>
            <a:r>
              <a:rPr lang="en-US" dirty="0" smtClean="0"/>
              <a:t>      </a:t>
            </a:r>
            <a:r>
              <a:rPr lang="en-US" b="0" i="0" dirty="0" smtClean="0">
                <a:solidFill>
                  <a:srgbClr val="000000"/>
                </a:solidFill>
                <a:effectLst/>
                <a:latin typeface="Consolas" charset="0"/>
              </a:rPr>
              <a:t>$</a:t>
            </a:r>
            <a:r>
              <a:rPr lang="en-US" b="0" i="0" dirty="0" err="1" smtClean="0">
                <a:solidFill>
                  <a:srgbClr val="000000"/>
                </a:solidFill>
                <a:effectLst/>
                <a:latin typeface="Consolas" charset="0"/>
              </a:rPr>
              <a:t>lastname</a:t>
            </a:r>
            <a:r>
              <a:rPr lang="en-US" b="0" i="0" dirty="0" smtClean="0">
                <a:solidFill>
                  <a:srgbClr val="000000"/>
                </a:solidFill>
                <a:effectLst/>
                <a:latin typeface="Consolas" charset="0"/>
              </a:rPr>
              <a:t> = </a:t>
            </a:r>
            <a:r>
              <a:rPr lang="en-US" b="0" i="0" dirty="0" smtClean="0">
                <a:solidFill>
                  <a:srgbClr val="A52A2A"/>
                </a:solidFill>
                <a:effectLst/>
                <a:latin typeface="Consolas" charset="0"/>
              </a:rPr>
              <a:t>"Doe"</a:t>
            </a:r>
            <a:r>
              <a:rPr lang="en-US" b="0" i="0" dirty="0" smtClean="0">
                <a:solidFill>
                  <a:srgbClr val="000000"/>
                </a:solidFill>
                <a:effectLst/>
                <a:latin typeface="Consolas" charset="0"/>
              </a:rPr>
              <a:t>;</a:t>
            </a:r>
            <a:r>
              <a:rPr lang="en-US" dirty="0" smtClean="0"/>
              <a:t/>
            </a:r>
            <a:br>
              <a:rPr lang="en-US" dirty="0" smtClean="0"/>
            </a:br>
            <a:r>
              <a:rPr lang="en-US" dirty="0" smtClean="0"/>
              <a:t>      </a:t>
            </a:r>
            <a:r>
              <a:rPr lang="en-US" b="0" i="0" dirty="0" smtClean="0">
                <a:solidFill>
                  <a:srgbClr val="000000"/>
                </a:solidFill>
                <a:effectLst/>
                <a:latin typeface="Consolas" charset="0"/>
              </a:rPr>
              <a:t>$email = </a:t>
            </a:r>
            <a:r>
              <a:rPr lang="en-US" b="0" i="0" dirty="0" smtClean="0">
                <a:solidFill>
                  <a:srgbClr val="A52A2A"/>
                </a:solidFill>
                <a:effectLst/>
                <a:latin typeface="Consolas" charset="0"/>
              </a:rPr>
              <a:t>"</a:t>
            </a:r>
            <a:r>
              <a:rPr lang="en-US" b="0" i="0" dirty="0" err="1" smtClean="0">
                <a:solidFill>
                  <a:srgbClr val="A52A2A"/>
                </a:solidFill>
                <a:effectLst/>
                <a:latin typeface="Consolas" charset="0"/>
              </a:rPr>
              <a:t>john@example.com</a:t>
            </a:r>
            <a:r>
              <a:rPr lang="en-US" b="0" i="0" dirty="0" smtClean="0">
                <a:solidFill>
                  <a:srgbClr val="A52A2A"/>
                </a:solidFill>
                <a:effectLst/>
                <a:latin typeface="Consolas" charset="0"/>
              </a:rPr>
              <a:t>"</a:t>
            </a:r>
            <a:r>
              <a:rPr lang="en-US" b="0" i="0" dirty="0" smtClean="0">
                <a:solidFill>
                  <a:srgbClr val="000000"/>
                </a:solidFill>
                <a:effectLst/>
                <a:latin typeface="Consolas" charset="0"/>
              </a:rPr>
              <a:t>;</a:t>
            </a:r>
            <a:r>
              <a:rPr lang="en-US" dirty="0" smtClean="0"/>
              <a:t/>
            </a:r>
            <a:br>
              <a:rPr lang="en-US" dirty="0" smtClean="0"/>
            </a:br>
            <a:r>
              <a:rPr lang="en-US" dirty="0" smtClean="0"/>
              <a:t>      </a:t>
            </a:r>
            <a:r>
              <a:rPr lang="en-US" b="0" i="0" dirty="0" smtClean="0">
                <a:solidFill>
                  <a:srgbClr val="000000"/>
                </a:solidFill>
                <a:effectLst/>
                <a:latin typeface="Consolas" charset="0"/>
              </a:rPr>
              <a:t>$</a:t>
            </a:r>
            <a:r>
              <a:rPr lang="en-US" b="0" i="0" dirty="0" err="1" smtClean="0">
                <a:solidFill>
                  <a:srgbClr val="000000"/>
                </a:solidFill>
                <a:effectLst/>
                <a:latin typeface="Consolas" charset="0"/>
              </a:rPr>
              <a:t>stmt</a:t>
            </a:r>
            <a:r>
              <a:rPr lang="en-US" b="0" i="0" dirty="0" smtClean="0">
                <a:solidFill>
                  <a:srgbClr val="000000"/>
                </a:solidFill>
                <a:effectLst/>
                <a:latin typeface="Consolas" charset="0"/>
              </a:rPr>
              <a:t>-&gt;execute();</a:t>
            </a:r>
            <a:r>
              <a:rPr lang="en-US" dirty="0" smtClean="0"/>
              <a:t/>
            </a:r>
            <a:br>
              <a:rPr lang="en-US" dirty="0" smtClean="0"/>
            </a:br>
            <a:r>
              <a:rPr lang="en-US" dirty="0" smtClean="0"/>
              <a:t/>
            </a:r>
            <a:br>
              <a:rPr lang="en-US" dirty="0" smtClean="0"/>
            </a:br>
            <a:r>
              <a:rPr lang="en-US" dirty="0" smtClean="0"/>
              <a:t>      </a:t>
            </a:r>
            <a:r>
              <a:rPr lang="en-US" b="0" i="0" dirty="0" smtClean="0">
                <a:solidFill>
                  <a:srgbClr val="000000"/>
                </a:solidFill>
                <a:effectLst/>
                <a:latin typeface="Consolas" charset="0"/>
              </a:rPr>
              <a:t>$</a:t>
            </a:r>
            <a:r>
              <a:rPr lang="en-US" b="0" i="0" dirty="0" err="1" smtClean="0">
                <a:solidFill>
                  <a:srgbClr val="000000"/>
                </a:solidFill>
                <a:effectLst/>
                <a:latin typeface="Consolas" charset="0"/>
              </a:rPr>
              <a:t>stmt</a:t>
            </a:r>
            <a:r>
              <a:rPr lang="en-US" b="0" i="0" dirty="0" smtClean="0">
                <a:solidFill>
                  <a:srgbClr val="000000"/>
                </a:solidFill>
                <a:effectLst/>
                <a:latin typeface="Consolas" charset="0"/>
              </a:rPr>
              <a:t>-&gt;close();</a:t>
            </a:r>
            <a:r>
              <a:rPr lang="en-US" dirty="0" smtClean="0"/>
              <a:t/>
            </a:r>
            <a:br>
              <a:rPr lang="en-US" dirty="0" smtClean="0"/>
            </a:br>
            <a:r>
              <a:rPr lang="en-US" dirty="0" smtClean="0"/>
              <a:t>      </a:t>
            </a:r>
            <a:r>
              <a:rPr lang="en-US" b="0" i="0" dirty="0" smtClean="0">
                <a:solidFill>
                  <a:srgbClr val="000000"/>
                </a:solidFill>
                <a:effectLst/>
                <a:latin typeface="Consolas" charset="0"/>
              </a:rPr>
              <a:t>$conn-&gt;close();</a:t>
            </a:r>
            <a:r>
              <a:rPr lang="en-US" dirty="0" smtClean="0"/>
              <a:t/>
            </a:r>
            <a:br>
              <a:rPr lang="en-US" dirty="0" smtClean="0"/>
            </a:br>
            <a:r>
              <a:rPr lang="en-US" b="0" i="0" dirty="0" smtClean="0">
                <a:solidFill>
                  <a:srgbClr val="FF0000"/>
                </a:solidFill>
                <a:effectLst/>
                <a:latin typeface="Consolas" charset="0"/>
              </a:rPr>
              <a:t>?&gt;</a:t>
            </a:r>
            <a:endParaRPr lang="en-US" dirty="0"/>
          </a:p>
        </p:txBody>
      </p:sp>
      <p:sp>
        <p:nvSpPr>
          <p:cNvPr id="10" name="Rectangle 9"/>
          <p:cNvSpPr/>
          <p:nvPr/>
        </p:nvSpPr>
        <p:spPr>
          <a:xfrm>
            <a:off x="5914292" y="874766"/>
            <a:ext cx="6096000" cy="923330"/>
          </a:xfrm>
          <a:prstGeom prst="rect">
            <a:avLst/>
          </a:prstGeom>
        </p:spPr>
        <p:txBody>
          <a:bodyPr>
            <a:spAutoFit/>
          </a:bodyPr>
          <a:lstStyle/>
          <a:p>
            <a:r>
              <a:rPr lang="en-US" b="0" i="0" smtClean="0">
                <a:solidFill>
                  <a:srgbClr val="000000"/>
                </a:solidFill>
                <a:effectLst/>
                <a:latin typeface="Verdana" charset="0"/>
              </a:rPr>
              <a:t>In our SQL, we insert a question mark (?) where we want to substitute in an integer, string, double or blob value.</a:t>
            </a:r>
            <a:endParaRPr lang="en-US"/>
          </a:p>
        </p:txBody>
      </p:sp>
      <p:cxnSp>
        <p:nvCxnSpPr>
          <p:cNvPr id="12" name="Straight Arrow Connector 11"/>
          <p:cNvCxnSpPr/>
          <p:nvPr/>
        </p:nvCxnSpPr>
        <p:spPr>
          <a:xfrm>
            <a:off x="8897815" y="1793631"/>
            <a:ext cx="1705708" cy="1301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136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34108" y="489258"/>
            <a:ext cx="11992707" cy="6186309"/>
          </a:xfrm>
          <a:prstGeom prst="rect">
            <a:avLst/>
          </a:prstGeom>
        </p:spPr>
        <p:txBody>
          <a:bodyPr wrap="square">
            <a:spAutoFit/>
          </a:bodyPr>
          <a:lstStyle/>
          <a:p>
            <a:r>
              <a:rPr lang="en-US" b="0" i="0" dirty="0" smtClean="0">
                <a:solidFill>
                  <a:srgbClr val="FF0000"/>
                </a:solidFill>
                <a:effectLst/>
                <a:latin typeface="Consolas" charset="0"/>
              </a:rPr>
              <a:t>&lt;?</a:t>
            </a:r>
            <a:r>
              <a:rPr lang="en-US" b="0" i="0" dirty="0" err="1" smtClean="0">
                <a:solidFill>
                  <a:srgbClr val="FF0000"/>
                </a:solidFill>
                <a:effectLst/>
                <a:latin typeface="Consolas" charset="0"/>
              </a:rPr>
              <a:t>php</a:t>
            </a:r>
            <a:r>
              <a:rPr lang="en-US" dirty="0" smtClean="0"/>
              <a:t/>
            </a:r>
            <a:br>
              <a:rPr lang="en-US" dirty="0" smtClean="0"/>
            </a:br>
            <a:r>
              <a:rPr lang="en-US" dirty="0" smtClean="0"/>
              <a:t>      </a:t>
            </a:r>
            <a:r>
              <a:rPr lang="en-US" b="0" i="0" dirty="0" smtClean="0">
                <a:solidFill>
                  <a:srgbClr val="000000"/>
                </a:solidFill>
                <a:effectLst/>
                <a:latin typeface="Consolas" charset="0"/>
              </a:rPr>
              <a:t>$</a:t>
            </a:r>
            <a:r>
              <a:rPr lang="en-US" b="0" i="0" dirty="0" err="1" smtClean="0">
                <a:solidFill>
                  <a:srgbClr val="000000"/>
                </a:solidFill>
                <a:effectLst/>
                <a:latin typeface="Consolas" charset="0"/>
              </a:rPr>
              <a:t>servername</a:t>
            </a:r>
            <a:r>
              <a:rPr lang="en-US" b="0" i="0" dirty="0" smtClean="0">
                <a:solidFill>
                  <a:srgbClr val="000000"/>
                </a:solidFill>
                <a:effectLst/>
                <a:latin typeface="Consolas" charset="0"/>
              </a:rPr>
              <a:t> = </a:t>
            </a:r>
            <a:r>
              <a:rPr lang="en-US" b="0" i="0" dirty="0" smtClean="0">
                <a:solidFill>
                  <a:srgbClr val="A52A2A"/>
                </a:solidFill>
                <a:effectLst/>
                <a:latin typeface="Consolas" charset="0"/>
              </a:rPr>
              <a:t>"localhost"</a:t>
            </a:r>
            <a:r>
              <a:rPr lang="en-US" b="0" i="0" dirty="0" smtClean="0">
                <a:solidFill>
                  <a:srgbClr val="000000"/>
                </a:solidFill>
                <a:effectLst/>
                <a:latin typeface="Consolas" charset="0"/>
              </a:rPr>
              <a:t>;</a:t>
            </a:r>
            <a:r>
              <a:rPr lang="en-US" dirty="0" smtClean="0"/>
              <a:t/>
            </a:r>
            <a:br>
              <a:rPr lang="en-US" dirty="0" smtClean="0"/>
            </a:br>
            <a:r>
              <a:rPr lang="en-US" dirty="0" smtClean="0"/>
              <a:t>      </a:t>
            </a:r>
            <a:r>
              <a:rPr lang="en-US" b="0" i="0" dirty="0" smtClean="0">
                <a:solidFill>
                  <a:srgbClr val="000000"/>
                </a:solidFill>
                <a:effectLst/>
                <a:latin typeface="Consolas" charset="0"/>
              </a:rPr>
              <a:t>$username = </a:t>
            </a:r>
            <a:r>
              <a:rPr lang="en-US" b="0" i="0" dirty="0" smtClean="0">
                <a:solidFill>
                  <a:srgbClr val="A52A2A"/>
                </a:solidFill>
                <a:effectLst/>
                <a:latin typeface="Consolas" charset="0"/>
              </a:rPr>
              <a:t>"username"</a:t>
            </a:r>
            <a:r>
              <a:rPr lang="en-US" b="0" i="0" dirty="0" smtClean="0">
                <a:solidFill>
                  <a:srgbClr val="000000"/>
                </a:solidFill>
                <a:effectLst/>
                <a:latin typeface="Consolas" charset="0"/>
              </a:rPr>
              <a:t>;</a:t>
            </a:r>
            <a:r>
              <a:rPr lang="en-US" dirty="0" smtClean="0"/>
              <a:t/>
            </a:r>
            <a:br>
              <a:rPr lang="en-US" dirty="0" smtClean="0"/>
            </a:br>
            <a:r>
              <a:rPr lang="en-US" dirty="0" smtClean="0"/>
              <a:t>      </a:t>
            </a:r>
            <a:r>
              <a:rPr lang="en-US" b="0" i="0" dirty="0" smtClean="0">
                <a:solidFill>
                  <a:srgbClr val="000000"/>
                </a:solidFill>
                <a:effectLst/>
                <a:latin typeface="Consolas" charset="0"/>
              </a:rPr>
              <a:t>$password = </a:t>
            </a:r>
            <a:r>
              <a:rPr lang="en-US" b="0" i="0" dirty="0" smtClean="0">
                <a:solidFill>
                  <a:srgbClr val="A52A2A"/>
                </a:solidFill>
                <a:effectLst/>
                <a:latin typeface="Consolas" charset="0"/>
              </a:rPr>
              <a:t>"password"</a:t>
            </a:r>
            <a:r>
              <a:rPr lang="en-US" b="0" i="0" dirty="0" smtClean="0">
                <a:solidFill>
                  <a:srgbClr val="000000"/>
                </a:solidFill>
                <a:effectLst/>
                <a:latin typeface="Consolas" charset="0"/>
              </a:rPr>
              <a:t>;</a:t>
            </a:r>
            <a:r>
              <a:rPr lang="en-US" dirty="0" smtClean="0"/>
              <a:t/>
            </a:r>
            <a:br>
              <a:rPr lang="en-US" dirty="0" smtClean="0"/>
            </a:br>
            <a:r>
              <a:rPr lang="en-US" dirty="0" smtClean="0"/>
              <a:t>      </a:t>
            </a:r>
            <a:r>
              <a:rPr lang="en-US" b="0" i="0" dirty="0" smtClean="0">
                <a:solidFill>
                  <a:srgbClr val="000000"/>
                </a:solidFill>
                <a:effectLst/>
                <a:latin typeface="Consolas" charset="0"/>
              </a:rPr>
              <a:t>$</a:t>
            </a:r>
            <a:r>
              <a:rPr lang="en-US" b="0" i="0" dirty="0" err="1" smtClean="0">
                <a:solidFill>
                  <a:srgbClr val="000000"/>
                </a:solidFill>
                <a:effectLst/>
                <a:latin typeface="Consolas" charset="0"/>
              </a:rPr>
              <a:t>dbname</a:t>
            </a:r>
            <a:r>
              <a:rPr lang="en-US" b="0" i="0" dirty="0" smtClean="0">
                <a:solidFill>
                  <a:srgbClr val="000000"/>
                </a:solidFill>
                <a:effectLst/>
                <a:latin typeface="Consolas" charset="0"/>
              </a:rPr>
              <a:t> = </a:t>
            </a:r>
            <a:r>
              <a:rPr lang="en-US" b="0" i="0" dirty="0" smtClean="0">
                <a:solidFill>
                  <a:srgbClr val="A52A2A"/>
                </a:solidFill>
                <a:effectLst/>
                <a:latin typeface="Consolas" charset="0"/>
              </a:rPr>
              <a:t>"</a:t>
            </a:r>
            <a:r>
              <a:rPr lang="en-US" b="0" i="0" dirty="0" err="1" smtClean="0">
                <a:solidFill>
                  <a:srgbClr val="A52A2A"/>
                </a:solidFill>
                <a:effectLst/>
                <a:latin typeface="Consolas" charset="0"/>
              </a:rPr>
              <a:t>myDB</a:t>
            </a:r>
            <a:r>
              <a:rPr lang="en-US" b="0" i="0" dirty="0" smtClean="0">
                <a:solidFill>
                  <a:srgbClr val="A52A2A"/>
                </a:solidFill>
                <a:effectLst/>
                <a:latin typeface="Consolas" charset="0"/>
              </a:rPr>
              <a:t>"</a:t>
            </a:r>
            <a:r>
              <a:rPr lang="en-US" b="0" i="0" dirty="0" smtClean="0">
                <a:solidFill>
                  <a:srgbClr val="000000"/>
                </a:solidFill>
                <a:effectLst/>
                <a:latin typeface="Consolas" charset="0"/>
              </a:rPr>
              <a:t>;</a:t>
            </a:r>
            <a:r>
              <a:rPr lang="en-US" dirty="0" smtClean="0"/>
              <a:t/>
            </a:r>
            <a:br>
              <a:rPr lang="en-US" dirty="0" smtClean="0"/>
            </a:br>
            <a:r>
              <a:rPr lang="en-US" dirty="0" smtClean="0"/>
              <a:t/>
            </a:r>
            <a:br>
              <a:rPr lang="en-US" dirty="0" smtClean="0"/>
            </a:br>
            <a:r>
              <a:rPr lang="en-US" dirty="0" smtClean="0"/>
              <a:t>      </a:t>
            </a:r>
            <a:r>
              <a:rPr lang="en-US" b="0" i="0" dirty="0" smtClean="0">
                <a:solidFill>
                  <a:srgbClr val="008000"/>
                </a:solidFill>
                <a:effectLst/>
                <a:latin typeface="Consolas" charset="0"/>
              </a:rPr>
              <a:t>// Create connection</a:t>
            </a:r>
            <a:br>
              <a:rPr lang="en-US" b="0" i="0" dirty="0" smtClean="0">
                <a:solidFill>
                  <a:srgbClr val="008000"/>
                </a:solidFill>
                <a:effectLst/>
                <a:latin typeface="Consolas" charset="0"/>
              </a:rPr>
            </a:br>
            <a:r>
              <a:rPr lang="en-US" b="0" i="0" dirty="0" smtClean="0">
                <a:solidFill>
                  <a:srgbClr val="008000"/>
                </a:solidFill>
                <a:effectLst/>
                <a:latin typeface="Consolas" charset="0"/>
              </a:rPr>
              <a:t>   </a:t>
            </a:r>
            <a:r>
              <a:rPr lang="en-US" b="0" i="0" dirty="0" smtClean="0">
                <a:solidFill>
                  <a:srgbClr val="000000"/>
                </a:solidFill>
                <a:effectLst/>
                <a:latin typeface="Consolas" charset="0"/>
              </a:rPr>
              <a:t>$conn = </a:t>
            </a:r>
            <a:r>
              <a:rPr lang="en-US" b="0" i="0" dirty="0" smtClean="0">
                <a:solidFill>
                  <a:srgbClr val="0000CD"/>
                </a:solidFill>
                <a:effectLst/>
                <a:latin typeface="Consolas" charset="0"/>
              </a:rPr>
              <a:t>new</a:t>
            </a:r>
            <a:r>
              <a:rPr lang="en-US" b="0" i="0" dirty="0" smtClean="0">
                <a:solidFill>
                  <a:srgbClr val="000000"/>
                </a:solidFill>
                <a:effectLst/>
                <a:latin typeface="Consolas" charset="0"/>
              </a:rPr>
              <a:t> </a:t>
            </a:r>
            <a:r>
              <a:rPr lang="en-US" b="0" i="0" dirty="0" err="1" smtClean="0">
                <a:solidFill>
                  <a:srgbClr val="000000"/>
                </a:solidFill>
                <a:effectLst/>
                <a:latin typeface="Consolas" charset="0"/>
              </a:rPr>
              <a:t>mysqli</a:t>
            </a:r>
            <a:r>
              <a:rPr lang="en-US" b="0" i="0" dirty="0" smtClean="0">
                <a:solidFill>
                  <a:srgbClr val="000000"/>
                </a:solidFill>
                <a:effectLst/>
                <a:latin typeface="Consolas" charset="0"/>
              </a:rPr>
              <a:t>($</a:t>
            </a:r>
            <a:r>
              <a:rPr lang="en-US" b="0" i="0" dirty="0" err="1" smtClean="0">
                <a:solidFill>
                  <a:srgbClr val="000000"/>
                </a:solidFill>
                <a:effectLst/>
                <a:latin typeface="Consolas" charset="0"/>
              </a:rPr>
              <a:t>servername</a:t>
            </a:r>
            <a:r>
              <a:rPr lang="en-US" b="0" i="0" dirty="0" smtClean="0">
                <a:solidFill>
                  <a:srgbClr val="000000"/>
                </a:solidFill>
                <a:effectLst/>
                <a:latin typeface="Consolas" charset="0"/>
              </a:rPr>
              <a:t>, $username, $password, $</a:t>
            </a:r>
            <a:r>
              <a:rPr lang="en-US" b="0" i="0" dirty="0" err="1" smtClean="0">
                <a:solidFill>
                  <a:srgbClr val="000000"/>
                </a:solidFill>
                <a:effectLst/>
                <a:latin typeface="Consolas" charset="0"/>
              </a:rPr>
              <a:t>dbname</a:t>
            </a:r>
            <a:r>
              <a:rPr lang="en-US" b="0" i="0" dirty="0" smtClean="0">
                <a:solidFill>
                  <a:srgbClr val="000000"/>
                </a:solidFill>
                <a:effectLst/>
                <a:latin typeface="Consolas" charset="0"/>
              </a:rPr>
              <a:t>);</a:t>
            </a:r>
            <a:r>
              <a:rPr lang="en-US" dirty="0" smtClean="0"/>
              <a:t/>
            </a:r>
            <a:br>
              <a:rPr lang="en-US" dirty="0" smtClean="0"/>
            </a:br>
            <a:r>
              <a:rPr lang="en-US" dirty="0" smtClean="0"/>
              <a:t/>
            </a:r>
            <a:br>
              <a:rPr lang="en-US" dirty="0" smtClean="0"/>
            </a:br>
            <a:r>
              <a:rPr lang="en-US" dirty="0" smtClean="0"/>
              <a:t>      </a:t>
            </a:r>
            <a:r>
              <a:rPr lang="en-US" b="0" i="0" dirty="0" smtClean="0">
                <a:solidFill>
                  <a:srgbClr val="008000"/>
                </a:solidFill>
                <a:effectLst/>
                <a:latin typeface="Consolas" charset="0"/>
              </a:rPr>
              <a:t>// prepare and bind</a:t>
            </a:r>
            <a:br>
              <a:rPr lang="en-US" b="0" i="0" dirty="0" smtClean="0">
                <a:solidFill>
                  <a:srgbClr val="008000"/>
                </a:solidFill>
                <a:effectLst/>
                <a:latin typeface="Consolas" charset="0"/>
              </a:rPr>
            </a:br>
            <a:r>
              <a:rPr lang="en-US" b="0" i="0" dirty="0" smtClean="0">
                <a:solidFill>
                  <a:srgbClr val="008000"/>
                </a:solidFill>
                <a:effectLst/>
                <a:latin typeface="Consolas" charset="0"/>
              </a:rPr>
              <a:t>   </a:t>
            </a:r>
            <a:r>
              <a:rPr lang="en-US" b="0" i="0" dirty="0" smtClean="0">
                <a:solidFill>
                  <a:srgbClr val="000000"/>
                </a:solidFill>
                <a:effectLst/>
                <a:latin typeface="Consolas" charset="0"/>
              </a:rPr>
              <a:t>$</a:t>
            </a:r>
            <a:r>
              <a:rPr lang="en-US" b="0" i="0" dirty="0" err="1" smtClean="0">
                <a:solidFill>
                  <a:srgbClr val="000000"/>
                </a:solidFill>
                <a:effectLst/>
                <a:latin typeface="Consolas" charset="0"/>
              </a:rPr>
              <a:t>stmt</a:t>
            </a:r>
            <a:r>
              <a:rPr lang="en-US" b="0" i="0" dirty="0" smtClean="0">
                <a:solidFill>
                  <a:srgbClr val="000000"/>
                </a:solidFill>
                <a:effectLst/>
                <a:latin typeface="Consolas" charset="0"/>
              </a:rPr>
              <a:t> = $conn-&gt;prepare(</a:t>
            </a:r>
            <a:r>
              <a:rPr lang="en-US" b="0" i="0" dirty="0" smtClean="0">
                <a:solidFill>
                  <a:srgbClr val="A52A2A"/>
                </a:solidFill>
                <a:effectLst/>
                <a:latin typeface="Consolas" charset="0"/>
              </a:rPr>
              <a:t>"INSERT INTO Guests (</a:t>
            </a:r>
            <a:r>
              <a:rPr lang="en-US" b="0" i="0" dirty="0" err="1" smtClean="0">
                <a:solidFill>
                  <a:srgbClr val="A52A2A"/>
                </a:solidFill>
                <a:effectLst/>
                <a:latin typeface="Consolas" charset="0"/>
              </a:rPr>
              <a:t>firstname</a:t>
            </a:r>
            <a:r>
              <a:rPr lang="en-US" b="0" i="0" dirty="0" smtClean="0">
                <a:solidFill>
                  <a:srgbClr val="A52A2A"/>
                </a:solidFill>
                <a:effectLst/>
                <a:latin typeface="Consolas" charset="0"/>
              </a:rPr>
              <a:t>, </a:t>
            </a:r>
            <a:r>
              <a:rPr lang="en-US" b="0" i="0" dirty="0" err="1" smtClean="0">
                <a:solidFill>
                  <a:srgbClr val="A52A2A"/>
                </a:solidFill>
                <a:effectLst/>
                <a:latin typeface="Consolas" charset="0"/>
              </a:rPr>
              <a:t>lastname</a:t>
            </a:r>
            <a:r>
              <a:rPr lang="en-US" b="0" i="0" dirty="0" smtClean="0">
                <a:solidFill>
                  <a:srgbClr val="A52A2A"/>
                </a:solidFill>
                <a:effectLst/>
                <a:latin typeface="Consolas" charset="0"/>
              </a:rPr>
              <a:t>, email) VALUES (?, ?, ?)"</a:t>
            </a:r>
            <a:r>
              <a:rPr lang="en-US" b="0" i="0" dirty="0" smtClean="0">
                <a:solidFill>
                  <a:srgbClr val="000000"/>
                </a:solidFill>
                <a:effectLst/>
                <a:latin typeface="Consolas" charset="0"/>
              </a:rPr>
              <a:t>);</a:t>
            </a:r>
            <a:r>
              <a:rPr lang="en-US" dirty="0" smtClean="0"/>
              <a:t/>
            </a:r>
            <a:br>
              <a:rPr lang="en-US" dirty="0" smtClean="0"/>
            </a:br>
            <a:r>
              <a:rPr lang="en-US" dirty="0" smtClean="0"/>
              <a:t>      </a:t>
            </a:r>
            <a:r>
              <a:rPr lang="en-US" b="0" i="0" dirty="0" smtClean="0">
                <a:solidFill>
                  <a:srgbClr val="000000"/>
                </a:solidFill>
                <a:effectLst/>
                <a:latin typeface="Consolas" charset="0"/>
              </a:rPr>
              <a:t>$</a:t>
            </a:r>
            <a:r>
              <a:rPr lang="en-US" b="0" i="0" dirty="0" err="1" smtClean="0">
                <a:solidFill>
                  <a:srgbClr val="000000"/>
                </a:solidFill>
                <a:effectLst/>
                <a:latin typeface="Consolas" charset="0"/>
              </a:rPr>
              <a:t>stmt</a:t>
            </a:r>
            <a:r>
              <a:rPr lang="en-US" b="0" i="0" dirty="0" smtClean="0">
                <a:solidFill>
                  <a:srgbClr val="000000"/>
                </a:solidFill>
                <a:effectLst/>
                <a:latin typeface="Consolas" charset="0"/>
              </a:rPr>
              <a:t>-&gt;</a:t>
            </a:r>
            <a:r>
              <a:rPr lang="en-US" b="0" i="0" dirty="0" err="1" smtClean="0">
                <a:solidFill>
                  <a:srgbClr val="000000"/>
                </a:solidFill>
                <a:effectLst/>
                <a:latin typeface="Consolas" charset="0"/>
              </a:rPr>
              <a:t>bind_param</a:t>
            </a:r>
            <a:r>
              <a:rPr lang="en-US" b="0" i="0" dirty="0" smtClean="0">
                <a:solidFill>
                  <a:srgbClr val="000000"/>
                </a:solidFill>
                <a:effectLst/>
                <a:latin typeface="Consolas" charset="0"/>
              </a:rPr>
              <a:t>(</a:t>
            </a:r>
            <a:r>
              <a:rPr lang="en-US" b="0" i="0" dirty="0" smtClean="0">
                <a:solidFill>
                  <a:srgbClr val="A52A2A"/>
                </a:solidFill>
                <a:effectLst/>
                <a:latin typeface="Consolas" charset="0"/>
              </a:rPr>
              <a:t>"</a:t>
            </a:r>
            <a:r>
              <a:rPr lang="en-US" b="0" i="0" dirty="0" err="1" smtClean="0">
                <a:solidFill>
                  <a:srgbClr val="A52A2A"/>
                </a:solidFill>
                <a:effectLst/>
                <a:latin typeface="Consolas" charset="0"/>
              </a:rPr>
              <a:t>sss</a:t>
            </a:r>
            <a:r>
              <a:rPr lang="en-US" b="0" i="0" dirty="0" smtClean="0">
                <a:solidFill>
                  <a:srgbClr val="A52A2A"/>
                </a:solidFill>
                <a:effectLst/>
                <a:latin typeface="Consolas" charset="0"/>
              </a:rPr>
              <a:t>"</a:t>
            </a:r>
            <a:r>
              <a:rPr lang="en-US" b="0" i="0" dirty="0" smtClean="0">
                <a:solidFill>
                  <a:srgbClr val="000000"/>
                </a:solidFill>
                <a:effectLst/>
                <a:latin typeface="Consolas" charset="0"/>
              </a:rPr>
              <a:t>, $</a:t>
            </a:r>
            <a:r>
              <a:rPr lang="en-US" b="0" i="0" dirty="0" err="1" smtClean="0">
                <a:solidFill>
                  <a:srgbClr val="000000"/>
                </a:solidFill>
                <a:effectLst/>
                <a:latin typeface="Consolas" charset="0"/>
              </a:rPr>
              <a:t>firstname</a:t>
            </a:r>
            <a:r>
              <a:rPr lang="en-US" b="0" i="0" dirty="0" smtClean="0">
                <a:solidFill>
                  <a:srgbClr val="000000"/>
                </a:solidFill>
                <a:effectLst/>
                <a:latin typeface="Consolas" charset="0"/>
              </a:rPr>
              <a:t>, $</a:t>
            </a:r>
            <a:r>
              <a:rPr lang="en-US" b="0" i="0" dirty="0" err="1" smtClean="0">
                <a:solidFill>
                  <a:srgbClr val="000000"/>
                </a:solidFill>
                <a:effectLst/>
                <a:latin typeface="Consolas" charset="0"/>
              </a:rPr>
              <a:t>lastname</a:t>
            </a:r>
            <a:r>
              <a:rPr lang="en-US" b="0" i="0" dirty="0" smtClean="0">
                <a:solidFill>
                  <a:srgbClr val="000000"/>
                </a:solidFill>
                <a:effectLst/>
                <a:latin typeface="Consolas" charset="0"/>
              </a:rPr>
              <a:t>, $email);</a:t>
            </a:r>
            <a:r>
              <a:rPr lang="en-US" dirty="0" smtClean="0"/>
              <a:t/>
            </a:r>
            <a:br>
              <a:rPr lang="en-US" dirty="0" smtClean="0"/>
            </a:br>
            <a:r>
              <a:rPr lang="en-US" dirty="0" smtClean="0"/>
              <a:t/>
            </a:r>
            <a:br>
              <a:rPr lang="en-US" dirty="0" smtClean="0"/>
            </a:br>
            <a:r>
              <a:rPr lang="en-US" dirty="0" smtClean="0"/>
              <a:t>      </a:t>
            </a:r>
            <a:r>
              <a:rPr lang="en-US" b="0" i="0" dirty="0" smtClean="0">
                <a:solidFill>
                  <a:srgbClr val="008000"/>
                </a:solidFill>
                <a:effectLst/>
                <a:latin typeface="Consolas" charset="0"/>
              </a:rPr>
              <a:t>// set parameters and execute</a:t>
            </a:r>
            <a:br>
              <a:rPr lang="en-US" b="0" i="0" dirty="0" smtClean="0">
                <a:solidFill>
                  <a:srgbClr val="008000"/>
                </a:solidFill>
                <a:effectLst/>
                <a:latin typeface="Consolas" charset="0"/>
              </a:rPr>
            </a:br>
            <a:r>
              <a:rPr lang="en-US" b="0" i="0" dirty="0" smtClean="0">
                <a:solidFill>
                  <a:srgbClr val="008000"/>
                </a:solidFill>
                <a:effectLst/>
                <a:latin typeface="Consolas" charset="0"/>
              </a:rPr>
              <a:t>   </a:t>
            </a:r>
            <a:r>
              <a:rPr lang="en-US" b="0" i="0" dirty="0" smtClean="0">
                <a:solidFill>
                  <a:srgbClr val="000000"/>
                </a:solidFill>
                <a:effectLst/>
                <a:latin typeface="Consolas" charset="0"/>
              </a:rPr>
              <a:t>$</a:t>
            </a:r>
            <a:r>
              <a:rPr lang="en-US" b="0" i="0" dirty="0" err="1" smtClean="0">
                <a:solidFill>
                  <a:srgbClr val="000000"/>
                </a:solidFill>
                <a:effectLst/>
                <a:latin typeface="Consolas" charset="0"/>
              </a:rPr>
              <a:t>firstname</a:t>
            </a:r>
            <a:r>
              <a:rPr lang="en-US" b="0" i="0" dirty="0" smtClean="0">
                <a:solidFill>
                  <a:srgbClr val="000000"/>
                </a:solidFill>
                <a:effectLst/>
                <a:latin typeface="Consolas" charset="0"/>
              </a:rPr>
              <a:t> = </a:t>
            </a:r>
            <a:r>
              <a:rPr lang="en-US" b="0" i="0" dirty="0" smtClean="0">
                <a:solidFill>
                  <a:srgbClr val="A52A2A"/>
                </a:solidFill>
                <a:effectLst/>
                <a:latin typeface="Consolas" charset="0"/>
              </a:rPr>
              <a:t>"John"</a:t>
            </a:r>
            <a:r>
              <a:rPr lang="en-US" b="0" i="0" dirty="0" smtClean="0">
                <a:solidFill>
                  <a:srgbClr val="000000"/>
                </a:solidFill>
                <a:effectLst/>
                <a:latin typeface="Consolas" charset="0"/>
              </a:rPr>
              <a:t>;</a:t>
            </a:r>
            <a:r>
              <a:rPr lang="en-US" dirty="0" smtClean="0"/>
              <a:t/>
            </a:r>
            <a:br>
              <a:rPr lang="en-US" dirty="0" smtClean="0"/>
            </a:br>
            <a:r>
              <a:rPr lang="en-US" dirty="0" smtClean="0"/>
              <a:t>      </a:t>
            </a:r>
            <a:r>
              <a:rPr lang="en-US" b="0" i="0" dirty="0" smtClean="0">
                <a:solidFill>
                  <a:srgbClr val="000000"/>
                </a:solidFill>
                <a:effectLst/>
                <a:latin typeface="Consolas" charset="0"/>
              </a:rPr>
              <a:t>$</a:t>
            </a:r>
            <a:r>
              <a:rPr lang="en-US" b="0" i="0" dirty="0" err="1" smtClean="0">
                <a:solidFill>
                  <a:srgbClr val="000000"/>
                </a:solidFill>
                <a:effectLst/>
                <a:latin typeface="Consolas" charset="0"/>
              </a:rPr>
              <a:t>lastname</a:t>
            </a:r>
            <a:r>
              <a:rPr lang="en-US" b="0" i="0" dirty="0" smtClean="0">
                <a:solidFill>
                  <a:srgbClr val="000000"/>
                </a:solidFill>
                <a:effectLst/>
                <a:latin typeface="Consolas" charset="0"/>
              </a:rPr>
              <a:t> = </a:t>
            </a:r>
            <a:r>
              <a:rPr lang="en-US" b="0" i="0" dirty="0" smtClean="0">
                <a:solidFill>
                  <a:srgbClr val="A52A2A"/>
                </a:solidFill>
                <a:effectLst/>
                <a:latin typeface="Consolas" charset="0"/>
              </a:rPr>
              <a:t>"Doe"</a:t>
            </a:r>
            <a:r>
              <a:rPr lang="en-US" b="0" i="0" dirty="0" smtClean="0">
                <a:solidFill>
                  <a:srgbClr val="000000"/>
                </a:solidFill>
                <a:effectLst/>
                <a:latin typeface="Consolas" charset="0"/>
              </a:rPr>
              <a:t>;</a:t>
            </a:r>
            <a:r>
              <a:rPr lang="en-US" dirty="0" smtClean="0"/>
              <a:t/>
            </a:r>
            <a:br>
              <a:rPr lang="en-US" dirty="0" smtClean="0"/>
            </a:br>
            <a:r>
              <a:rPr lang="en-US" dirty="0" smtClean="0"/>
              <a:t>      </a:t>
            </a:r>
            <a:r>
              <a:rPr lang="en-US" b="0" i="0" dirty="0" smtClean="0">
                <a:solidFill>
                  <a:srgbClr val="000000"/>
                </a:solidFill>
                <a:effectLst/>
                <a:latin typeface="Consolas" charset="0"/>
              </a:rPr>
              <a:t>$email = </a:t>
            </a:r>
            <a:r>
              <a:rPr lang="en-US" b="0" i="0" dirty="0" smtClean="0">
                <a:solidFill>
                  <a:srgbClr val="A52A2A"/>
                </a:solidFill>
                <a:effectLst/>
                <a:latin typeface="Consolas" charset="0"/>
              </a:rPr>
              <a:t>"</a:t>
            </a:r>
            <a:r>
              <a:rPr lang="en-US" b="0" i="0" dirty="0" err="1" smtClean="0">
                <a:solidFill>
                  <a:srgbClr val="A52A2A"/>
                </a:solidFill>
                <a:effectLst/>
                <a:latin typeface="Consolas" charset="0"/>
              </a:rPr>
              <a:t>john@example.com</a:t>
            </a:r>
            <a:r>
              <a:rPr lang="en-US" b="0" i="0" dirty="0" smtClean="0">
                <a:solidFill>
                  <a:srgbClr val="A52A2A"/>
                </a:solidFill>
                <a:effectLst/>
                <a:latin typeface="Consolas" charset="0"/>
              </a:rPr>
              <a:t>"</a:t>
            </a:r>
            <a:r>
              <a:rPr lang="en-US" b="0" i="0" dirty="0" smtClean="0">
                <a:solidFill>
                  <a:srgbClr val="000000"/>
                </a:solidFill>
                <a:effectLst/>
                <a:latin typeface="Consolas" charset="0"/>
              </a:rPr>
              <a:t>;</a:t>
            </a:r>
            <a:r>
              <a:rPr lang="en-US" dirty="0" smtClean="0"/>
              <a:t/>
            </a:r>
            <a:br>
              <a:rPr lang="en-US" dirty="0" smtClean="0"/>
            </a:br>
            <a:r>
              <a:rPr lang="en-US" dirty="0" smtClean="0"/>
              <a:t>      </a:t>
            </a:r>
            <a:r>
              <a:rPr lang="en-US" b="0" i="0" dirty="0" smtClean="0">
                <a:solidFill>
                  <a:srgbClr val="000000"/>
                </a:solidFill>
                <a:effectLst/>
                <a:latin typeface="Consolas" charset="0"/>
              </a:rPr>
              <a:t>$</a:t>
            </a:r>
            <a:r>
              <a:rPr lang="en-US" b="0" i="0" dirty="0" err="1" smtClean="0">
                <a:solidFill>
                  <a:srgbClr val="000000"/>
                </a:solidFill>
                <a:effectLst/>
                <a:latin typeface="Consolas" charset="0"/>
              </a:rPr>
              <a:t>stmt</a:t>
            </a:r>
            <a:r>
              <a:rPr lang="en-US" b="0" i="0" dirty="0" smtClean="0">
                <a:solidFill>
                  <a:srgbClr val="000000"/>
                </a:solidFill>
                <a:effectLst/>
                <a:latin typeface="Consolas" charset="0"/>
              </a:rPr>
              <a:t>-&gt;execute();</a:t>
            </a:r>
            <a:r>
              <a:rPr lang="en-US" dirty="0" smtClean="0"/>
              <a:t/>
            </a:r>
            <a:br>
              <a:rPr lang="en-US" dirty="0" smtClean="0"/>
            </a:br>
            <a:r>
              <a:rPr lang="en-US" dirty="0" smtClean="0"/>
              <a:t/>
            </a:r>
            <a:br>
              <a:rPr lang="en-US" dirty="0" smtClean="0"/>
            </a:br>
            <a:r>
              <a:rPr lang="en-US" dirty="0" smtClean="0"/>
              <a:t>      </a:t>
            </a:r>
            <a:r>
              <a:rPr lang="en-US" b="0" i="0" dirty="0" smtClean="0">
                <a:solidFill>
                  <a:srgbClr val="000000"/>
                </a:solidFill>
                <a:effectLst/>
                <a:latin typeface="Consolas" charset="0"/>
              </a:rPr>
              <a:t>$</a:t>
            </a:r>
            <a:r>
              <a:rPr lang="en-US" b="0" i="0" dirty="0" err="1" smtClean="0">
                <a:solidFill>
                  <a:srgbClr val="000000"/>
                </a:solidFill>
                <a:effectLst/>
                <a:latin typeface="Consolas" charset="0"/>
              </a:rPr>
              <a:t>stmt</a:t>
            </a:r>
            <a:r>
              <a:rPr lang="en-US" b="0" i="0" dirty="0" smtClean="0">
                <a:solidFill>
                  <a:srgbClr val="000000"/>
                </a:solidFill>
                <a:effectLst/>
                <a:latin typeface="Consolas" charset="0"/>
              </a:rPr>
              <a:t>-&gt;close();</a:t>
            </a:r>
            <a:r>
              <a:rPr lang="en-US" dirty="0" smtClean="0"/>
              <a:t/>
            </a:r>
            <a:br>
              <a:rPr lang="en-US" dirty="0" smtClean="0"/>
            </a:br>
            <a:r>
              <a:rPr lang="en-US" dirty="0" smtClean="0"/>
              <a:t>      </a:t>
            </a:r>
            <a:r>
              <a:rPr lang="en-US" b="0" i="0" dirty="0" smtClean="0">
                <a:solidFill>
                  <a:srgbClr val="000000"/>
                </a:solidFill>
                <a:effectLst/>
                <a:latin typeface="Consolas" charset="0"/>
              </a:rPr>
              <a:t>$conn-&gt;close();</a:t>
            </a:r>
            <a:r>
              <a:rPr lang="en-US" dirty="0" smtClean="0"/>
              <a:t/>
            </a:r>
            <a:br>
              <a:rPr lang="en-US" dirty="0" smtClean="0"/>
            </a:br>
            <a:r>
              <a:rPr lang="en-US" b="0" i="0" dirty="0" smtClean="0">
                <a:solidFill>
                  <a:srgbClr val="FF0000"/>
                </a:solidFill>
                <a:effectLst/>
                <a:latin typeface="Consolas" charset="0"/>
              </a:rPr>
              <a:t>?&gt;</a:t>
            </a:r>
            <a:endParaRPr lang="en-US" dirty="0"/>
          </a:p>
        </p:txBody>
      </p:sp>
      <p:cxnSp>
        <p:nvCxnSpPr>
          <p:cNvPr id="12" name="Straight Arrow Connector 11"/>
          <p:cNvCxnSpPr/>
          <p:nvPr/>
        </p:nvCxnSpPr>
        <p:spPr>
          <a:xfrm flipH="1" flipV="1">
            <a:off x="4853356" y="3938955"/>
            <a:ext cx="791306" cy="386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937738" y="3995678"/>
            <a:ext cx="6096000" cy="2862322"/>
          </a:xfrm>
          <a:prstGeom prst="rect">
            <a:avLst/>
          </a:prstGeom>
        </p:spPr>
        <p:txBody>
          <a:bodyPr>
            <a:spAutoFit/>
          </a:bodyPr>
          <a:lstStyle/>
          <a:p>
            <a:r>
              <a:rPr lang="en-US" b="0" i="0" dirty="0" smtClean="0">
                <a:solidFill>
                  <a:srgbClr val="000000"/>
                </a:solidFill>
                <a:effectLst/>
                <a:latin typeface="Verdana" charset="0"/>
              </a:rPr>
              <a:t>This binds the </a:t>
            </a:r>
            <a:r>
              <a:rPr lang="en-US" b="0" i="0" dirty="0" err="1" smtClean="0">
                <a:solidFill>
                  <a:srgbClr val="000000"/>
                </a:solidFill>
                <a:effectLst/>
                <a:latin typeface="Verdana" charset="0"/>
              </a:rPr>
              <a:t>params</a:t>
            </a:r>
            <a:r>
              <a:rPr lang="en-US" b="0" i="0" dirty="0" smtClean="0">
                <a:solidFill>
                  <a:srgbClr val="000000"/>
                </a:solidFill>
                <a:effectLst/>
                <a:latin typeface="Verdana" charset="0"/>
              </a:rPr>
              <a:t> to the SQL query and tells the </a:t>
            </a:r>
            <a:r>
              <a:rPr lang="en-US" b="0" i="0" dirty="0" err="1" smtClean="0">
                <a:solidFill>
                  <a:srgbClr val="000000"/>
                </a:solidFill>
                <a:effectLst/>
                <a:latin typeface="Verdana" charset="0"/>
              </a:rPr>
              <a:t>db</a:t>
            </a:r>
            <a:r>
              <a:rPr lang="en-US" b="0" i="0" dirty="0" smtClean="0">
                <a:solidFill>
                  <a:srgbClr val="000000"/>
                </a:solidFill>
                <a:effectLst/>
                <a:latin typeface="Verdana" charset="0"/>
              </a:rPr>
              <a:t> about the datatypes. </a:t>
            </a:r>
          </a:p>
          <a:p>
            <a:endParaRPr lang="en-US" dirty="0">
              <a:solidFill>
                <a:srgbClr val="000000"/>
              </a:solidFill>
              <a:latin typeface="Verdana" charset="0"/>
            </a:endParaRPr>
          </a:p>
          <a:p>
            <a:r>
              <a:rPr lang="en-US" b="0" i="0" dirty="0" smtClean="0">
                <a:solidFill>
                  <a:srgbClr val="000000"/>
                </a:solidFill>
                <a:effectLst/>
                <a:latin typeface="Verdana" charset="0"/>
              </a:rPr>
              <a:t>The "</a:t>
            </a:r>
            <a:r>
              <a:rPr lang="en-US" b="0" i="0" dirty="0" err="1" smtClean="0">
                <a:solidFill>
                  <a:srgbClr val="000000"/>
                </a:solidFill>
                <a:effectLst/>
                <a:latin typeface="Verdana" charset="0"/>
              </a:rPr>
              <a:t>sss</a:t>
            </a:r>
            <a:r>
              <a:rPr lang="en-US" b="0" i="0" dirty="0" smtClean="0">
                <a:solidFill>
                  <a:srgbClr val="000000"/>
                </a:solidFill>
                <a:effectLst/>
                <a:latin typeface="Verdana" charset="0"/>
              </a:rPr>
              <a:t>" argument lists specifies all are strings</a:t>
            </a:r>
          </a:p>
          <a:p>
            <a:endParaRPr lang="en-US" dirty="0">
              <a:solidFill>
                <a:srgbClr val="000000"/>
              </a:solidFill>
              <a:latin typeface="Verdana" charset="0"/>
            </a:endParaRPr>
          </a:p>
          <a:p>
            <a:r>
              <a:rPr lang="en-US" b="0" i="0" dirty="0" smtClean="0">
                <a:solidFill>
                  <a:srgbClr val="000000"/>
                </a:solidFill>
                <a:effectLst/>
                <a:latin typeface="Verdana" charset="0"/>
              </a:rPr>
              <a:t>The argument may be one of four types:</a:t>
            </a:r>
          </a:p>
          <a:p>
            <a:r>
              <a:rPr lang="en-US" b="0" i="0" dirty="0" err="1" smtClean="0">
                <a:solidFill>
                  <a:srgbClr val="000000"/>
                </a:solidFill>
                <a:effectLst/>
                <a:latin typeface="Verdana" charset="0"/>
              </a:rPr>
              <a:t>i</a:t>
            </a:r>
            <a:r>
              <a:rPr lang="en-US" b="0" i="0" dirty="0" smtClean="0">
                <a:solidFill>
                  <a:srgbClr val="000000"/>
                </a:solidFill>
                <a:effectLst/>
                <a:latin typeface="Verdana" charset="0"/>
              </a:rPr>
              <a:t> – integer</a:t>
            </a:r>
          </a:p>
          <a:p>
            <a:r>
              <a:rPr lang="en-US" b="0" i="0" dirty="0" smtClean="0">
                <a:solidFill>
                  <a:srgbClr val="000000"/>
                </a:solidFill>
                <a:effectLst/>
                <a:latin typeface="Verdana" charset="0"/>
              </a:rPr>
              <a:t>d – double</a:t>
            </a:r>
          </a:p>
          <a:p>
            <a:r>
              <a:rPr lang="en-US" b="0" i="0" dirty="0" smtClean="0">
                <a:solidFill>
                  <a:srgbClr val="000000"/>
                </a:solidFill>
                <a:effectLst/>
                <a:latin typeface="Verdana" charset="0"/>
              </a:rPr>
              <a:t>s – string</a:t>
            </a:r>
          </a:p>
          <a:p>
            <a:r>
              <a:rPr lang="en-US" b="0" i="0" dirty="0" smtClean="0">
                <a:solidFill>
                  <a:srgbClr val="000000"/>
                </a:solidFill>
                <a:effectLst/>
                <a:latin typeface="Verdana" charset="0"/>
              </a:rPr>
              <a:t>b - BLOB</a:t>
            </a:r>
            <a:endParaRPr lang="en-US" b="0" i="0" dirty="0">
              <a:solidFill>
                <a:srgbClr val="000000"/>
              </a:solidFill>
              <a:effectLst/>
              <a:latin typeface="Verdana" charset="0"/>
            </a:endParaRPr>
          </a:p>
        </p:txBody>
      </p:sp>
    </p:spTree>
    <p:extLst>
      <p:ext uri="{BB962C8B-B14F-4D97-AF65-F5344CB8AC3E}">
        <p14:creationId xmlns:p14="http://schemas.microsoft.com/office/powerpoint/2010/main" val="1223763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WordArt 6"/>
          <p:cNvSpPr>
            <a:spLocks noChangeArrowheads="1" noChangeShapeType="1" noTextEdit="1"/>
          </p:cNvSpPr>
          <p:nvPr/>
        </p:nvSpPr>
        <p:spPr bwMode="auto">
          <a:xfrm>
            <a:off x="2743200" y="1447800"/>
            <a:ext cx="6400800" cy="1752600"/>
          </a:xfrm>
          <a:prstGeom prst="rect">
            <a:avLst/>
          </a:prstGeom>
        </p:spPr>
        <p:txBody>
          <a:bodyPr wrap="none" fromWordArt="1">
            <a:prstTxWarp prst="textDeflate">
              <a:avLst>
                <a:gd name="adj" fmla="val 16759"/>
              </a:avLst>
            </a:prstTxWarp>
          </a:bodyPr>
          <a:lstStyle/>
          <a:p>
            <a:pPr algn="ctr"/>
            <a:r>
              <a:rPr lang="en-US" sz="3600" kern="10">
                <a:ln w="9525">
                  <a:solidFill>
                    <a:schemeClr val="tx1"/>
                  </a:solidFill>
                  <a:miter lim="800000"/>
                  <a:headEnd/>
                  <a:tailEnd/>
                </a:ln>
                <a:ea typeface="Times New Roman" charset="0"/>
                <a:cs typeface="Times New Roman" charset="0"/>
              </a:rPr>
              <a:t>Code Injection</a:t>
            </a:r>
          </a:p>
        </p:txBody>
      </p:sp>
      <p:graphicFrame>
        <p:nvGraphicFramePr>
          <p:cNvPr id="25603" name="Object 8"/>
          <p:cNvGraphicFramePr>
            <a:graphicFrameLocks noChangeAspect="1"/>
          </p:cNvGraphicFramePr>
          <p:nvPr/>
        </p:nvGraphicFramePr>
        <p:xfrm>
          <a:off x="4572000" y="3124201"/>
          <a:ext cx="2647950" cy="2505075"/>
        </p:xfrm>
        <a:graphic>
          <a:graphicData uri="http://schemas.openxmlformats.org/presentationml/2006/ole">
            <mc:AlternateContent xmlns:mc="http://schemas.openxmlformats.org/markup-compatibility/2006">
              <mc:Choice xmlns:v="urn:schemas-microsoft-com:vml" Requires="v">
                <p:oleObj spid="_x0000_s25619" name="Bitmap Image" r:id="rId3" imgW="2647619" imgH="2505425" progId="Paint.Picture">
                  <p:embed/>
                </p:oleObj>
              </mc:Choice>
              <mc:Fallback>
                <p:oleObj name="Bitmap Image" r:id="rId3" imgW="2647619" imgH="250542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124201"/>
                        <a:ext cx="264795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298327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1752600" y="1752600"/>
            <a:ext cx="8915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imes New Roman" charset="0"/>
              </a:defRPr>
            </a:lvl1pPr>
            <a:lvl2pPr marL="742950" indent="-285750" eaLnBrk="0" hangingPunct="0">
              <a:defRPr b="1">
                <a:solidFill>
                  <a:schemeClr val="tx1"/>
                </a:solidFill>
                <a:latin typeface="Times New Roman" charset="0"/>
              </a:defRPr>
            </a:lvl2pPr>
            <a:lvl3pPr marL="1143000" indent="-228600" eaLnBrk="0" hangingPunct="0">
              <a:defRPr b="1">
                <a:solidFill>
                  <a:schemeClr val="tx1"/>
                </a:solidFill>
                <a:latin typeface="Times New Roman" charset="0"/>
              </a:defRPr>
            </a:lvl3pPr>
            <a:lvl4pPr marL="1600200" indent="-228600" eaLnBrk="0" hangingPunct="0">
              <a:defRPr b="1">
                <a:solidFill>
                  <a:schemeClr val="tx1"/>
                </a:solidFill>
                <a:latin typeface="Times New Roman" charset="0"/>
              </a:defRPr>
            </a:lvl4pPr>
            <a:lvl5pPr marL="2057400" indent="-228600" eaLnBrk="0" hangingPunct="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pPr eaLnBrk="1" hangingPunct="1">
              <a:spcBef>
                <a:spcPct val="20000"/>
              </a:spcBef>
              <a:buClr>
                <a:srgbClr val="FF9933"/>
              </a:buClr>
              <a:buFont typeface="Wingdings" charset="2"/>
              <a:buChar char="§"/>
            </a:pPr>
            <a:endParaRPr lang="en-US" altLang="en-US" sz="2400" b="0" dirty="0"/>
          </a:p>
        </p:txBody>
      </p:sp>
      <p:sp>
        <p:nvSpPr>
          <p:cNvPr id="2" name="Title 1"/>
          <p:cNvSpPr>
            <a:spLocks noGrp="1"/>
          </p:cNvSpPr>
          <p:nvPr>
            <p:ph type="title"/>
          </p:nvPr>
        </p:nvSpPr>
        <p:spPr/>
        <p:txBody>
          <a:bodyPr/>
          <a:lstStyle/>
          <a:p>
            <a:r>
              <a:rPr lang="en-US" altLang="en-US" smtClean="0"/>
              <a:t>Code Injection</a:t>
            </a:r>
            <a:endParaRPr lang="en-US" dirty="0"/>
          </a:p>
        </p:txBody>
      </p:sp>
      <p:sp>
        <p:nvSpPr>
          <p:cNvPr id="3" name="Content Placeholder 2"/>
          <p:cNvSpPr>
            <a:spLocks noGrp="1"/>
          </p:cNvSpPr>
          <p:nvPr>
            <p:ph idx="1"/>
          </p:nvPr>
        </p:nvSpPr>
        <p:spPr/>
        <p:txBody>
          <a:bodyPr/>
          <a:lstStyle/>
          <a:p>
            <a:r>
              <a:rPr lang="en-US" altLang="en-US" dirty="0" smtClean="0"/>
              <a:t>Code Injection is the execution of arbitrary local or remote code.</a:t>
            </a:r>
          </a:p>
          <a:p>
            <a:endParaRPr lang="en-US" altLang="en-US" dirty="0" smtClean="0"/>
          </a:p>
          <a:p>
            <a:r>
              <a:rPr lang="en-US" altLang="en-US" dirty="0" smtClean="0"/>
              <a:t>The two of the most common sources of code injection are:</a:t>
            </a:r>
          </a:p>
          <a:p>
            <a:pPr lvl="1"/>
            <a:r>
              <a:rPr lang="en-US" altLang="en-US" dirty="0" smtClean="0"/>
              <a:t>Dynamic paths/files used in require/include statements</a:t>
            </a:r>
          </a:p>
          <a:p>
            <a:pPr lvl="1"/>
            <a:r>
              <a:rPr lang="en-US" altLang="en-US" dirty="0" err="1" smtClean="0"/>
              <a:t>eval</a:t>
            </a:r>
            <a:r>
              <a:rPr lang="en-US" altLang="en-US" dirty="0" smtClean="0"/>
              <a:t>(): A major source of code injection is the improper validation of </a:t>
            </a:r>
            <a:r>
              <a:rPr lang="en-US" altLang="en-US" dirty="0" err="1" smtClean="0"/>
              <a:t>eval</a:t>
            </a:r>
            <a:r>
              <a:rPr lang="en-US" altLang="en-US" dirty="0" smtClean="0"/>
              <a:t>().</a:t>
            </a:r>
          </a:p>
          <a:p>
            <a:endParaRPr lang="en-US" dirty="0"/>
          </a:p>
        </p:txBody>
      </p:sp>
    </p:spTree>
    <p:extLst>
      <p:ext uri="{BB962C8B-B14F-4D97-AF65-F5344CB8AC3E}">
        <p14:creationId xmlns:p14="http://schemas.microsoft.com/office/powerpoint/2010/main" val="417089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4838"/>
            <a:ext cx="10972800" cy="990600"/>
          </a:xfrm>
        </p:spPr>
        <p:txBody>
          <a:bodyPr/>
          <a:lstStyle/>
          <a:p>
            <a:r>
              <a:rPr lang="en-US" dirty="0" smtClean="0"/>
              <a:t>Code Injection Example</a:t>
            </a:r>
            <a:endParaRPr lang="en-US" dirty="0"/>
          </a:p>
        </p:txBody>
      </p:sp>
      <p:sp>
        <p:nvSpPr>
          <p:cNvPr id="3" name="Content Placeholder 2"/>
          <p:cNvSpPr>
            <a:spLocks noGrp="1"/>
          </p:cNvSpPr>
          <p:nvPr>
            <p:ph idx="1"/>
          </p:nvPr>
        </p:nvSpPr>
        <p:spPr>
          <a:xfrm>
            <a:off x="609600" y="1441938"/>
            <a:ext cx="10972800" cy="4876800"/>
          </a:xfrm>
        </p:spPr>
        <p:txBody>
          <a:bodyPr>
            <a:normAutofit/>
          </a:bodyPr>
          <a:lstStyle/>
          <a:p>
            <a:r>
              <a:rPr lang="en-US" altLang="en-US" dirty="0" smtClean="0"/>
              <a:t>Avoid using dynamic or relative paths/files in your code.</a:t>
            </a:r>
          </a:p>
          <a:p>
            <a:r>
              <a:rPr lang="en-US" altLang="en-US" dirty="0" smtClean="0"/>
              <a:t>Although somewhat less convenient; always use full paths, defined by constants, which will prevent attacks like these:</a:t>
            </a:r>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r>
              <a:rPr lang="en-US" altLang="en-US" dirty="0" smtClean="0"/>
              <a:t>There are some other ways to secure include or require calls...</a:t>
            </a:r>
          </a:p>
          <a:p>
            <a:endParaRPr lang="en-US" dirty="0"/>
          </a:p>
        </p:txBody>
      </p:sp>
      <p:sp>
        <p:nvSpPr>
          <p:cNvPr id="6" name="Rectangle 5"/>
          <p:cNvSpPr/>
          <p:nvPr/>
        </p:nvSpPr>
        <p:spPr>
          <a:xfrm>
            <a:off x="849923" y="2910842"/>
            <a:ext cx="9982201" cy="1938992"/>
          </a:xfrm>
          <a:prstGeom prst="rect">
            <a:avLst/>
          </a:prstGeom>
        </p:spPr>
        <p:txBody>
          <a:bodyPr wrap="square">
            <a:spAutoFit/>
          </a:bodyPr>
          <a:lstStyle/>
          <a:p>
            <a:pPr>
              <a:lnSpc>
                <a:spcPct val="120000"/>
              </a:lnSpc>
              <a:buClr>
                <a:srgbClr val="FF9933"/>
              </a:buClr>
            </a:pPr>
            <a:r>
              <a:rPr lang="en-US" altLang="en-US" sz="2000" dirty="0" smtClean="0"/>
              <a:t>&lt;?</a:t>
            </a:r>
            <a:r>
              <a:rPr lang="en-US" altLang="en-US" sz="2000" dirty="0" err="1" smtClean="0"/>
              <a:t>php</a:t>
            </a:r>
            <a:endParaRPr lang="en-US" altLang="en-US" sz="2000" dirty="0" smtClean="0"/>
          </a:p>
          <a:p>
            <a:pPr lvl="1">
              <a:lnSpc>
                <a:spcPct val="120000"/>
              </a:lnSpc>
              <a:buClr>
                <a:srgbClr val="FF9933"/>
              </a:buClr>
            </a:pPr>
            <a:r>
              <a:rPr lang="en-US" altLang="en-US" sz="2000" dirty="0" smtClean="0"/>
              <a:t>// dynamic path</a:t>
            </a:r>
          </a:p>
          <a:p>
            <a:pPr lvl="1">
              <a:lnSpc>
                <a:spcPct val="120000"/>
              </a:lnSpc>
              <a:buClr>
                <a:srgbClr val="FF9933"/>
              </a:buClr>
            </a:pPr>
            <a:r>
              <a:rPr lang="en-US" altLang="en-US" sz="2000" dirty="0" smtClean="0"/>
              <a:t>$_GET['path'] = ‘http://</a:t>
            </a:r>
            <a:r>
              <a:rPr lang="en-US" altLang="en-US" sz="2000" dirty="0" err="1" smtClean="0"/>
              <a:t>bad_site.org</a:t>
            </a:r>
            <a:r>
              <a:rPr lang="en-US" altLang="en-US" sz="2000" dirty="0" smtClean="0"/>
              <a:t>’;</a:t>
            </a:r>
          </a:p>
          <a:p>
            <a:pPr lvl="1">
              <a:lnSpc>
                <a:spcPct val="120000"/>
              </a:lnSpc>
              <a:buClr>
                <a:srgbClr val="FF9933"/>
              </a:buClr>
            </a:pPr>
            <a:r>
              <a:rPr lang="en-US" altLang="en-US" sz="2000" dirty="0" smtClean="0"/>
              <a:t>include "{$_GET['path']}/</a:t>
            </a:r>
            <a:r>
              <a:rPr lang="en-US" altLang="en-US" sz="2000" dirty="0" err="1" smtClean="0"/>
              <a:t>header.inc</a:t>
            </a:r>
            <a:r>
              <a:rPr lang="en-US" altLang="en-US" sz="2000" dirty="0" smtClean="0"/>
              <a:t>";</a:t>
            </a:r>
          </a:p>
          <a:p>
            <a:pPr>
              <a:lnSpc>
                <a:spcPct val="120000"/>
              </a:lnSpc>
              <a:buClr>
                <a:srgbClr val="FF9933"/>
              </a:buClr>
            </a:pPr>
            <a:r>
              <a:rPr lang="en-US" altLang="en-US" sz="2000" dirty="0" smtClean="0"/>
              <a:t>?&gt;</a:t>
            </a:r>
            <a:endParaRPr lang="en-US" altLang="en-US" sz="2000" dirty="0"/>
          </a:p>
        </p:txBody>
      </p:sp>
    </p:spTree>
    <p:extLst>
      <p:ext uri="{BB962C8B-B14F-4D97-AF65-F5344CB8AC3E}">
        <p14:creationId xmlns:p14="http://schemas.microsoft.com/office/powerpoint/2010/main" val="643678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injection Prevention</a:t>
            </a:r>
            <a:endParaRPr lang="en-US" dirty="0"/>
          </a:p>
        </p:txBody>
      </p:sp>
      <p:sp>
        <p:nvSpPr>
          <p:cNvPr id="3" name="Content Placeholder 2"/>
          <p:cNvSpPr>
            <a:spLocks noGrp="1"/>
          </p:cNvSpPr>
          <p:nvPr>
            <p:ph idx="1"/>
          </p:nvPr>
        </p:nvSpPr>
        <p:spPr/>
        <p:txBody>
          <a:bodyPr/>
          <a:lstStyle/>
          <a:p>
            <a:r>
              <a:rPr lang="en-US" dirty="0" smtClean="0"/>
              <a:t>Prevent code injection by using </a:t>
            </a:r>
            <a:r>
              <a:rPr lang="en-US" dirty="0" err="1" smtClean="0">
                <a:solidFill>
                  <a:schemeClr val="accent2"/>
                </a:solidFill>
              </a:rPr>
              <a:t>htmlentities</a:t>
            </a:r>
            <a:r>
              <a:rPr lang="en-US" dirty="0" smtClean="0">
                <a:solidFill>
                  <a:schemeClr val="accent2"/>
                </a:solidFill>
              </a:rPr>
              <a:t> </a:t>
            </a:r>
            <a:r>
              <a:rPr lang="en-US" dirty="0" smtClean="0"/>
              <a:t>function which strops out all HTML markup codes and replaces them with a form that displays the characters, but does not allow a browser to act on them. </a:t>
            </a:r>
          </a:p>
          <a:p>
            <a:endParaRPr lang="en-US" dirty="0" smtClean="0"/>
          </a:p>
          <a:p>
            <a:r>
              <a:rPr lang="en-US" dirty="0" smtClean="0"/>
              <a:t>Example:</a:t>
            </a:r>
          </a:p>
          <a:p>
            <a:pPr lvl="1"/>
            <a:r>
              <a:rPr lang="en-US" dirty="0" smtClean="0"/>
              <a:t>If user enters  &lt;script </a:t>
            </a:r>
            <a:r>
              <a:rPr lang="en-US" dirty="0" err="1" smtClean="0"/>
              <a:t>src</a:t>
            </a:r>
            <a:r>
              <a:rPr lang="en-US" dirty="0" smtClean="0"/>
              <a:t>=</a:t>
            </a:r>
            <a:r>
              <a:rPr lang="en-US" dirty="0" smtClean="0">
                <a:hlinkClick r:id="rId2"/>
              </a:rPr>
              <a:t>http://hack.js</a:t>
            </a:r>
            <a:r>
              <a:rPr lang="en-US" dirty="0" smtClean="0"/>
              <a:t>&gt; &lt;/script&gt; hack(); &lt;/script&gt;</a:t>
            </a:r>
          </a:p>
          <a:p>
            <a:pPr lvl="1"/>
            <a:r>
              <a:rPr lang="en-US" dirty="0" smtClean="0"/>
              <a:t>Is converted into  &amp;</a:t>
            </a:r>
            <a:r>
              <a:rPr lang="en-US" dirty="0" err="1" smtClean="0"/>
              <a:t>lt;script</a:t>
            </a:r>
            <a:r>
              <a:rPr lang="en-US" dirty="0" smtClean="0"/>
              <a:t> </a:t>
            </a:r>
            <a:r>
              <a:rPr lang="en-US" dirty="0" err="1" smtClean="0"/>
              <a:t>src</a:t>
            </a:r>
            <a:r>
              <a:rPr lang="en-US" dirty="0" smtClean="0"/>
              <a:t>=“http://hack.</a:t>
            </a:r>
            <a:r>
              <a:rPr lang="en-US" dirty="0" err="1" smtClean="0"/>
              <a:t>js</a:t>
            </a:r>
            <a:r>
              <a:rPr lang="en-US" dirty="0" smtClean="0"/>
              <a:t>’&amp;</a:t>
            </a:r>
            <a:r>
              <a:rPr lang="en-US" dirty="0" err="1" smtClean="0"/>
              <a:t>gt</a:t>
            </a:r>
            <a:r>
              <a:rPr lang="en-US" dirty="0" smtClean="0"/>
              <a:t>; &amp;</a:t>
            </a:r>
            <a:r>
              <a:rPr lang="en-US" dirty="0" err="1" smtClean="0"/>
              <a:t>lt</a:t>
            </a:r>
            <a:r>
              <a:rPr lang="en-US" dirty="0" smtClean="0"/>
              <a:t>;/</a:t>
            </a:r>
            <a:r>
              <a:rPr lang="en-US" dirty="0" err="1" smtClean="0"/>
              <a:t>script&amp;gt</a:t>
            </a:r>
            <a:r>
              <a:rPr lang="en-US" dirty="0" smtClean="0"/>
              <a:t> </a:t>
            </a:r>
            <a:r>
              <a:rPr lang="is-IS" dirty="0" smtClean="0"/>
              <a:t>… </a:t>
            </a:r>
          </a:p>
          <a:p>
            <a:endParaRPr lang="en-US" dirty="0" smtClean="0"/>
          </a:p>
          <a:p>
            <a:r>
              <a:rPr lang="en-US" dirty="0" smtClean="0"/>
              <a:t>If you plan to display what the user enters, first sanitize it using </a:t>
            </a:r>
            <a:r>
              <a:rPr lang="en-US" dirty="0" err="1" smtClean="0"/>
              <a:t>htmlentities</a:t>
            </a:r>
            <a:r>
              <a:rPr lang="en-US" dirty="0" smtClean="0"/>
              <a:t>.</a:t>
            </a:r>
            <a:endParaRPr lang="en-US" dirty="0"/>
          </a:p>
        </p:txBody>
      </p:sp>
    </p:spTree>
    <p:extLst>
      <p:ext uri="{BB962C8B-B14F-4D97-AF65-F5344CB8AC3E}">
        <p14:creationId xmlns:p14="http://schemas.microsoft.com/office/powerpoint/2010/main" val="633641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dirty="0"/>
          </a:p>
        </p:txBody>
      </p:sp>
      <p:sp>
        <p:nvSpPr>
          <p:cNvPr id="3" name="Content Placeholder 2"/>
          <p:cNvSpPr>
            <a:spLocks noGrp="1"/>
          </p:cNvSpPr>
          <p:nvPr>
            <p:ph idx="1"/>
          </p:nvPr>
        </p:nvSpPr>
        <p:spPr/>
        <p:txBody>
          <a:bodyPr/>
          <a:lstStyle/>
          <a:p>
            <a:r>
              <a:rPr lang="en-US" altLang="en-US" dirty="0" err="1" smtClean="0"/>
              <a:t>php|architect’s</a:t>
            </a:r>
            <a:r>
              <a:rPr lang="en-US" altLang="en-US" dirty="0" smtClean="0"/>
              <a:t> Guide to PHP Security</a:t>
            </a:r>
          </a:p>
          <a:p>
            <a:pPr lvl="1"/>
            <a:r>
              <a:rPr lang="en-US" altLang="en-US" dirty="0" smtClean="0"/>
              <a:t>  By Ilia </a:t>
            </a:r>
            <a:r>
              <a:rPr lang="en-US" altLang="en-US" dirty="0" err="1" smtClean="0"/>
              <a:t>Alshanetsky</a:t>
            </a:r>
            <a:endParaRPr lang="en-US" altLang="en-US" dirty="0" smtClean="0"/>
          </a:p>
          <a:p>
            <a:endParaRPr lang="en-US" altLang="en-US" dirty="0" smtClean="0"/>
          </a:p>
          <a:p>
            <a:r>
              <a:rPr lang="en-US" altLang="en-US" dirty="0" smtClean="0"/>
              <a:t> Essential PHP Security</a:t>
            </a:r>
          </a:p>
          <a:p>
            <a:pPr lvl="1"/>
            <a:r>
              <a:rPr lang="en-US" altLang="en-US" dirty="0" smtClean="0"/>
              <a:t>  By Chris </a:t>
            </a:r>
            <a:r>
              <a:rPr lang="en-US" altLang="en-US" dirty="0" err="1" smtClean="0"/>
              <a:t>Shiflett</a:t>
            </a:r>
            <a:endParaRPr lang="en-US" altLang="en-US" dirty="0" smtClean="0"/>
          </a:p>
          <a:p>
            <a:pPr lvl="4"/>
            <a:endParaRPr lang="en-US" altLang="en-US" dirty="0" smtClean="0"/>
          </a:p>
          <a:p>
            <a:pPr lvl="2"/>
            <a:endParaRPr lang="en-US" altLang="en-US" dirty="0" smtClean="0"/>
          </a:p>
          <a:p>
            <a:endParaRPr lang="en-US" dirty="0"/>
          </a:p>
        </p:txBody>
      </p:sp>
    </p:spTree>
    <p:extLst>
      <p:ext uri="{BB962C8B-B14F-4D97-AF65-F5344CB8AC3E}">
        <p14:creationId xmlns:p14="http://schemas.microsoft.com/office/powerpoint/2010/main" val="106544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2045"/>
            <a:ext cx="10972800" cy="990600"/>
          </a:xfrm>
        </p:spPr>
        <p:txBody>
          <a:bodyPr/>
          <a:lstStyle/>
          <a:p>
            <a:r>
              <a:rPr lang="en-US" smtClean="0"/>
              <a:t>Code Injection Prevention </a:t>
            </a:r>
            <a:endParaRPr lang="en-US" dirty="0"/>
          </a:p>
        </p:txBody>
      </p:sp>
      <p:sp>
        <p:nvSpPr>
          <p:cNvPr id="3" name="Content Placeholder 2"/>
          <p:cNvSpPr>
            <a:spLocks noGrp="1"/>
          </p:cNvSpPr>
          <p:nvPr>
            <p:ph idx="1"/>
          </p:nvPr>
        </p:nvSpPr>
        <p:spPr>
          <a:xfrm>
            <a:off x="609600" y="1330570"/>
            <a:ext cx="9483969" cy="5439508"/>
          </a:xfrm>
        </p:spPr>
        <p:txBody>
          <a:bodyPr>
            <a:normAutofit fontScale="70000" lnSpcReduction="20000"/>
          </a:bodyPr>
          <a:lstStyle/>
          <a:p>
            <a:pPr marL="0" indent="0">
              <a:lnSpc>
                <a:spcPct val="120000"/>
              </a:lnSpc>
              <a:buNone/>
            </a:pPr>
            <a:r>
              <a:rPr lang="en-US" dirty="0"/>
              <a:t>&lt;?</a:t>
            </a:r>
            <a:r>
              <a:rPr lang="en-US" dirty="0" err="1"/>
              <a:t>php</a:t>
            </a:r>
            <a:endParaRPr lang="en-US" dirty="0"/>
          </a:p>
          <a:p>
            <a:pPr marL="0" indent="0">
              <a:lnSpc>
                <a:spcPct val="120000"/>
              </a:lnSpc>
              <a:buNone/>
            </a:pPr>
            <a:r>
              <a:rPr lang="en-US" dirty="0" smtClean="0"/>
              <a:t>	</a:t>
            </a:r>
            <a:r>
              <a:rPr lang="en-US" dirty="0" err="1" smtClean="0"/>
              <a:t>require_once</a:t>
            </a:r>
            <a:r>
              <a:rPr lang="en-US" dirty="0" smtClean="0"/>
              <a:t> </a:t>
            </a:r>
            <a:r>
              <a:rPr lang="en-US" dirty="0"/>
              <a:t>'</a:t>
            </a:r>
            <a:r>
              <a:rPr lang="en-US" dirty="0" err="1"/>
              <a:t>login.php</a:t>
            </a:r>
            <a:r>
              <a:rPr lang="en-US" dirty="0"/>
              <a:t>';</a:t>
            </a:r>
          </a:p>
          <a:p>
            <a:pPr marL="0" indent="0">
              <a:lnSpc>
                <a:spcPct val="120000"/>
              </a:lnSpc>
              <a:buNone/>
            </a:pPr>
            <a:r>
              <a:rPr lang="en-US" dirty="0" smtClean="0"/>
              <a:t>	$</a:t>
            </a:r>
            <a:r>
              <a:rPr lang="en-US" dirty="0"/>
              <a:t>conn = new </a:t>
            </a:r>
            <a:r>
              <a:rPr lang="en-US" dirty="0" err="1"/>
              <a:t>mysqli</a:t>
            </a:r>
            <a:r>
              <a:rPr lang="en-US" dirty="0"/>
              <a:t>($</a:t>
            </a:r>
            <a:r>
              <a:rPr lang="en-US" dirty="0" err="1"/>
              <a:t>hn</a:t>
            </a:r>
            <a:r>
              <a:rPr lang="en-US" dirty="0"/>
              <a:t>, $un, $pw, $</a:t>
            </a:r>
            <a:r>
              <a:rPr lang="en-US" dirty="0" err="1"/>
              <a:t>db</a:t>
            </a:r>
            <a:r>
              <a:rPr lang="en-US" dirty="0"/>
              <a:t>);</a:t>
            </a:r>
          </a:p>
          <a:p>
            <a:pPr marL="0" indent="0">
              <a:lnSpc>
                <a:spcPct val="120000"/>
              </a:lnSpc>
              <a:buNone/>
            </a:pPr>
            <a:r>
              <a:rPr lang="en-US" dirty="0" smtClean="0"/>
              <a:t>	if </a:t>
            </a:r>
            <a:r>
              <a:rPr lang="en-US" dirty="0"/>
              <a:t>($conn-&gt;</a:t>
            </a:r>
            <a:r>
              <a:rPr lang="en-US" dirty="0" err="1"/>
              <a:t>connect_error</a:t>
            </a:r>
            <a:r>
              <a:rPr lang="en-US" dirty="0"/>
              <a:t>) die($conn-&gt;</a:t>
            </a:r>
            <a:r>
              <a:rPr lang="en-US" dirty="0" err="1"/>
              <a:t>connect_error</a:t>
            </a:r>
            <a:r>
              <a:rPr lang="en-US" dirty="0"/>
              <a:t>);</a:t>
            </a:r>
          </a:p>
          <a:p>
            <a:pPr marL="0" indent="0">
              <a:lnSpc>
                <a:spcPct val="120000"/>
              </a:lnSpc>
              <a:buNone/>
            </a:pPr>
            <a:r>
              <a:rPr lang="en-US" dirty="0" smtClean="0"/>
              <a:t>	$</a:t>
            </a:r>
            <a:r>
              <a:rPr lang="en-US" dirty="0"/>
              <a:t>user = </a:t>
            </a:r>
            <a:r>
              <a:rPr lang="en-US" dirty="0" err="1"/>
              <a:t>mysql_entities_fix_string</a:t>
            </a:r>
            <a:r>
              <a:rPr lang="en-US" dirty="0"/>
              <a:t>($conn, $_POST['user']);</a:t>
            </a:r>
          </a:p>
          <a:p>
            <a:pPr marL="0" indent="0">
              <a:lnSpc>
                <a:spcPct val="120000"/>
              </a:lnSpc>
              <a:buNone/>
            </a:pPr>
            <a:r>
              <a:rPr lang="en-US" dirty="0" smtClean="0"/>
              <a:t>	$</a:t>
            </a:r>
            <a:r>
              <a:rPr lang="en-US" dirty="0"/>
              <a:t>pass = </a:t>
            </a:r>
            <a:r>
              <a:rPr lang="en-US" dirty="0" err="1"/>
              <a:t>mysql_entities_fix_string</a:t>
            </a:r>
            <a:r>
              <a:rPr lang="en-US" dirty="0"/>
              <a:t>($conn, $_POST['pass']);</a:t>
            </a:r>
          </a:p>
          <a:p>
            <a:pPr marL="0" indent="0">
              <a:lnSpc>
                <a:spcPct val="120000"/>
              </a:lnSpc>
              <a:buNone/>
            </a:pPr>
            <a:r>
              <a:rPr lang="en-US" dirty="0" smtClean="0"/>
              <a:t>	$</a:t>
            </a:r>
            <a:r>
              <a:rPr lang="en-US" dirty="0"/>
              <a:t>query = "SELECT * FROM users WHERE user='$user' AND pass='$pass'";</a:t>
            </a:r>
          </a:p>
          <a:p>
            <a:pPr marL="0" indent="0">
              <a:lnSpc>
                <a:spcPct val="120000"/>
              </a:lnSpc>
              <a:buNone/>
            </a:pPr>
            <a:r>
              <a:rPr lang="ro-RO" dirty="0" smtClean="0"/>
              <a:t>		</a:t>
            </a:r>
          </a:p>
          <a:p>
            <a:pPr marL="0" indent="0">
              <a:lnSpc>
                <a:spcPct val="120000"/>
              </a:lnSpc>
              <a:buNone/>
            </a:pPr>
            <a:r>
              <a:rPr lang="ro-RO" dirty="0"/>
              <a:t>	</a:t>
            </a:r>
            <a:r>
              <a:rPr lang="ro-RO" dirty="0" err="1" smtClean="0"/>
              <a:t>function</a:t>
            </a:r>
            <a:r>
              <a:rPr lang="ro-RO" dirty="0" smtClean="0"/>
              <a:t> </a:t>
            </a:r>
            <a:r>
              <a:rPr lang="ro-RO" dirty="0" err="1"/>
              <a:t>mysql_entities_fix_string</a:t>
            </a:r>
            <a:r>
              <a:rPr lang="ro-RO" dirty="0"/>
              <a:t>($</a:t>
            </a:r>
            <a:r>
              <a:rPr lang="ro-RO" dirty="0" err="1"/>
              <a:t>conn</a:t>
            </a:r>
            <a:r>
              <a:rPr lang="ro-RO" dirty="0"/>
              <a:t>, $</a:t>
            </a:r>
            <a:r>
              <a:rPr lang="ro-RO" dirty="0" err="1"/>
              <a:t>string</a:t>
            </a:r>
            <a:r>
              <a:rPr lang="ro-RO" dirty="0"/>
              <a:t>) {</a:t>
            </a:r>
          </a:p>
          <a:p>
            <a:pPr marL="0" indent="0">
              <a:lnSpc>
                <a:spcPct val="120000"/>
              </a:lnSpc>
              <a:buNone/>
            </a:pPr>
            <a:r>
              <a:rPr lang="ro-RO" dirty="0" smtClean="0"/>
              <a:t>		</a:t>
            </a:r>
            <a:r>
              <a:rPr lang="ro-RO" dirty="0" err="1" smtClean="0"/>
              <a:t>return</a:t>
            </a:r>
            <a:r>
              <a:rPr lang="ro-RO" dirty="0" smtClean="0"/>
              <a:t> </a:t>
            </a:r>
            <a:r>
              <a:rPr lang="ro-RO" dirty="0" err="1">
                <a:solidFill>
                  <a:schemeClr val="accent2"/>
                </a:solidFill>
              </a:rPr>
              <a:t>htmlentities</a:t>
            </a:r>
            <a:r>
              <a:rPr lang="ro-RO" dirty="0"/>
              <a:t>(</a:t>
            </a:r>
            <a:r>
              <a:rPr lang="ro-RO" dirty="0" err="1"/>
              <a:t>mysql_fix_string</a:t>
            </a:r>
            <a:r>
              <a:rPr lang="ro-RO" dirty="0"/>
              <a:t>($</a:t>
            </a:r>
            <a:r>
              <a:rPr lang="ro-RO" dirty="0" err="1"/>
              <a:t>conn</a:t>
            </a:r>
            <a:r>
              <a:rPr lang="ro-RO" dirty="0"/>
              <a:t>, $</a:t>
            </a:r>
            <a:r>
              <a:rPr lang="ro-RO" dirty="0" err="1"/>
              <a:t>string</a:t>
            </a:r>
            <a:r>
              <a:rPr lang="ro-RO" dirty="0"/>
              <a:t>);</a:t>
            </a:r>
          </a:p>
          <a:p>
            <a:pPr marL="0" indent="0">
              <a:lnSpc>
                <a:spcPct val="120000"/>
              </a:lnSpc>
              <a:buNone/>
            </a:pPr>
            <a:r>
              <a:rPr lang="ro-RO" dirty="0" smtClean="0"/>
              <a:t>	}</a:t>
            </a:r>
          </a:p>
          <a:p>
            <a:pPr marL="0" indent="0">
              <a:lnSpc>
                <a:spcPct val="120000"/>
              </a:lnSpc>
              <a:buNone/>
            </a:pPr>
            <a:endParaRPr lang="ro-RO" dirty="0"/>
          </a:p>
          <a:p>
            <a:pPr marL="0" indent="0">
              <a:lnSpc>
                <a:spcPct val="120000"/>
              </a:lnSpc>
              <a:buNone/>
            </a:pPr>
            <a:r>
              <a:rPr lang="ro-RO" dirty="0" smtClean="0"/>
              <a:t>	</a:t>
            </a:r>
            <a:r>
              <a:rPr lang="ro-RO" dirty="0" err="1" smtClean="0"/>
              <a:t>function</a:t>
            </a:r>
            <a:r>
              <a:rPr lang="ro-RO" dirty="0" smtClean="0"/>
              <a:t> </a:t>
            </a:r>
            <a:r>
              <a:rPr lang="ro-RO" dirty="0" err="1"/>
              <a:t>mysql_fix_string</a:t>
            </a:r>
            <a:r>
              <a:rPr lang="ro-RO" dirty="0"/>
              <a:t>($</a:t>
            </a:r>
            <a:r>
              <a:rPr lang="ro-RO" dirty="0" err="1"/>
              <a:t>conn</a:t>
            </a:r>
            <a:r>
              <a:rPr lang="ro-RO" dirty="0"/>
              <a:t>, $</a:t>
            </a:r>
            <a:r>
              <a:rPr lang="ro-RO" dirty="0" err="1"/>
              <a:t>string</a:t>
            </a:r>
            <a:r>
              <a:rPr lang="ro-RO" dirty="0"/>
              <a:t>) {</a:t>
            </a:r>
          </a:p>
          <a:p>
            <a:pPr marL="0" indent="0">
              <a:lnSpc>
                <a:spcPct val="120000"/>
              </a:lnSpc>
              <a:buNone/>
            </a:pPr>
            <a:r>
              <a:rPr lang="ro-RO" dirty="0" smtClean="0"/>
              <a:t>		</a:t>
            </a:r>
            <a:r>
              <a:rPr lang="ro-RO" dirty="0" err="1" smtClean="0"/>
              <a:t>if</a:t>
            </a:r>
            <a:r>
              <a:rPr lang="ro-RO" dirty="0" smtClean="0"/>
              <a:t> </a:t>
            </a:r>
            <a:r>
              <a:rPr lang="ro-RO" dirty="0"/>
              <a:t>(</a:t>
            </a:r>
            <a:r>
              <a:rPr lang="ro-RO" dirty="0" err="1"/>
              <a:t>get_magic_quotes_gpc</a:t>
            </a:r>
            <a:r>
              <a:rPr lang="ro-RO" dirty="0"/>
              <a:t>()) $</a:t>
            </a:r>
            <a:r>
              <a:rPr lang="ro-RO" dirty="0" err="1"/>
              <a:t>string</a:t>
            </a:r>
            <a:r>
              <a:rPr lang="ro-RO" dirty="0"/>
              <a:t> = </a:t>
            </a:r>
            <a:r>
              <a:rPr lang="ro-RO" dirty="0" err="1"/>
              <a:t>stripslashes</a:t>
            </a:r>
            <a:r>
              <a:rPr lang="ro-RO" dirty="0"/>
              <a:t>($</a:t>
            </a:r>
            <a:r>
              <a:rPr lang="ro-RO" dirty="0" err="1"/>
              <a:t>string</a:t>
            </a:r>
            <a:r>
              <a:rPr lang="ro-RO" dirty="0"/>
              <a:t>);</a:t>
            </a:r>
          </a:p>
          <a:p>
            <a:pPr marL="0" indent="0">
              <a:lnSpc>
                <a:spcPct val="120000"/>
              </a:lnSpc>
              <a:buNone/>
            </a:pPr>
            <a:r>
              <a:rPr lang="ro-RO" dirty="0" smtClean="0"/>
              <a:t>		</a:t>
            </a:r>
            <a:r>
              <a:rPr lang="ro-RO" dirty="0" err="1" smtClean="0"/>
              <a:t>return</a:t>
            </a:r>
            <a:r>
              <a:rPr lang="ro-RO" dirty="0" smtClean="0"/>
              <a:t> </a:t>
            </a:r>
            <a:r>
              <a:rPr lang="ro-RO" dirty="0"/>
              <a:t>$</a:t>
            </a:r>
            <a:r>
              <a:rPr lang="ro-RO" dirty="0" err="1"/>
              <a:t>conn</a:t>
            </a:r>
            <a:r>
              <a:rPr lang="ro-RO" dirty="0"/>
              <a:t>-&gt;</a:t>
            </a:r>
            <a:r>
              <a:rPr lang="ro-RO" dirty="0" err="1"/>
              <a:t>real_escape_string</a:t>
            </a:r>
            <a:r>
              <a:rPr lang="ro-RO" dirty="0"/>
              <a:t>($</a:t>
            </a:r>
            <a:r>
              <a:rPr lang="ro-RO" dirty="0" err="1"/>
              <a:t>string</a:t>
            </a:r>
            <a:r>
              <a:rPr lang="ro-RO" dirty="0"/>
              <a:t>);</a:t>
            </a:r>
          </a:p>
          <a:p>
            <a:pPr marL="0" indent="0">
              <a:lnSpc>
                <a:spcPct val="120000"/>
              </a:lnSpc>
              <a:buNone/>
            </a:pPr>
            <a:r>
              <a:rPr lang="fr-FR" dirty="0" smtClean="0"/>
              <a:t>	} </a:t>
            </a:r>
          </a:p>
          <a:p>
            <a:pPr marL="0" indent="0">
              <a:lnSpc>
                <a:spcPct val="120000"/>
              </a:lnSpc>
              <a:buNone/>
            </a:pPr>
            <a:r>
              <a:rPr lang="fr-FR" dirty="0" smtClean="0"/>
              <a:t>?&gt;</a:t>
            </a:r>
            <a:endParaRPr lang="en-US" dirty="0"/>
          </a:p>
        </p:txBody>
      </p:sp>
    </p:spTree>
    <p:extLst>
      <p:ext uri="{BB962C8B-B14F-4D97-AF65-F5344CB8AC3E}">
        <p14:creationId xmlns:p14="http://schemas.microsoft.com/office/powerpoint/2010/main" val="1428394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WordArt 6"/>
          <p:cNvSpPr>
            <a:spLocks noChangeArrowheads="1" noChangeShapeType="1" noTextEdit="1"/>
          </p:cNvSpPr>
          <p:nvPr/>
        </p:nvSpPr>
        <p:spPr bwMode="auto">
          <a:xfrm>
            <a:off x="2286000" y="1447800"/>
            <a:ext cx="7620000" cy="1981200"/>
          </a:xfrm>
          <a:prstGeom prst="rect">
            <a:avLst/>
          </a:prstGeom>
        </p:spPr>
        <p:txBody>
          <a:bodyPr wrap="none" fromWordArt="1">
            <a:prstTxWarp prst="textDeflate">
              <a:avLst>
                <a:gd name="adj" fmla="val 16759"/>
              </a:avLst>
            </a:prstTxWarp>
          </a:bodyPr>
          <a:lstStyle/>
          <a:p>
            <a:pPr algn="ctr"/>
            <a:r>
              <a:rPr lang="en-US" sz="3600" kern="10">
                <a:ln w="9525">
                  <a:solidFill>
                    <a:schemeClr val="tx1"/>
                  </a:solidFill>
                  <a:miter lim="800000"/>
                  <a:headEnd/>
                  <a:tailEnd/>
                </a:ln>
                <a:ea typeface="Times New Roman" charset="0"/>
                <a:cs typeface="Times New Roman" charset="0"/>
              </a:rPr>
              <a:t>Session Security</a:t>
            </a:r>
          </a:p>
        </p:txBody>
      </p:sp>
      <p:pic>
        <p:nvPicPr>
          <p:cNvPr id="29701" name="Picture 7" descr="session_secu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048000"/>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881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Session Security</a:t>
            </a:r>
            <a:endParaRPr lang="en-US" dirty="0"/>
          </a:p>
        </p:txBody>
      </p:sp>
      <p:sp>
        <p:nvSpPr>
          <p:cNvPr id="3" name="Content Placeholder 2"/>
          <p:cNvSpPr>
            <a:spLocks noGrp="1"/>
          </p:cNvSpPr>
          <p:nvPr>
            <p:ph idx="1"/>
          </p:nvPr>
        </p:nvSpPr>
        <p:spPr/>
        <p:txBody>
          <a:bodyPr/>
          <a:lstStyle/>
          <a:p>
            <a:r>
              <a:rPr lang="en-US" altLang="en-US" smtClean="0"/>
              <a:t>Sessions are a common tool for user tracking across a web site.</a:t>
            </a:r>
          </a:p>
          <a:p>
            <a:endParaRPr lang="en-US" altLang="en-US" smtClean="0"/>
          </a:p>
          <a:p>
            <a:r>
              <a:rPr lang="en-US" altLang="en-US" smtClean="0"/>
              <a:t>For the duration of a visit, the session is effectively the user’s identity.</a:t>
            </a:r>
          </a:p>
          <a:p>
            <a:endParaRPr lang="en-US" altLang="en-US" smtClean="0"/>
          </a:p>
          <a:p>
            <a:r>
              <a:rPr lang="en-US" altLang="en-US" smtClean="0"/>
              <a:t>If an active session can be obtained by 3rd party, it can assume the identity of the user who’s session was compromised.</a:t>
            </a:r>
          </a:p>
          <a:p>
            <a:endParaRPr lang="en-US" dirty="0"/>
          </a:p>
        </p:txBody>
      </p:sp>
    </p:spTree>
    <p:extLst>
      <p:ext uri="{BB962C8B-B14F-4D97-AF65-F5344CB8AC3E}">
        <p14:creationId xmlns:p14="http://schemas.microsoft.com/office/powerpoint/2010/main" val="624039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Securing Session Security</a:t>
            </a:r>
            <a:endParaRPr lang="en-US" dirty="0"/>
          </a:p>
        </p:txBody>
      </p:sp>
      <p:sp>
        <p:nvSpPr>
          <p:cNvPr id="3" name="Content Placeholder 2"/>
          <p:cNvSpPr>
            <a:spLocks noGrp="1"/>
          </p:cNvSpPr>
          <p:nvPr>
            <p:ph idx="1"/>
          </p:nvPr>
        </p:nvSpPr>
        <p:spPr/>
        <p:txBody>
          <a:bodyPr/>
          <a:lstStyle/>
          <a:p>
            <a:pPr>
              <a:buClr>
                <a:srgbClr val="FF9933"/>
              </a:buClr>
              <a:buFont typeface="Wingdings" charset="2"/>
              <a:buChar char="§"/>
            </a:pPr>
            <a:r>
              <a:rPr lang="en-US" altLang="en-US" dirty="0" smtClean="0">
                <a:solidFill>
                  <a:srgbClr val="000000"/>
                </a:solidFill>
              </a:rPr>
              <a:t>To prevent session id theft, the id can be altered on every request, invalidating old values.</a:t>
            </a:r>
          </a:p>
          <a:p>
            <a:pPr>
              <a:buClr>
                <a:srgbClr val="FF9933"/>
              </a:buClr>
              <a:buFont typeface="Wingdings" charset="2"/>
              <a:buChar char="§"/>
            </a:pPr>
            <a:endParaRPr lang="en-US" altLang="en-US" dirty="0" smtClean="0">
              <a:solidFill>
                <a:srgbClr val="000000"/>
              </a:solidFill>
            </a:endParaRPr>
          </a:p>
          <a:p>
            <a:pPr>
              <a:buClr>
                <a:srgbClr val="FF9933"/>
              </a:buClr>
              <a:buFont typeface="Wingdings" charset="2"/>
              <a:buChar char="§"/>
            </a:pPr>
            <a:endParaRPr lang="en-US" altLang="en-US" dirty="0">
              <a:solidFill>
                <a:srgbClr val="000000"/>
              </a:solidFill>
            </a:endParaRPr>
          </a:p>
          <a:p>
            <a:pPr>
              <a:buClr>
                <a:srgbClr val="FF9933"/>
              </a:buClr>
              <a:buFont typeface="Wingdings" charset="2"/>
              <a:buChar char="§"/>
            </a:pPr>
            <a:endParaRPr lang="en-US" altLang="en-US" dirty="0" smtClean="0">
              <a:solidFill>
                <a:srgbClr val="000000"/>
              </a:solidFill>
            </a:endParaRPr>
          </a:p>
          <a:p>
            <a:pPr>
              <a:buClr>
                <a:srgbClr val="FF9933"/>
              </a:buClr>
              <a:buFont typeface="Wingdings" charset="2"/>
              <a:buChar char="§"/>
            </a:pPr>
            <a:endParaRPr lang="en-US" altLang="en-US" dirty="0">
              <a:solidFill>
                <a:srgbClr val="000000"/>
              </a:solidFill>
            </a:endParaRPr>
          </a:p>
          <a:p>
            <a:pPr>
              <a:buClr>
                <a:srgbClr val="FF9933"/>
              </a:buClr>
              <a:buFont typeface="Wingdings" charset="2"/>
              <a:buChar char="§"/>
            </a:pPr>
            <a:endParaRPr lang="en-US" altLang="en-US" dirty="0" smtClean="0">
              <a:solidFill>
                <a:srgbClr val="000000"/>
              </a:solidFill>
            </a:endParaRPr>
          </a:p>
          <a:p>
            <a:pPr>
              <a:buClr>
                <a:srgbClr val="FF9933"/>
              </a:buClr>
              <a:buFont typeface="Wingdings" charset="2"/>
              <a:buChar char="§"/>
            </a:pPr>
            <a:endParaRPr lang="en-US" altLang="en-US" dirty="0">
              <a:solidFill>
                <a:srgbClr val="000000"/>
              </a:solidFill>
            </a:endParaRPr>
          </a:p>
          <a:p>
            <a:pPr>
              <a:buClr>
                <a:srgbClr val="FF9933"/>
              </a:buClr>
              <a:buFont typeface="Wingdings" charset="2"/>
              <a:buChar char="§"/>
            </a:pPr>
            <a:r>
              <a:rPr lang="en-US" altLang="en-US" dirty="0" smtClean="0">
                <a:solidFill>
                  <a:srgbClr val="000000"/>
                </a:solidFill>
              </a:rPr>
              <a:t>Because the session changes on every request, the “back” button</a:t>
            </a:r>
          </a:p>
          <a:p>
            <a:pPr>
              <a:buClr>
                <a:srgbClr val="FF9933"/>
              </a:buClr>
              <a:buNone/>
            </a:pPr>
            <a:r>
              <a:rPr lang="en-US" altLang="en-US" dirty="0" smtClean="0">
                <a:solidFill>
                  <a:srgbClr val="000000"/>
                </a:solidFill>
              </a:rPr>
              <a:t>	in a browser will no longer work, as it will make a request with</a:t>
            </a:r>
          </a:p>
          <a:p>
            <a:pPr>
              <a:buClr>
                <a:srgbClr val="FF9933"/>
              </a:buClr>
              <a:buNone/>
            </a:pPr>
            <a:r>
              <a:rPr lang="en-US" altLang="en-US" dirty="0" smtClean="0">
                <a:solidFill>
                  <a:srgbClr val="000000"/>
                </a:solidFill>
              </a:rPr>
              <a:t>	the old session id.</a:t>
            </a:r>
          </a:p>
          <a:p>
            <a:endParaRPr lang="en-US" dirty="0"/>
          </a:p>
        </p:txBody>
      </p:sp>
      <p:sp>
        <p:nvSpPr>
          <p:cNvPr id="6" name="Rectangle 5"/>
          <p:cNvSpPr/>
          <p:nvPr/>
        </p:nvSpPr>
        <p:spPr>
          <a:xfrm>
            <a:off x="2710961" y="2257200"/>
            <a:ext cx="8871439" cy="2308324"/>
          </a:xfrm>
          <a:prstGeom prst="rect">
            <a:avLst/>
          </a:prstGeom>
          <a:ln>
            <a:solidFill>
              <a:schemeClr val="accent2"/>
            </a:solidFill>
            <a:prstDash val="sysDash"/>
          </a:ln>
        </p:spPr>
        <p:txBody>
          <a:bodyPr wrap="square">
            <a:spAutoFit/>
          </a:bodyPr>
          <a:lstStyle/>
          <a:p>
            <a:pPr lvl="1">
              <a:buClr>
                <a:srgbClr val="FF9933"/>
              </a:buClr>
              <a:buNone/>
            </a:pPr>
            <a:r>
              <a:rPr lang="en-US" altLang="en-US" sz="2400" i="1" dirty="0" smtClean="0">
                <a:solidFill>
                  <a:srgbClr val="669900"/>
                </a:solidFill>
              </a:rPr>
              <a:t>&lt;?</a:t>
            </a:r>
            <a:r>
              <a:rPr lang="en-US" altLang="en-US" sz="2400" i="1" dirty="0" err="1" smtClean="0">
                <a:solidFill>
                  <a:srgbClr val="669900"/>
                </a:solidFill>
              </a:rPr>
              <a:t>php</a:t>
            </a:r>
            <a:endParaRPr lang="en-US" altLang="en-US" sz="2400" i="1" dirty="0" smtClean="0">
              <a:solidFill>
                <a:srgbClr val="669900"/>
              </a:solidFill>
            </a:endParaRPr>
          </a:p>
          <a:p>
            <a:pPr lvl="2">
              <a:buClr>
                <a:srgbClr val="FF9933"/>
              </a:buClr>
              <a:buNone/>
            </a:pPr>
            <a:r>
              <a:rPr lang="en-US" altLang="en-US" sz="2400" i="1" dirty="0" err="1" smtClean="0">
                <a:solidFill>
                  <a:srgbClr val="669900"/>
                </a:solidFill>
              </a:rPr>
              <a:t>session_start</a:t>
            </a:r>
            <a:r>
              <a:rPr lang="en-US" altLang="en-US" sz="2400" i="1" dirty="0" smtClean="0">
                <a:solidFill>
                  <a:srgbClr val="669900"/>
                </a:solidFill>
              </a:rPr>
              <a:t>();</a:t>
            </a:r>
          </a:p>
          <a:p>
            <a:pPr lvl="2">
              <a:buClr>
                <a:srgbClr val="FF9933"/>
              </a:buClr>
              <a:buNone/>
            </a:pPr>
            <a:r>
              <a:rPr lang="en-US" altLang="en-US" sz="2400" i="1" dirty="0" smtClean="0">
                <a:solidFill>
                  <a:srgbClr val="669900"/>
                </a:solidFill>
              </a:rPr>
              <a:t>if (!empty($_SESSION)) { </a:t>
            </a:r>
            <a:r>
              <a:rPr lang="en-US" altLang="en-US" sz="2400" i="1" dirty="0" smtClean="0"/>
              <a:t>// not a new session</a:t>
            </a:r>
          </a:p>
          <a:p>
            <a:pPr lvl="2">
              <a:buClr>
                <a:srgbClr val="FF9933"/>
              </a:buClr>
              <a:buNone/>
            </a:pPr>
            <a:r>
              <a:rPr lang="en-US" altLang="en-US" sz="2400" i="1" dirty="0" smtClean="0">
                <a:solidFill>
                  <a:srgbClr val="669900"/>
                </a:solidFill>
              </a:rPr>
              <a:t>    </a:t>
            </a:r>
            <a:r>
              <a:rPr lang="en-US" altLang="en-US" sz="2400" i="1" dirty="0" err="1" smtClean="0">
                <a:solidFill>
                  <a:srgbClr val="669900"/>
                </a:solidFill>
              </a:rPr>
              <a:t>session_regenerate_id</a:t>
            </a:r>
            <a:r>
              <a:rPr lang="en-US" altLang="en-US" sz="2400" i="1" dirty="0" smtClean="0">
                <a:solidFill>
                  <a:srgbClr val="669900"/>
                </a:solidFill>
              </a:rPr>
              <a:t>(TRUE); </a:t>
            </a:r>
            <a:r>
              <a:rPr lang="en-US" altLang="en-US" sz="2400" i="1" dirty="0" smtClean="0"/>
              <a:t>// make new session id</a:t>
            </a:r>
          </a:p>
          <a:p>
            <a:pPr lvl="2">
              <a:buClr>
                <a:srgbClr val="FF9933"/>
              </a:buClr>
              <a:buNone/>
            </a:pPr>
            <a:r>
              <a:rPr lang="en-US" altLang="en-US" sz="2400" i="1" dirty="0" smtClean="0">
                <a:solidFill>
                  <a:srgbClr val="669900"/>
                </a:solidFill>
              </a:rPr>
              <a:t>}</a:t>
            </a:r>
          </a:p>
          <a:p>
            <a:pPr lvl="1">
              <a:buClr>
                <a:srgbClr val="FF9933"/>
              </a:buClr>
              <a:buNone/>
            </a:pPr>
            <a:r>
              <a:rPr lang="en-US" altLang="en-US" sz="2400" i="1" dirty="0" smtClean="0">
                <a:solidFill>
                  <a:srgbClr val="669900"/>
                </a:solidFill>
              </a:rPr>
              <a:t>?&gt;</a:t>
            </a:r>
          </a:p>
        </p:txBody>
      </p:sp>
    </p:spTree>
    <p:extLst>
      <p:ext uri="{BB962C8B-B14F-4D97-AF65-F5344CB8AC3E}">
        <p14:creationId xmlns:p14="http://schemas.microsoft.com/office/powerpoint/2010/main" val="2069379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0305"/>
            <a:ext cx="10972800" cy="990600"/>
          </a:xfrm>
        </p:spPr>
        <p:txBody>
          <a:bodyPr/>
          <a:lstStyle/>
          <a:p>
            <a:r>
              <a:rPr lang="en-US" smtClean="0"/>
              <a:t>Session Validation</a:t>
            </a:r>
            <a:endParaRPr lang="en-US" dirty="0"/>
          </a:p>
        </p:txBody>
      </p:sp>
      <p:sp>
        <p:nvSpPr>
          <p:cNvPr id="3" name="Content Placeholder 2"/>
          <p:cNvSpPr>
            <a:spLocks noGrp="1"/>
          </p:cNvSpPr>
          <p:nvPr>
            <p:ph idx="1"/>
          </p:nvPr>
        </p:nvSpPr>
        <p:spPr>
          <a:xfrm>
            <a:off x="609600" y="1424353"/>
            <a:ext cx="10972800" cy="4876800"/>
          </a:xfrm>
        </p:spPr>
        <p:txBody>
          <a:bodyPr/>
          <a:lstStyle/>
          <a:p>
            <a:r>
              <a:rPr lang="en-US" altLang="en-US" dirty="0" smtClean="0"/>
              <a:t>Another session security technique is to compare the browser signature headers.</a:t>
            </a:r>
          </a:p>
          <a:p>
            <a:endParaRPr lang="en-US" dirty="0"/>
          </a:p>
        </p:txBody>
      </p:sp>
      <p:sp>
        <p:nvSpPr>
          <p:cNvPr id="6" name="Rectangle 5"/>
          <p:cNvSpPr/>
          <p:nvPr/>
        </p:nvSpPr>
        <p:spPr>
          <a:xfrm>
            <a:off x="609600" y="2427578"/>
            <a:ext cx="8094785" cy="4154984"/>
          </a:xfrm>
          <a:prstGeom prst="rect">
            <a:avLst/>
          </a:prstGeom>
          <a:ln>
            <a:solidFill>
              <a:schemeClr val="accent2"/>
            </a:solidFill>
            <a:prstDash val="sysDash"/>
          </a:ln>
        </p:spPr>
        <p:txBody>
          <a:bodyPr wrap="square">
            <a:spAutoFit/>
          </a:bodyPr>
          <a:lstStyle/>
          <a:p>
            <a:pPr lvl="1">
              <a:buClr>
                <a:srgbClr val="FF9933"/>
              </a:buClr>
              <a:buNone/>
            </a:pPr>
            <a:r>
              <a:rPr lang="en-US" altLang="en-US" sz="2400" dirty="0" err="1" smtClean="0"/>
              <a:t>session_start</a:t>
            </a:r>
            <a:r>
              <a:rPr lang="en-US" altLang="en-US" sz="2400" dirty="0" smtClean="0"/>
              <a:t>();</a:t>
            </a:r>
          </a:p>
          <a:p>
            <a:pPr lvl="1">
              <a:buClr>
                <a:srgbClr val="FF9933"/>
              </a:buClr>
              <a:buNone/>
            </a:pPr>
            <a:r>
              <a:rPr lang="en-US" altLang="en-US" sz="2400" dirty="0" smtClean="0"/>
              <a:t>$</a:t>
            </a:r>
            <a:r>
              <a:rPr lang="en-US" altLang="en-US" sz="2400" dirty="0" err="1" smtClean="0"/>
              <a:t>chk</a:t>
            </a:r>
            <a:r>
              <a:rPr lang="en-US" altLang="en-US" sz="2400" dirty="0" smtClean="0"/>
              <a:t> = @md5(</a:t>
            </a:r>
          </a:p>
          <a:p>
            <a:pPr lvl="3">
              <a:buClr>
                <a:srgbClr val="FF9933"/>
              </a:buClr>
              <a:buNone/>
            </a:pPr>
            <a:r>
              <a:rPr lang="en-US" altLang="en-US" sz="2400" dirty="0" smtClean="0"/>
              <a:t>$_SERVER[ 'HTTP_ACCEPT_CHARSET’ ] .</a:t>
            </a:r>
          </a:p>
          <a:p>
            <a:pPr lvl="3">
              <a:buClr>
                <a:srgbClr val="FF9933"/>
              </a:buClr>
              <a:buNone/>
            </a:pPr>
            <a:r>
              <a:rPr lang="en-US" altLang="en-US" sz="2400" dirty="0" smtClean="0"/>
              <a:t>$_SERVER[ 'HTTP_ACCEPT_ENCODING’ ] .</a:t>
            </a:r>
          </a:p>
          <a:p>
            <a:pPr lvl="3">
              <a:buClr>
                <a:srgbClr val="FF9933"/>
              </a:buClr>
              <a:buNone/>
            </a:pPr>
            <a:r>
              <a:rPr lang="en-US" altLang="en-US" sz="2400" dirty="0" smtClean="0"/>
              <a:t>$_SERVER[ 'HTTP_ACCEPT_LANGUAGE’ ] .</a:t>
            </a:r>
          </a:p>
          <a:p>
            <a:pPr lvl="3">
              <a:buClr>
                <a:srgbClr val="FF9933"/>
              </a:buClr>
              <a:buNone/>
            </a:pPr>
            <a:r>
              <a:rPr lang="en-US" altLang="en-US" sz="2400" dirty="0" smtClean="0"/>
              <a:t>$_SERVER[ 'HTTP_USER_AGENT’ ]);</a:t>
            </a:r>
          </a:p>
          <a:p>
            <a:pPr lvl="3">
              <a:buClr>
                <a:srgbClr val="FF9933"/>
              </a:buClr>
              <a:buNone/>
            </a:pPr>
            <a:endParaRPr lang="en-US" altLang="en-US" sz="2400" dirty="0" smtClean="0"/>
          </a:p>
          <a:p>
            <a:pPr lvl="1">
              <a:buClr>
                <a:srgbClr val="FF9933"/>
              </a:buClr>
              <a:buNone/>
            </a:pPr>
            <a:r>
              <a:rPr lang="en-US" altLang="en-US" sz="2400" dirty="0" smtClean="0"/>
              <a:t>if (empty($_SESSION))</a:t>
            </a:r>
          </a:p>
          <a:p>
            <a:pPr lvl="1">
              <a:buClr>
                <a:srgbClr val="FF9933"/>
              </a:buClr>
              <a:buNone/>
            </a:pPr>
            <a:r>
              <a:rPr lang="en-US" altLang="en-US" sz="2400" dirty="0" smtClean="0"/>
              <a:t>	$_SESSION['key'] = $</a:t>
            </a:r>
            <a:r>
              <a:rPr lang="en-US" altLang="en-US" sz="2400" dirty="0" err="1" smtClean="0"/>
              <a:t>chk</a:t>
            </a:r>
            <a:r>
              <a:rPr lang="en-US" altLang="en-US" sz="2400" dirty="0" smtClean="0"/>
              <a:t>;</a:t>
            </a:r>
          </a:p>
          <a:p>
            <a:pPr lvl="1">
              <a:buClr>
                <a:srgbClr val="FF9933"/>
              </a:buClr>
              <a:buNone/>
            </a:pPr>
            <a:r>
              <a:rPr lang="en-US" altLang="en-US" sz="2400" dirty="0" smtClean="0"/>
              <a:t>else if ($_SESSION['key'] != $</a:t>
            </a:r>
            <a:r>
              <a:rPr lang="en-US" altLang="en-US" sz="2400" dirty="0" err="1" smtClean="0"/>
              <a:t>chk</a:t>
            </a:r>
            <a:r>
              <a:rPr lang="en-US" altLang="en-US" sz="2400" dirty="0" smtClean="0"/>
              <a:t>)</a:t>
            </a:r>
          </a:p>
          <a:p>
            <a:pPr lvl="1">
              <a:buClr>
                <a:srgbClr val="FF9933"/>
              </a:buClr>
              <a:buNone/>
            </a:pPr>
            <a:r>
              <a:rPr lang="en-US" altLang="en-US" sz="2400" dirty="0" smtClean="0"/>
              <a:t>	</a:t>
            </a:r>
            <a:r>
              <a:rPr lang="en-US" altLang="en-US" sz="2400" dirty="0" err="1" smtClean="0"/>
              <a:t>session_destroy</a:t>
            </a:r>
            <a:r>
              <a:rPr lang="en-US" altLang="en-US" sz="2400" dirty="0" smtClean="0"/>
              <a:t>();</a:t>
            </a:r>
            <a:endParaRPr lang="en-US" altLang="en-US" sz="2400" dirty="0"/>
          </a:p>
        </p:txBody>
      </p:sp>
    </p:spTree>
    <p:extLst>
      <p:ext uri="{BB962C8B-B14F-4D97-AF65-F5344CB8AC3E}">
        <p14:creationId xmlns:p14="http://schemas.microsoft.com/office/powerpoint/2010/main" val="1562954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ChangeArrowheads="1"/>
          </p:cNvSpPr>
          <p:nvPr/>
        </p:nvSpPr>
        <p:spPr bwMode="auto">
          <a:xfrm>
            <a:off x="1752600" y="1752600"/>
            <a:ext cx="8915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imes New Roman" charset="0"/>
              </a:defRPr>
            </a:lvl1pPr>
            <a:lvl2pPr marL="742950" indent="-285750" eaLnBrk="0" hangingPunct="0">
              <a:defRPr b="1">
                <a:solidFill>
                  <a:schemeClr val="tx1"/>
                </a:solidFill>
                <a:latin typeface="Times New Roman" charset="0"/>
              </a:defRPr>
            </a:lvl2pPr>
            <a:lvl3pPr marL="1143000" indent="-228600" eaLnBrk="0" hangingPunct="0">
              <a:defRPr b="1">
                <a:solidFill>
                  <a:schemeClr val="tx1"/>
                </a:solidFill>
                <a:latin typeface="Times New Roman" charset="0"/>
              </a:defRPr>
            </a:lvl3pPr>
            <a:lvl4pPr marL="1600200" indent="-228600" eaLnBrk="0" hangingPunct="0">
              <a:defRPr b="1">
                <a:solidFill>
                  <a:schemeClr val="tx1"/>
                </a:solidFill>
                <a:latin typeface="Times New Roman" charset="0"/>
              </a:defRPr>
            </a:lvl4pPr>
            <a:lvl5pPr marL="2057400" indent="-228600" eaLnBrk="0" hangingPunct="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pPr eaLnBrk="1" hangingPunct="1">
              <a:spcBef>
                <a:spcPct val="20000"/>
              </a:spcBef>
              <a:buClr>
                <a:srgbClr val="FF9933"/>
              </a:buClr>
              <a:buFont typeface="Wingdings" charset="2"/>
              <a:buChar char="§"/>
            </a:pPr>
            <a:endParaRPr lang="en-US" altLang="en-US" sz="2400" b="0" dirty="0">
              <a:solidFill>
                <a:srgbClr val="000000"/>
              </a:solidFill>
            </a:endParaRPr>
          </a:p>
        </p:txBody>
      </p:sp>
      <p:sp>
        <p:nvSpPr>
          <p:cNvPr id="2" name="Title 1"/>
          <p:cNvSpPr>
            <a:spLocks noGrp="1"/>
          </p:cNvSpPr>
          <p:nvPr>
            <p:ph type="title"/>
          </p:nvPr>
        </p:nvSpPr>
        <p:spPr/>
        <p:txBody>
          <a:bodyPr/>
          <a:lstStyle/>
          <a:p>
            <a:r>
              <a:rPr lang="en-US" smtClean="0"/>
              <a:t>Safer Sessions</a:t>
            </a:r>
            <a:endParaRPr lang="en-US" dirty="0"/>
          </a:p>
        </p:txBody>
      </p:sp>
      <p:sp>
        <p:nvSpPr>
          <p:cNvPr id="3" name="Content Placeholder 2"/>
          <p:cNvSpPr>
            <a:spLocks noGrp="1"/>
          </p:cNvSpPr>
          <p:nvPr>
            <p:ph idx="1"/>
          </p:nvPr>
        </p:nvSpPr>
        <p:spPr/>
        <p:txBody>
          <a:bodyPr/>
          <a:lstStyle/>
          <a:p>
            <a:r>
              <a:rPr lang="en-US" altLang="en-US" dirty="0" smtClean="0"/>
              <a:t>By default PHP sessions are stored as files inside the common / </a:t>
            </a:r>
            <a:r>
              <a:rPr lang="en-US" altLang="en-US" dirty="0" err="1" smtClean="0"/>
              <a:t>tmp</a:t>
            </a:r>
            <a:r>
              <a:rPr lang="en-US" altLang="en-US" dirty="0" smtClean="0"/>
              <a:t> directory.</a:t>
            </a:r>
          </a:p>
          <a:p>
            <a:endParaRPr lang="en-US" altLang="en-US" dirty="0" smtClean="0"/>
          </a:p>
          <a:p>
            <a:r>
              <a:rPr lang="en-US" altLang="en-US" dirty="0" smtClean="0"/>
              <a:t>This often means any user on the system could see active sessions and “acquire” them or even modify their content.</a:t>
            </a:r>
          </a:p>
          <a:p>
            <a:endParaRPr lang="en-US" altLang="en-US" dirty="0" smtClean="0"/>
          </a:p>
          <a:p>
            <a:r>
              <a:rPr lang="en-US" altLang="en-US" dirty="0" smtClean="0"/>
              <a:t>Solutions?</a:t>
            </a:r>
          </a:p>
          <a:p>
            <a:pPr lvl="2"/>
            <a:r>
              <a:rPr lang="en-US" altLang="en-US" dirty="0" smtClean="0"/>
              <a:t>Separate session storage directory via</a:t>
            </a:r>
          </a:p>
          <a:p>
            <a:pPr lvl="3"/>
            <a:r>
              <a:rPr lang="en-US" altLang="en-US" dirty="0" err="1" smtClean="0"/>
              <a:t>session.save_path</a:t>
            </a:r>
            <a:endParaRPr lang="en-US" altLang="en-US" dirty="0" smtClean="0"/>
          </a:p>
          <a:p>
            <a:pPr lvl="2"/>
            <a:r>
              <a:rPr lang="en-US" altLang="en-US" dirty="0" smtClean="0"/>
              <a:t>Database storage mechanism, </a:t>
            </a:r>
            <a:r>
              <a:rPr lang="en-US" altLang="en-US" dirty="0" err="1" smtClean="0"/>
              <a:t>mysql</a:t>
            </a:r>
            <a:r>
              <a:rPr lang="en-US" altLang="en-US" dirty="0" smtClean="0"/>
              <a:t>, </a:t>
            </a:r>
            <a:r>
              <a:rPr lang="en-US" altLang="en-US" dirty="0" err="1" smtClean="0"/>
              <a:t>pgsql</a:t>
            </a:r>
            <a:r>
              <a:rPr lang="en-US" altLang="en-US" dirty="0" smtClean="0"/>
              <a:t>, </a:t>
            </a:r>
            <a:r>
              <a:rPr lang="en-US" altLang="en-US" dirty="0" err="1" smtClean="0"/>
              <a:t>oci</a:t>
            </a:r>
            <a:r>
              <a:rPr lang="en-US" altLang="en-US" dirty="0" smtClean="0"/>
              <a:t>, </a:t>
            </a:r>
            <a:r>
              <a:rPr lang="en-US" altLang="en-US" dirty="0" err="1" smtClean="0"/>
              <a:t>sqlite</a:t>
            </a:r>
            <a:r>
              <a:rPr lang="en-US" altLang="en-US" dirty="0" smtClean="0"/>
              <a:t>.</a:t>
            </a:r>
          </a:p>
          <a:p>
            <a:pPr lvl="2"/>
            <a:r>
              <a:rPr lang="en-US" altLang="en-US" dirty="0" smtClean="0"/>
              <a:t>Custom session handler allowing data storage anywhere.</a:t>
            </a:r>
          </a:p>
          <a:p>
            <a:endParaRPr lang="en-US" dirty="0"/>
          </a:p>
        </p:txBody>
      </p:sp>
    </p:spTree>
    <p:extLst>
      <p:ext uri="{BB962C8B-B14F-4D97-AF65-F5344CB8AC3E}">
        <p14:creationId xmlns:p14="http://schemas.microsoft.com/office/powerpoint/2010/main" val="559151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2"/>
          <p:cNvSpPr txBox="1">
            <a:spLocks noChangeArrowheads="1"/>
          </p:cNvSpPr>
          <p:nvPr/>
        </p:nvSpPr>
        <p:spPr bwMode="auto">
          <a:xfrm>
            <a:off x="4191000" y="533400"/>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charset="0"/>
              </a:defRPr>
            </a:lvl1pPr>
            <a:lvl2pPr marL="742950" indent="-285750" eaLnBrk="0" hangingPunct="0">
              <a:defRPr b="1">
                <a:solidFill>
                  <a:schemeClr val="tx1"/>
                </a:solidFill>
                <a:latin typeface="Times New Roman" charset="0"/>
              </a:defRPr>
            </a:lvl2pPr>
            <a:lvl3pPr marL="1143000" indent="-228600" eaLnBrk="0" hangingPunct="0">
              <a:defRPr b="1">
                <a:solidFill>
                  <a:schemeClr val="tx1"/>
                </a:solidFill>
                <a:latin typeface="Times New Roman" charset="0"/>
              </a:defRPr>
            </a:lvl3pPr>
            <a:lvl4pPr marL="1600200" indent="-228600" eaLnBrk="0" hangingPunct="0">
              <a:defRPr b="1">
                <a:solidFill>
                  <a:schemeClr val="tx1"/>
                </a:solidFill>
                <a:latin typeface="Times New Roman" charset="0"/>
              </a:defRPr>
            </a:lvl4pPr>
            <a:lvl5pPr marL="2057400" indent="-228600" eaLnBrk="0" hangingPunct="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pPr eaLnBrk="1" hangingPunct="1">
              <a:spcBef>
                <a:spcPct val="50000"/>
              </a:spcBef>
            </a:pPr>
            <a:r>
              <a:rPr lang="en-US" altLang="en-US" sz="1200" b="0"/>
              <a:t> .</a:t>
            </a:r>
            <a:r>
              <a:rPr lang="en-US" altLang="en-US" sz="1000" b="0"/>
              <a:t>Training</a:t>
            </a:r>
          </a:p>
        </p:txBody>
      </p:sp>
      <p:sp>
        <p:nvSpPr>
          <p:cNvPr id="34820" name="WordArt 6"/>
          <p:cNvSpPr>
            <a:spLocks noChangeArrowheads="1" noChangeShapeType="1" noTextEdit="1"/>
          </p:cNvSpPr>
          <p:nvPr/>
        </p:nvSpPr>
        <p:spPr bwMode="auto">
          <a:xfrm>
            <a:off x="2743200" y="1447800"/>
            <a:ext cx="6400800" cy="1600200"/>
          </a:xfrm>
          <a:prstGeom prst="rect">
            <a:avLst/>
          </a:prstGeom>
        </p:spPr>
        <p:txBody>
          <a:bodyPr wrap="none" fromWordArt="1">
            <a:prstTxWarp prst="textDeflate">
              <a:avLst>
                <a:gd name="adj" fmla="val 16759"/>
              </a:avLst>
            </a:prstTxWarp>
          </a:bodyPr>
          <a:lstStyle/>
          <a:p>
            <a:pPr algn="ctr"/>
            <a:r>
              <a:rPr lang="en-US" sz="3600" kern="10">
                <a:ln w="9525">
                  <a:solidFill>
                    <a:schemeClr val="tx1"/>
                  </a:solidFill>
                  <a:miter lim="800000"/>
                  <a:headEnd/>
                  <a:tailEnd/>
                </a:ln>
                <a:ea typeface="Times New Roman" charset="0"/>
                <a:cs typeface="Times New Roman" charset="0"/>
              </a:rPr>
              <a:t>Shared Hosting</a:t>
            </a:r>
          </a:p>
        </p:txBody>
      </p:sp>
      <p:pic>
        <p:nvPicPr>
          <p:cNvPr id="34821" name="Picture 8" descr="icon-sh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200400"/>
            <a:ext cx="24003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510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Shared Sessions</a:t>
            </a:r>
            <a:endParaRPr lang="en-US" dirty="0"/>
          </a:p>
        </p:txBody>
      </p:sp>
      <p:sp>
        <p:nvSpPr>
          <p:cNvPr id="3" name="Content Placeholder 2"/>
          <p:cNvSpPr>
            <a:spLocks noGrp="1"/>
          </p:cNvSpPr>
          <p:nvPr>
            <p:ph idx="1"/>
          </p:nvPr>
        </p:nvSpPr>
        <p:spPr/>
        <p:txBody>
          <a:bodyPr/>
          <a:lstStyle/>
          <a:p>
            <a:r>
              <a:rPr lang="en-US" altLang="en-US" dirty="0" smtClean="0"/>
              <a:t>Most PHP applications run in shared environments where all users “share” the same web server instances.</a:t>
            </a:r>
          </a:p>
          <a:p>
            <a:endParaRPr lang="en-US" altLang="en-US" dirty="0" smtClean="0"/>
          </a:p>
          <a:p>
            <a:r>
              <a:rPr lang="en-US" altLang="en-US" dirty="0" smtClean="0"/>
              <a:t>This means that all files that are involved in serving content must be accessible to the web server (world readable).</a:t>
            </a:r>
          </a:p>
          <a:p>
            <a:endParaRPr lang="en-US" altLang="en-US" dirty="0" smtClean="0"/>
          </a:p>
          <a:p>
            <a:r>
              <a:rPr lang="en-US" altLang="en-US" dirty="0" smtClean="0"/>
              <a:t>Consequently it means that any user could read the content of files of all other users.</a:t>
            </a:r>
          </a:p>
          <a:p>
            <a:endParaRPr lang="en-US" dirty="0"/>
          </a:p>
        </p:txBody>
      </p:sp>
    </p:spTree>
    <p:extLst>
      <p:ext uri="{BB962C8B-B14F-4D97-AF65-F5344CB8AC3E}">
        <p14:creationId xmlns:p14="http://schemas.microsoft.com/office/powerpoint/2010/main" val="759059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PHP Solution</a:t>
            </a:r>
            <a:endParaRPr lang="en-US" dirty="0"/>
          </a:p>
        </p:txBody>
      </p:sp>
      <p:sp>
        <p:nvSpPr>
          <p:cNvPr id="3" name="Content Placeholder 2"/>
          <p:cNvSpPr>
            <a:spLocks noGrp="1"/>
          </p:cNvSpPr>
          <p:nvPr>
            <p:ph idx="1"/>
          </p:nvPr>
        </p:nvSpPr>
        <p:spPr/>
        <p:txBody>
          <a:bodyPr/>
          <a:lstStyle/>
          <a:p>
            <a:r>
              <a:rPr lang="en-US" altLang="en-US" dirty="0" smtClean="0"/>
              <a:t>By default PHP sessions are stored as files inside the common/</a:t>
            </a:r>
            <a:r>
              <a:rPr lang="en-US" altLang="en-US" dirty="0" err="1" smtClean="0"/>
              <a:t>tmp</a:t>
            </a:r>
            <a:r>
              <a:rPr lang="en-US" altLang="en-US" dirty="0" smtClean="0"/>
              <a:t> directory.</a:t>
            </a:r>
          </a:p>
          <a:p>
            <a:endParaRPr lang="en-US" altLang="en-US" dirty="0" smtClean="0"/>
          </a:p>
          <a:p>
            <a:r>
              <a:rPr lang="en-US" altLang="en-US" dirty="0" smtClean="0"/>
              <a:t>This often means any user on the system could see active sessions and “acquire” them or even modify their content.</a:t>
            </a:r>
          </a:p>
          <a:p>
            <a:endParaRPr lang="en-US" altLang="en-US" dirty="0" smtClean="0"/>
          </a:p>
          <a:p>
            <a:r>
              <a:rPr lang="en-US" altLang="en-US" dirty="0" smtClean="0"/>
              <a:t>Solutions?</a:t>
            </a:r>
          </a:p>
          <a:p>
            <a:pPr lvl="2"/>
            <a:r>
              <a:rPr lang="en-US" altLang="en-US" dirty="0" smtClean="0"/>
              <a:t>Separate session storage directory via </a:t>
            </a:r>
            <a:r>
              <a:rPr lang="en-US" altLang="en-US" dirty="0" err="1" smtClean="0"/>
              <a:t>session.save_path</a:t>
            </a:r>
            <a:endParaRPr lang="en-US" altLang="en-US" dirty="0" smtClean="0"/>
          </a:p>
          <a:p>
            <a:pPr lvl="2"/>
            <a:r>
              <a:rPr lang="en-US" altLang="en-US" dirty="0" smtClean="0"/>
              <a:t>Database storage mechanism, </a:t>
            </a:r>
            <a:r>
              <a:rPr lang="en-US" altLang="en-US" dirty="0" err="1" smtClean="0"/>
              <a:t>mysql</a:t>
            </a:r>
            <a:r>
              <a:rPr lang="en-US" altLang="en-US" dirty="0" smtClean="0"/>
              <a:t>, </a:t>
            </a:r>
            <a:r>
              <a:rPr lang="en-US" altLang="en-US" dirty="0" err="1" smtClean="0"/>
              <a:t>pgsql</a:t>
            </a:r>
            <a:r>
              <a:rPr lang="en-US" altLang="en-US" dirty="0" smtClean="0"/>
              <a:t>, </a:t>
            </a:r>
            <a:r>
              <a:rPr lang="en-US" altLang="en-US" dirty="0" err="1" smtClean="0"/>
              <a:t>oci</a:t>
            </a:r>
            <a:r>
              <a:rPr lang="en-US" altLang="en-US" dirty="0" smtClean="0"/>
              <a:t>, </a:t>
            </a:r>
            <a:r>
              <a:rPr lang="en-US" altLang="en-US" dirty="0" err="1" smtClean="0"/>
              <a:t>sqlite</a:t>
            </a:r>
            <a:r>
              <a:rPr lang="en-US" altLang="en-US" dirty="0" smtClean="0"/>
              <a:t>.</a:t>
            </a:r>
          </a:p>
          <a:p>
            <a:pPr lvl="2"/>
            <a:r>
              <a:rPr lang="en-US" altLang="en-US" dirty="0" smtClean="0"/>
              <a:t>Custom session handler allowing data storage anywhere.</a:t>
            </a:r>
          </a:p>
          <a:p>
            <a:endParaRPr lang="en-US" dirty="0"/>
          </a:p>
        </p:txBody>
      </p:sp>
    </p:spTree>
    <p:extLst>
      <p:ext uri="{BB962C8B-B14F-4D97-AF65-F5344CB8AC3E}">
        <p14:creationId xmlns:p14="http://schemas.microsoft.com/office/powerpoint/2010/main" val="808224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authentication</a:t>
            </a:r>
            <a:endParaRPr lang="en-US" dirty="0"/>
          </a:p>
        </p:txBody>
      </p:sp>
      <p:sp>
        <p:nvSpPr>
          <p:cNvPr id="3" name="Content Placeholder 2"/>
          <p:cNvSpPr>
            <a:spLocks noGrp="1"/>
          </p:cNvSpPr>
          <p:nvPr>
            <p:ph idx="1"/>
          </p:nvPr>
        </p:nvSpPr>
        <p:spPr/>
        <p:txBody>
          <a:bodyPr/>
          <a:lstStyle/>
          <a:p>
            <a:r>
              <a:rPr lang="en-US" dirty="0" smtClean="0"/>
              <a:t>HTTP </a:t>
            </a:r>
            <a:r>
              <a:rPr lang="en-US" dirty="0"/>
              <a:t>authentication uses the web server to manage users </a:t>
            </a:r>
            <a:r>
              <a:rPr lang="en-US" dirty="0" err="1" smtClean="0"/>
              <a:t>andpasswords</a:t>
            </a:r>
            <a:r>
              <a:rPr lang="en-US" dirty="0" smtClean="0"/>
              <a:t> </a:t>
            </a:r>
            <a:r>
              <a:rPr lang="en-US" dirty="0"/>
              <a:t>for the application</a:t>
            </a:r>
          </a:p>
          <a:p>
            <a:r>
              <a:rPr lang="en-US" dirty="0" smtClean="0"/>
              <a:t>It </a:t>
            </a:r>
            <a:r>
              <a:rPr lang="en-US" dirty="0"/>
              <a:t>is adequate for most apps that ask users to log in</a:t>
            </a:r>
          </a:p>
          <a:p>
            <a:r>
              <a:rPr lang="en-US" dirty="0" smtClean="0"/>
              <a:t>See </a:t>
            </a:r>
            <a:r>
              <a:rPr lang="en-US" dirty="0" err="1"/>
              <a:t>authentication.php</a:t>
            </a:r>
            <a:endParaRPr lang="en-US" dirty="0"/>
          </a:p>
        </p:txBody>
      </p:sp>
    </p:spTree>
    <p:extLst>
      <p:ext uri="{BB962C8B-B14F-4D97-AF65-F5344CB8AC3E}">
        <p14:creationId xmlns:p14="http://schemas.microsoft.com/office/powerpoint/2010/main" val="84467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Validation</a:t>
            </a:r>
            <a:endParaRPr lang="en-US" dirty="0"/>
          </a:p>
        </p:txBody>
      </p:sp>
      <p:sp>
        <p:nvSpPr>
          <p:cNvPr id="3" name="Content Placeholder 2"/>
          <p:cNvSpPr>
            <a:spLocks noGrp="1"/>
          </p:cNvSpPr>
          <p:nvPr>
            <p:ph idx="1"/>
          </p:nvPr>
        </p:nvSpPr>
        <p:spPr/>
        <p:txBody>
          <a:bodyPr/>
          <a:lstStyle/>
          <a:p>
            <a:r>
              <a:rPr lang="en-US" altLang="en-US" dirty="0" smtClean="0"/>
              <a:t>All user inputs are unreliable and can’t be trusted.</a:t>
            </a:r>
          </a:p>
          <a:p>
            <a:endParaRPr lang="en-US" altLang="en-US" dirty="0" smtClean="0"/>
          </a:p>
          <a:p>
            <a:r>
              <a:rPr lang="en-US" altLang="en-US" dirty="0" smtClean="0"/>
              <a:t>Need to validate any user input before passing to application / database:</a:t>
            </a:r>
          </a:p>
          <a:p>
            <a:pPr lvl="2"/>
            <a:r>
              <a:rPr lang="en-US" altLang="en-US" dirty="0" smtClean="0"/>
              <a:t> Unexpected modification by the user</a:t>
            </a:r>
          </a:p>
          <a:p>
            <a:pPr lvl="2"/>
            <a:r>
              <a:rPr lang="en-US" altLang="en-US" dirty="0" smtClean="0"/>
              <a:t> Intentional attempt to gain unauthorized access to the application</a:t>
            </a:r>
          </a:p>
          <a:p>
            <a:pPr lvl="2"/>
            <a:r>
              <a:rPr lang="en-US" altLang="en-US" dirty="0" smtClean="0"/>
              <a:t> Attempt to crash the application by the malicious users </a:t>
            </a:r>
          </a:p>
          <a:p>
            <a:endParaRPr lang="en-US" altLang="en-US" dirty="0" smtClean="0"/>
          </a:p>
          <a:p>
            <a:endParaRPr lang="en-US" altLang="en-US" dirty="0" smtClean="0"/>
          </a:p>
          <a:p>
            <a:endParaRPr lang="en-US" dirty="0"/>
          </a:p>
        </p:txBody>
      </p:sp>
    </p:spTree>
    <p:extLst>
      <p:ext uri="{BB962C8B-B14F-4D97-AF65-F5344CB8AC3E}">
        <p14:creationId xmlns:p14="http://schemas.microsoft.com/office/powerpoint/2010/main" val="10410148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for valid username/password</a:t>
            </a:r>
          </a:p>
        </p:txBody>
      </p:sp>
      <p:sp>
        <p:nvSpPr>
          <p:cNvPr id="3" name="Content Placeholder 2"/>
          <p:cNvSpPr>
            <a:spLocks noGrp="1"/>
          </p:cNvSpPr>
          <p:nvPr>
            <p:ph idx="1"/>
          </p:nvPr>
        </p:nvSpPr>
        <p:spPr/>
        <p:txBody>
          <a:bodyPr/>
          <a:lstStyle/>
          <a:p>
            <a:r>
              <a:rPr lang="en-US" dirty="0"/>
              <a:t>Let’s modify </a:t>
            </a:r>
            <a:r>
              <a:rPr lang="en-US" dirty="0" err="1"/>
              <a:t>authentication.php</a:t>
            </a:r>
            <a:r>
              <a:rPr lang="en-US" dirty="0"/>
              <a:t> from the previous page to add </a:t>
            </a:r>
            <a:r>
              <a:rPr lang="en-US" dirty="0" smtClean="0"/>
              <a:t>the check</a:t>
            </a:r>
            <a:endParaRPr lang="en-US" dirty="0"/>
          </a:p>
          <a:p>
            <a:endParaRPr lang="en-US" dirty="0"/>
          </a:p>
          <a:p>
            <a:r>
              <a:rPr lang="en-US" dirty="0" smtClean="0"/>
              <a:t>See </a:t>
            </a:r>
            <a:r>
              <a:rPr lang="en-US" dirty="0"/>
              <a:t>authentication2.php</a:t>
            </a:r>
          </a:p>
        </p:txBody>
      </p:sp>
    </p:spTree>
    <p:extLst>
      <p:ext uri="{BB962C8B-B14F-4D97-AF65-F5344CB8AC3E}">
        <p14:creationId xmlns:p14="http://schemas.microsoft.com/office/powerpoint/2010/main" val="7173856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usernames and passwords</a:t>
            </a:r>
          </a:p>
        </p:txBody>
      </p:sp>
      <p:sp>
        <p:nvSpPr>
          <p:cNvPr id="3" name="Content Placeholder 2"/>
          <p:cNvSpPr>
            <a:spLocks noGrp="1"/>
          </p:cNvSpPr>
          <p:nvPr>
            <p:ph idx="1"/>
          </p:nvPr>
        </p:nvSpPr>
        <p:spPr/>
        <p:txBody>
          <a:bodyPr>
            <a:normAutofit/>
          </a:bodyPr>
          <a:lstStyle/>
          <a:p>
            <a:r>
              <a:rPr lang="en-US" dirty="0"/>
              <a:t>Obviously, database is the natural way to store usernames </a:t>
            </a:r>
            <a:r>
              <a:rPr lang="en-US" dirty="0" smtClean="0"/>
              <a:t>and passwords</a:t>
            </a:r>
          </a:p>
          <a:p>
            <a:r>
              <a:rPr lang="en-US" dirty="0" smtClean="0"/>
              <a:t>We </a:t>
            </a:r>
            <a:r>
              <a:rPr lang="en-US" dirty="0"/>
              <a:t>don’t want to store them as clear text </a:t>
            </a:r>
            <a:r>
              <a:rPr lang="en-US" dirty="0" smtClean="0"/>
              <a:t>though!</a:t>
            </a:r>
          </a:p>
          <a:p>
            <a:r>
              <a:rPr lang="en-US" dirty="0" smtClean="0"/>
              <a:t>Use </a:t>
            </a:r>
            <a:r>
              <a:rPr lang="en-US" dirty="0"/>
              <a:t>a one-way function!</a:t>
            </a:r>
          </a:p>
          <a:p>
            <a:pPr lvl="1"/>
            <a:r>
              <a:rPr lang="en-US" dirty="0" smtClean="0"/>
              <a:t>Converts </a:t>
            </a:r>
            <a:r>
              <a:rPr lang="en-US" dirty="0"/>
              <a:t>a string of text into a seemingly random string</a:t>
            </a:r>
          </a:p>
          <a:p>
            <a:pPr lvl="1"/>
            <a:r>
              <a:rPr lang="en-US" dirty="0" smtClean="0"/>
              <a:t>Due </a:t>
            </a:r>
            <a:r>
              <a:rPr lang="en-US" dirty="0"/>
              <a:t>to its one-way nature, such functions are virtually impossible </a:t>
            </a:r>
            <a:r>
              <a:rPr lang="en-US" dirty="0" smtClean="0"/>
              <a:t>to reverse</a:t>
            </a:r>
            <a:r>
              <a:rPr lang="en-US" dirty="0"/>
              <a:t>, so their output can be safely stored in a database</a:t>
            </a:r>
          </a:p>
          <a:p>
            <a:r>
              <a:rPr lang="en-US" dirty="0" smtClean="0"/>
              <a:t>What </a:t>
            </a:r>
            <a:r>
              <a:rPr lang="en-US" dirty="0"/>
              <a:t>function to </a:t>
            </a:r>
            <a:r>
              <a:rPr lang="en-US" dirty="0" smtClean="0"/>
              <a:t>use?</a:t>
            </a:r>
          </a:p>
          <a:p>
            <a:pPr lvl="1"/>
            <a:r>
              <a:rPr lang="en-US" dirty="0" smtClean="0">
                <a:solidFill>
                  <a:schemeClr val="accent2"/>
                </a:solidFill>
              </a:rPr>
              <a:t>md5</a:t>
            </a:r>
            <a:r>
              <a:rPr lang="en-US" dirty="0" smtClean="0"/>
              <a:t> </a:t>
            </a:r>
            <a:r>
              <a:rPr lang="en-US" dirty="0"/>
              <a:t>and </a:t>
            </a:r>
            <a:r>
              <a:rPr lang="en-US" dirty="0">
                <a:solidFill>
                  <a:schemeClr val="accent2"/>
                </a:solidFill>
              </a:rPr>
              <a:t>sha1</a:t>
            </a:r>
            <a:r>
              <a:rPr lang="en-US" dirty="0"/>
              <a:t> were once considered safe, not any </a:t>
            </a:r>
            <a:r>
              <a:rPr lang="en-US" dirty="0" smtClean="0"/>
              <a:t>more!</a:t>
            </a:r>
          </a:p>
          <a:p>
            <a:pPr lvl="1"/>
            <a:r>
              <a:rPr lang="en-US" dirty="0" smtClean="0"/>
              <a:t>Use </a:t>
            </a:r>
            <a:r>
              <a:rPr lang="en-US" dirty="0"/>
              <a:t>PHP hash function, passing it a version of the </a:t>
            </a:r>
            <a:r>
              <a:rPr lang="en-US" dirty="0" err="1">
                <a:solidFill>
                  <a:schemeClr val="accent2"/>
                </a:solidFill>
              </a:rPr>
              <a:t>ripemd</a:t>
            </a:r>
            <a:r>
              <a:rPr lang="en-US" dirty="0">
                <a:solidFill>
                  <a:schemeClr val="accent2"/>
                </a:solidFill>
              </a:rPr>
              <a:t> </a:t>
            </a:r>
            <a:r>
              <a:rPr lang="en-US" dirty="0" smtClean="0"/>
              <a:t>algorithm, which </a:t>
            </a:r>
            <a:r>
              <a:rPr lang="en-US" dirty="0"/>
              <a:t>returns a 32-character hexadecimal number</a:t>
            </a:r>
          </a:p>
          <a:p>
            <a:pPr lvl="2"/>
            <a:r>
              <a:rPr lang="en-US" dirty="0">
                <a:solidFill>
                  <a:schemeClr val="tx2"/>
                </a:solidFill>
              </a:rPr>
              <a:t>$token = hash(‘ripemd128’, ‘</a:t>
            </a:r>
            <a:r>
              <a:rPr lang="en-US" dirty="0" err="1">
                <a:solidFill>
                  <a:schemeClr val="tx2"/>
                </a:solidFill>
              </a:rPr>
              <a:t>mypassword</a:t>
            </a:r>
            <a:r>
              <a:rPr lang="en-US" dirty="0">
                <a:solidFill>
                  <a:schemeClr val="tx2"/>
                </a:solidFill>
              </a:rPr>
              <a:t>’);</a:t>
            </a:r>
          </a:p>
          <a:p>
            <a:pPr lvl="1"/>
            <a:r>
              <a:rPr lang="en-US" dirty="0"/>
              <a:t>which happens to give $token this value</a:t>
            </a:r>
          </a:p>
          <a:p>
            <a:pPr lvl="2"/>
            <a:r>
              <a:rPr lang="cs-CZ" dirty="0">
                <a:solidFill>
                  <a:schemeClr val="tx2"/>
                </a:solidFill>
              </a:rPr>
              <a:t>7b694600c8a2a2b0897c719958713619</a:t>
            </a:r>
            <a:endParaRPr lang="en-US" dirty="0">
              <a:solidFill>
                <a:schemeClr val="tx2"/>
              </a:solidFill>
            </a:endParaRPr>
          </a:p>
        </p:txBody>
      </p:sp>
    </p:spTree>
    <p:extLst>
      <p:ext uri="{BB962C8B-B14F-4D97-AF65-F5344CB8AC3E}">
        <p14:creationId xmlns:p14="http://schemas.microsoft.com/office/powerpoint/2010/main" val="421941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0308"/>
            <a:ext cx="10972800" cy="990600"/>
          </a:xfrm>
        </p:spPr>
        <p:txBody>
          <a:bodyPr/>
          <a:lstStyle/>
          <a:p>
            <a:r>
              <a:rPr lang="en-US" dirty="0"/>
              <a:t>Salting</a:t>
            </a:r>
          </a:p>
        </p:txBody>
      </p:sp>
      <p:sp>
        <p:nvSpPr>
          <p:cNvPr id="3" name="Content Placeholder 2"/>
          <p:cNvSpPr>
            <a:spLocks noGrp="1"/>
          </p:cNvSpPr>
          <p:nvPr>
            <p:ph idx="1"/>
          </p:nvPr>
        </p:nvSpPr>
        <p:spPr/>
        <p:txBody>
          <a:bodyPr>
            <a:normAutofit fontScale="92500" lnSpcReduction="20000"/>
          </a:bodyPr>
          <a:lstStyle/>
          <a:p>
            <a:r>
              <a:rPr lang="en-US" dirty="0"/>
              <a:t>Unfortunately, hash on its own is not good enough to protect a </a:t>
            </a:r>
            <a:r>
              <a:rPr lang="en-US" dirty="0" smtClean="0"/>
              <a:t>database of </a:t>
            </a:r>
            <a:r>
              <a:rPr lang="en-US" dirty="0"/>
              <a:t>passwords, because if could still be susceptible to a brute force </a:t>
            </a:r>
            <a:r>
              <a:rPr lang="en-US" dirty="0" smtClean="0"/>
              <a:t>attack that </a:t>
            </a:r>
            <a:r>
              <a:rPr lang="en-US" dirty="0"/>
              <a:t>uses another database of known 32-character hexadecimal </a:t>
            </a:r>
            <a:r>
              <a:rPr lang="en-US" dirty="0" smtClean="0"/>
              <a:t>tokens! </a:t>
            </a:r>
          </a:p>
          <a:p>
            <a:endParaRPr lang="en-US" dirty="0" smtClean="0"/>
          </a:p>
          <a:p>
            <a:r>
              <a:rPr lang="en-US" dirty="0" smtClean="0"/>
              <a:t>Salting </a:t>
            </a:r>
            <a:r>
              <a:rPr lang="en-US" dirty="0"/>
              <a:t>comes to our </a:t>
            </a:r>
            <a:r>
              <a:rPr lang="en-US" dirty="0" smtClean="0"/>
              <a:t>rescue</a:t>
            </a:r>
          </a:p>
          <a:p>
            <a:pPr lvl="1"/>
            <a:r>
              <a:rPr lang="en-US" dirty="0" smtClean="0"/>
              <a:t>We </a:t>
            </a:r>
            <a:r>
              <a:rPr lang="en-US" dirty="0"/>
              <a:t>can salt each password before it is sent to </a:t>
            </a:r>
            <a:r>
              <a:rPr lang="en-US" dirty="0" smtClean="0"/>
              <a:t>hash</a:t>
            </a:r>
          </a:p>
          <a:p>
            <a:pPr lvl="1"/>
            <a:r>
              <a:rPr lang="en-US" dirty="0" smtClean="0"/>
              <a:t>Salting </a:t>
            </a:r>
            <a:r>
              <a:rPr lang="en-US" dirty="0"/>
              <a:t>is adding some text that only we know to each parameter to </a:t>
            </a:r>
            <a:r>
              <a:rPr lang="en-US" dirty="0" smtClean="0"/>
              <a:t>be encrypted </a:t>
            </a:r>
            <a:r>
              <a:rPr lang="en-US" dirty="0"/>
              <a:t>like this:</a:t>
            </a:r>
          </a:p>
          <a:p>
            <a:pPr lvl="2"/>
            <a:r>
              <a:rPr lang="en-US" dirty="0">
                <a:solidFill>
                  <a:schemeClr val="tx2"/>
                </a:solidFill>
              </a:rPr>
              <a:t>$token = hash(‘ripemd128’, ‘</a:t>
            </a:r>
            <a:r>
              <a:rPr lang="en-US" dirty="0" err="1">
                <a:solidFill>
                  <a:schemeClr val="tx2"/>
                </a:solidFill>
              </a:rPr>
              <a:t>saltstringmypassword</a:t>
            </a:r>
            <a:r>
              <a:rPr lang="en-US" dirty="0" smtClean="0">
                <a:solidFill>
                  <a:schemeClr val="tx2"/>
                </a:solidFill>
              </a:rPr>
              <a:t>’);</a:t>
            </a:r>
          </a:p>
          <a:p>
            <a:pPr lvl="2"/>
            <a:r>
              <a:rPr lang="en-US" dirty="0" smtClean="0"/>
              <a:t>Or </a:t>
            </a:r>
            <a:r>
              <a:rPr lang="en-US" dirty="0"/>
              <a:t>even:</a:t>
            </a:r>
          </a:p>
          <a:p>
            <a:pPr lvl="2"/>
            <a:r>
              <a:rPr lang="en-US" dirty="0">
                <a:solidFill>
                  <a:schemeClr val="tx2"/>
                </a:solidFill>
              </a:rPr>
              <a:t>$token = hash(‘ripemd128’, ‘</a:t>
            </a:r>
            <a:r>
              <a:rPr lang="en-US" dirty="0" err="1">
                <a:solidFill>
                  <a:schemeClr val="tx2"/>
                </a:solidFill>
              </a:rPr>
              <a:t>hQb</a:t>
            </a:r>
            <a:r>
              <a:rPr lang="en-US" dirty="0">
                <a:solidFill>
                  <a:schemeClr val="tx2"/>
                </a:solidFill>
              </a:rPr>
              <a:t>%$</a:t>
            </a:r>
            <a:r>
              <a:rPr lang="en-US" dirty="0" err="1">
                <a:solidFill>
                  <a:schemeClr val="tx2"/>
                </a:solidFill>
              </a:rPr>
              <a:t>tmypasswordCg</a:t>
            </a:r>
            <a:r>
              <a:rPr lang="en-US" dirty="0">
                <a:solidFill>
                  <a:schemeClr val="tx2"/>
                </a:solidFill>
              </a:rPr>
              <a:t>*L’);</a:t>
            </a:r>
          </a:p>
          <a:p>
            <a:pPr lvl="1"/>
            <a:r>
              <a:rPr lang="en-US" dirty="0" smtClean="0"/>
              <a:t>Given </a:t>
            </a:r>
            <a:r>
              <a:rPr lang="en-US" dirty="0"/>
              <a:t>just the database, and without access to your PHP code, it should </a:t>
            </a:r>
            <a:r>
              <a:rPr lang="en-US" dirty="0" smtClean="0"/>
              <a:t>be next </a:t>
            </a:r>
            <a:r>
              <a:rPr lang="en-US" dirty="0"/>
              <a:t>to impossible to crack the code!</a:t>
            </a:r>
          </a:p>
          <a:p>
            <a:pPr lvl="1"/>
            <a:r>
              <a:rPr lang="en-US" dirty="0" smtClean="0"/>
              <a:t>To </a:t>
            </a:r>
            <a:r>
              <a:rPr lang="en-US" dirty="0"/>
              <a:t>verify a login password, just add these salt strings and then check </a:t>
            </a:r>
            <a:r>
              <a:rPr lang="en-US" dirty="0" smtClean="0"/>
              <a:t>the resulting </a:t>
            </a:r>
            <a:r>
              <a:rPr lang="en-US" dirty="0"/>
              <a:t>token from the hash call against the one stored in the database </a:t>
            </a:r>
            <a:r>
              <a:rPr lang="en-US" dirty="0" smtClean="0"/>
              <a:t>for the </a:t>
            </a:r>
            <a:r>
              <a:rPr lang="en-US" dirty="0"/>
              <a:t>user.</a:t>
            </a:r>
          </a:p>
          <a:p>
            <a:endParaRPr lang="en-US" dirty="0" smtClean="0"/>
          </a:p>
          <a:p>
            <a:r>
              <a:rPr lang="en-US" dirty="0" smtClean="0"/>
              <a:t>See </a:t>
            </a:r>
            <a:r>
              <a:rPr lang="en-US" dirty="0" err="1"/>
              <a:t>salt.php</a:t>
            </a:r>
            <a:endParaRPr lang="en-US" dirty="0"/>
          </a:p>
        </p:txBody>
      </p:sp>
    </p:spTree>
    <p:extLst>
      <p:ext uri="{BB962C8B-B14F-4D97-AF65-F5344CB8AC3E}">
        <p14:creationId xmlns:p14="http://schemas.microsoft.com/office/powerpoint/2010/main" val="105089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state information</a:t>
            </a:r>
          </a:p>
        </p:txBody>
      </p:sp>
      <p:sp>
        <p:nvSpPr>
          <p:cNvPr id="3" name="Content Placeholder 2"/>
          <p:cNvSpPr>
            <a:spLocks noGrp="1"/>
          </p:cNvSpPr>
          <p:nvPr>
            <p:ph idx="1"/>
          </p:nvPr>
        </p:nvSpPr>
        <p:spPr/>
        <p:txBody>
          <a:bodyPr>
            <a:normAutofit/>
          </a:bodyPr>
          <a:lstStyle/>
          <a:p>
            <a:r>
              <a:rPr lang="en-US" dirty="0"/>
              <a:t>Using hidden </a:t>
            </a:r>
            <a:r>
              <a:rPr lang="en-US" dirty="0" smtClean="0"/>
              <a:t>fields</a:t>
            </a:r>
          </a:p>
          <a:p>
            <a:pPr lvl="1"/>
            <a:r>
              <a:rPr lang="en-US" dirty="0" smtClean="0"/>
              <a:t>Your </a:t>
            </a:r>
            <a:r>
              <a:rPr lang="en-US" dirty="0"/>
              <a:t>program can’t tell what variables were set in other </a:t>
            </a:r>
            <a:r>
              <a:rPr lang="en-US" dirty="0" smtClean="0"/>
              <a:t>programs</a:t>
            </a:r>
          </a:p>
          <a:p>
            <a:pPr lvl="1"/>
            <a:r>
              <a:rPr lang="en-US" dirty="0" smtClean="0"/>
              <a:t>Or </a:t>
            </a:r>
            <a:r>
              <a:rPr lang="en-US" dirty="0"/>
              <a:t>even what values the same program set the previous time it </a:t>
            </a:r>
            <a:r>
              <a:rPr lang="en-US" dirty="0" smtClean="0"/>
              <a:t>ran</a:t>
            </a:r>
          </a:p>
          <a:p>
            <a:pPr lvl="1"/>
            <a:r>
              <a:rPr lang="en-US" dirty="0" smtClean="0"/>
              <a:t>You </a:t>
            </a:r>
            <a:r>
              <a:rPr lang="en-US" dirty="0"/>
              <a:t>can track what your users are doing from one web page </a:t>
            </a:r>
            <a:r>
              <a:rPr lang="en-US" dirty="0" smtClean="0"/>
              <a:t>to another</a:t>
            </a:r>
            <a:endParaRPr lang="en-US" dirty="0"/>
          </a:p>
          <a:p>
            <a:pPr lvl="1"/>
            <a:r>
              <a:rPr lang="en-US" dirty="0" smtClean="0"/>
              <a:t>You </a:t>
            </a:r>
            <a:r>
              <a:rPr lang="en-US" dirty="0"/>
              <a:t>can do this by setting hidden fields in a form and checking </a:t>
            </a:r>
            <a:r>
              <a:rPr lang="en-US" dirty="0" smtClean="0"/>
              <a:t>the value </a:t>
            </a:r>
            <a:r>
              <a:rPr lang="en-US" dirty="0"/>
              <a:t>of the fields after the form is </a:t>
            </a:r>
            <a:r>
              <a:rPr lang="en-US" dirty="0" smtClean="0"/>
              <a:t>submitted</a:t>
            </a:r>
          </a:p>
          <a:p>
            <a:pPr lvl="1"/>
            <a:endParaRPr lang="en-US" dirty="0"/>
          </a:p>
          <a:p>
            <a:r>
              <a:rPr lang="en-US" dirty="0" smtClean="0"/>
              <a:t>Using sessions</a:t>
            </a:r>
          </a:p>
          <a:p>
            <a:pPr lvl="1"/>
            <a:r>
              <a:rPr lang="en-US" dirty="0" smtClean="0"/>
              <a:t>Groups </a:t>
            </a:r>
            <a:r>
              <a:rPr lang="en-US" dirty="0"/>
              <a:t>of variables stored on the server but relate only to the </a:t>
            </a:r>
            <a:r>
              <a:rPr lang="en-US" dirty="0" smtClean="0"/>
              <a:t>current user</a:t>
            </a:r>
          </a:p>
          <a:p>
            <a:pPr lvl="1"/>
            <a:r>
              <a:rPr lang="en-US" dirty="0" smtClean="0"/>
              <a:t>To </a:t>
            </a:r>
            <a:r>
              <a:rPr lang="en-US" dirty="0"/>
              <a:t>ensure that the right variables are applied to the right users, </a:t>
            </a:r>
            <a:r>
              <a:rPr lang="en-US" dirty="0" smtClean="0"/>
              <a:t>PHP saves </a:t>
            </a:r>
            <a:r>
              <a:rPr lang="en-US" dirty="0"/>
              <a:t>a cookie in the user’s web browsers to uniquely identify </a:t>
            </a:r>
            <a:r>
              <a:rPr lang="en-US" dirty="0" smtClean="0"/>
              <a:t>them</a:t>
            </a:r>
          </a:p>
          <a:p>
            <a:pPr lvl="1"/>
            <a:r>
              <a:rPr lang="en-US" dirty="0" smtClean="0"/>
              <a:t>Sessions </a:t>
            </a:r>
            <a:r>
              <a:rPr lang="en-US" dirty="0"/>
              <a:t>provide a way of keeping track of your users</a:t>
            </a:r>
          </a:p>
        </p:txBody>
      </p:sp>
    </p:spTree>
    <p:extLst>
      <p:ext uri="{BB962C8B-B14F-4D97-AF65-F5344CB8AC3E}">
        <p14:creationId xmlns:p14="http://schemas.microsoft.com/office/powerpoint/2010/main" val="1360617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a session</a:t>
            </a:r>
          </a:p>
        </p:txBody>
      </p:sp>
      <p:sp>
        <p:nvSpPr>
          <p:cNvPr id="3" name="Content Placeholder 2"/>
          <p:cNvSpPr>
            <a:spLocks noGrp="1"/>
          </p:cNvSpPr>
          <p:nvPr>
            <p:ph idx="1"/>
          </p:nvPr>
        </p:nvSpPr>
        <p:spPr/>
        <p:txBody>
          <a:bodyPr/>
          <a:lstStyle/>
          <a:p>
            <a:r>
              <a:rPr lang="en-US" dirty="0"/>
              <a:t>S</a:t>
            </a:r>
            <a:r>
              <a:rPr lang="en-US" dirty="0" smtClean="0"/>
              <a:t>tarting </a:t>
            </a:r>
            <a:r>
              <a:rPr lang="en-US" dirty="0"/>
              <a:t>a session requires calling the PHP </a:t>
            </a:r>
            <a:r>
              <a:rPr lang="en-US" dirty="0">
                <a:solidFill>
                  <a:schemeClr val="accent1"/>
                </a:solidFill>
              </a:rPr>
              <a:t>function </a:t>
            </a:r>
            <a:r>
              <a:rPr lang="en-US" dirty="0" err="1" smtClean="0">
                <a:solidFill>
                  <a:schemeClr val="accent1"/>
                </a:solidFill>
              </a:rPr>
              <a:t>session_start</a:t>
            </a:r>
            <a:r>
              <a:rPr lang="en-US" dirty="0">
                <a:solidFill>
                  <a:schemeClr val="accent1"/>
                </a:solidFill>
              </a:rPr>
              <a:t> </a:t>
            </a:r>
            <a:r>
              <a:rPr lang="en-US" dirty="0" smtClean="0"/>
              <a:t>before </a:t>
            </a:r>
            <a:r>
              <a:rPr lang="en-US" dirty="0"/>
              <a:t>any HTML has been output</a:t>
            </a:r>
          </a:p>
          <a:p>
            <a:r>
              <a:rPr lang="en-US" dirty="0" smtClean="0"/>
              <a:t>Then</a:t>
            </a:r>
            <a:r>
              <a:rPr lang="en-US" dirty="0"/>
              <a:t>, to begin saving session variables, you just assign them </a:t>
            </a:r>
            <a:r>
              <a:rPr lang="en-US" dirty="0" smtClean="0"/>
              <a:t>as part </a:t>
            </a:r>
            <a:r>
              <a:rPr lang="en-US" dirty="0"/>
              <a:t>of the </a:t>
            </a:r>
            <a:r>
              <a:rPr lang="en-US" dirty="0">
                <a:solidFill>
                  <a:schemeClr val="accent1"/>
                </a:solidFill>
              </a:rPr>
              <a:t>$_SESSION </a:t>
            </a:r>
            <a:r>
              <a:rPr lang="en-US" dirty="0"/>
              <a:t>array like this:</a:t>
            </a:r>
          </a:p>
          <a:p>
            <a:pPr lvl="1"/>
            <a:r>
              <a:rPr lang="en-US" dirty="0">
                <a:solidFill>
                  <a:schemeClr val="accent1"/>
                </a:solidFill>
              </a:rPr>
              <a:t>$_SESSION[‘variable’] = $value;</a:t>
            </a:r>
          </a:p>
          <a:p>
            <a:r>
              <a:rPr lang="en-US" dirty="0" smtClean="0"/>
              <a:t>They </a:t>
            </a:r>
            <a:r>
              <a:rPr lang="en-US" dirty="0"/>
              <a:t>can then be read back in later program runs like this:</a:t>
            </a:r>
          </a:p>
          <a:p>
            <a:pPr lvl="1"/>
            <a:r>
              <a:rPr lang="en-US" dirty="0">
                <a:solidFill>
                  <a:schemeClr val="accent1"/>
                </a:solidFill>
              </a:rPr>
              <a:t>$variable = $_SESSION[‘variable’];</a:t>
            </a:r>
          </a:p>
          <a:p>
            <a:r>
              <a:rPr lang="en-US" dirty="0" smtClean="0"/>
              <a:t>Now </a:t>
            </a:r>
            <a:r>
              <a:rPr lang="en-US" dirty="0"/>
              <a:t>assume that you have an app that always needs access </a:t>
            </a:r>
            <a:r>
              <a:rPr lang="en-US" dirty="0" smtClean="0"/>
              <a:t>to the </a:t>
            </a:r>
            <a:r>
              <a:rPr lang="en-US" dirty="0"/>
              <a:t>username, password, first name, and last name of each </a:t>
            </a:r>
            <a:r>
              <a:rPr lang="en-US" dirty="0" smtClean="0"/>
              <a:t>user, as </a:t>
            </a:r>
            <a:r>
              <a:rPr lang="en-US" dirty="0"/>
              <a:t>stored in the table </a:t>
            </a:r>
            <a:r>
              <a:rPr lang="en-US" dirty="0">
                <a:solidFill>
                  <a:schemeClr val="accent1"/>
                </a:solidFill>
              </a:rPr>
              <a:t>users</a:t>
            </a:r>
          </a:p>
          <a:p>
            <a:pPr lvl="1"/>
            <a:r>
              <a:rPr lang="en-US" dirty="0" smtClean="0"/>
              <a:t>See </a:t>
            </a:r>
            <a:r>
              <a:rPr lang="en-US" dirty="0">
                <a:solidFill>
                  <a:schemeClr val="accent1"/>
                </a:solidFill>
              </a:rPr>
              <a:t>authentication4.php</a:t>
            </a:r>
            <a:r>
              <a:rPr lang="en-US" dirty="0"/>
              <a:t> and </a:t>
            </a:r>
            <a:r>
              <a:rPr lang="en-US" dirty="0" err="1">
                <a:solidFill>
                  <a:schemeClr val="accent1"/>
                </a:solidFill>
              </a:rPr>
              <a:t>continue.php</a:t>
            </a:r>
            <a:endParaRPr lang="en-US" dirty="0">
              <a:solidFill>
                <a:schemeClr val="accent1"/>
              </a:solidFill>
            </a:endParaRPr>
          </a:p>
        </p:txBody>
      </p:sp>
    </p:spTree>
    <p:extLst>
      <p:ext uri="{BB962C8B-B14F-4D97-AF65-F5344CB8AC3E}">
        <p14:creationId xmlns:p14="http://schemas.microsoft.com/office/powerpoint/2010/main" val="1015272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ID</a:t>
            </a:r>
            <a:endParaRPr lang="en-US" dirty="0"/>
          </a:p>
        </p:txBody>
      </p:sp>
      <p:sp>
        <p:nvSpPr>
          <p:cNvPr id="3" name="Content Placeholder 2"/>
          <p:cNvSpPr>
            <a:spLocks noGrp="1"/>
          </p:cNvSpPr>
          <p:nvPr>
            <p:ph idx="1"/>
          </p:nvPr>
        </p:nvSpPr>
        <p:spPr/>
        <p:txBody>
          <a:bodyPr>
            <a:normAutofit fontScale="92500"/>
          </a:bodyPr>
          <a:lstStyle/>
          <a:p>
            <a:r>
              <a:rPr lang="en-US" dirty="0"/>
              <a:t>The </a:t>
            </a:r>
            <a:r>
              <a:rPr lang="en-US" dirty="0" err="1">
                <a:solidFill>
                  <a:schemeClr val="accent1"/>
                </a:solidFill>
              </a:rPr>
              <a:t>session_start</a:t>
            </a:r>
            <a:r>
              <a:rPr lang="en-US" dirty="0">
                <a:solidFill>
                  <a:schemeClr val="accent1"/>
                </a:solidFill>
              </a:rPr>
              <a:t> </a:t>
            </a:r>
            <a:r>
              <a:rPr lang="en-US" dirty="0"/>
              <a:t>function generates a random session ID </a:t>
            </a:r>
            <a:r>
              <a:rPr lang="en-US" dirty="0" smtClean="0"/>
              <a:t>and stores </a:t>
            </a:r>
            <a:r>
              <a:rPr lang="en-US" dirty="0"/>
              <a:t>it in a cookie on the user's computer (this is the </a:t>
            </a:r>
            <a:r>
              <a:rPr lang="en-US" dirty="0" smtClean="0"/>
              <a:t>only session </a:t>
            </a:r>
            <a:r>
              <a:rPr lang="en-US" dirty="0"/>
              <a:t>information that is actually stored on the client side.) </a:t>
            </a:r>
            <a:endParaRPr lang="en-US" dirty="0" smtClean="0"/>
          </a:p>
          <a:p>
            <a:r>
              <a:rPr lang="en-US" dirty="0" smtClean="0"/>
              <a:t>The default </a:t>
            </a:r>
            <a:r>
              <a:rPr lang="en-US" dirty="0"/>
              <a:t>name for the cookie is </a:t>
            </a:r>
            <a:r>
              <a:rPr lang="en-US" dirty="0">
                <a:solidFill>
                  <a:schemeClr val="accent1"/>
                </a:solidFill>
              </a:rPr>
              <a:t>PHPSESSID</a:t>
            </a:r>
            <a:r>
              <a:rPr lang="en-US" dirty="0"/>
              <a:t>, although this can </a:t>
            </a:r>
            <a:r>
              <a:rPr lang="en-US" dirty="0" smtClean="0"/>
              <a:t>be changed </a:t>
            </a:r>
            <a:r>
              <a:rPr lang="en-US" dirty="0"/>
              <a:t>in the PHP configuration files on the server. </a:t>
            </a:r>
            <a:r>
              <a:rPr lang="en-US" dirty="0" smtClean="0"/>
              <a:t>To reference </a:t>
            </a:r>
            <a:r>
              <a:rPr lang="en-US" dirty="0"/>
              <a:t>the session id in you PHP code, you would </a:t>
            </a:r>
            <a:r>
              <a:rPr lang="en-US" dirty="0" smtClean="0"/>
              <a:t>therefore reference </a:t>
            </a:r>
            <a:r>
              <a:rPr lang="en-US" dirty="0"/>
              <a:t>the variable </a:t>
            </a:r>
            <a:r>
              <a:rPr lang="en-US" dirty="0">
                <a:solidFill>
                  <a:schemeClr val="accent1"/>
                </a:solidFill>
              </a:rPr>
              <a:t>$PHPSESSID </a:t>
            </a:r>
            <a:r>
              <a:rPr lang="en-US" dirty="0"/>
              <a:t>(it's a cookie name.)</a:t>
            </a:r>
          </a:p>
          <a:p>
            <a:endParaRPr lang="en-US" dirty="0" smtClean="0"/>
          </a:p>
          <a:p>
            <a:r>
              <a:rPr lang="en-US" dirty="0" smtClean="0"/>
              <a:t>What </a:t>
            </a:r>
            <a:r>
              <a:rPr lang="en-US" dirty="0"/>
              <a:t>happens when you come to the second pass through </a:t>
            </a:r>
            <a:r>
              <a:rPr lang="en-US" dirty="0" smtClean="0"/>
              <a:t>your page </a:t>
            </a:r>
            <a:r>
              <a:rPr lang="en-US" dirty="0"/>
              <a:t>and reach the </a:t>
            </a:r>
            <a:r>
              <a:rPr lang="en-US" dirty="0" err="1">
                <a:solidFill>
                  <a:schemeClr val="accent1"/>
                </a:solidFill>
              </a:rPr>
              <a:t>session_start</a:t>
            </a:r>
            <a:r>
              <a:rPr lang="en-US" dirty="0"/>
              <a:t> function again. PHP </a:t>
            </a:r>
            <a:r>
              <a:rPr lang="en-US" dirty="0" smtClean="0"/>
              <a:t>knows that </a:t>
            </a:r>
            <a:r>
              <a:rPr lang="en-US" dirty="0"/>
              <a:t>there is already a session in progress and so </a:t>
            </a:r>
            <a:r>
              <a:rPr lang="en-US" dirty="0" smtClean="0"/>
              <a:t>ignores subsequent </a:t>
            </a:r>
            <a:r>
              <a:rPr lang="en-US" dirty="0"/>
              <a:t>instances of the </a:t>
            </a:r>
            <a:r>
              <a:rPr lang="en-US" dirty="0" err="1">
                <a:solidFill>
                  <a:schemeClr val="accent1"/>
                </a:solidFill>
              </a:rPr>
              <a:t>session_start</a:t>
            </a:r>
            <a:endParaRPr lang="en-US" dirty="0">
              <a:solidFill>
                <a:schemeClr val="accent1"/>
              </a:solidFill>
            </a:endParaRPr>
          </a:p>
          <a:p>
            <a:endParaRPr lang="en-US" dirty="0" smtClean="0"/>
          </a:p>
          <a:p>
            <a:r>
              <a:rPr lang="en-US" dirty="0" smtClean="0"/>
              <a:t>Cookies </a:t>
            </a:r>
            <a:r>
              <a:rPr lang="en-US" dirty="0"/>
              <a:t>are stored in a client whereas session variables </a:t>
            </a:r>
            <a:r>
              <a:rPr lang="en-US" dirty="0" smtClean="0"/>
              <a:t>are stored </a:t>
            </a:r>
            <a:r>
              <a:rPr lang="en-US" dirty="0"/>
              <a:t>on the </a:t>
            </a:r>
            <a:r>
              <a:rPr lang="en-US" dirty="0" smtClean="0"/>
              <a:t>server.</a:t>
            </a:r>
            <a:endParaRPr lang="en-US" dirty="0"/>
          </a:p>
        </p:txBody>
      </p:sp>
    </p:spTree>
    <p:extLst>
      <p:ext uri="{BB962C8B-B14F-4D97-AF65-F5344CB8AC3E}">
        <p14:creationId xmlns:p14="http://schemas.microsoft.com/office/powerpoint/2010/main" val="442722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security</a:t>
            </a:r>
          </a:p>
        </p:txBody>
      </p:sp>
      <p:sp>
        <p:nvSpPr>
          <p:cNvPr id="3" name="Content Placeholder 2"/>
          <p:cNvSpPr>
            <a:spLocks noGrp="1"/>
          </p:cNvSpPr>
          <p:nvPr>
            <p:ph idx="1"/>
          </p:nvPr>
        </p:nvSpPr>
        <p:spPr/>
        <p:txBody>
          <a:bodyPr>
            <a:normAutofit lnSpcReduction="10000"/>
          </a:bodyPr>
          <a:lstStyle/>
          <a:p>
            <a:r>
              <a:rPr lang="en-US" dirty="0"/>
              <a:t>Once you authenticate a user and set up a session, you </a:t>
            </a:r>
            <a:r>
              <a:rPr lang="en-US" dirty="0" smtClean="0"/>
              <a:t>could safely </a:t>
            </a:r>
            <a:r>
              <a:rPr lang="en-US" dirty="0"/>
              <a:t>assume that the session variables are trustworthy, </a:t>
            </a:r>
            <a:r>
              <a:rPr lang="en-US" dirty="0" smtClean="0"/>
              <a:t>well almost</a:t>
            </a:r>
            <a:r>
              <a:rPr lang="en-US" dirty="0"/>
              <a:t>. . .</a:t>
            </a:r>
          </a:p>
          <a:p>
            <a:endParaRPr lang="en-US" dirty="0" smtClean="0"/>
          </a:p>
          <a:p>
            <a:r>
              <a:rPr lang="en-US" dirty="0" smtClean="0"/>
              <a:t>It </a:t>
            </a:r>
            <a:r>
              <a:rPr lang="en-US" dirty="0"/>
              <a:t>is possible for a hacker to use packet sniffing (sampling of </a:t>
            </a:r>
            <a:r>
              <a:rPr lang="en-US" dirty="0" smtClean="0"/>
              <a:t>data) to </a:t>
            </a:r>
            <a:r>
              <a:rPr lang="en-US" dirty="0"/>
              <a:t>discover session IDs passing across a network</a:t>
            </a:r>
          </a:p>
          <a:p>
            <a:endParaRPr lang="en-US" dirty="0" smtClean="0"/>
          </a:p>
          <a:p>
            <a:r>
              <a:rPr lang="en-US" dirty="0" smtClean="0"/>
              <a:t>Additionally</a:t>
            </a:r>
            <a:r>
              <a:rPr lang="en-US" dirty="0"/>
              <a:t>, if the session ID is passed in the GET part of a </a:t>
            </a:r>
            <a:r>
              <a:rPr lang="en-US" dirty="0" smtClean="0"/>
              <a:t>URL, it </a:t>
            </a:r>
            <a:r>
              <a:rPr lang="en-US" dirty="0"/>
              <a:t>might appear in external site server logs</a:t>
            </a:r>
          </a:p>
          <a:p>
            <a:endParaRPr lang="en-US" dirty="0" smtClean="0"/>
          </a:p>
          <a:p>
            <a:r>
              <a:rPr lang="en-US" dirty="0" smtClean="0"/>
              <a:t>The </a:t>
            </a:r>
            <a:r>
              <a:rPr lang="en-US" dirty="0"/>
              <a:t>only truly secure way of preventing these from </a:t>
            </a:r>
            <a:r>
              <a:rPr lang="en-US" dirty="0" smtClean="0"/>
              <a:t>being discovered </a:t>
            </a:r>
            <a:r>
              <a:rPr lang="en-US" dirty="0"/>
              <a:t>is to implement secure sockets layer (SSL) and </a:t>
            </a:r>
            <a:r>
              <a:rPr lang="en-US" dirty="0" smtClean="0"/>
              <a:t>run HTTPS </a:t>
            </a:r>
            <a:r>
              <a:rPr lang="en-US" dirty="0"/>
              <a:t>instead of HTTP web pages (see http://apache-</a:t>
            </a:r>
            <a:r>
              <a:rPr lang="en-US" dirty="0" err="1"/>
              <a:t>ssl.org</a:t>
            </a:r>
            <a:r>
              <a:rPr lang="en-US" dirty="0"/>
              <a:t> </a:t>
            </a:r>
            <a:r>
              <a:rPr lang="en-US" dirty="0" smtClean="0"/>
              <a:t>for details</a:t>
            </a:r>
            <a:r>
              <a:rPr lang="en-US" dirty="0"/>
              <a:t>)</a:t>
            </a:r>
          </a:p>
        </p:txBody>
      </p:sp>
    </p:spTree>
    <p:extLst>
      <p:ext uri="{BB962C8B-B14F-4D97-AF65-F5344CB8AC3E}">
        <p14:creationId xmlns:p14="http://schemas.microsoft.com/office/powerpoint/2010/main" val="1898326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session hijacking</a:t>
            </a:r>
          </a:p>
        </p:txBody>
      </p:sp>
      <p:sp>
        <p:nvSpPr>
          <p:cNvPr id="3" name="Content Placeholder 2"/>
          <p:cNvSpPr>
            <a:spLocks noGrp="1"/>
          </p:cNvSpPr>
          <p:nvPr>
            <p:ph idx="1"/>
          </p:nvPr>
        </p:nvSpPr>
        <p:spPr/>
        <p:txBody>
          <a:bodyPr>
            <a:normAutofit/>
          </a:bodyPr>
          <a:lstStyle/>
          <a:p>
            <a:r>
              <a:rPr lang="en-US" dirty="0"/>
              <a:t>When SSL is not a possibility, you can further authenticate </a:t>
            </a:r>
            <a:r>
              <a:rPr lang="en-US" dirty="0" smtClean="0"/>
              <a:t>users by </a:t>
            </a:r>
            <a:r>
              <a:rPr lang="en-US" dirty="0"/>
              <a:t>storing their IP address along with their other details like </a:t>
            </a:r>
            <a:r>
              <a:rPr lang="en-US" dirty="0" smtClean="0"/>
              <a:t>this when </a:t>
            </a:r>
            <a:r>
              <a:rPr lang="en-US" dirty="0"/>
              <a:t>you store their session:</a:t>
            </a:r>
          </a:p>
          <a:p>
            <a:pPr lvl="1"/>
            <a:r>
              <a:rPr lang="en-US" dirty="0">
                <a:solidFill>
                  <a:schemeClr val="accent1"/>
                </a:solidFill>
              </a:rPr>
              <a:t>$_SESSION[‘</a:t>
            </a:r>
            <a:r>
              <a:rPr lang="en-US" dirty="0" err="1">
                <a:solidFill>
                  <a:schemeClr val="accent1"/>
                </a:solidFill>
              </a:rPr>
              <a:t>ip</a:t>
            </a:r>
            <a:r>
              <a:rPr lang="en-US" dirty="0">
                <a:solidFill>
                  <a:schemeClr val="accent1"/>
                </a:solidFill>
              </a:rPr>
              <a:t>’] = $_SERVER[‘REMOTE_ADDR’];</a:t>
            </a:r>
          </a:p>
          <a:p>
            <a:endParaRPr lang="en-US" dirty="0" smtClean="0"/>
          </a:p>
          <a:p>
            <a:r>
              <a:rPr lang="en-US" dirty="0" smtClean="0"/>
              <a:t>And </a:t>
            </a:r>
            <a:r>
              <a:rPr lang="en-US" dirty="0"/>
              <a:t>whenever any page loads and a session is available, </a:t>
            </a:r>
            <a:r>
              <a:rPr lang="en-US" dirty="0" smtClean="0"/>
              <a:t>perform the </a:t>
            </a:r>
            <a:r>
              <a:rPr lang="en-US" dirty="0"/>
              <a:t>following </a:t>
            </a:r>
            <a:r>
              <a:rPr lang="en-US" dirty="0" smtClean="0"/>
              <a:t>check:</a:t>
            </a:r>
          </a:p>
          <a:p>
            <a:pPr lvl="1"/>
            <a:r>
              <a:rPr lang="en-US" dirty="0" smtClean="0">
                <a:solidFill>
                  <a:schemeClr val="accent1"/>
                </a:solidFill>
              </a:rPr>
              <a:t>if </a:t>
            </a:r>
            <a:r>
              <a:rPr lang="en-US" dirty="0">
                <a:solidFill>
                  <a:schemeClr val="accent1"/>
                </a:solidFill>
              </a:rPr>
              <a:t>($_SESSION[‘</a:t>
            </a:r>
            <a:r>
              <a:rPr lang="en-US" dirty="0" err="1">
                <a:solidFill>
                  <a:schemeClr val="accent1"/>
                </a:solidFill>
              </a:rPr>
              <a:t>ip</a:t>
            </a:r>
            <a:r>
              <a:rPr lang="en-US" dirty="0">
                <a:solidFill>
                  <a:schemeClr val="accent1"/>
                </a:solidFill>
              </a:rPr>
              <a:t>’] != $_SERVER[‘REMOTE_ADDR’]) </a:t>
            </a:r>
            <a:r>
              <a:rPr lang="en-US" dirty="0" err="1">
                <a:solidFill>
                  <a:schemeClr val="accent1"/>
                </a:solidFill>
              </a:rPr>
              <a:t>differentUser</a:t>
            </a:r>
            <a:r>
              <a:rPr lang="en-US" dirty="0">
                <a:solidFill>
                  <a:schemeClr val="accent1"/>
                </a:solidFill>
              </a:rPr>
              <a:t>();</a:t>
            </a:r>
          </a:p>
          <a:p>
            <a:endParaRPr lang="en-US" dirty="0"/>
          </a:p>
          <a:p>
            <a:r>
              <a:rPr lang="en-US" dirty="0" smtClean="0"/>
              <a:t>And </a:t>
            </a:r>
            <a:r>
              <a:rPr lang="en-US" dirty="0"/>
              <a:t>in </a:t>
            </a:r>
            <a:r>
              <a:rPr lang="en-US" dirty="0" err="1">
                <a:solidFill>
                  <a:schemeClr val="accent1"/>
                </a:solidFill>
              </a:rPr>
              <a:t>differentUser</a:t>
            </a:r>
            <a:r>
              <a:rPr lang="en-US" dirty="0">
                <a:solidFill>
                  <a:schemeClr val="accent1"/>
                </a:solidFill>
              </a:rPr>
              <a:t>() </a:t>
            </a:r>
            <a:r>
              <a:rPr lang="en-US" dirty="0"/>
              <a:t>delete the current session and ask the </a:t>
            </a:r>
            <a:r>
              <a:rPr lang="en-US" dirty="0" smtClean="0"/>
              <a:t>user to </a:t>
            </a:r>
            <a:r>
              <a:rPr lang="en-US" dirty="0"/>
              <a:t>login again due to a technical error (don’t say </a:t>
            </a:r>
            <a:r>
              <a:rPr lang="en-US" dirty="0" smtClean="0"/>
              <a:t>anything specific</a:t>
            </a:r>
            <a:r>
              <a:rPr lang="en-US" dirty="0"/>
              <a:t>!)</a:t>
            </a:r>
          </a:p>
        </p:txBody>
      </p:sp>
    </p:spTree>
    <p:extLst>
      <p:ext uri="{BB962C8B-B14F-4D97-AF65-F5344CB8AC3E}">
        <p14:creationId xmlns:p14="http://schemas.microsoft.com/office/powerpoint/2010/main" val="52931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a:t>
            </a:r>
            <a:r>
              <a:rPr lang="en-US" dirty="0" err="1" smtClean="0"/>
              <a:t>Globals</a:t>
            </a:r>
            <a:endParaRPr lang="en-US" dirty="0"/>
          </a:p>
        </p:txBody>
      </p:sp>
      <p:sp>
        <p:nvSpPr>
          <p:cNvPr id="3" name="Content Placeholder 2"/>
          <p:cNvSpPr>
            <a:spLocks noGrp="1"/>
          </p:cNvSpPr>
          <p:nvPr>
            <p:ph idx="1"/>
          </p:nvPr>
        </p:nvSpPr>
        <p:spPr/>
        <p:txBody>
          <a:bodyPr/>
          <a:lstStyle/>
          <a:p>
            <a:pPr>
              <a:buClr>
                <a:srgbClr val="FF9933"/>
              </a:buClr>
              <a:buFont typeface="Wingdings" charset="2"/>
              <a:buChar char="§"/>
            </a:pPr>
            <a:r>
              <a:rPr lang="en-US" altLang="en-US" dirty="0"/>
              <a:t> </a:t>
            </a:r>
            <a:r>
              <a:rPr lang="en-US" altLang="en-US" sz="2000" dirty="0"/>
              <a:t>Most common source of vulnerabilities in PHP applications. </a:t>
            </a:r>
          </a:p>
          <a:p>
            <a:pPr>
              <a:buClr>
                <a:srgbClr val="FF9933"/>
              </a:buClr>
              <a:buNone/>
            </a:pPr>
            <a:endParaRPr lang="en-US" altLang="en-US" sz="2000" dirty="0"/>
          </a:p>
          <a:p>
            <a:pPr>
              <a:buClr>
                <a:srgbClr val="FF9933"/>
              </a:buClr>
              <a:buFont typeface="Wingdings" charset="2"/>
              <a:buChar char="§"/>
            </a:pPr>
            <a:r>
              <a:rPr lang="en-US" altLang="en-US" sz="2000" dirty="0"/>
              <a:t> Any input parameters are translated to variables </a:t>
            </a:r>
            <a:r>
              <a:rPr lang="en-US" altLang="en-US" sz="2000" dirty="0" smtClean="0"/>
              <a:t>:</a:t>
            </a:r>
            <a:endParaRPr lang="en-US" altLang="en-US" sz="2000" dirty="0"/>
          </a:p>
          <a:p>
            <a:pPr>
              <a:buClr>
                <a:srgbClr val="FF9933"/>
              </a:buClr>
              <a:buNone/>
            </a:pPr>
            <a:r>
              <a:rPr lang="en-US" altLang="en-US" sz="2000" dirty="0"/>
              <a:t>     </a:t>
            </a:r>
            <a:endParaRPr lang="en-US" altLang="en-US" sz="2000" dirty="0" smtClean="0"/>
          </a:p>
          <a:p>
            <a:pPr>
              <a:buClr>
                <a:srgbClr val="FF9933"/>
              </a:buClr>
              <a:buNone/>
            </a:pPr>
            <a:endParaRPr lang="en-US" altLang="en-US" sz="2000" i="1" dirty="0">
              <a:solidFill>
                <a:srgbClr val="669900"/>
              </a:solidFill>
            </a:endParaRPr>
          </a:p>
          <a:p>
            <a:pPr>
              <a:buClr>
                <a:srgbClr val="FF9933"/>
              </a:buClr>
              <a:buNone/>
            </a:pPr>
            <a:endParaRPr lang="en-US" altLang="en-US" sz="2000" i="1" dirty="0" smtClean="0">
              <a:solidFill>
                <a:srgbClr val="669900"/>
              </a:solidFill>
            </a:endParaRPr>
          </a:p>
          <a:p>
            <a:pPr>
              <a:buClr>
                <a:srgbClr val="FF9933"/>
              </a:buClr>
              <a:buNone/>
            </a:pPr>
            <a:endParaRPr lang="en-US" altLang="en-US" sz="2000" i="1" dirty="0">
              <a:solidFill>
                <a:srgbClr val="669900"/>
              </a:solidFill>
            </a:endParaRPr>
          </a:p>
          <a:p>
            <a:pPr>
              <a:buClr>
                <a:srgbClr val="FF9933"/>
              </a:buClr>
              <a:buNone/>
            </a:pPr>
            <a:endParaRPr lang="en-US" altLang="en-US" sz="2000" i="1" dirty="0" smtClean="0">
              <a:solidFill>
                <a:srgbClr val="669900"/>
              </a:solidFill>
            </a:endParaRPr>
          </a:p>
          <a:p>
            <a:pPr>
              <a:buClr>
                <a:srgbClr val="FF9933"/>
              </a:buClr>
              <a:buNone/>
            </a:pPr>
            <a:endParaRPr lang="en-US" altLang="en-US" sz="2000" i="1" dirty="0">
              <a:solidFill>
                <a:srgbClr val="669900"/>
              </a:solidFill>
            </a:endParaRPr>
          </a:p>
          <a:p>
            <a:pPr>
              <a:buClr>
                <a:srgbClr val="FF9933"/>
              </a:buClr>
              <a:buFont typeface="Wingdings" charset="2"/>
              <a:buChar char="§"/>
            </a:pPr>
            <a:r>
              <a:rPr lang="en-US" altLang="en-US" sz="2000" dirty="0"/>
              <a:t> No way to determine the input source.</a:t>
            </a:r>
          </a:p>
          <a:p>
            <a:pPr lvl="2">
              <a:buClr>
                <a:srgbClr val="FF9933"/>
              </a:buClr>
              <a:buFont typeface="Wingdings" charset="2"/>
              <a:buChar char="§"/>
            </a:pPr>
            <a:r>
              <a:rPr lang="en-US" altLang="en-US" sz="2000" dirty="0"/>
              <a:t> Prioritized sources like cookies can overwrite GET values.   </a:t>
            </a:r>
          </a:p>
          <a:p>
            <a:pPr>
              <a:buClr>
                <a:srgbClr val="FF9933"/>
              </a:buClr>
              <a:buFont typeface="Wingdings" charset="2"/>
              <a:buChar char="§"/>
            </a:pPr>
            <a:endParaRPr lang="en-US" altLang="en-US" sz="2000" dirty="0"/>
          </a:p>
          <a:p>
            <a:pPr>
              <a:buClr>
                <a:srgbClr val="FF9933"/>
              </a:buClr>
              <a:buFont typeface="Wingdings" charset="2"/>
              <a:buChar char="§"/>
            </a:pPr>
            <a:r>
              <a:rPr lang="en-US" altLang="en-US" sz="2000" dirty="0"/>
              <a:t> When register global is set ON, un-initialized variables can be “injected” via user inputs.</a:t>
            </a:r>
          </a:p>
          <a:p>
            <a:endParaRPr lang="en-US" dirty="0"/>
          </a:p>
        </p:txBody>
      </p:sp>
      <p:sp>
        <p:nvSpPr>
          <p:cNvPr id="9" name="Rectangle 8"/>
          <p:cNvSpPr/>
          <p:nvPr/>
        </p:nvSpPr>
        <p:spPr>
          <a:xfrm>
            <a:off x="2066243" y="2866695"/>
            <a:ext cx="6096000" cy="2031325"/>
          </a:xfrm>
          <a:prstGeom prst="rect">
            <a:avLst/>
          </a:prstGeom>
          <a:ln w="12700">
            <a:solidFill>
              <a:schemeClr val="accent2"/>
            </a:solidFill>
            <a:prstDash val="sysDash"/>
          </a:ln>
        </p:spPr>
        <p:txBody>
          <a:bodyPr>
            <a:spAutoFit/>
          </a:bodyPr>
          <a:lstStyle/>
          <a:p>
            <a:r>
              <a:rPr lang="en-US" b="1" dirty="0" smtClean="0">
                <a:solidFill>
                  <a:schemeClr val="accent4"/>
                </a:solidFill>
              </a:rPr>
              <a:t>&lt;?</a:t>
            </a:r>
            <a:r>
              <a:rPr lang="en-US" b="1" dirty="0" err="1" smtClean="0">
                <a:solidFill>
                  <a:schemeClr val="accent4"/>
                </a:solidFill>
              </a:rPr>
              <a:t>php</a:t>
            </a:r>
            <a:endParaRPr lang="en-US" b="1" dirty="0" smtClean="0">
              <a:solidFill>
                <a:schemeClr val="accent4"/>
              </a:solidFill>
            </a:endParaRPr>
          </a:p>
          <a:p>
            <a:r>
              <a:rPr lang="en-US" dirty="0"/>
              <a:t>	</a:t>
            </a:r>
            <a:r>
              <a:rPr lang="en-US" dirty="0" smtClean="0">
                <a:solidFill>
                  <a:schemeClr val="accent2"/>
                </a:solidFill>
              </a:rPr>
              <a:t>if </a:t>
            </a:r>
            <a:r>
              <a:rPr lang="en-US" dirty="0" smtClean="0"/>
              <a:t>(</a:t>
            </a:r>
            <a:r>
              <a:rPr lang="en-US" dirty="0" err="1" smtClean="0"/>
              <a:t>authenticated_user</a:t>
            </a:r>
            <a:r>
              <a:rPr lang="en-US" dirty="0" smtClean="0"/>
              <a:t>()) { </a:t>
            </a:r>
          </a:p>
          <a:p>
            <a:r>
              <a:rPr lang="en-US" dirty="0"/>
              <a:t>	</a:t>
            </a:r>
            <a:r>
              <a:rPr lang="en-US" dirty="0" smtClean="0"/>
              <a:t>	$authorized = true;</a:t>
            </a:r>
          </a:p>
          <a:p>
            <a:r>
              <a:rPr lang="en-US" dirty="0"/>
              <a:t>	</a:t>
            </a:r>
            <a:r>
              <a:rPr lang="en-US" dirty="0" smtClean="0"/>
              <a:t>} </a:t>
            </a:r>
            <a:r>
              <a:rPr lang="en-US" dirty="0" smtClean="0">
                <a:solidFill>
                  <a:schemeClr val="accent2"/>
                </a:solidFill>
              </a:rPr>
              <a:t>if</a:t>
            </a:r>
            <a:r>
              <a:rPr lang="en-US" dirty="0" smtClean="0"/>
              <a:t> ($authorized) {</a:t>
            </a:r>
          </a:p>
          <a:p>
            <a:r>
              <a:rPr lang="en-US" dirty="0"/>
              <a:t>	</a:t>
            </a:r>
            <a:r>
              <a:rPr lang="en-US" dirty="0" smtClean="0"/>
              <a:t>	 include '/highly/sensitive/</a:t>
            </a:r>
            <a:r>
              <a:rPr lang="en-US" dirty="0" err="1" smtClean="0"/>
              <a:t>data.php</a:t>
            </a:r>
            <a:r>
              <a:rPr lang="en-US" dirty="0" smtClean="0"/>
              <a:t>';</a:t>
            </a:r>
          </a:p>
          <a:p>
            <a:r>
              <a:rPr lang="en-US" dirty="0"/>
              <a:t>	</a:t>
            </a:r>
            <a:r>
              <a:rPr lang="en-US" dirty="0" smtClean="0"/>
              <a:t>}</a:t>
            </a:r>
          </a:p>
          <a:p>
            <a:r>
              <a:rPr lang="en-US" b="1" dirty="0" smtClean="0">
                <a:solidFill>
                  <a:schemeClr val="accent4"/>
                </a:solidFill>
              </a:rPr>
              <a:t>?&gt;</a:t>
            </a:r>
            <a:endParaRPr lang="en-US" b="1" dirty="0">
              <a:solidFill>
                <a:schemeClr val="accent4"/>
              </a:solidFill>
            </a:endParaRPr>
          </a:p>
        </p:txBody>
      </p:sp>
    </p:spTree>
    <p:extLst>
      <p:ext uri="{BB962C8B-B14F-4D97-AF65-F5344CB8AC3E}">
        <p14:creationId xmlns:p14="http://schemas.microsoft.com/office/powerpoint/2010/main" val="788000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mtClean="0"/>
              <a:t>Solutions To Register Globals</a:t>
            </a:r>
            <a:br>
              <a:rPr lang="en-US" altLang="en-US" smtClean="0"/>
            </a:br>
            <a:endParaRPr lang="en-US" dirty="0"/>
          </a:p>
        </p:txBody>
      </p:sp>
      <p:sp>
        <p:nvSpPr>
          <p:cNvPr id="3" name="Content Placeholder 2"/>
          <p:cNvSpPr>
            <a:spLocks noGrp="1"/>
          </p:cNvSpPr>
          <p:nvPr>
            <p:ph idx="1"/>
          </p:nvPr>
        </p:nvSpPr>
        <p:spPr/>
        <p:txBody>
          <a:bodyPr/>
          <a:lstStyle/>
          <a:p>
            <a:r>
              <a:rPr lang="en-US" altLang="en-US" dirty="0" smtClean="0"/>
              <a:t>Disable </a:t>
            </a:r>
            <a:r>
              <a:rPr lang="en-US" altLang="en-US" dirty="0" err="1" smtClean="0"/>
              <a:t>register_globals</a:t>
            </a:r>
            <a:r>
              <a:rPr lang="en-US" altLang="en-US" dirty="0" smtClean="0"/>
              <a:t> in </a:t>
            </a:r>
            <a:r>
              <a:rPr lang="en-US" altLang="en-US" dirty="0" err="1" smtClean="0"/>
              <a:t>PHP.ini</a:t>
            </a:r>
            <a:r>
              <a:rPr lang="en-US" altLang="en-US" dirty="0" smtClean="0"/>
              <a:t>  (Disabled by-default as of  PHP 4.2.0)</a:t>
            </a:r>
          </a:p>
          <a:p>
            <a:endParaRPr lang="en-US" altLang="en-US" dirty="0" smtClean="0"/>
          </a:p>
          <a:p>
            <a:r>
              <a:rPr lang="en-US" altLang="en-US" dirty="0" smtClean="0"/>
              <a:t> Alternative to Register Global : SUPER GLOBALS</a:t>
            </a:r>
          </a:p>
          <a:p>
            <a:pPr lvl="1"/>
            <a:r>
              <a:rPr lang="en-US" altLang="en-US" dirty="0" smtClean="0"/>
              <a:t>   $_GET – data from get requests.</a:t>
            </a:r>
          </a:p>
          <a:p>
            <a:pPr lvl="1"/>
            <a:r>
              <a:rPr lang="en-US" altLang="en-US" dirty="0" smtClean="0"/>
              <a:t>   $_POST – post request data.</a:t>
            </a:r>
          </a:p>
          <a:p>
            <a:pPr lvl="1"/>
            <a:r>
              <a:rPr lang="en-US" altLang="en-US" dirty="0" smtClean="0"/>
              <a:t>   $_COOKIE – cookie information.</a:t>
            </a:r>
          </a:p>
          <a:p>
            <a:pPr lvl="1"/>
            <a:r>
              <a:rPr lang="en-US" altLang="en-US" dirty="0" smtClean="0"/>
              <a:t>   $_FILES – uploaded file data.</a:t>
            </a:r>
          </a:p>
          <a:p>
            <a:pPr lvl="1"/>
            <a:r>
              <a:rPr lang="en-US" altLang="en-US" dirty="0" smtClean="0"/>
              <a:t>   $_SERVER – server data</a:t>
            </a:r>
          </a:p>
          <a:p>
            <a:pPr lvl="1"/>
            <a:r>
              <a:rPr lang="en-US" altLang="en-US" dirty="0" smtClean="0"/>
              <a:t>   $_ENV – environment variables</a:t>
            </a:r>
          </a:p>
          <a:p>
            <a:pPr lvl="1"/>
            <a:r>
              <a:rPr lang="en-US" altLang="en-US" dirty="0" smtClean="0"/>
              <a:t>   $_REQUEST – mix of GET, POST, COOKIE</a:t>
            </a:r>
          </a:p>
          <a:p>
            <a:endParaRPr lang="en-US" dirty="0"/>
          </a:p>
        </p:txBody>
      </p:sp>
    </p:spTree>
    <p:extLst>
      <p:ext uri="{BB962C8B-B14F-4D97-AF65-F5344CB8AC3E}">
        <p14:creationId xmlns:p14="http://schemas.microsoft.com/office/powerpoint/2010/main" val="399945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ChangeArrowheads="1"/>
          </p:cNvSpPr>
          <p:nvPr/>
        </p:nvSpPr>
        <p:spPr bwMode="auto">
          <a:xfrm>
            <a:off x="1752600" y="1905000"/>
            <a:ext cx="8686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b="1">
                <a:solidFill>
                  <a:schemeClr val="tx1"/>
                </a:solidFill>
                <a:latin typeface="Times New Roman" charset="0"/>
              </a:defRPr>
            </a:lvl1pPr>
            <a:lvl2pPr marL="914400" indent="-457200" eaLnBrk="0" hangingPunct="0">
              <a:defRPr b="1">
                <a:solidFill>
                  <a:schemeClr val="tx1"/>
                </a:solidFill>
                <a:latin typeface="Times New Roman" charset="0"/>
              </a:defRPr>
            </a:lvl2pPr>
            <a:lvl3pPr marL="1143000" indent="-228600" eaLnBrk="0" hangingPunct="0">
              <a:defRPr b="1">
                <a:solidFill>
                  <a:schemeClr val="tx1"/>
                </a:solidFill>
                <a:latin typeface="Times New Roman" charset="0"/>
              </a:defRPr>
            </a:lvl3pPr>
            <a:lvl4pPr marL="1600200" indent="-228600" eaLnBrk="0" hangingPunct="0">
              <a:defRPr b="1">
                <a:solidFill>
                  <a:schemeClr val="tx1"/>
                </a:solidFill>
                <a:latin typeface="Times New Roman" charset="0"/>
              </a:defRPr>
            </a:lvl4pPr>
            <a:lvl5pPr marL="2057400" indent="-228600" eaLnBrk="0" hangingPunct="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pPr eaLnBrk="1" hangingPunct="1">
              <a:spcBef>
                <a:spcPct val="20000"/>
              </a:spcBef>
              <a:buClr>
                <a:schemeClr val="accent1"/>
              </a:buClr>
              <a:buFont typeface="Wingdings" charset="2"/>
              <a:buChar char="§"/>
            </a:pPr>
            <a:endParaRPr lang="en-US" altLang="en-US" sz="2400" b="0" i="1" dirty="0">
              <a:solidFill>
                <a:srgbClr val="669900"/>
              </a:solidFill>
            </a:endParaRPr>
          </a:p>
        </p:txBody>
      </p:sp>
      <p:sp>
        <p:nvSpPr>
          <p:cNvPr id="8197" name="Rectangle 5"/>
          <p:cNvSpPr>
            <a:spLocks noChangeArrowheads="1"/>
          </p:cNvSpPr>
          <p:nvPr/>
        </p:nvSpPr>
        <p:spPr bwMode="auto">
          <a:xfrm>
            <a:off x="1752600" y="83820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imes New Roman" charset="0"/>
              </a:defRPr>
            </a:lvl1pPr>
            <a:lvl2pPr marL="742950" indent="-285750" eaLnBrk="0" hangingPunct="0">
              <a:defRPr b="1">
                <a:solidFill>
                  <a:schemeClr val="tx1"/>
                </a:solidFill>
                <a:latin typeface="Times New Roman" charset="0"/>
              </a:defRPr>
            </a:lvl2pPr>
            <a:lvl3pPr marL="1143000" indent="-228600" eaLnBrk="0" hangingPunct="0">
              <a:defRPr b="1">
                <a:solidFill>
                  <a:schemeClr val="tx1"/>
                </a:solidFill>
                <a:latin typeface="Times New Roman" charset="0"/>
              </a:defRPr>
            </a:lvl3pPr>
            <a:lvl4pPr marL="1600200" indent="-228600" eaLnBrk="0" hangingPunct="0">
              <a:defRPr b="1">
                <a:solidFill>
                  <a:schemeClr val="tx1"/>
                </a:solidFill>
                <a:latin typeface="Times New Roman" charset="0"/>
              </a:defRPr>
            </a:lvl4pPr>
            <a:lvl5pPr marL="2057400" indent="-228600" eaLnBrk="0" hangingPunct="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pPr algn="ctr" eaLnBrk="1" hangingPunct="1"/>
            <a:endParaRPr lang="en-US" altLang="en-US" sz="3200" dirty="0"/>
          </a:p>
        </p:txBody>
      </p:sp>
      <p:sp>
        <p:nvSpPr>
          <p:cNvPr id="2" name="Title 1"/>
          <p:cNvSpPr>
            <a:spLocks noGrp="1"/>
          </p:cNvSpPr>
          <p:nvPr>
            <p:ph type="title"/>
          </p:nvPr>
        </p:nvSpPr>
        <p:spPr/>
        <p:txBody>
          <a:bodyPr/>
          <a:lstStyle/>
          <a:p>
            <a:r>
              <a:rPr lang="en-US" altLang="en-US" smtClean="0"/>
              <a:t>Cont.</a:t>
            </a:r>
            <a:endParaRPr lang="en-US" dirty="0"/>
          </a:p>
        </p:txBody>
      </p:sp>
      <p:sp>
        <p:nvSpPr>
          <p:cNvPr id="3" name="Content Placeholder 2"/>
          <p:cNvSpPr>
            <a:spLocks noGrp="1"/>
          </p:cNvSpPr>
          <p:nvPr>
            <p:ph idx="1"/>
          </p:nvPr>
        </p:nvSpPr>
        <p:spPr/>
        <p:txBody>
          <a:bodyPr/>
          <a:lstStyle/>
          <a:p>
            <a:r>
              <a:rPr lang="en-US" altLang="en-US" dirty="0" smtClean="0"/>
              <a:t>Type sensitive validation conditions.</a:t>
            </a:r>
          </a:p>
          <a:p>
            <a:pPr lvl="1"/>
            <a:r>
              <a:rPr lang="en-US" altLang="en-US" dirty="0" smtClean="0"/>
              <a:t>Because input is always a string, type sensitive  compare to a Boolean or an integer will always fail. </a:t>
            </a:r>
          </a:p>
          <a:p>
            <a:endParaRPr lang="en-US" altLang="en-US" dirty="0" smtClean="0"/>
          </a:p>
          <a:p>
            <a:r>
              <a:rPr lang="en-US" altLang="en-US" dirty="0" smtClean="0"/>
              <a:t>Example </a:t>
            </a:r>
          </a:p>
          <a:p>
            <a:endParaRPr lang="en-US" altLang="en-US" dirty="0" smtClean="0"/>
          </a:p>
          <a:p>
            <a:endParaRPr lang="en-US" dirty="0"/>
          </a:p>
        </p:txBody>
      </p:sp>
      <p:sp>
        <p:nvSpPr>
          <p:cNvPr id="6" name="Rectangle 5"/>
          <p:cNvSpPr/>
          <p:nvPr/>
        </p:nvSpPr>
        <p:spPr>
          <a:xfrm>
            <a:off x="1866900" y="3814953"/>
            <a:ext cx="6096000" cy="1477328"/>
          </a:xfrm>
          <a:prstGeom prst="rect">
            <a:avLst/>
          </a:prstGeom>
        </p:spPr>
        <p:txBody>
          <a:bodyPr>
            <a:spAutoFit/>
          </a:bodyPr>
          <a:lstStyle/>
          <a:p>
            <a:pPr>
              <a:lnSpc>
                <a:spcPct val="150000"/>
              </a:lnSpc>
            </a:pPr>
            <a:r>
              <a:rPr lang="en-US" altLang="en-US" sz="2000" dirty="0" smtClean="0"/>
              <a:t>if ($authorized === TRUE) { </a:t>
            </a:r>
          </a:p>
          <a:p>
            <a:pPr lvl="1">
              <a:lnSpc>
                <a:spcPct val="150000"/>
              </a:lnSpc>
            </a:pPr>
            <a:r>
              <a:rPr lang="en-US" altLang="en-US" sz="2000" dirty="0" smtClean="0"/>
              <a:t>      //  LOGIN SUCCESS</a:t>
            </a:r>
          </a:p>
          <a:p>
            <a:pPr>
              <a:lnSpc>
                <a:spcPct val="150000"/>
              </a:lnSpc>
            </a:pPr>
            <a:r>
              <a:rPr lang="en-US" altLang="en-US" sz="2000" dirty="0" smtClean="0"/>
              <a:t>} </a:t>
            </a:r>
          </a:p>
        </p:txBody>
      </p:sp>
    </p:spTree>
    <p:extLst>
      <p:ext uri="{BB962C8B-B14F-4D97-AF65-F5344CB8AC3E}">
        <p14:creationId xmlns:p14="http://schemas.microsoft.com/office/powerpoint/2010/main" val="266035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t>
            </a:r>
            <a:endParaRPr lang="en-US" dirty="0"/>
          </a:p>
        </p:txBody>
      </p:sp>
      <p:sp>
        <p:nvSpPr>
          <p:cNvPr id="3" name="Content Placeholder 2"/>
          <p:cNvSpPr>
            <a:spLocks noGrp="1"/>
          </p:cNvSpPr>
          <p:nvPr>
            <p:ph idx="1"/>
          </p:nvPr>
        </p:nvSpPr>
        <p:spPr/>
        <p:txBody>
          <a:bodyPr/>
          <a:lstStyle/>
          <a:p>
            <a:r>
              <a:rPr lang="en-US" altLang="en-US" dirty="0" smtClean="0"/>
              <a:t> Code with </a:t>
            </a:r>
            <a:r>
              <a:rPr lang="en-US" altLang="en-US" dirty="0" err="1" smtClean="0"/>
              <a:t>error_reporting</a:t>
            </a:r>
            <a:r>
              <a:rPr lang="en-US" altLang="en-US" dirty="0" smtClean="0"/>
              <a:t> set to E_ALL.</a:t>
            </a:r>
          </a:p>
          <a:p>
            <a:pPr lvl="1"/>
            <a:r>
              <a:rPr lang="en-US" altLang="en-US" dirty="0" smtClean="0"/>
              <a:t> Allows you to see warnings about the use of  un-initialized variables.</a:t>
            </a:r>
          </a:p>
          <a:p>
            <a:pPr lvl="1"/>
            <a:endParaRPr lang="en-US" altLang="en-US" dirty="0" smtClean="0"/>
          </a:p>
          <a:p>
            <a:r>
              <a:rPr lang="en-US" altLang="en-US" dirty="0" smtClean="0"/>
              <a:t> Use of constants </a:t>
            </a:r>
          </a:p>
          <a:p>
            <a:pPr lvl="1"/>
            <a:r>
              <a:rPr lang="en-US" altLang="en-US" dirty="0" smtClean="0"/>
              <a:t> Created via define() function</a:t>
            </a:r>
          </a:p>
          <a:p>
            <a:pPr lvl="1"/>
            <a:r>
              <a:rPr lang="en-US" altLang="en-US" dirty="0" smtClean="0"/>
              <a:t> Once set, remains defined until end of  request </a:t>
            </a:r>
          </a:p>
          <a:p>
            <a:pPr lvl="1"/>
            <a:r>
              <a:rPr lang="en-US" altLang="en-US" dirty="0" smtClean="0"/>
              <a:t> Can be made case-insensitive to avoid accidental access to a different datum caused by case variance. </a:t>
            </a:r>
          </a:p>
          <a:p>
            <a:endParaRPr lang="en-US" dirty="0"/>
          </a:p>
        </p:txBody>
      </p:sp>
    </p:spTree>
    <p:extLst>
      <p:ext uri="{BB962C8B-B14F-4D97-AF65-F5344CB8AC3E}">
        <p14:creationId xmlns:p14="http://schemas.microsoft.com/office/powerpoint/2010/main" val="1963340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Numeric Data Validation</a:t>
            </a:r>
            <a:endParaRPr lang="en-US" dirty="0"/>
          </a:p>
        </p:txBody>
      </p:sp>
      <p:sp>
        <p:nvSpPr>
          <p:cNvPr id="3" name="Content Placeholder 2"/>
          <p:cNvSpPr>
            <a:spLocks noGrp="1"/>
          </p:cNvSpPr>
          <p:nvPr>
            <p:ph idx="1"/>
          </p:nvPr>
        </p:nvSpPr>
        <p:spPr/>
        <p:txBody>
          <a:bodyPr/>
          <a:lstStyle/>
          <a:p>
            <a:r>
              <a:rPr lang="en-US" altLang="en-US" dirty="0" smtClean="0"/>
              <a:t>All data passed to PHP (GET/POST/COOKIE) ends up being a string. Using strings where integers are needed is not only inefficient but also dangerous. </a:t>
            </a:r>
          </a:p>
          <a:p>
            <a:endParaRPr lang="en-US" altLang="en-US" dirty="0" smtClean="0"/>
          </a:p>
          <a:p>
            <a:r>
              <a:rPr lang="en-US" altLang="en-US" dirty="0" smtClean="0"/>
              <a:t>Casting is a simple and very efficient way to ensure that variables  contain numeric values. </a:t>
            </a:r>
          </a:p>
          <a:p>
            <a:endParaRPr lang="en-US" altLang="en-US" dirty="0" smtClean="0"/>
          </a:p>
          <a:p>
            <a:r>
              <a:rPr lang="en-US" altLang="en-US" dirty="0" smtClean="0"/>
              <a:t>Example of floating point number validation</a:t>
            </a:r>
          </a:p>
          <a:p>
            <a:endParaRPr lang="en-US" dirty="0"/>
          </a:p>
        </p:txBody>
      </p:sp>
      <p:sp>
        <p:nvSpPr>
          <p:cNvPr id="6" name="Rectangle 5"/>
          <p:cNvSpPr/>
          <p:nvPr/>
        </p:nvSpPr>
        <p:spPr>
          <a:xfrm>
            <a:off x="1344705" y="4491335"/>
            <a:ext cx="6096000" cy="2274405"/>
          </a:xfrm>
          <a:prstGeom prst="rect">
            <a:avLst/>
          </a:prstGeom>
        </p:spPr>
        <p:txBody>
          <a:bodyPr>
            <a:spAutoFit/>
          </a:bodyPr>
          <a:lstStyle/>
          <a:p>
            <a:pPr>
              <a:lnSpc>
                <a:spcPct val="120000"/>
              </a:lnSpc>
            </a:pPr>
            <a:r>
              <a:rPr lang="en-US" altLang="en-US" sz="2000" dirty="0" smtClean="0"/>
              <a:t> if (!empty($_GET['price']))      {  </a:t>
            </a:r>
          </a:p>
          <a:p>
            <a:pPr>
              <a:lnSpc>
                <a:spcPct val="120000"/>
              </a:lnSpc>
            </a:pPr>
            <a:r>
              <a:rPr lang="en-US" altLang="en-US" sz="2000" dirty="0" smtClean="0"/>
              <a:t> 	$price = (float) $_GET['price'];</a:t>
            </a:r>
          </a:p>
          <a:p>
            <a:pPr>
              <a:lnSpc>
                <a:spcPct val="120000"/>
              </a:lnSpc>
            </a:pPr>
            <a:r>
              <a:rPr lang="en-US" altLang="en-US" sz="2000" dirty="0" smtClean="0"/>
              <a:t>}      </a:t>
            </a:r>
          </a:p>
          <a:p>
            <a:pPr>
              <a:lnSpc>
                <a:spcPct val="120000"/>
              </a:lnSpc>
            </a:pPr>
            <a:r>
              <a:rPr lang="en-US" altLang="en-US" sz="2000" dirty="0" smtClean="0"/>
              <a:t>else   {  </a:t>
            </a:r>
          </a:p>
          <a:p>
            <a:pPr>
              <a:lnSpc>
                <a:spcPct val="120000"/>
              </a:lnSpc>
            </a:pPr>
            <a:r>
              <a:rPr lang="en-US" altLang="en-US" sz="2000" dirty="0"/>
              <a:t> </a:t>
            </a:r>
            <a:r>
              <a:rPr lang="en-US" altLang="en-US" sz="2000" dirty="0" smtClean="0"/>
              <a:t>     $price = 0; </a:t>
            </a:r>
          </a:p>
          <a:p>
            <a:pPr>
              <a:lnSpc>
                <a:spcPct val="120000"/>
              </a:lnSpc>
            </a:pPr>
            <a:r>
              <a:rPr lang="en-US" sz="2000" dirty="0"/>
              <a:t>}</a:t>
            </a:r>
          </a:p>
        </p:txBody>
      </p:sp>
    </p:spTree>
    <p:extLst>
      <p:ext uri="{BB962C8B-B14F-4D97-AF65-F5344CB8AC3E}">
        <p14:creationId xmlns:p14="http://schemas.microsoft.com/office/powerpoint/2010/main" val="10496592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Lecture10_2_21_2017</Template>
  <TotalTime>1377</TotalTime>
  <Words>2771</Words>
  <Application>Microsoft Macintosh PowerPoint</Application>
  <PresentationFormat>Widescreen</PresentationFormat>
  <Paragraphs>418</Paragraphs>
  <Slides>47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6" baseType="lpstr">
      <vt:lpstr>Consolas</vt:lpstr>
      <vt:lpstr>Rockwell</vt:lpstr>
      <vt:lpstr>Times New Roman</vt:lpstr>
      <vt:lpstr>Verdana</vt:lpstr>
      <vt:lpstr>Wingdings</vt:lpstr>
      <vt:lpstr>Arial</vt:lpstr>
      <vt:lpstr>Clarity</vt:lpstr>
      <vt:lpstr>Image</vt:lpstr>
      <vt:lpstr>Bitmap Image</vt:lpstr>
      <vt:lpstr>PHP &amp; Security</vt:lpstr>
      <vt:lpstr>Outline</vt:lpstr>
      <vt:lpstr>References</vt:lpstr>
      <vt:lpstr>Input Validation</vt:lpstr>
      <vt:lpstr>Register Globals</vt:lpstr>
      <vt:lpstr>Solutions To Register Globals </vt:lpstr>
      <vt:lpstr>Cont.</vt:lpstr>
      <vt:lpstr>Cont.</vt:lpstr>
      <vt:lpstr>Numeric Data Validation</vt:lpstr>
      <vt:lpstr>String Validation</vt:lpstr>
      <vt:lpstr>Magic Quotes</vt:lpstr>
      <vt:lpstr>Cross Site Scripting</vt:lpstr>
      <vt:lpstr>Preventing XSS</vt:lpstr>
      <vt:lpstr>Preventing XSS</vt:lpstr>
      <vt:lpstr>PowerPoint Presentation</vt:lpstr>
      <vt:lpstr>SQL Injection</vt:lpstr>
      <vt:lpstr>SQL Injection Example</vt:lpstr>
      <vt:lpstr>So what to do?</vt:lpstr>
      <vt:lpstr>SQL Escaping </vt:lpstr>
      <vt:lpstr>SQL Escaping in Practice</vt:lpstr>
      <vt:lpstr>Escaping Shortfall</vt:lpstr>
      <vt:lpstr>Prepared statements</vt:lpstr>
      <vt:lpstr>Prepare Statements</vt:lpstr>
      <vt:lpstr>PowerPoint Presentation</vt:lpstr>
      <vt:lpstr>PowerPoint Presentation</vt:lpstr>
      <vt:lpstr>PowerPoint Presentation</vt:lpstr>
      <vt:lpstr>Code Injection</vt:lpstr>
      <vt:lpstr>Code Injection Example</vt:lpstr>
      <vt:lpstr>Code injection Prevention</vt:lpstr>
      <vt:lpstr>Code Injection Prevention </vt:lpstr>
      <vt:lpstr>PowerPoint Presentation</vt:lpstr>
      <vt:lpstr>Session Security</vt:lpstr>
      <vt:lpstr>Securing Session Security</vt:lpstr>
      <vt:lpstr>Session Validation</vt:lpstr>
      <vt:lpstr>Safer Sessions</vt:lpstr>
      <vt:lpstr>PowerPoint Presentation</vt:lpstr>
      <vt:lpstr>Shared Sessions</vt:lpstr>
      <vt:lpstr>PHP Solution</vt:lpstr>
      <vt:lpstr>HTTP authentication</vt:lpstr>
      <vt:lpstr>Checking for valid username/password</vt:lpstr>
      <vt:lpstr>Storing usernames and passwords</vt:lpstr>
      <vt:lpstr>Salting</vt:lpstr>
      <vt:lpstr>Tracking state information</vt:lpstr>
      <vt:lpstr>Starting a session</vt:lpstr>
      <vt:lpstr>Session ID</vt:lpstr>
      <vt:lpstr>Session security</vt:lpstr>
      <vt:lpstr>Preventing session hijacking</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27</cp:revision>
  <dcterms:created xsi:type="dcterms:W3CDTF">2017-03-08T19:17:00Z</dcterms:created>
  <dcterms:modified xsi:type="dcterms:W3CDTF">2018-03-06T19:52:29Z</dcterms:modified>
</cp:coreProperties>
</file>