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91" r:id="rId4"/>
    <p:sldId id="292" r:id="rId5"/>
    <p:sldId id="259" r:id="rId6"/>
    <p:sldId id="289" r:id="rId7"/>
    <p:sldId id="294" r:id="rId8"/>
    <p:sldId id="29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CE8"/>
    <a:srgbClr val="A04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4" autoAdjust="0"/>
    <p:restoredTop sz="94558"/>
  </p:normalViewPr>
  <p:slideViewPr>
    <p:cSldViewPr snapToGrid="0">
      <p:cViewPr>
        <p:scale>
          <a:sx n="106" d="100"/>
          <a:sy n="106" d="100"/>
        </p:scale>
        <p:origin x="5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B4733-9745-4946-89E3-239572815BC5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29DA3-9A53-46AB-AF6B-8A4B016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53CD-8DFC-1444-AF90-3AC55FAD95DE}" type="datetime1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A007-2CAB-4939-ABEB-D36CE99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170C-DE64-1C44-B635-AEDE757DC7B5}" type="datetime1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A007-2CAB-4939-ABEB-D36CE99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3B9E-C1E5-D24F-BD1C-19C510AFB6B1}" type="datetime1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A007-2CAB-4939-ABEB-D36CE99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1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58E4-6441-2742-A9BE-702C233F107B}" type="datetime1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A007-2CAB-4939-ABEB-D36CE99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94C1-AFD0-D343-BD96-A352FFF44512}" type="datetime1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A007-2CAB-4939-ABEB-D36CE99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6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18B9-119F-3B4C-B5C8-8B5A54CB75DF}" type="datetime1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A007-2CAB-4939-ABEB-D36CE99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045B-EBE9-634D-9BFB-807A2313FDFB}" type="datetime1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A007-2CAB-4939-ABEB-D36CE99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3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2E64-A748-8546-9BE6-0FCE8930CFC3}" type="datetime1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A007-2CAB-4939-ABEB-D36CE99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BA28-36BE-7E4A-89EF-8C8A908E2478}" type="datetime1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A007-2CAB-4939-ABEB-D36CE99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EF53-407B-4943-8D6D-B50460F8DD1F}" type="datetime1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A007-2CAB-4939-ABEB-D36CE99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668A-A6A6-C641-BBA4-5716A3F96BA6}" type="datetime1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A007-2CAB-4939-ABEB-D36CE99B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3D39-07A3-944C-B20E-B4FB59B3B465}" type="datetime1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A007-2CAB-4939-ABEB-D36CE99B98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16043-EE83-1449-9BF8-EC5EDE9F76AE}"/>
              </a:ext>
            </a:extLst>
          </p:cNvPr>
          <p:cNvSpPr/>
          <p:nvPr userDrawn="1"/>
        </p:nvSpPr>
        <p:spPr>
          <a:xfrm>
            <a:off x="9518755" y="5516380"/>
            <a:ext cx="2165246" cy="120509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Final Project: </a:t>
            </a:r>
            <a:br>
              <a:rPr lang="en-US" sz="4400" dirty="0"/>
            </a:br>
            <a:r>
              <a:rPr lang="en-US" sz="4400" dirty="0"/>
              <a:t>Common Terminology Criteria for Adverse Events (CTCAE) calculator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403936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Zacharia Sawaged</a:t>
            </a:r>
          </a:p>
          <a:p>
            <a:r>
              <a:rPr lang="en-US" dirty="0"/>
              <a:t>Intro to Programming</a:t>
            </a:r>
          </a:p>
          <a:p>
            <a:r>
              <a:rPr lang="en-US" dirty="0"/>
              <a:t>Fall 2019</a:t>
            </a:r>
          </a:p>
          <a:p>
            <a:r>
              <a:rPr lang="en-US" dirty="0"/>
              <a:t>Mark </a:t>
            </a:r>
            <a:r>
              <a:rPr lang="en-US" dirty="0" err="1"/>
              <a:t>Grivainis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E7224-3FB2-F744-BB9F-AA3B022E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6B762B-25E5-4F48-931C-39BCB909B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643" y="5467381"/>
            <a:ext cx="2395357" cy="12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ED89-9434-544C-9AA3-3B13C8F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CTCAE?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264E-77A8-3140-8A27-2A6B51EB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Common Terminology Criteria for Adverse Events (CTCAE) is used almost universally by clinical trial offices at hospitals, research and academic centers to categorize clinical conditions that may arise during a clinical trial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This is provided by the NIH in the USD Health and Human Services </a:t>
            </a:r>
          </a:p>
          <a:p>
            <a:r>
              <a:rPr lang="en-US" dirty="0"/>
              <a:t>The list contains roughly 1000 conditions that are graded from a scale of 1 to 5</a:t>
            </a:r>
          </a:p>
          <a:p>
            <a:r>
              <a:rPr lang="en-US" dirty="0"/>
              <a:t>These adverse events are reported to pharmaceutical companies who report it to the FDA to insure proper understanding of harmful side affects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B493B-869B-A24E-9279-0A14D219D447}"/>
              </a:ext>
            </a:extLst>
          </p:cNvPr>
          <p:cNvSpPr txBox="1"/>
          <p:nvPr/>
        </p:nvSpPr>
        <p:spPr>
          <a:xfrm>
            <a:off x="1343526" y="6311900"/>
            <a:ext cx="908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1. https://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ctep.cancer.gov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/branches/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pmb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/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agent_management.htm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314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8D37-46D7-3641-8F84-9F89EC8E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821435-4418-6446-A729-FCED43021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10421299" cy="13255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20758-41AD-0446-B216-CC061A17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66D5-FA0C-A84F-B1ED-78EE8C6F0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540577"/>
            <a:ext cx="10421299" cy="9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5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5996-8C30-0E48-A519-C5290ACD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3584-0067-C947-A007-64E8AE45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nurses and clinical trial coordinators identify the clinical symptom</a:t>
            </a:r>
          </a:p>
          <a:p>
            <a:r>
              <a:rPr lang="en-US" dirty="0"/>
              <a:t>Google CTCAE and locate the PDF</a:t>
            </a:r>
          </a:p>
          <a:p>
            <a:r>
              <a:rPr lang="en-US" dirty="0"/>
              <a:t>Search in the document for the adverse event</a:t>
            </a:r>
          </a:p>
          <a:p>
            <a:r>
              <a:rPr lang="en-US" dirty="0"/>
              <a:t>Decide on the grade depending on subjective terms or laboratory values</a:t>
            </a:r>
          </a:p>
          <a:p>
            <a:r>
              <a:rPr lang="en-US" dirty="0"/>
              <a:t>Record and send to sponsor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1AF17-EEBB-0D47-8740-828889D8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C43FD6-E7AD-7B42-97F3-86AB6AFA49FC}"/>
              </a:ext>
            </a:extLst>
          </p:cNvPr>
          <p:cNvSpPr/>
          <p:nvPr/>
        </p:nvSpPr>
        <p:spPr>
          <a:xfrm>
            <a:off x="422535" y="341157"/>
            <a:ext cx="2584704" cy="1072896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Would you like to search for the AE or input the term?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AEA68F-5966-2F4B-83EC-A10AF333F904}"/>
              </a:ext>
            </a:extLst>
          </p:cNvPr>
          <p:cNvSpPr/>
          <p:nvPr/>
        </p:nvSpPr>
        <p:spPr>
          <a:xfrm>
            <a:off x="1176158" y="1584138"/>
            <a:ext cx="1463040" cy="640080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DC76A3-8482-DB44-832A-29EA0EF6C24D}"/>
              </a:ext>
            </a:extLst>
          </p:cNvPr>
          <p:cNvSpPr/>
          <p:nvPr/>
        </p:nvSpPr>
        <p:spPr>
          <a:xfrm>
            <a:off x="3566217" y="757292"/>
            <a:ext cx="1463040" cy="640080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0FF9878-0B44-694B-B171-EA9CD71C1462}"/>
              </a:ext>
            </a:extLst>
          </p:cNvPr>
          <p:cNvSpPr/>
          <p:nvPr/>
        </p:nvSpPr>
        <p:spPr>
          <a:xfrm>
            <a:off x="8027430" y="493656"/>
            <a:ext cx="1737360" cy="1072896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Output the Key (AE Term)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38A4E34-B365-4346-91A4-EA8C31734362}"/>
              </a:ext>
            </a:extLst>
          </p:cNvPr>
          <p:cNvSpPr/>
          <p:nvPr/>
        </p:nvSpPr>
        <p:spPr>
          <a:xfrm>
            <a:off x="8975449" y="1866349"/>
            <a:ext cx="1737360" cy="1072896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Request definition?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6603C5C-7AE4-C047-9417-303662940F53}"/>
              </a:ext>
            </a:extLst>
          </p:cNvPr>
          <p:cNvSpPr>
            <a:spLocks noChangeAspect="1"/>
          </p:cNvSpPr>
          <p:nvPr/>
        </p:nvSpPr>
        <p:spPr>
          <a:xfrm>
            <a:off x="7723975" y="2385063"/>
            <a:ext cx="914400" cy="564684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Yes 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BFF3379-57D7-DB47-9FCB-247B44752B14}"/>
              </a:ext>
            </a:extLst>
          </p:cNvPr>
          <p:cNvSpPr>
            <a:spLocks noChangeAspect="1"/>
          </p:cNvSpPr>
          <p:nvPr/>
        </p:nvSpPr>
        <p:spPr>
          <a:xfrm>
            <a:off x="10689868" y="3081694"/>
            <a:ext cx="914400" cy="564684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07A1FFA-F32A-4742-9557-1BF0FE452112}"/>
              </a:ext>
            </a:extLst>
          </p:cNvPr>
          <p:cNvSpPr/>
          <p:nvPr/>
        </p:nvSpPr>
        <p:spPr>
          <a:xfrm>
            <a:off x="1315207" y="3429000"/>
            <a:ext cx="1889569" cy="1332524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Use input to get definition from dictionary 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BFDBAB0-3ACA-6947-BB17-64E38BBC65FF}"/>
              </a:ext>
            </a:extLst>
          </p:cNvPr>
          <p:cNvSpPr/>
          <p:nvPr/>
        </p:nvSpPr>
        <p:spPr>
          <a:xfrm>
            <a:off x="1176158" y="2366241"/>
            <a:ext cx="1889570" cy="893221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Create correct key variable from input 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9245377-FE64-6243-B3B0-31091521249D}"/>
              </a:ext>
            </a:extLst>
          </p:cNvPr>
          <p:cNvSpPr/>
          <p:nvPr/>
        </p:nvSpPr>
        <p:spPr>
          <a:xfrm>
            <a:off x="5516233" y="684822"/>
            <a:ext cx="2207742" cy="1332524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Go through my CSV dictionary and search definitions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7BC5107-8E07-5E4D-9437-819468CB8FC6}"/>
              </a:ext>
            </a:extLst>
          </p:cNvPr>
          <p:cNvSpPr>
            <a:spLocks/>
          </p:cNvSpPr>
          <p:nvPr/>
        </p:nvSpPr>
        <p:spPr>
          <a:xfrm>
            <a:off x="9641725" y="3883813"/>
            <a:ext cx="1005840" cy="790556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/>
              <a:t>Character (subjective) based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87063E-6FA2-B942-AFA7-5448FC3D9E02}"/>
              </a:ext>
            </a:extLst>
          </p:cNvPr>
          <p:cNvSpPr>
            <a:spLocks/>
          </p:cNvSpPr>
          <p:nvPr/>
        </p:nvSpPr>
        <p:spPr>
          <a:xfrm>
            <a:off x="10898322" y="3878082"/>
            <a:ext cx="1005840" cy="790556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/>
              <a:t>Lab Based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BA65608-EACB-E742-8A47-3BD631DCF8A4}"/>
              </a:ext>
            </a:extLst>
          </p:cNvPr>
          <p:cNvSpPr>
            <a:spLocks/>
          </p:cNvSpPr>
          <p:nvPr/>
        </p:nvSpPr>
        <p:spPr>
          <a:xfrm>
            <a:off x="5036738" y="3789168"/>
            <a:ext cx="1005840" cy="790556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/>
              <a:t>Character (subjective) based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25B2947-F82A-4B4A-B500-7A640F469F0C}"/>
              </a:ext>
            </a:extLst>
          </p:cNvPr>
          <p:cNvSpPr>
            <a:spLocks/>
          </p:cNvSpPr>
          <p:nvPr/>
        </p:nvSpPr>
        <p:spPr>
          <a:xfrm>
            <a:off x="6775235" y="3789168"/>
            <a:ext cx="1005840" cy="790556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/>
              <a:t>Lab Based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FBC5DCF-0159-9248-9BAA-654F78D7FD09}"/>
              </a:ext>
            </a:extLst>
          </p:cNvPr>
          <p:cNvSpPr/>
          <p:nvPr/>
        </p:nvSpPr>
        <p:spPr>
          <a:xfrm>
            <a:off x="5361903" y="2856767"/>
            <a:ext cx="2207742" cy="787614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definition using the dictionary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392D1FE-314B-E846-9981-3EB5C0F70957}"/>
              </a:ext>
            </a:extLst>
          </p:cNvPr>
          <p:cNvSpPr/>
          <p:nvPr/>
        </p:nvSpPr>
        <p:spPr>
          <a:xfrm>
            <a:off x="6546635" y="4893104"/>
            <a:ext cx="1463040" cy="640080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numerical value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82C1F96-9DC6-3F48-8FBE-4EC40BF65D9B}"/>
              </a:ext>
            </a:extLst>
          </p:cNvPr>
          <p:cNvSpPr/>
          <p:nvPr/>
        </p:nvSpPr>
        <p:spPr>
          <a:xfrm>
            <a:off x="4808138" y="4889355"/>
            <a:ext cx="1463040" cy="640080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word description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1C93662-63AD-FB42-A794-32DAAD32F9CD}"/>
              </a:ext>
            </a:extLst>
          </p:cNvPr>
          <p:cNvSpPr/>
          <p:nvPr/>
        </p:nvSpPr>
        <p:spPr>
          <a:xfrm>
            <a:off x="10766095" y="4945653"/>
            <a:ext cx="1097280" cy="640080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numerical value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28494D-6AAB-274B-BDC3-C961F1C12285}"/>
              </a:ext>
            </a:extLst>
          </p:cNvPr>
          <p:cNvSpPr/>
          <p:nvPr/>
        </p:nvSpPr>
        <p:spPr>
          <a:xfrm>
            <a:off x="9143958" y="4903394"/>
            <a:ext cx="1097280" cy="640080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word description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CE157CE-C284-2F45-A062-09D18BD808FD}"/>
              </a:ext>
            </a:extLst>
          </p:cNvPr>
          <p:cNvSpPr/>
          <p:nvPr/>
        </p:nvSpPr>
        <p:spPr>
          <a:xfrm>
            <a:off x="4632960" y="5780668"/>
            <a:ext cx="1463040" cy="640080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 Given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4510DD4-A113-2B46-B168-B31905AA2F98}"/>
              </a:ext>
            </a:extLst>
          </p:cNvPr>
          <p:cNvSpPr/>
          <p:nvPr/>
        </p:nvSpPr>
        <p:spPr>
          <a:xfrm>
            <a:off x="10157260" y="566493"/>
            <a:ext cx="1737360" cy="1072896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Confirm term (AE Term)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598889C-209C-374D-978F-7020CF78E49D}"/>
              </a:ext>
            </a:extLst>
          </p:cNvPr>
          <p:cNvSpPr>
            <a:spLocks/>
          </p:cNvSpPr>
          <p:nvPr/>
        </p:nvSpPr>
        <p:spPr>
          <a:xfrm>
            <a:off x="611046" y="4856456"/>
            <a:ext cx="1005840" cy="790556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/>
              <a:t>Character (subjective) based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0F1D4B9-F335-4242-8EF2-3ECA6E1C2FCD}"/>
              </a:ext>
            </a:extLst>
          </p:cNvPr>
          <p:cNvSpPr>
            <a:spLocks/>
          </p:cNvSpPr>
          <p:nvPr/>
        </p:nvSpPr>
        <p:spPr>
          <a:xfrm>
            <a:off x="2349543" y="4856456"/>
            <a:ext cx="1005840" cy="790556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/>
              <a:t>Lab Based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D3DAA0A-EF31-3246-A44B-3A823CFE3EBC}"/>
              </a:ext>
            </a:extLst>
          </p:cNvPr>
          <p:cNvSpPr/>
          <p:nvPr/>
        </p:nvSpPr>
        <p:spPr>
          <a:xfrm>
            <a:off x="2120943" y="5743818"/>
            <a:ext cx="1463040" cy="640080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numerical value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6E23694-1B44-704F-AB9E-6AC089F9D880}"/>
              </a:ext>
            </a:extLst>
          </p:cNvPr>
          <p:cNvSpPr/>
          <p:nvPr/>
        </p:nvSpPr>
        <p:spPr>
          <a:xfrm>
            <a:off x="382446" y="5740069"/>
            <a:ext cx="1463040" cy="640080"/>
          </a:xfrm>
          <a:prstGeom prst="roundRect">
            <a:avLst/>
          </a:prstGeom>
          <a:solidFill>
            <a:srgbClr val="9A7CE8">
              <a:alpha val="67843"/>
            </a:srgb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word description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8496F69-CDAA-F843-8641-8139BCFDACE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1726240" y="1402699"/>
            <a:ext cx="170085" cy="192791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E8695C9-E489-DF4D-A416-6D2EF740091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007239" y="877605"/>
            <a:ext cx="558978" cy="199727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F2CEC9A-C1FE-E443-A981-8766A2ABD28E}"/>
              </a:ext>
            </a:extLst>
          </p:cNvPr>
          <p:cNvCxnSpPr>
            <a:stCxn id="8" idx="3"/>
            <a:endCxn id="46" idx="1"/>
          </p:cNvCxnSpPr>
          <p:nvPr/>
        </p:nvCxnSpPr>
        <p:spPr>
          <a:xfrm>
            <a:off x="5029257" y="1077332"/>
            <a:ext cx="486976" cy="273752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0CC02B6-743F-614E-A4CD-33EE73F7D2D2}"/>
              </a:ext>
            </a:extLst>
          </p:cNvPr>
          <p:cNvCxnSpPr>
            <a:stCxn id="46" idx="3"/>
            <a:endCxn id="36" idx="1"/>
          </p:cNvCxnSpPr>
          <p:nvPr/>
        </p:nvCxnSpPr>
        <p:spPr>
          <a:xfrm flipV="1">
            <a:off x="7723975" y="1030104"/>
            <a:ext cx="303455" cy="320980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B68F8823-8DDE-A942-8199-977CCD9ED790}"/>
              </a:ext>
            </a:extLst>
          </p:cNvPr>
          <p:cNvCxnSpPr>
            <a:stCxn id="36" idx="3"/>
            <a:endCxn id="61" idx="1"/>
          </p:cNvCxnSpPr>
          <p:nvPr/>
        </p:nvCxnSpPr>
        <p:spPr>
          <a:xfrm>
            <a:off x="9764790" y="1030104"/>
            <a:ext cx="392470" cy="72837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8405EBCF-77CA-6A4C-AC84-1CE53F7F7CD7}"/>
              </a:ext>
            </a:extLst>
          </p:cNvPr>
          <p:cNvCxnSpPr>
            <a:stCxn id="61" idx="2"/>
            <a:endCxn id="37" idx="3"/>
          </p:cNvCxnSpPr>
          <p:nvPr/>
        </p:nvCxnSpPr>
        <p:spPr>
          <a:xfrm rot="5400000">
            <a:off x="10487671" y="1864528"/>
            <a:ext cx="763408" cy="313131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6C36BAE9-96FD-B248-AC40-94F53CD04A13}"/>
              </a:ext>
            </a:extLst>
          </p:cNvPr>
          <p:cNvCxnSpPr>
            <a:stCxn id="37" idx="1"/>
            <a:endCxn id="38" idx="0"/>
          </p:cNvCxnSpPr>
          <p:nvPr/>
        </p:nvCxnSpPr>
        <p:spPr>
          <a:xfrm rot="10800000">
            <a:off x="8181175" y="2385063"/>
            <a:ext cx="794274" cy="17734"/>
          </a:xfrm>
          <a:prstGeom prst="curvedConnector4">
            <a:avLst>
              <a:gd name="adj1" fmla="val 21219"/>
              <a:gd name="adj2" fmla="val 1389049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520F478-A6AF-C349-98D2-5FCCD3EF30AE}"/>
              </a:ext>
            </a:extLst>
          </p:cNvPr>
          <p:cNvCxnSpPr>
            <a:stCxn id="37" idx="2"/>
            <a:endCxn id="39" idx="1"/>
          </p:cNvCxnSpPr>
          <p:nvPr/>
        </p:nvCxnSpPr>
        <p:spPr>
          <a:xfrm rot="16200000" flipH="1">
            <a:off x="10054603" y="2728770"/>
            <a:ext cx="424791" cy="845739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9CC8248-128B-2D4B-BD7F-A74E9936E59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5400000">
            <a:off x="10527140" y="3263884"/>
            <a:ext cx="237435" cy="1002423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D63F7756-F449-0F42-B5AB-588819694E2A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rot="16200000" flipH="1">
            <a:off x="11158303" y="3635143"/>
            <a:ext cx="231704" cy="254174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7121EBBE-78B3-984D-A1B9-872B29F8C414}"/>
              </a:ext>
            </a:extLst>
          </p:cNvPr>
          <p:cNvCxnSpPr>
            <a:stCxn id="40" idx="2"/>
            <a:endCxn id="59" idx="0"/>
          </p:cNvCxnSpPr>
          <p:nvPr/>
        </p:nvCxnSpPr>
        <p:spPr>
          <a:xfrm rot="5400000">
            <a:off x="9804110" y="4562858"/>
            <a:ext cx="229025" cy="452047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02E46F7C-7877-8D48-AAB4-6DFC8B50399E}"/>
              </a:ext>
            </a:extLst>
          </p:cNvPr>
          <p:cNvCxnSpPr>
            <a:stCxn id="43" idx="2"/>
            <a:endCxn id="58" idx="0"/>
          </p:cNvCxnSpPr>
          <p:nvPr/>
        </p:nvCxnSpPr>
        <p:spPr>
          <a:xfrm rot="5400000">
            <a:off x="11219482" y="4763892"/>
            <a:ext cx="277015" cy="86507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13F05433-A9EC-BA40-A006-AC4C6E09766A}"/>
              </a:ext>
            </a:extLst>
          </p:cNvPr>
          <p:cNvCxnSpPr>
            <a:stCxn id="59" idx="2"/>
            <a:endCxn id="60" idx="3"/>
          </p:cNvCxnSpPr>
          <p:nvPr/>
        </p:nvCxnSpPr>
        <p:spPr>
          <a:xfrm rot="5400000">
            <a:off x="7615682" y="4023792"/>
            <a:ext cx="557234" cy="359659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38AF8C10-0998-704B-8CDC-A69AB2CC046A}"/>
              </a:ext>
            </a:extLst>
          </p:cNvPr>
          <p:cNvCxnSpPr>
            <a:stCxn id="58" idx="2"/>
            <a:endCxn id="60" idx="3"/>
          </p:cNvCxnSpPr>
          <p:nvPr/>
        </p:nvCxnSpPr>
        <p:spPr>
          <a:xfrm rot="5400000">
            <a:off x="8447881" y="3233853"/>
            <a:ext cx="514975" cy="52187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BC918298-70B7-CB46-A996-0CD69F2289C0}"/>
              </a:ext>
            </a:extLst>
          </p:cNvPr>
          <p:cNvCxnSpPr>
            <a:stCxn id="51" idx="1"/>
            <a:endCxn id="44" idx="0"/>
          </p:cNvCxnSpPr>
          <p:nvPr/>
        </p:nvCxnSpPr>
        <p:spPr>
          <a:xfrm rot="10800000" flipH="1" flipV="1">
            <a:off x="5361902" y="3250574"/>
            <a:ext cx="177755" cy="538594"/>
          </a:xfrm>
          <a:prstGeom prst="curvedConnector4">
            <a:avLst>
              <a:gd name="adj1" fmla="val -128604"/>
              <a:gd name="adj2" fmla="val 86559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DCE8529C-BE19-9F41-A874-F6F6EB23C977}"/>
              </a:ext>
            </a:extLst>
          </p:cNvPr>
          <p:cNvCxnSpPr>
            <a:stCxn id="51" idx="3"/>
            <a:endCxn id="50" idx="0"/>
          </p:cNvCxnSpPr>
          <p:nvPr/>
        </p:nvCxnSpPr>
        <p:spPr>
          <a:xfrm flipH="1">
            <a:off x="7278155" y="3250574"/>
            <a:ext cx="291490" cy="538594"/>
          </a:xfrm>
          <a:prstGeom prst="curvedConnector4">
            <a:avLst>
              <a:gd name="adj1" fmla="val -78425"/>
              <a:gd name="adj2" fmla="val 86559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469A53D0-3226-774F-9B2B-F1A74C6AB84C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5400000">
            <a:off x="7121465" y="4736414"/>
            <a:ext cx="313380" cy="12700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6BE0EBB8-0449-8C46-ACB4-B5BAC0BC9CB7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 rot="5400000">
            <a:off x="5384843" y="4734539"/>
            <a:ext cx="309631" cy="12700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AD9F4F9E-AA89-5E4C-8D2C-CAF85E219DC2}"/>
              </a:ext>
            </a:extLst>
          </p:cNvPr>
          <p:cNvCxnSpPr>
            <a:stCxn id="38" idx="1"/>
            <a:endCxn id="51" idx="0"/>
          </p:cNvCxnSpPr>
          <p:nvPr/>
        </p:nvCxnSpPr>
        <p:spPr>
          <a:xfrm rot="10800000" flipV="1">
            <a:off x="6465775" y="2667405"/>
            <a:ext cx="1258201" cy="189362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06A68E87-C7FB-4649-8FA2-575BFCFD6A25}"/>
              </a:ext>
            </a:extLst>
          </p:cNvPr>
          <p:cNvCxnSpPr>
            <a:stCxn id="57" idx="2"/>
            <a:endCxn id="60" idx="0"/>
          </p:cNvCxnSpPr>
          <p:nvPr/>
        </p:nvCxnSpPr>
        <p:spPr>
          <a:xfrm rot="5400000">
            <a:off x="5326453" y="5567462"/>
            <a:ext cx="251233" cy="175178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B2293BB-2707-FA4A-BBF9-AABA38012786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 rot="5400000">
            <a:off x="6197576" y="4700089"/>
            <a:ext cx="247484" cy="1913675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593EE05C-3FCC-7A4E-A9F5-240C639F07B8}"/>
              </a:ext>
            </a:extLst>
          </p:cNvPr>
          <p:cNvCxnSpPr>
            <a:stCxn id="5" idx="1"/>
            <a:endCxn id="45" idx="1"/>
          </p:cNvCxnSpPr>
          <p:nvPr/>
        </p:nvCxnSpPr>
        <p:spPr>
          <a:xfrm rot="10800000" flipV="1">
            <a:off x="1176158" y="1904178"/>
            <a:ext cx="12700" cy="9086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9CA7D6BB-BB62-D546-AC95-2DA3B47CB802}"/>
              </a:ext>
            </a:extLst>
          </p:cNvPr>
          <p:cNvCxnSpPr>
            <a:stCxn id="42" idx="3"/>
            <a:endCxn id="67" idx="3"/>
          </p:cNvCxnSpPr>
          <p:nvPr/>
        </p:nvCxnSpPr>
        <p:spPr>
          <a:xfrm>
            <a:off x="3204776" y="4095262"/>
            <a:ext cx="150607" cy="1156472"/>
          </a:xfrm>
          <a:prstGeom prst="curvedConnector3">
            <a:avLst>
              <a:gd name="adj1" fmla="val 25178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7561D71D-986B-1347-BCFB-2CDB0E2176E0}"/>
              </a:ext>
            </a:extLst>
          </p:cNvPr>
          <p:cNvCxnSpPr>
            <a:stCxn id="42" idx="1"/>
            <a:endCxn id="66" idx="0"/>
          </p:cNvCxnSpPr>
          <p:nvPr/>
        </p:nvCxnSpPr>
        <p:spPr>
          <a:xfrm rot="10800000" flipV="1">
            <a:off x="1113967" y="4095262"/>
            <a:ext cx="201241" cy="761194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32A4010D-7EDE-4A47-850F-D2D607FBFF5A}"/>
              </a:ext>
            </a:extLst>
          </p:cNvPr>
          <p:cNvCxnSpPr>
            <a:stCxn id="68" idx="3"/>
            <a:endCxn id="60" idx="1"/>
          </p:cNvCxnSpPr>
          <p:nvPr/>
        </p:nvCxnSpPr>
        <p:spPr>
          <a:xfrm>
            <a:off x="3583983" y="6063858"/>
            <a:ext cx="1048977" cy="36850"/>
          </a:xfrm>
          <a:prstGeom prst="curved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7785BBC3-ECEA-754A-B451-144CEF60CCA7}"/>
              </a:ext>
            </a:extLst>
          </p:cNvPr>
          <p:cNvCxnSpPr>
            <a:stCxn id="69" idx="2"/>
            <a:endCxn id="60" idx="2"/>
          </p:cNvCxnSpPr>
          <p:nvPr/>
        </p:nvCxnSpPr>
        <p:spPr>
          <a:xfrm rot="16200000" flipH="1">
            <a:off x="3218924" y="4275191"/>
            <a:ext cx="40599" cy="4250514"/>
          </a:xfrm>
          <a:prstGeom prst="curvedConnector3">
            <a:avLst>
              <a:gd name="adj1" fmla="val 66306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C09D873-708C-204B-865A-C59B0CD41D94}"/>
              </a:ext>
            </a:extLst>
          </p:cNvPr>
          <p:cNvCxnSpPr>
            <a:stCxn id="67" idx="1"/>
            <a:endCxn id="68" idx="1"/>
          </p:cNvCxnSpPr>
          <p:nvPr/>
        </p:nvCxnSpPr>
        <p:spPr>
          <a:xfrm rot="10800000" flipV="1">
            <a:off x="2120943" y="5251734"/>
            <a:ext cx="228600" cy="812124"/>
          </a:xfrm>
          <a:prstGeom prst="curvedConnector3">
            <a:avLst>
              <a:gd name="adj1" fmla="val 20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464E378E-1491-AF4B-BA84-11ADD6AB8561}"/>
              </a:ext>
            </a:extLst>
          </p:cNvPr>
          <p:cNvCxnSpPr>
            <a:stCxn id="66" idx="1"/>
            <a:endCxn id="69" idx="1"/>
          </p:cNvCxnSpPr>
          <p:nvPr/>
        </p:nvCxnSpPr>
        <p:spPr>
          <a:xfrm rot="10800000" flipV="1">
            <a:off x="382446" y="5251733"/>
            <a:ext cx="228600" cy="808375"/>
          </a:xfrm>
          <a:prstGeom prst="curvedConnector3">
            <a:avLst>
              <a:gd name="adj1" fmla="val 20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9F697AD5-DAE8-084C-88D7-452B9D8820D6}"/>
              </a:ext>
            </a:extLst>
          </p:cNvPr>
          <p:cNvCxnSpPr>
            <a:stCxn id="45" idx="3"/>
            <a:endCxn id="42" idx="0"/>
          </p:cNvCxnSpPr>
          <p:nvPr/>
        </p:nvCxnSpPr>
        <p:spPr>
          <a:xfrm flipH="1">
            <a:off x="2259992" y="2812852"/>
            <a:ext cx="805736" cy="616148"/>
          </a:xfrm>
          <a:prstGeom prst="curvedConnector4">
            <a:avLst>
              <a:gd name="adj1" fmla="val -28372"/>
              <a:gd name="adj2" fmla="val 862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1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4CC3DF-DDA2-8544-8350-594508878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97001-E981-6942-8534-D1C4FE78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B1EE8-477C-B947-9971-08573525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5" y="982956"/>
            <a:ext cx="6889750" cy="53733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C58FF-5D71-3C4F-9D7F-E455983D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C374-236C-6843-B99F-67325283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3283-C5C7-174D-9B13-7B2BCEB6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194" y="1847850"/>
            <a:ext cx="8233611" cy="4351338"/>
          </a:xfrm>
        </p:spPr>
        <p:txBody>
          <a:bodyPr/>
          <a:lstStyle/>
          <a:p>
            <a:r>
              <a:rPr lang="en-US" dirty="0"/>
              <a:t>Make the code more dependent on the CSV file</a:t>
            </a:r>
          </a:p>
          <a:p>
            <a:r>
              <a:rPr lang="en-US" dirty="0"/>
              <a:t>Be able to search within the grade descriptions as well</a:t>
            </a:r>
          </a:p>
          <a:p>
            <a:r>
              <a:rPr lang="en-US" dirty="0"/>
              <a:t>Make it scalable by using more functions that read the CSV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897D-BC8D-7341-B6FC-BBC984A8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1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David </a:t>
            </a:r>
            <a:r>
              <a:rPr lang="en-US" dirty="0" err="1"/>
              <a:t>Fenyo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Kasthuri</a:t>
            </a:r>
            <a:r>
              <a:rPr lang="en-US" dirty="0"/>
              <a:t> Kannan</a:t>
            </a:r>
          </a:p>
          <a:p>
            <a:pPr>
              <a:lnSpc>
                <a:spcPct val="150000"/>
              </a:lnSpc>
            </a:pPr>
            <a:r>
              <a:rPr lang="en-US" dirty="0"/>
              <a:t>NYU HPC Admins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1194B5-4A58-704A-94E5-AEAE6F62C1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Mark </a:t>
            </a:r>
            <a:r>
              <a:rPr lang="en-US" dirty="0" err="1"/>
              <a:t>Grivainis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8331-2FDA-5D40-AFD7-F2406B93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312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Project:  Common Terminology Criteria for Adverse Events (CTCAE) calculator</vt:lpstr>
      <vt:lpstr>What is a CTCAE?</vt:lpstr>
      <vt:lpstr>Examples: </vt:lpstr>
      <vt:lpstr>Typical workflow:</vt:lpstr>
      <vt:lpstr>PowerPoint Presentation</vt:lpstr>
      <vt:lpstr>DEMO</vt:lpstr>
      <vt:lpstr>PowerPoint Presentation</vt:lpstr>
      <vt:lpstr>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algorithms to determine the most impactful variables on frozen section accuracy in gynecological oncology</dc:title>
  <dc:creator>zacharia sawaged</dc:creator>
  <cp:lastModifiedBy>zacharia sawaged</cp:lastModifiedBy>
  <cp:revision>25</cp:revision>
  <dcterms:created xsi:type="dcterms:W3CDTF">2019-06-10T12:58:04Z</dcterms:created>
  <dcterms:modified xsi:type="dcterms:W3CDTF">2019-08-16T03:55:39Z</dcterms:modified>
</cp:coreProperties>
</file>