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5"/>
    <p:restoredTop sz="94686"/>
  </p:normalViewPr>
  <p:slideViewPr>
    <p:cSldViewPr snapToGrid="0" snapToObjects="1">
      <p:cViewPr varScale="1">
        <p:scale>
          <a:sx n="137" d="100"/>
          <a:sy n="137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100" b="1" dirty="0" smtClean="0">
                <a:solidFill>
                  <a:schemeClr val="tx1"/>
                </a:solidFill>
              </a:rPr>
              <a:t>Probability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Probability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Heroin</c:v>
                </c:pt>
                <c:pt idx="1">
                  <c:v>Ecstasy</c:v>
                </c:pt>
                <c:pt idx="2">
                  <c:v>Marijuana</c:v>
                </c:pt>
                <c:pt idx="3">
                  <c:v>Cocaine</c:v>
                </c:pt>
                <c:pt idx="4">
                  <c:v>…</c:v>
                </c:pt>
                <c:pt idx="5">
                  <c:v>Opium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0.0</c:v>
                </c:pt>
                <c:pt idx="1">
                  <c:v>0.05</c:v>
                </c:pt>
                <c:pt idx="2">
                  <c:v>0.5</c:v>
                </c:pt>
                <c:pt idx="3">
                  <c:v>0.2</c:v>
                </c:pt>
                <c:pt idx="4">
                  <c:v>0.1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16692704"/>
        <c:axId val="-716690928"/>
      </c:barChart>
      <c:catAx>
        <c:axId val="-716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16690928"/>
        <c:crosses val="autoZero"/>
        <c:auto val="1"/>
        <c:lblAlgn val="ctr"/>
        <c:lblOffset val="100"/>
        <c:noMultiLvlLbl val="0"/>
      </c:catAx>
      <c:valAx>
        <c:axId val="-716690928"/>
        <c:scaling>
          <c:orientation val="minMax"/>
          <c:max val="0.4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16692704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  <a:prstDash val="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100" b="1" dirty="0" smtClean="0">
                <a:solidFill>
                  <a:schemeClr val="tx1"/>
                </a:solidFill>
              </a:rPr>
              <a:t>Probability</a:t>
            </a:r>
          </a:p>
        </c:rich>
      </c:tx>
      <c:layout>
        <c:manualLayout>
          <c:xMode val="edge"/>
          <c:yMode val="edge"/>
          <c:x val="0.354803609699139"/>
          <c:y val="0.03581200670370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Probability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Heroin</c:v>
                </c:pt>
                <c:pt idx="1">
                  <c:v>Ecstasy</c:v>
                </c:pt>
                <c:pt idx="2">
                  <c:v>Marijuana</c:v>
                </c:pt>
                <c:pt idx="3">
                  <c:v>Cocaine</c:v>
                </c:pt>
                <c:pt idx="4">
                  <c:v>…</c:v>
                </c:pt>
                <c:pt idx="5">
                  <c:v>Opium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0.0</c:v>
                </c:pt>
                <c:pt idx="1">
                  <c:v>0.05</c:v>
                </c:pt>
                <c:pt idx="2">
                  <c:v>0.5</c:v>
                </c:pt>
                <c:pt idx="3">
                  <c:v>0.2</c:v>
                </c:pt>
                <c:pt idx="4">
                  <c:v>0.1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05091968"/>
        <c:axId val="-605089216"/>
      </c:barChart>
      <c:catAx>
        <c:axId val="-60509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05089216"/>
        <c:crosses val="autoZero"/>
        <c:auto val="1"/>
        <c:lblAlgn val="ctr"/>
        <c:lblOffset val="100"/>
        <c:noMultiLvlLbl val="0"/>
      </c:catAx>
      <c:valAx>
        <c:axId val="-605089216"/>
        <c:scaling>
          <c:orientation val="minMax"/>
          <c:max val="0.4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0509196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  <a:prstDash val="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Probability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LRT</c:v>
                </c:pt>
                <c:pt idx="1">
                  <c:v>LRE</c:v>
                </c:pt>
                <c:pt idx="2">
                  <c:v>RNN</c:v>
                </c:pt>
                <c:pt idx="3">
                  <c:v>LSTM</c:v>
                </c:pt>
                <c:pt idx="4">
                  <c:v>LSTM-Attention</c:v>
                </c:pt>
                <c:pt idx="5">
                  <c:v>CNN</c:v>
                </c:pt>
                <c:pt idx="6">
                  <c:v>RCNN</c:v>
                </c:pt>
                <c:pt idx="7">
                  <c:v>Self-Attention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0.862</c:v>
                </c:pt>
                <c:pt idx="1">
                  <c:v>0.871</c:v>
                </c:pt>
                <c:pt idx="2">
                  <c:v>0.872</c:v>
                </c:pt>
                <c:pt idx="3">
                  <c:v>0.885</c:v>
                </c:pt>
                <c:pt idx="4">
                  <c:v>0.903</c:v>
                </c:pt>
                <c:pt idx="5">
                  <c:v>0.867</c:v>
                </c:pt>
                <c:pt idx="6">
                  <c:v>0.893</c:v>
                </c:pt>
                <c:pt idx="7">
                  <c:v>0.878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86236160"/>
        <c:axId val="-686233232"/>
      </c:barChart>
      <c:catAx>
        <c:axId val="-68623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86233232"/>
        <c:crosses val="autoZero"/>
        <c:auto val="1"/>
        <c:lblAlgn val="ctr"/>
        <c:lblOffset val="100"/>
        <c:noMultiLvlLbl val="0"/>
      </c:catAx>
      <c:valAx>
        <c:axId val="-686233232"/>
        <c:scaling>
          <c:orientation val="minMax"/>
          <c:max val="0.91"/>
          <c:min val="0.8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86236160"/>
        <c:crosses val="autoZero"/>
        <c:crossBetween val="between"/>
        <c:majorUnit val="0.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  <a:prstDash val="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8233D-61CA-E54D-821F-789B7267B9FD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3CFA1-6804-BF44-9D68-B41FEF7B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5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AE4-3632-5040-ADEC-03774483FB74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1CC3-49DD-364D-8E47-B1AFC858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9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AE4-3632-5040-ADEC-03774483FB74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1CC3-49DD-364D-8E47-B1AFC858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7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AE4-3632-5040-ADEC-03774483FB74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1CC3-49DD-364D-8E47-B1AFC858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8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AE4-3632-5040-ADEC-03774483FB74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1CC3-49DD-364D-8E47-B1AFC858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0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AE4-3632-5040-ADEC-03774483FB74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1CC3-49DD-364D-8E47-B1AFC858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5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AE4-3632-5040-ADEC-03774483FB74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1CC3-49DD-364D-8E47-B1AFC858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AE4-3632-5040-ADEC-03774483FB74}" type="datetimeFigureOut">
              <a:rPr lang="en-US" smtClean="0"/>
              <a:t>12/4/20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1CC3-49DD-364D-8E47-B1AFC858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AE4-3632-5040-ADEC-03774483FB74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1CC3-49DD-364D-8E47-B1AFC858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1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AE4-3632-5040-ADEC-03774483FB74}" type="datetimeFigureOut">
              <a:rPr lang="en-US" smtClean="0"/>
              <a:t>12/4/20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1CC3-49DD-364D-8E47-B1AFC858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0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AE4-3632-5040-ADEC-03774483FB74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1CC3-49DD-364D-8E47-B1AFC858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4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AE4-3632-5040-ADEC-03774483FB74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1CC3-49DD-364D-8E47-B1AFC858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9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2AE4-3632-5040-ADEC-03774483FB74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91CC3-49DD-364D-8E47-B1AFC858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383082" y="3883922"/>
            <a:ext cx="9895195" cy="2719219"/>
            <a:chOff x="1505631" y="4055837"/>
            <a:chExt cx="9895195" cy="2719219"/>
          </a:xfrm>
        </p:grpSpPr>
        <p:sp>
          <p:nvSpPr>
            <p:cNvPr id="22" name="TextBox 21"/>
            <p:cNvSpPr txBox="1"/>
            <p:nvPr/>
          </p:nvSpPr>
          <p:spPr>
            <a:xfrm>
              <a:off x="1676142" y="4652062"/>
              <a:ext cx="898743" cy="110799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heroin</a:t>
              </a:r>
            </a:p>
            <a:p>
              <a:pPr algn="ctr"/>
              <a:r>
                <a:rPr lang="en-US" sz="1100" dirty="0" smtClean="0"/>
                <a:t>ecstasy</a:t>
              </a:r>
            </a:p>
            <a:p>
              <a:pPr algn="ctr"/>
              <a:r>
                <a:rPr lang="en-US" sz="1100" dirty="0" smtClean="0"/>
                <a:t>marijuana</a:t>
              </a:r>
            </a:p>
            <a:p>
              <a:pPr algn="ctr"/>
              <a:r>
                <a:rPr lang="en-US" sz="1100" dirty="0" smtClean="0"/>
                <a:t>cocaine</a:t>
              </a:r>
            </a:p>
            <a:p>
              <a:pPr algn="ctr"/>
              <a:r>
                <a:rPr lang="en-US" sz="1100" dirty="0" smtClean="0"/>
                <a:t>opium</a:t>
              </a:r>
            </a:p>
            <a:p>
              <a:pPr algn="ctr"/>
              <a:r>
                <a:rPr lang="mr-IN" sz="1100" dirty="0" smtClean="0"/>
                <a:t>…</a:t>
              </a:r>
              <a:endParaRPr lang="en-US" sz="1100" dirty="0" smtClean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125087" y="4371482"/>
              <a:ext cx="2714251" cy="164770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vendor review </a:t>
              </a:r>
              <a:r>
                <a:rPr lang="en-US" sz="1100" dirty="0" err="1">
                  <a:solidFill>
                    <a:schemeClr val="tx1"/>
                  </a:solidFill>
                </a:rPr>
                <a:t>fishwithscales</a:t>
              </a:r>
              <a:r>
                <a:rPr lang="en-US" sz="1100" dirty="0">
                  <a:solidFill>
                    <a:schemeClr val="tx1"/>
                  </a:solidFill>
                </a:rPr>
                <a:t> 35g ___ 5g heroin </a:t>
              </a:r>
              <a:r>
                <a:rPr lang="en-US" sz="1100" dirty="0" smtClean="0">
                  <a:solidFill>
                    <a:schemeClr val="tx1"/>
                  </a:solidFill>
                </a:rPr>
                <a:t>4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en-US" sz="1100" dirty="0" smtClean="0">
                  <a:solidFill>
                    <a:schemeClr val="tx1"/>
                  </a:solidFill>
                </a:rPr>
                <a:t>I did order </a:t>
              </a:r>
              <a:r>
                <a:rPr lang="en-US" sz="1100" dirty="0">
                  <a:solidFill>
                    <a:schemeClr val="tx1"/>
                  </a:solidFill>
                </a:rPr>
                <a:t>a gram of </a:t>
              </a:r>
              <a:r>
                <a:rPr lang="en-US" sz="1100" dirty="0" smtClean="0">
                  <a:solidFill>
                    <a:schemeClr val="tx1"/>
                  </a:solidFill>
                </a:rPr>
                <a:t>___ from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kingopi</a:t>
              </a:r>
              <a:endParaRPr lang="en-US" sz="1100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best ___ vendors in </a:t>
              </a:r>
              <a:r>
                <a:rPr lang="en-US" sz="1100" dirty="0" err="1">
                  <a:solidFill>
                    <a:schemeClr val="tx1"/>
                  </a:solidFill>
                </a:rPr>
                <a:t>eu</a:t>
              </a:r>
              <a:r>
                <a:rPr lang="en-US" sz="1100" dirty="0">
                  <a:solidFill>
                    <a:schemeClr val="tx1"/>
                  </a:solidFill>
                </a:rPr>
                <a:t> at the </a:t>
              </a:r>
              <a:r>
                <a:rPr lang="en-US" sz="1100" dirty="0" smtClean="0">
                  <a:solidFill>
                    <a:schemeClr val="tx1"/>
                  </a:solidFill>
                </a:rPr>
                <a:t>moment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en-US" sz="1100" dirty="0" smtClean="0">
                  <a:solidFill>
                    <a:schemeClr val="tx1"/>
                  </a:solidFill>
                </a:rPr>
                <a:t>I’m thinking </a:t>
              </a:r>
              <a:r>
                <a:rPr lang="en-US" sz="1100" dirty="0">
                  <a:solidFill>
                    <a:schemeClr val="tx1"/>
                  </a:solidFill>
                </a:rPr>
                <a:t>of getting some ___ delivered to the </a:t>
              </a:r>
              <a:r>
                <a:rPr lang="en-US" sz="1100" dirty="0" smtClean="0">
                  <a:solidFill>
                    <a:schemeClr val="tx1"/>
                  </a:solidFill>
                </a:rPr>
                <a:t>hotel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you can pay for </a:t>
              </a:r>
              <a:r>
                <a:rPr lang="en-US" sz="1100" dirty="0" smtClean="0">
                  <a:solidFill>
                    <a:schemeClr val="tx1"/>
                  </a:solidFill>
                </a:rPr>
                <a:t>___ clones </a:t>
              </a:r>
              <a:r>
                <a:rPr lang="en-US" sz="1100" dirty="0">
                  <a:solidFill>
                    <a:schemeClr val="tx1"/>
                  </a:solidFill>
                </a:rPr>
                <a:t>with </a:t>
              </a:r>
              <a:r>
                <a:rPr lang="en-US" sz="1100" dirty="0" smtClean="0">
                  <a:solidFill>
                    <a:schemeClr val="tx1"/>
                  </a:solidFill>
                </a:rPr>
                <a:t>bitcoin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mr-IN" sz="1100" dirty="0" smtClean="0">
                  <a:solidFill>
                    <a:schemeClr val="tx1"/>
                  </a:solidFill>
                </a:rPr>
                <a:t>……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05631" y="4077877"/>
              <a:ext cx="123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smtClean="0"/>
                <a:t>Target Keywords</a:t>
              </a:r>
              <a:endParaRPr lang="en-US" sz="12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71437" y="4082092"/>
              <a:ext cx="1365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Masked Sentences</a:t>
              </a:r>
              <a:endParaRPr lang="en-US" sz="1200" b="1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648234" y="4638905"/>
              <a:ext cx="2714251" cy="113430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vendor review </a:t>
              </a:r>
              <a:r>
                <a:rPr lang="en-US" sz="1100" dirty="0" err="1">
                  <a:solidFill>
                    <a:schemeClr val="tx1"/>
                  </a:solidFill>
                </a:rPr>
                <a:t>fishwithscales</a:t>
              </a:r>
              <a:r>
                <a:rPr lang="en-US" sz="1100" dirty="0">
                  <a:solidFill>
                    <a:schemeClr val="tx1"/>
                  </a:solidFill>
                </a:rPr>
                <a:t> 35g ___ 5g heroin </a:t>
              </a:r>
              <a:r>
                <a:rPr lang="en-US" sz="1100" dirty="0" smtClean="0">
                  <a:solidFill>
                    <a:schemeClr val="tx1"/>
                  </a:solidFill>
                </a:rPr>
                <a:t>4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en-US" sz="1100" dirty="0" smtClean="0">
                  <a:solidFill>
                    <a:schemeClr val="tx1"/>
                  </a:solidFill>
                </a:rPr>
                <a:t>I did order </a:t>
              </a:r>
              <a:r>
                <a:rPr lang="en-US" sz="1100" dirty="0">
                  <a:solidFill>
                    <a:schemeClr val="tx1"/>
                  </a:solidFill>
                </a:rPr>
                <a:t>a gram of </a:t>
              </a:r>
              <a:r>
                <a:rPr lang="en-US" sz="1100" dirty="0" smtClean="0">
                  <a:solidFill>
                    <a:schemeClr val="tx1"/>
                  </a:solidFill>
                </a:rPr>
                <a:t>___ from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kingopi</a:t>
              </a:r>
              <a:endParaRPr lang="en-US" sz="1100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charset="0"/>
                <a:buChar char="•"/>
              </a:pPr>
              <a:r>
                <a:rPr lang="en-US" sz="1100" dirty="0" smtClean="0">
                  <a:solidFill>
                    <a:schemeClr val="tx1"/>
                  </a:solidFill>
                </a:rPr>
                <a:t>you </a:t>
              </a:r>
              <a:r>
                <a:rPr lang="en-US" sz="1100" dirty="0">
                  <a:solidFill>
                    <a:schemeClr val="tx1"/>
                  </a:solidFill>
                </a:rPr>
                <a:t>can pay for </a:t>
              </a:r>
              <a:r>
                <a:rPr lang="en-US" sz="1100" dirty="0" smtClean="0">
                  <a:solidFill>
                    <a:schemeClr val="tx1"/>
                  </a:solidFill>
                </a:rPr>
                <a:t>___ clones </a:t>
              </a:r>
              <a:r>
                <a:rPr lang="en-US" sz="1100" dirty="0">
                  <a:solidFill>
                    <a:schemeClr val="tx1"/>
                  </a:solidFill>
                </a:rPr>
                <a:t>with </a:t>
              </a:r>
              <a:r>
                <a:rPr lang="en-US" sz="1100" dirty="0" smtClean="0">
                  <a:solidFill>
                    <a:schemeClr val="tx1"/>
                  </a:solidFill>
                </a:rPr>
                <a:t>bitcoin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mr-IN" sz="1100" dirty="0" smtClean="0">
                  <a:solidFill>
                    <a:schemeClr val="tx1"/>
                  </a:solidFill>
                </a:rPr>
                <a:t>……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17220" y="4077877"/>
              <a:ext cx="1888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Filtered Masked Sentences</a:t>
              </a:r>
              <a:endParaRPr lang="en-US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173242" y="4567423"/>
              <a:ext cx="898743" cy="1277273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weed</a:t>
              </a:r>
            </a:p>
            <a:p>
              <a:pPr algn="ctr"/>
              <a:r>
                <a:rPr lang="en-US" sz="1100" dirty="0"/>
                <a:t>c</a:t>
              </a:r>
              <a:r>
                <a:rPr lang="en-US" sz="1100" dirty="0" smtClean="0"/>
                <a:t>oke</a:t>
              </a:r>
            </a:p>
            <a:p>
              <a:pPr algn="ctr"/>
              <a:r>
                <a:rPr lang="en-US" sz="1100" dirty="0"/>
                <a:t>b</a:t>
              </a:r>
              <a:r>
                <a:rPr lang="en-US" sz="1100" dirty="0" smtClean="0"/>
                <a:t>lueberry</a:t>
              </a:r>
            </a:p>
            <a:p>
              <a:pPr algn="ctr"/>
              <a:r>
                <a:rPr lang="en-US" sz="1100" dirty="0"/>
                <a:t>b</a:t>
              </a:r>
              <a:r>
                <a:rPr lang="en-US" sz="1100" dirty="0" smtClean="0"/>
                <a:t>ananas</a:t>
              </a:r>
            </a:p>
            <a:p>
              <a:pPr algn="ctr"/>
              <a:r>
                <a:rPr lang="en-US" sz="1100" dirty="0"/>
                <a:t>p</a:t>
              </a:r>
              <a:r>
                <a:rPr lang="en-US" sz="1100" dirty="0" smtClean="0"/>
                <a:t>ot</a:t>
              </a:r>
            </a:p>
            <a:p>
              <a:pPr algn="ctr"/>
              <a:r>
                <a:rPr lang="en-US" sz="1100" dirty="0"/>
                <a:t>g</a:t>
              </a:r>
              <a:r>
                <a:rPr lang="en-US" sz="1100" dirty="0" smtClean="0"/>
                <a:t>old</a:t>
              </a:r>
            </a:p>
            <a:p>
              <a:pPr algn="ctr"/>
              <a:r>
                <a:rPr lang="mr-IN" sz="1100" dirty="0" smtClean="0"/>
                <a:t>…</a:t>
              </a:r>
              <a:endParaRPr lang="en-US" sz="1100" dirty="0" smtClean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720622" y="4082092"/>
              <a:ext cx="16802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Euphemism Candidates</a:t>
              </a:r>
              <a:endParaRPr lang="en-US" sz="1200" b="1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>
              <a:off x="2814074" y="4118760"/>
              <a:ext cx="4692" cy="19584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219683" y="4080470"/>
              <a:ext cx="14193" cy="196670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576342" y="4055837"/>
              <a:ext cx="12371" cy="205869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35693" y="6114526"/>
              <a:ext cx="21208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Extracting masked sentences from the text corpus (</a:t>
              </a:r>
              <a:r>
                <a:rPr lang="en-US" sz="1200" b="1" i="1" dirty="0" smtClean="0"/>
                <a:t>e.</a:t>
              </a:r>
              <a:r>
                <a:rPr lang="en-US" sz="1200" b="1" i="1" dirty="0"/>
                <a:t>g</a:t>
              </a:r>
              <a:r>
                <a:rPr lang="en-US" sz="1200" b="1" i="1" dirty="0" smtClean="0"/>
                <a:t>.</a:t>
              </a:r>
              <a:r>
                <a:rPr lang="en-US" sz="1200" b="1" dirty="0" smtClean="0"/>
                <a:t>, Reddit)</a:t>
              </a:r>
              <a:endParaRPr lang="en-US" sz="1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71195" y="6114526"/>
              <a:ext cx="23111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Filtering masked sentences which are not related to the target senses</a:t>
              </a:r>
              <a:endParaRPr lang="en-US" sz="12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69866" y="6128725"/>
              <a:ext cx="22376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Generating candidates by Masked Language Model using BERT</a:t>
              </a:r>
              <a:endParaRPr lang="en-US" sz="1200" b="1" dirty="0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0" y="3051430"/>
            <a:ext cx="12192000" cy="2310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87829" y="248437"/>
            <a:ext cx="11016686" cy="2483245"/>
            <a:chOff x="587829" y="248437"/>
            <a:chExt cx="11016686" cy="2483245"/>
          </a:xfrm>
        </p:grpSpPr>
        <p:sp>
          <p:nvSpPr>
            <p:cNvPr id="9" name="Rounded Rectangle 8"/>
            <p:cNvSpPr/>
            <p:nvPr/>
          </p:nvSpPr>
          <p:spPr>
            <a:xfrm>
              <a:off x="3063633" y="655567"/>
              <a:ext cx="1007844" cy="5853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ysClr val="windowText" lastClr="000000"/>
                  </a:solidFill>
                </a:rPr>
                <a:t>Euphemism</a:t>
              </a:r>
            </a:p>
            <a:p>
              <a:pPr algn="ctr"/>
              <a:r>
                <a:rPr lang="en-US" sz="1100" b="1" dirty="0" smtClean="0">
                  <a:solidFill>
                    <a:sysClr val="windowText" lastClr="000000"/>
                  </a:solidFill>
                </a:rPr>
                <a:t>Detection</a:t>
              </a:r>
              <a:endParaRPr lang="en-US" sz="11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577865" y="664060"/>
              <a:ext cx="1096574" cy="54651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ysClr val="windowText" lastClr="000000"/>
                  </a:solidFill>
                </a:rPr>
                <a:t>Euphemism Identification</a:t>
              </a:r>
              <a:endParaRPr lang="en-US" sz="11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7829" y="584254"/>
              <a:ext cx="1736280" cy="728006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1. Raw text </a:t>
              </a:r>
              <a:r>
                <a:rPr lang="en-US" sz="1100" dirty="0">
                  <a:solidFill>
                    <a:sysClr val="windowText" lastClr="000000"/>
                  </a:solidFill>
                </a:rPr>
                <a:t>c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orpus</a:t>
              </a:r>
            </a:p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2. A list of target keywords (</a:t>
              </a:r>
              <a:r>
                <a:rPr lang="en-US" sz="1100" i="1" dirty="0" smtClean="0">
                  <a:solidFill>
                    <a:sysClr val="windowText" lastClr="000000"/>
                  </a:solidFill>
                </a:rPr>
                <a:t>e.g.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, heroin, ecstasy, </a:t>
              </a:r>
              <a:r>
                <a:rPr lang="en-US" sz="1100" i="1" dirty="0" smtClean="0">
                  <a:solidFill>
                    <a:sysClr val="windowText" lastClr="000000"/>
                  </a:solidFill>
                </a:rPr>
                <a:t>etc.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1" idx="3"/>
              <a:endCxn id="9" idx="1"/>
            </p:cNvCxnSpPr>
            <p:nvPr/>
          </p:nvCxnSpPr>
          <p:spPr>
            <a:xfrm>
              <a:off x="2324109" y="948257"/>
              <a:ext cx="7395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546133" y="1489336"/>
              <a:ext cx="2042845" cy="525372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ysClr val="windowText" lastClr="000000"/>
                  </a:solidFill>
                </a:rPr>
                <a:t>OUTPUT</a:t>
              </a:r>
            </a:p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 list of euphemism </a:t>
              </a:r>
              <a:r>
                <a:rPr lang="en-US" sz="1100" dirty="0">
                  <a:solidFill>
                    <a:sysClr val="windowText" lastClr="000000"/>
                  </a:solidFill>
                </a:rPr>
                <a:t>c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andidates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9" idx="3"/>
              <a:endCxn id="10" idx="1"/>
            </p:cNvCxnSpPr>
            <p:nvPr/>
          </p:nvCxnSpPr>
          <p:spPr>
            <a:xfrm flipV="1">
              <a:off x="4071477" y="937320"/>
              <a:ext cx="3506388" cy="10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2"/>
              <a:endCxn id="20" idx="0"/>
            </p:cNvCxnSpPr>
            <p:nvPr/>
          </p:nvCxnSpPr>
          <p:spPr>
            <a:xfrm>
              <a:off x="3567555" y="1240946"/>
              <a:ext cx="1" cy="2483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7191426" y="1488458"/>
              <a:ext cx="1864490" cy="588682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ysClr val="windowText" lastClr="000000"/>
                  </a:solidFill>
                </a:rPr>
                <a:t>OUTPUT</a:t>
              </a:r>
            </a:p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The target keyword to which each candidate refers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10" idx="2"/>
              <a:endCxn id="27" idx="0"/>
            </p:cNvCxnSpPr>
            <p:nvPr/>
          </p:nvCxnSpPr>
          <p:spPr>
            <a:xfrm flipH="1">
              <a:off x="8123671" y="1210579"/>
              <a:ext cx="2481" cy="2778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8" name="Chart 37"/>
            <p:cNvGraphicFramePr/>
            <p:nvPr>
              <p:extLst>
                <p:ext uri="{D42A27DB-BD31-4B8C-83A1-F6EECF244321}">
                  <p14:modId xmlns:p14="http://schemas.microsoft.com/office/powerpoint/2010/main" val="854937646"/>
                </p:ext>
              </p:extLst>
            </p:nvPr>
          </p:nvGraphicFramePr>
          <p:xfrm>
            <a:off x="9153452" y="603904"/>
            <a:ext cx="2451063" cy="21277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4643528" y="1059524"/>
              <a:ext cx="898743" cy="1277273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weed</a:t>
              </a:r>
            </a:p>
            <a:p>
              <a:pPr algn="ctr"/>
              <a:r>
                <a:rPr lang="en-US" sz="1100" dirty="0"/>
                <a:t>c</a:t>
              </a:r>
              <a:r>
                <a:rPr lang="en-US" sz="1100" dirty="0" smtClean="0"/>
                <a:t>oke</a:t>
              </a:r>
            </a:p>
            <a:p>
              <a:pPr algn="ctr"/>
              <a:r>
                <a:rPr lang="en-US" sz="1100" dirty="0"/>
                <a:t>b</a:t>
              </a:r>
              <a:r>
                <a:rPr lang="en-US" sz="1100" dirty="0" smtClean="0"/>
                <a:t>lueberry</a:t>
              </a:r>
            </a:p>
            <a:p>
              <a:pPr algn="ctr"/>
              <a:r>
                <a:rPr lang="en-US" sz="1100" dirty="0" smtClean="0"/>
                <a:t>bananas</a:t>
              </a:r>
            </a:p>
            <a:p>
              <a:pPr algn="ctr"/>
              <a:r>
                <a:rPr lang="en-US" sz="1100" dirty="0" smtClean="0"/>
                <a:t>pot</a:t>
              </a:r>
            </a:p>
            <a:p>
              <a:pPr algn="ctr"/>
              <a:r>
                <a:rPr lang="en-US" sz="1100" dirty="0" smtClean="0"/>
                <a:t>gold</a:t>
              </a:r>
            </a:p>
            <a:p>
              <a:pPr algn="ctr"/>
              <a:r>
                <a:rPr lang="mr-IN" sz="1100" dirty="0" smtClean="0"/>
                <a:t>…</a:t>
              </a:r>
              <a:endParaRPr lang="en-US" sz="1100" dirty="0" smtClean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248375" y="248437"/>
              <a:ext cx="1175327" cy="614487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1. 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A 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Euphemism (</a:t>
              </a:r>
              <a:r>
                <a:rPr lang="en-US" sz="1100" i="1" dirty="0" smtClean="0">
                  <a:solidFill>
                    <a:sysClr val="windowText" lastClr="000000"/>
                  </a:solidFill>
                </a:rPr>
                <a:t>e.g.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, weed)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140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303486" y="4021119"/>
            <a:ext cx="10407540" cy="2879378"/>
            <a:chOff x="1489245" y="3879991"/>
            <a:chExt cx="10407540" cy="2879378"/>
          </a:xfrm>
        </p:grpSpPr>
        <p:sp>
          <p:nvSpPr>
            <p:cNvPr id="22" name="TextBox 21"/>
            <p:cNvSpPr txBox="1"/>
            <p:nvPr/>
          </p:nvSpPr>
          <p:spPr>
            <a:xfrm>
              <a:off x="1531623" y="4915609"/>
              <a:ext cx="898743" cy="2616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weed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018945" y="4326364"/>
              <a:ext cx="2880739" cy="164770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charset="0"/>
                <a:buChar char="•"/>
              </a:pPr>
              <a:r>
                <a:rPr lang="en-US" sz="1100" dirty="0" err="1" smtClean="0">
                  <a:solidFill>
                    <a:schemeClr val="tx1"/>
                  </a:solidFill>
                </a:rPr>
                <a:t>i</a:t>
              </a:r>
              <a:r>
                <a:rPr lang="en-US" sz="1100" dirty="0" smtClean="0">
                  <a:solidFill>
                    <a:schemeClr val="tx1"/>
                  </a:solidFill>
                </a:rPr>
                <a:t> want to buy a gram of ___ but if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thats</a:t>
              </a:r>
              <a:r>
                <a:rPr lang="en-US" sz="1100" dirty="0" smtClean="0">
                  <a:solidFill>
                    <a:schemeClr val="tx1"/>
                  </a:solidFill>
                </a:rPr>
                <a:t> 7$ will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i</a:t>
              </a:r>
              <a:r>
                <a:rPr lang="en-US" sz="1100" dirty="0" smtClean="0">
                  <a:solidFill>
                    <a:schemeClr val="tx1"/>
                  </a:solidFill>
                </a:rPr>
                <a:t> have enough to cover shipping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en-US" sz="1100" dirty="0" smtClean="0">
                  <a:solidFill>
                    <a:schemeClr val="tx1"/>
                  </a:solidFill>
                </a:rPr>
                <a:t>___ is everywhere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en-US" sz="1100" dirty="0" err="1" smtClean="0">
                  <a:solidFill>
                    <a:schemeClr val="tx1"/>
                  </a:solidFill>
                </a:rPr>
                <a:t>i</a:t>
              </a:r>
              <a:r>
                <a:rPr 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en-US" sz="1100" dirty="0">
                  <a:solidFill>
                    <a:schemeClr val="tx1"/>
                  </a:solidFill>
                </a:rPr>
                <a:t>normally </a:t>
              </a:r>
              <a:r>
                <a:rPr lang="en-US" sz="1100" dirty="0" err="1">
                  <a:solidFill>
                    <a:schemeClr val="tx1"/>
                  </a:solidFill>
                </a:rPr>
                <a:t>dont</a:t>
              </a:r>
              <a:r>
                <a:rPr lang="en-US" sz="1100" dirty="0">
                  <a:solidFill>
                    <a:schemeClr val="tx1"/>
                  </a:solidFill>
                </a:rPr>
                <a:t> care for </a:t>
              </a:r>
              <a:r>
                <a:rPr lang="en-US" sz="1100" dirty="0" smtClean="0">
                  <a:solidFill>
                    <a:schemeClr val="tx1"/>
                  </a:solidFill>
                </a:rPr>
                <a:t>___ but </a:t>
              </a:r>
              <a:r>
                <a:rPr lang="en-US" sz="1100" dirty="0">
                  <a:solidFill>
                    <a:schemeClr val="tx1"/>
                  </a:solidFill>
                </a:rPr>
                <a:t>it just enhanced the benzo and opiate </a:t>
              </a:r>
              <a:r>
                <a:rPr lang="en-US" sz="1100" dirty="0" smtClean="0">
                  <a:solidFill>
                    <a:schemeClr val="tx1"/>
                  </a:solidFill>
                </a:rPr>
                <a:t>high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en-US" sz="1100" dirty="0" smtClean="0">
                  <a:solidFill>
                    <a:schemeClr val="tx1"/>
                  </a:solidFill>
                </a:rPr>
                <a:t>___ is </a:t>
              </a:r>
              <a:r>
                <a:rPr lang="en-US" sz="1100" dirty="0">
                  <a:solidFill>
                    <a:schemeClr val="tx1"/>
                  </a:solidFill>
                </a:rPr>
                <a:t>fucking brilliant full of lovely crystals and resin sticky fingers with a very pungent </a:t>
              </a:r>
              <a:r>
                <a:rPr lang="en-US" sz="1100" dirty="0" smtClean="0">
                  <a:solidFill>
                    <a:schemeClr val="tx1"/>
                  </a:solidFill>
                </a:rPr>
                <a:t>smell</a:t>
              </a:r>
              <a:endParaRPr lang="en-US" sz="11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charset="0"/>
                <a:buChar char="•"/>
              </a:pPr>
              <a:r>
                <a:rPr lang="mr-IN" sz="1100" dirty="0" smtClean="0">
                  <a:solidFill>
                    <a:schemeClr val="tx1"/>
                  </a:solidFill>
                </a:rPr>
                <a:t>……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89245" y="4033160"/>
              <a:ext cx="936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Euphemism</a:t>
              </a:r>
              <a:endParaRPr lang="en-US" sz="12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65295" y="4036974"/>
              <a:ext cx="1365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Masked Sentences</a:t>
              </a:r>
              <a:endParaRPr lang="en-US" sz="1200" b="1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542092" y="4593787"/>
              <a:ext cx="2714251" cy="113430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charset="0"/>
                <a:buChar char="•"/>
              </a:pPr>
              <a:r>
                <a:rPr lang="en-US" sz="1100" dirty="0" err="1">
                  <a:solidFill>
                    <a:schemeClr val="tx1"/>
                  </a:solidFill>
                </a:rPr>
                <a:t>i</a:t>
              </a:r>
              <a:r>
                <a:rPr lang="en-US" sz="1100" dirty="0">
                  <a:solidFill>
                    <a:schemeClr val="tx1"/>
                  </a:solidFill>
                </a:rPr>
                <a:t> normally </a:t>
              </a:r>
              <a:r>
                <a:rPr lang="en-US" sz="1100" dirty="0" err="1">
                  <a:solidFill>
                    <a:schemeClr val="tx1"/>
                  </a:solidFill>
                </a:rPr>
                <a:t>dont</a:t>
              </a:r>
              <a:r>
                <a:rPr lang="en-US" sz="1100" dirty="0">
                  <a:solidFill>
                    <a:schemeClr val="tx1"/>
                  </a:solidFill>
                </a:rPr>
                <a:t> care for ___ but it just enhanced the benzo and opiate high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___ is fucking brilliant full of lovely crystals and resin sticky fingers with a very pungent smell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mr-IN" sz="1100" dirty="0" smtClean="0">
                  <a:solidFill>
                    <a:schemeClr val="tx1"/>
                  </a:solidFill>
                </a:rPr>
                <a:t>……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11078" y="4032759"/>
              <a:ext cx="1888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Filtered Masked Sentences</a:t>
              </a:r>
              <a:endParaRPr lang="en-US" sz="1200" b="1" dirty="0"/>
            </a:p>
          </p:txBody>
        </p:sp>
        <p:cxnSp>
          <p:nvCxnSpPr>
            <p:cNvPr id="32" name="Straight Connector 31"/>
            <p:cNvCxnSpPr>
              <a:endCxn id="44" idx="0"/>
            </p:cNvCxnSpPr>
            <p:nvPr/>
          </p:nvCxnSpPr>
          <p:spPr>
            <a:xfrm>
              <a:off x="2765817" y="3879991"/>
              <a:ext cx="6512" cy="218498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47" idx="0"/>
            </p:cNvCxnSpPr>
            <p:nvPr/>
          </p:nvCxnSpPr>
          <p:spPr>
            <a:xfrm>
              <a:off x="6255340" y="3992948"/>
              <a:ext cx="17209" cy="21200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726453" y="6064971"/>
              <a:ext cx="20917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Extracting masked sentences from the text corpus (</a:t>
              </a:r>
              <a:r>
                <a:rPr lang="en-US" sz="1200" b="1" i="1" dirty="0" smtClean="0"/>
                <a:t>e.g.</a:t>
              </a:r>
              <a:r>
                <a:rPr lang="en-US" sz="1200" b="1" dirty="0" smtClean="0"/>
                <a:t>, Reddit)</a:t>
              </a:r>
              <a:endParaRPr lang="en-US" sz="1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54517" y="6113038"/>
              <a:ext cx="203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Coarse Classification: Filter the non-target related sentences</a:t>
              </a:r>
              <a:endParaRPr lang="en-US" sz="12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307894" y="6216896"/>
              <a:ext cx="2349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/>
                <a:t>Fine-Grained Classification</a:t>
              </a:r>
              <a:endParaRPr lang="en-US" sz="1200" b="1" dirty="0"/>
            </a:p>
          </p:txBody>
        </p:sp>
        <p:graphicFrame>
          <p:nvGraphicFramePr>
            <p:cNvPr id="31" name="Chart 30"/>
            <p:cNvGraphicFramePr/>
            <p:nvPr>
              <p:extLst>
                <p:ext uri="{D42A27DB-BD31-4B8C-83A1-F6EECF244321}">
                  <p14:modId xmlns:p14="http://schemas.microsoft.com/office/powerpoint/2010/main" val="1477177229"/>
                </p:ext>
              </p:extLst>
            </p:nvPr>
          </p:nvGraphicFramePr>
          <p:xfrm>
            <a:off x="9445722" y="4001094"/>
            <a:ext cx="2451063" cy="21277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39" name="Rounded Rectangle 38"/>
          <p:cNvSpPr/>
          <p:nvPr/>
        </p:nvSpPr>
        <p:spPr>
          <a:xfrm>
            <a:off x="288494" y="174414"/>
            <a:ext cx="745133" cy="3086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ysClr val="windowText" lastClr="000000"/>
                </a:solidFill>
              </a:rPr>
              <a:t>Training</a:t>
            </a:r>
            <a:endParaRPr lang="en-US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686087" y="190510"/>
            <a:ext cx="1512793" cy="308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ysClr val="windowText" lastClr="000000"/>
                </a:solidFill>
              </a:rPr>
              <a:t>Coarse Classifier</a:t>
            </a:r>
            <a:endParaRPr lang="en-US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274917" y="147191"/>
            <a:ext cx="1616338" cy="308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ysClr val="windowText" lastClr="000000"/>
                </a:solidFill>
              </a:rPr>
              <a:t>Fine-Grained Classifier</a:t>
            </a:r>
            <a:endParaRPr lang="en-US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085357" y="775466"/>
            <a:ext cx="2714251" cy="11343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vendor review </a:t>
            </a:r>
            <a:r>
              <a:rPr lang="en-US" sz="1100" dirty="0" err="1">
                <a:solidFill>
                  <a:schemeClr val="tx1"/>
                </a:solidFill>
              </a:rPr>
              <a:t>fishwithscales</a:t>
            </a:r>
            <a:r>
              <a:rPr lang="en-US" sz="1100" dirty="0">
                <a:solidFill>
                  <a:schemeClr val="tx1"/>
                </a:solidFill>
              </a:rPr>
              <a:t> 35g ___ 5g heroin </a:t>
            </a:r>
            <a:r>
              <a:rPr lang="en-US" sz="1100" dirty="0" smtClean="0">
                <a:solidFill>
                  <a:schemeClr val="tx1"/>
                </a:solidFill>
              </a:rPr>
              <a:t>4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I did order </a:t>
            </a:r>
            <a:r>
              <a:rPr lang="en-US" sz="1100" dirty="0">
                <a:solidFill>
                  <a:schemeClr val="tx1"/>
                </a:solidFill>
              </a:rPr>
              <a:t>a gram of </a:t>
            </a:r>
            <a:r>
              <a:rPr lang="en-US" sz="1100" dirty="0" smtClean="0">
                <a:solidFill>
                  <a:schemeClr val="tx1"/>
                </a:solidFill>
              </a:rPr>
              <a:t>___ from </a:t>
            </a:r>
            <a:r>
              <a:rPr lang="en-US" sz="1100" dirty="0" err="1" smtClean="0">
                <a:solidFill>
                  <a:schemeClr val="tx1"/>
                </a:solidFill>
              </a:rPr>
              <a:t>kingopi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you </a:t>
            </a:r>
            <a:r>
              <a:rPr lang="en-US" sz="1100" dirty="0">
                <a:solidFill>
                  <a:schemeClr val="tx1"/>
                </a:solidFill>
              </a:rPr>
              <a:t>can pay for </a:t>
            </a:r>
            <a:r>
              <a:rPr lang="en-US" sz="1100" dirty="0" smtClean="0">
                <a:solidFill>
                  <a:schemeClr val="tx1"/>
                </a:solidFill>
              </a:rPr>
              <a:t>___ clones </a:t>
            </a:r>
            <a:r>
              <a:rPr lang="en-US" sz="1100" dirty="0">
                <a:solidFill>
                  <a:schemeClr val="tx1"/>
                </a:solidFill>
              </a:rPr>
              <a:t>with </a:t>
            </a:r>
            <a:r>
              <a:rPr lang="en-US" sz="1100" dirty="0" smtClean="0">
                <a:solidFill>
                  <a:schemeClr val="tx1"/>
                </a:solidFill>
              </a:rPr>
              <a:t>bitcoin</a:t>
            </a:r>
          </a:p>
          <a:p>
            <a:pPr marL="171450" indent="-171450">
              <a:buFont typeface="Arial" charset="0"/>
              <a:buChar char="•"/>
            </a:pPr>
            <a:r>
              <a:rPr lang="mr-IN" sz="1100" dirty="0" smtClean="0">
                <a:solidFill>
                  <a:schemeClr val="tx1"/>
                </a:solidFill>
              </a:rPr>
              <a:t>……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085357" y="2222918"/>
            <a:ext cx="2714251" cy="9522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best ___ vendors in </a:t>
            </a:r>
            <a:r>
              <a:rPr lang="en-US" sz="1100" dirty="0" err="1">
                <a:solidFill>
                  <a:schemeClr val="tx1"/>
                </a:solidFill>
              </a:rPr>
              <a:t>eu</a:t>
            </a:r>
            <a:r>
              <a:rPr lang="en-US" sz="1100" dirty="0">
                <a:solidFill>
                  <a:schemeClr val="tx1"/>
                </a:solidFill>
              </a:rPr>
              <a:t> at the moment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I’m thinking of getting some ___ delivered to the </a:t>
            </a:r>
            <a:r>
              <a:rPr lang="en-US" sz="1100" dirty="0" smtClean="0">
                <a:solidFill>
                  <a:schemeClr val="tx1"/>
                </a:solidFill>
              </a:rPr>
              <a:t>hotel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how much does </a:t>
            </a:r>
            <a:r>
              <a:rPr lang="en-US" sz="1100" dirty="0" smtClean="0">
                <a:solidFill>
                  <a:schemeClr val="tx1"/>
                </a:solidFill>
              </a:rPr>
              <a:t>___ typically </a:t>
            </a:r>
            <a:r>
              <a:rPr lang="en-US" sz="1100" dirty="0">
                <a:solidFill>
                  <a:schemeClr val="tx1"/>
                </a:solidFill>
              </a:rPr>
              <a:t>cost</a:t>
            </a:r>
          </a:p>
          <a:p>
            <a:pPr marL="171450" indent="-171450">
              <a:buFont typeface="Arial" charset="0"/>
              <a:buChar char="•"/>
            </a:pPr>
            <a:r>
              <a:rPr lang="mr-IN" sz="1100" dirty="0" smtClean="0">
                <a:solidFill>
                  <a:schemeClr val="tx1"/>
                </a:solidFill>
              </a:rPr>
              <a:t>……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-3457" y="3766725"/>
            <a:ext cx="12192000" cy="2310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83956" y="1206923"/>
            <a:ext cx="404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/>
              <a:t>Pos</a:t>
            </a:r>
            <a:endParaRPr 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682146" y="2533373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Neg</a:t>
            </a:r>
            <a:endParaRPr lang="en-US" sz="1200" b="1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5930556" y="-6174"/>
            <a:ext cx="9730" cy="37466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7346947" y="617168"/>
            <a:ext cx="3472285" cy="8707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i</a:t>
            </a:r>
            <a:r>
              <a:rPr lang="en-US" sz="1100" dirty="0" smtClean="0">
                <a:solidFill>
                  <a:schemeClr val="tx1"/>
                </a:solidFill>
              </a:rPr>
              <a:t> normally </a:t>
            </a:r>
            <a:r>
              <a:rPr lang="en-US" sz="1100" dirty="0" err="1" smtClean="0">
                <a:solidFill>
                  <a:schemeClr val="tx1"/>
                </a:solidFill>
              </a:rPr>
              <a:t>dont</a:t>
            </a:r>
            <a:r>
              <a:rPr lang="en-US" sz="1100" dirty="0" smtClean="0">
                <a:solidFill>
                  <a:schemeClr val="tx1"/>
                </a:solidFill>
              </a:rPr>
              <a:t> care for ___ but it just enhanced the benzo and opiate high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___ is </a:t>
            </a:r>
            <a:r>
              <a:rPr lang="en-US" sz="1100" dirty="0">
                <a:solidFill>
                  <a:schemeClr val="tx1"/>
                </a:solidFill>
              </a:rPr>
              <a:t>fucking brilliant full of lovely crystals and resin sticky fingers with a very pungent </a:t>
            </a:r>
            <a:r>
              <a:rPr lang="en-US" sz="1100" dirty="0" smtClean="0">
                <a:solidFill>
                  <a:schemeClr val="tx1"/>
                </a:solidFill>
              </a:rPr>
              <a:t>smell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mr-IN" sz="1100" dirty="0" smtClean="0">
                <a:solidFill>
                  <a:schemeClr val="tx1"/>
                </a:solidFill>
              </a:rPr>
              <a:t>……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7346945" y="1643667"/>
            <a:ext cx="3472285" cy="782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cocaine benzos </a:t>
            </a:r>
            <a:r>
              <a:rPr lang="en-US" sz="1100" dirty="0" err="1">
                <a:solidFill>
                  <a:schemeClr val="tx1"/>
                </a:solidFill>
              </a:rPr>
              <a:t>mdma</a:t>
            </a:r>
            <a:r>
              <a:rPr lang="en-US" sz="1100" dirty="0">
                <a:solidFill>
                  <a:schemeClr val="tx1"/>
                </a:solidFill>
              </a:rPr>
              <a:t> and </a:t>
            </a:r>
            <a:r>
              <a:rPr lang="en-US" sz="1100" dirty="0" smtClean="0">
                <a:solidFill>
                  <a:schemeClr val="tx1"/>
                </a:solidFill>
              </a:rPr>
              <a:t>___ really </a:t>
            </a:r>
            <a:r>
              <a:rPr lang="en-US" sz="1100" dirty="0">
                <a:solidFill>
                  <a:schemeClr val="tx1"/>
                </a:solidFill>
              </a:rPr>
              <a:t>stand out as drugs that are easy to find in high </a:t>
            </a:r>
            <a:r>
              <a:rPr lang="en-US" sz="1100" dirty="0" smtClean="0">
                <a:solidFill>
                  <a:schemeClr val="tx1"/>
                </a:solidFill>
              </a:rPr>
              <a:t>potency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an interesting experience with some smoked </a:t>
            </a:r>
            <a:r>
              <a:rPr lang="en-US" sz="1100" dirty="0" smtClean="0">
                <a:solidFill>
                  <a:schemeClr val="tx1"/>
                </a:solidFill>
              </a:rPr>
              <a:t>3 ___ 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mr-IN" sz="1100" dirty="0" smtClean="0">
                <a:solidFill>
                  <a:schemeClr val="tx1"/>
                </a:solidFill>
              </a:rPr>
              <a:t>……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346946" y="2568393"/>
            <a:ext cx="3472285" cy="782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these products can sometimes be found in shitty and dangerous </a:t>
            </a:r>
            <a:r>
              <a:rPr lang="en-US" sz="1100" dirty="0" smtClean="0">
                <a:solidFill>
                  <a:schemeClr val="tx1"/>
                </a:solidFill>
              </a:rPr>
              <a:t>___ pills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he has 250 mg </a:t>
            </a:r>
            <a:r>
              <a:rPr lang="en-US" sz="1100" dirty="0" smtClean="0">
                <a:solidFill>
                  <a:schemeClr val="tx1"/>
                </a:solidFill>
              </a:rPr>
              <a:t>___ pills </a:t>
            </a:r>
            <a:r>
              <a:rPr lang="en-US" sz="1100" dirty="0">
                <a:solidFill>
                  <a:schemeClr val="tx1"/>
                </a:solidFill>
              </a:rPr>
              <a:t>at 15$10 pills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mr-IN" sz="1100" dirty="0" smtClean="0">
                <a:solidFill>
                  <a:schemeClr val="tx1"/>
                </a:solidFill>
              </a:rPr>
              <a:t>……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64866" y="91012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marijuana</a:t>
            </a:r>
            <a:endParaRPr lang="en-US" sz="1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776329" y="1892911"/>
            <a:ext cx="602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h</a:t>
            </a:r>
            <a:r>
              <a:rPr lang="en-US" sz="1200" b="1" dirty="0" smtClean="0"/>
              <a:t>eroin</a:t>
            </a:r>
            <a:endParaRPr 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764036" y="2823424"/>
            <a:ext cx="642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</a:t>
            </a:r>
            <a:r>
              <a:rPr lang="en-US" sz="1200" b="1" dirty="0" smtClean="0"/>
              <a:t>cstasy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803202" y="334130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……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614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19669028"/>
              </p:ext>
            </p:extLst>
          </p:nvPr>
        </p:nvGraphicFramePr>
        <p:xfrm>
          <a:off x="352988" y="1151017"/>
          <a:ext cx="4245308" cy="3044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146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446</Words>
  <Application>Microsoft Macintosh PowerPoint</Application>
  <PresentationFormat>Widescreen</PresentationFormat>
  <Paragraphs>92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Wanzheng</dc:creator>
  <cp:lastModifiedBy>Zhu, Wanzheng</cp:lastModifiedBy>
  <cp:revision>102</cp:revision>
  <dcterms:created xsi:type="dcterms:W3CDTF">2020-09-17T06:27:21Z</dcterms:created>
  <dcterms:modified xsi:type="dcterms:W3CDTF">2020-12-04T04:08:24Z</dcterms:modified>
</cp:coreProperties>
</file>