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354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C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029986" y="1526686"/>
            <a:ext cx="8990946" cy="8121211"/>
          </a:xfrm>
          <a:custGeom>
            <a:avLst/>
            <a:gdLst/>
            <a:ahLst/>
            <a:cxnLst/>
            <a:rect l="l" t="t" r="r" b="b"/>
            <a:pathLst>
              <a:path w="8990946" h="8121211" extrusionOk="0">
                <a:moveTo>
                  <a:pt x="0" y="0"/>
                </a:moveTo>
                <a:lnTo>
                  <a:pt x="8990946" y="0"/>
                </a:lnTo>
                <a:lnTo>
                  <a:pt x="8990946" y="8121211"/>
                </a:lnTo>
                <a:lnTo>
                  <a:pt x="0" y="81212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57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38100"/>
              <a:ext cx="4816593" cy="232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 flipH="1">
            <a:off x="9467070" y="1282488"/>
            <a:ext cx="10218404" cy="6744147"/>
          </a:xfrm>
          <a:custGeom>
            <a:avLst/>
            <a:gdLst/>
            <a:ahLst/>
            <a:cxnLst/>
            <a:rect l="l" t="t" r="r" b="b"/>
            <a:pathLst>
              <a:path w="10218404" h="6744147" extrusionOk="0">
                <a:moveTo>
                  <a:pt x="10218404" y="0"/>
                </a:moveTo>
                <a:lnTo>
                  <a:pt x="0" y="0"/>
                </a:lnTo>
                <a:lnTo>
                  <a:pt x="0" y="6744147"/>
                </a:lnTo>
                <a:lnTo>
                  <a:pt x="10218404" y="6744147"/>
                </a:lnTo>
                <a:lnTo>
                  <a:pt x="1021840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821765" y="907130"/>
            <a:ext cx="1329534" cy="1239113"/>
          </a:xfrm>
          <a:custGeom>
            <a:avLst/>
            <a:gdLst/>
            <a:ahLst/>
            <a:cxnLst/>
            <a:rect l="l" t="t" r="r" b="b"/>
            <a:pathLst>
              <a:path w="1329534" h="1239113" extrusionOk="0">
                <a:moveTo>
                  <a:pt x="0" y="0"/>
                </a:moveTo>
                <a:lnTo>
                  <a:pt x="1329533" y="0"/>
                </a:lnTo>
                <a:lnTo>
                  <a:pt x="1329533" y="1239113"/>
                </a:lnTo>
                <a:lnTo>
                  <a:pt x="0" y="123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7093" r="-235638" b="-188016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13473936" y="8111600"/>
            <a:ext cx="715822" cy="718961"/>
          </a:xfrm>
          <a:custGeom>
            <a:avLst/>
            <a:gdLst/>
            <a:ahLst/>
            <a:cxnLst/>
            <a:rect l="l" t="t" r="r" b="b"/>
            <a:pathLst>
              <a:path w="715822" h="718961" extrusionOk="0">
                <a:moveTo>
                  <a:pt x="0" y="0"/>
                </a:moveTo>
                <a:lnTo>
                  <a:pt x="715821" y="0"/>
                </a:lnTo>
                <a:lnTo>
                  <a:pt x="715821" y="718961"/>
                </a:lnTo>
                <a:lnTo>
                  <a:pt x="0" y="7189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38105" r="-239404" b="-316007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1886580" y="3371299"/>
            <a:ext cx="7257418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7200" dirty="0">
                <a:latin typeface="Arvo"/>
                <a:sym typeface="Arvo"/>
              </a:rPr>
              <a:t>Pemasaran Online Menggunakan Media Sosial </a:t>
            </a:r>
            <a:endParaRPr lang="fi-FI" sz="1200" dirty="0"/>
          </a:p>
        </p:txBody>
      </p:sp>
      <p:sp>
        <p:nvSpPr>
          <p:cNvPr id="93" name="Google Shape;93;p13"/>
          <p:cNvSpPr/>
          <p:nvPr/>
        </p:nvSpPr>
        <p:spPr>
          <a:xfrm rot="982742">
            <a:off x="9538180" y="1210724"/>
            <a:ext cx="586128" cy="588698"/>
          </a:xfrm>
          <a:custGeom>
            <a:avLst/>
            <a:gdLst/>
            <a:ahLst/>
            <a:cxnLst/>
            <a:rect l="l" t="t" r="r" b="b"/>
            <a:pathLst>
              <a:path w="586128" h="588698" extrusionOk="0">
                <a:moveTo>
                  <a:pt x="0" y="0"/>
                </a:moveTo>
                <a:lnTo>
                  <a:pt x="586128" y="0"/>
                </a:lnTo>
                <a:lnTo>
                  <a:pt x="586128" y="588698"/>
                </a:lnTo>
                <a:lnTo>
                  <a:pt x="0" y="588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38105" r="-239404" b="-316007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58">
        <p159:morph option="byObject"/>
      </p:transition>
    </mc:Choice>
    <mc:Fallback>
      <p:transition spd="slow" advTm="235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1028700" y="2808609"/>
            <a:ext cx="16230600" cy="1946697"/>
            <a:chOff x="0" y="0"/>
            <a:chExt cx="2426857" cy="512710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2415301" cy="512710"/>
            </a:xfrm>
            <a:custGeom>
              <a:avLst/>
              <a:gdLst/>
              <a:ahLst/>
              <a:cxnLst/>
              <a:rect l="l" t="t" r="r" b="b"/>
              <a:pathLst>
                <a:path w="2415301" h="512710" extrusionOk="0">
                  <a:moveTo>
                    <a:pt x="43055" y="0"/>
                  </a:moveTo>
                  <a:lnTo>
                    <a:pt x="2372247" y="0"/>
                  </a:lnTo>
                  <a:cubicBezTo>
                    <a:pt x="2383666" y="0"/>
                    <a:pt x="2394617" y="4536"/>
                    <a:pt x="2402691" y="12610"/>
                  </a:cubicBezTo>
                  <a:cubicBezTo>
                    <a:pt x="2410765" y="20685"/>
                    <a:pt x="2415301" y="31636"/>
                    <a:pt x="2415301" y="43055"/>
                  </a:cubicBezTo>
                  <a:lnTo>
                    <a:pt x="2415301" y="469655"/>
                  </a:lnTo>
                  <a:cubicBezTo>
                    <a:pt x="2415301" y="481074"/>
                    <a:pt x="2410765" y="492025"/>
                    <a:pt x="2402691" y="500100"/>
                  </a:cubicBezTo>
                  <a:cubicBezTo>
                    <a:pt x="2394617" y="508174"/>
                    <a:pt x="2383666" y="512710"/>
                    <a:pt x="2372247" y="512710"/>
                  </a:cubicBezTo>
                  <a:lnTo>
                    <a:pt x="43055" y="512710"/>
                  </a:lnTo>
                  <a:cubicBezTo>
                    <a:pt x="31636" y="512710"/>
                    <a:pt x="20685" y="508174"/>
                    <a:pt x="12610" y="500100"/>
                  </a:cubicBezTo>
                  <a:cubicBezTo>
                    <a:pt x="4536" y="492025"/>
                    <a:pt x="0" y="481074"/>
                    <a:pt x="0" y="469655"/>
                  </a:cubicBezTo>
                  <a:lnTo>
                    <a:pt x="0" y="43055"/>
                  </a:lnTo>
                  <a:cubicBezTo>
                    <a:pt x="0" y="31636"/>
                    <a:pt x="4536" y="20685"/>
                    <a:pt x="12610" y="12610"/>
                  </a:cubicBezTo>
                  <a:cubicBezTo>
                    <a:pt x="20685" y="4536"/>
                    <a:pt x="31636" y="0"/>
                    <a:pt x="43055" y="0"/>
                  </a:cubicBezTo>
                  <a:close/>
                </a:path>
              </a:pathLst>
            </a:custGeom>
            <a:solidFill>
              <a:srgbClr val="7DA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1556" y="17137"/>
              <a:ext cx="2415301" cy="474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8375374" y="4946541"/>
            <a:ext cx="8883926" cy="2060263"/>
            <a:chOff x="0" y="0"/>
            <a:chExt cx="2463374" cy="512710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0"/>
              <a:ext cx="2463374" cy="512710"/>
            </a:xfrm>
            <a:custGeom>
              <a:avLst/>
              <a:gdLst/>
              <a:ahLst/>
              <a:cxnLst/>
              <a:rect l="l" t="t" r="r" b="b"/>
              <a:pathLst>
                <a:path w="2463374" h="512710" extrusionOk="0">
                  <a:moveTo>
                    <a:pt x="42215" y="0"/>
                  </a:moveTo>
                  <a:lnTo>
                    <a:pt x="2421160" y="0"/>
                  </a:lnTo>
                  <a:cubicBezTo>
                    <a:pt x="2444474" y="0"/>
                    <a:pt x="2463374" y="18900"/>
                    <a:pt x="2463374" y="42215"/>
                  </a:cubicBezTo>
                  <a:lnTo>
                    <a:pt x="2463374" y="470496"/>
                  </a:lnTo>
                  <a:cubicBezTo>
                    <a:pt x="2463374" y="493810"/>
                    <a:pt x="2444474" y="512710"/>
                    <a:pt x="2421160" y="512710"/>
                  </a:cubicBezTo>
                  <a:lnTo>
                    <a:pt x="42215" y="512710"/>
                  </a:lnTo>
                  <a:cubicBezTo>
                    <a:pt x="31019" y="512710"/>
                    <a:pt x="20281" y="508263"/>
                    <a:pt x="12364" y="500346"/>
                  </a:cubicBezTo>
                  <a:cubicBezTo>
                    <a:pt x="4448" y="492429"/>
                    <a:pt x="0" y="481692"/>
                    <a:pt x="0" y="470496"/>
                  </a:cubicBezTo>
                  <a:lnTo>
                    <a:pt x="0" y="42215"/>
                  </a:lnTo>
                  <a:cubicBezTo>
                    <a:pt x="0" y="18900"/>
                    <a:pt x="18900" y="0"/>
                    <a:pt x="42215" y="0"/>
                  </a:cubicBezTo>
                  <a:close/>
                </a:path>
              </a:pathLst>
            </a:custGeom>
            <a:solidFill>
              <a:srgbClr val="FCE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38100"/>
              <a:ext cx="2463374" cy="474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1028700" y="4907992"/>
            <a:ext cx="6853634" cy="2060263"/>
            <a:chOff x="0" y="0"/>
            <a:chExt cx="2415301" cy="512710"/>
          </a:xfrm>
        </p:grpSpPr>
        <p:sp>
          <p:nvSpPr>
            <p:cNvPr id="129" name="Google Shape;129;p15"/>
            <p:cNvSpPr/>
            <p:nvPr/>
          </p:nvSpPr>
          <p:spPr>
            <a:xfrm>
              <a:off x="0" y="0"/>
              <a:ext cx="2415301" cy="512710"/>
            </a:xfrm>
            <a:custGeom>
              <a:avLst/>
              <a:gdLst/>
              <a:ahLst/>
              <a:cxnLst/>
              <a:rect l="l" t="t" r="r" b="b"/>
              <a:pathLst>
                <a:path w="2415301" h="512710" extrusionOk="0">
                  <a:moveTo>
                    <a:pt x="43055" y="0"/>
                  </a:moveTo>
                  <a:lnTo>
                    <a:pt x="2372247" y="0"/>
                  </a:lnTo>
                  <a:cubicBezTo>
                    <a:pt x="2383666" y="0"/>
                    <a:pt x="2394617" y="4536"/>
                    <a:pt x="2402691" y="12610"/>
                  </a:cubicBezTo>
                  <a:cubicBezTo>
                    <a:pt x="2410765" y="20685"/>
                    <a:pt x="2415301" y="31636"/>
                    <a:pt x="2415301" y="43055"/>
                  </a:cubicBezTo>
                  <a:lnTo>
                    <a:pt x="2415301" y="469655"/>
                  </a:lnTo>
                  <a:cubicBezTo>
                    <a:pt x="2415301" y="481074"/>
                    <a:pt x="2410765" y="492025"/>
                    <a:pt x="2402691" y="500100"/>
                  </a:cubicBezTo>
                  <a:cubicBezTo>
                    <a:pt x="2394617" y="508174"/>
                    <a:pt x="2383666" y="512710"/>
                    <a:pt x="2372247" y="512710"/>
                  </a:cubicBezTo>
                  <a:lnTo>
                    <a:pt x="43055" y="512710"/>
                  </a:lnTo>
                  <a:cubicBezTo>
                    <a:pt x="31636" y="512710"/>
                    <a:pt x="20685" y="508174"/>
                    <a:pt x="12610" y="500100"/>
                  </a:cubicBezTo>
                  <a:cubicBezTo>
                    <a:pt x="4536" y="492025"/>
                    <a:pt x="0" y="481074"/>
                    <a:pt x="0" y="469655"/>
                  </a:cubicBezTo>
                  <a:lnTo>
                    <a:pt x="0" y="43055"/>
                  </a:lnTo>
                  <a:cubicBezTo>
                    <a:pt x="0" y="31636"/>
                    <a:pt x="4536" y="20685"/>
                    <a:pt x="12610" y="12610"/>
                  </a:cubicBezTo>
                  <a:cubicBezTo>
                    <a:pt x="20685" y="4536"/>
                    <a:pt x="31636" y="0"/>
                    <a:pt x="43055" y="0"/>
                  </a:cubicBezTo>
                  <a:close/>
                </a:path>
              </a:pathLst>
            </a:custGeom>
            <a:solidFill>
              <a:srgbClr val="FAB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0" y="38100"/>
              <a:ext cx="2415301" cy="474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8600661" y="7311562"/>
            <a:ext cx="8658639" cy="1946725"/>
            <a:chOff x="0" y="0"/>
            <a:chExt cx="2395601" cy="512718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0"/>
              <a:ext cx="2395601" cy="512718"/>
            </a:xfrm>
            <a:custGeom>
              <a:avLst/>
              <a:gdLst/>
              <a:ahLst/>
              <a:cxnLst/>
              <a:rect l="l" t="t" r="r" b="b"/>
              <a:pathLst>
                <a:path w="2395601" h="512718" extrusionOk="0">
                  <a:moveTo>
                    <a:pt x="43409" y="0"/>
                  </a:moveTo>
                  <a:lnTo>
                    <a:pt x="2352192" y="0"/>
                  </a:lnTo>
                  <a:cubicBezTo>
                    <a:pt x="2363705" y="0"/>
                    <a:pt x="2374746" y="4573"/>
                    <a:pt x="2382887" y="12714"/>
                  </a:cubicBezTo>
                  <a:cubicBezTo>
                    <a:pt x="2391027" y="20855"/>
                    <a:pt x="2395601" y="31896"/>
                    <a:pt x="2395601" y="43409"/>
                  </a:cubicBezTo>
                  <a:lnTo>
                    <a:pt x="2395601" y="469309"/>
                  </a:lnTo>
                  <a:cubicBezTo>
                    <a:pt x="2395601" y="480821"/>
                    <a:pt x="2391027" y="491863"/>
                    <a:pt x="2382887" y="500003"/>
                  </a:cubicBezTo>
                  <a:cubicBezTo>
                    <a:pt x="2374746" y="508144"/>
                    <a:pt x="2363705" y="512718"/>
                    <a:pt x="2352192" y="512718"/>
                  </a:cubicBezTo>
                  <a:lnTo>
                    <a:pt x="43409" y="512718"/>
                  </a:lnTo>
                  <a:cubicBezTo>
                    <a:pt x="31896" y="512718"/>
                    <a:pt x="20855" y="508144"/>
                    <a:pt x="12714" y="500003"/>
                  </a:cubicBezTo>
                  <a:cubicBezTo>
                    <a:pt x="4573" y="491863"/>
                    <a:pt x="0" y="480821"/>
                    <a:pt x="0" y="469309"/>
                  </a:cubicBezTo>
                  <a:lnTo>
                    <a:pt x="0" y="43409"/>
                  </a:lnTo>
                  <a:cubicBezTo>
                    <a:pt x="0" y="31896"/>
                    <a:pt x="4573" y="20855"/>
                    <a:pt x="12714" y="12714"/>
                  </a:cubicBezTo>
                  <a:cubicBezTo>
                    <a:pt x="20855" y="4573"/>
                    <a:pt x="31896" y="0"/>
                    <a:pt x="43409" y="0"/>
                  </a:cubicBezTo>
                  <a:close/>
                </a:path>
              </a:pathLst>
            </a:custGeom>
            <a:solidFill>
              <a:srgbClr val="D7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0" y="38100"/>
              <a:ext cx="2395601" cy="47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1028700" y="7311603"/>
            <a:ext cx="7028623" cy="1946697"/>
            <a:chOff x="0" y="0"/>
            <a:chExt cx="2415301" cy="512710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2415301" cy="512710"/>
            </a:xfrm>
            <a:custGeom>
              <a:avLst/>
              <a:gdLst/>
              <a:ahLst/>
              <a:cxnLst/>
              <a:rect l="l" t="t" r="r" b="b"/>
              <a:pathLst>
                <a:path w="2415301" h="512710" extrusionOk="0">
                  <a:moveTo>
                    <a:pt x="43055" y="0"/>
                  </a:moveTo>
                  <a:lnTo>
                    <a:pt x="2372247" y="0"/>
                  </a:lnTo>
                  <a:cubicBezTo>
                    <a:pt x="2383666" y="0"/>
                    <a:pt x="2394617" y="4536"/>
                    <a:pt x="2402691" y="12610"/>
                  </a:cubicBezTo>
                  <a:cubicBezTo>
                    <a:pt x="2410765" y="20685"/>
                    <a:pt x="2415301" y="31636"/>
                    <a:pt x="2415301" y="43055"/>
                  </a:cubicBezTo>
                  <a:lnTo>
                    <a:pt x="2415301" y="469655"/>
                  </a:lnTo>
                  <a:cubicBezTo>
                    <a:pt x="2415301" y="481074"/>
                    <a:pt x="2410765" y="492025"/>
                    <a:pt x="2402691" y="500100"/>
                  </a:cubicBezTo>
                  <a:cubicBezTo>
                    <a:pt x="2394617" y="508174"/>
                    <a:pt x="2383666" y="512710"/>
                    <a:pt x="2372247" y="512710"/>
                  </a:cubicBezTo>
                  <a:lnTo>
                    <a:pt x="43055" y="512710"/>
                  </a:lnTo>
                  <a:cubicBezTo>
                    <a:pt x="31636" y="512710"/>
                    <a:pt x="20685" y="508174"/>
                    <a:pt x="12610" y="500100"/>
                  </a:cubicBezTo>
                  <a:cubicBezTo>
                    <a:pt x="4536" y="492025"/>
                    <a:pt x="0" y="481074"/>
                    <a:pt x="0" y="469655"/>
                  </a:cubicBezTo>
                  <a:lnTo>
                    <a:pt x="0" y="43055"/>
                  </a:lnTo>
                  <a:cubicBezTo>
                    <a:pt x="0" y="31636"/>
                    <a:pt x="4536" y="20685"/>
                    <a:pt x="12610" y="12610"/>
                  </a:cubicBezTo>
                  <a:cubicBezTo>
                    <a:pt x="20685" y="4536"/>
                    <a:pt x="31636" y="0"/>
                    <a:pt x="43055" y="0"/>
                  </a:cubicBezTo>
                  <a:close/>
                </a:path>
              </a:pathLst>
            </a:custGeom>
            <a:solidFill>
              <a:srgbClr val="A0A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0" y="38100"/>
              <a:ext cx="2415301" cy="474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2015460" y="3052036"/>
            <a:ext cx="944836" cy="1051943"/>
          </a:xfrm>
          <a:custGeom>
            <a:avLst/>
            <a:gdLst/>
            <a:ahLst/>
            <a:cxnLst/>
            <a:rect l="l" t="t" r="r" b="b"/>
            <a:pathLst>
              <a:path w="944836" h="1051943" extrusionOk="0">
                <a:moveTo>
                  <a:pt x="0" y="0"/>
                </a:moveTo>
                <a:lnTo>
                  <a:pt x="944836" y="0"/>
                </a:lnTo>
                <a:lnTo>
                  <a:pt x="944836" y="1051943"/>
                </a:lnTo>
                <a:lnTo>
                  <a:pt x="0" y="1051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8" name="Google Shape;138;p15"/>
          <p:cNvSpPr/>
          <p:nvPr/>
        </p:nvSpPr>
        <p:spPr>
          <a:xfrm>
            <a:off x="1954143" y="5393919"/>
            <a:ext cx="1067469" cy="1051943"/>
          </a:xfrm>
          <a:custGeom>
            <a:avLst/>
            <a:gdLst/>
            <a:ahLst/>
            <a:cxnLst/>
            <a:rect l="l" t="t" r="r" b="b"/>
            <a:pathLst>
              <a:path w="1067469" h="1051943" extrusionOk="0">
                <a:moveTo>
                  <a:pt x="0" y="0"/>
                </a:moveTo>
                <a:lnTo>
                  <a:pt x="1067469" y="0"/>
                </a:lnTo>
                <a:lnTo>
                  <a:pt x="1067469" y="1051943"/>
                </a:lnTo>
                <a:lnTo>
                  <a:pt x="0" y="1051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5"/>
          <p:cNvSpPr/>
          <p:nvPr/>
        </p:nvSpPr>
        <p:spPr>
          <a:xfrm>
            <a:off x="1852411" y="7540203"/>
            <a:ext cx="1107885" cy="1079684"/>
          </a:xfrm>
          <a:custGeom>
            <a:avLst/>
            <a:gdLst/>
            <a:ahLst/>
            <a:cxnLst/>
            <a:rect l="l" t="t" r="r" b="b"/>
            <a:pathLst>
              <a:path w="1107885" h="1079684" extrusionOk="0">
                <a:moveTo>
                  <a:pt x="0" y="0"/>
                </a:moveTo>
                <a:lnTo>
                  <a:pt x="1107885" y="0"/>
                </a:lnTo>
                <a:lnTo>
                  <a:pt x="1107885" y="1079684"/>
                </a:lnTo>
                <a:lnTo>
                  <a:pt x="0" y="1079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5"/>
          <p:cNvSpPr txBox="1"/>
          <p:nvPr/>
        </p:nvSpPr>
        <p:spPr>
          <a:xfrm>
            <a:off x="3403122" y="3088318"/>
            <a:ext cx="1324160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Tanggung jawab sosial perusahaan [CSR] terhadap stakeholder adalah komitmen perusahaan untuk berkontribusi secara positif terhadap masyarakat ,lingkungan,dan semua pihak yang memiliki kepentingan [stakeholder]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3403122" y="5145675"/>
            <a:ext cx="409770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Tanggung jawab terhadap stakeholder internal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3326297" y="7311562"/>
            <a:ext cx="4731026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Tanggung jawab terhadap stakeholder eksternal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0498798" y="5479457"/>
            <a:ext cx="6340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</a:t>
            </a:r>
            <a:r>
              <a:rPr lang="id-ID" sz="3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aryawan</a:t>
            </a:r>
            <a:endParaRPr lang="id-ID" sz="2400" dirty="0">
              <a:latin typeface="Times New Roman" panose="02020603050405020304" pitchFamily="18" charset="0"/>
              <a:ea typeface="Barlow"/>
              <a:cs typeface="Times New Roman" panose="02020603050405020304" pitchFamily="18" charset="0"/>
            </a:endParaRPr>
          </a:p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id-ID" sz="3600" dirty="0"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Pemegang saham </a:t>
            </a:r>
            <a:endParaRPr lang="id-ID" sz="3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498798" y="7540203"/>
            <a:ext cx="6340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</a:t>
            </a:r>
            <a:r>
              <a:rPr lang="id-ID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onsumen </a:t>
            </a:r>
          </a:p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Pemasok </a:t>
            </a:r>
          </a:p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Masyarakat dan komunitas </a:t>
            </a:r>
          </a:p>
          <a:p>
            <a:pPr marL="455648" marR="0" lvl="1" indent="-227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"/>
              <a:buFont typeface="Arial"/>
              <a:buChar char="•"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Lingkungan ol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028700" y="1131757"/>
            <a:ext cx="16230600" cy="7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Tanggung Jawab Sosial Perusahaan Terhadap Stakeholder </a:t>
            </a:r>
            <a:endParaRPr lang="id-ID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73">
        <p159:morph option="byObject"/>
      </p:transition>
    </mc:Choice>
    <mc:Fallback>
      <p:transition spd="slow" advTm="137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/>
        </p:nvSpPr>
        <p:spPr>
          <a:xfrm>
            <a:off x="6552736" y="8216837"/>
            <a:ext cx="2215354" cy="31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>
                <a:solidFill>
                  <a:srgbClr val="213B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ECONOMIC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142919" y="8216837"/>
            <a:ext cx="2261745" cy="63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>
                <a:solidFill>
                  <a:srgbClr val="213B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ENVIRONMENTAL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142919" y="2949104"/>
            <a:ext cx="16116381" cy="2251546"/>
            <a:chOff x="0" y="0"/>
            <a:chExt cx="1944983" cy="492233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1944983" cy="492233"/>
            </a:xfrm>
            <a:custGeom>
              <a:avLst/>
              <a:gdLst/>
              <a:ahLst/>
              <a:cxnLst/>
              <a:rect l="l" t="t" r="r" b="b"/>
              <a:pathLst>
                <a:path w="1944983" h="492233" extrusionOk="0">
                  <a:moveTo>
                    <a:pt x="53466" y="0"/>
                  </a:moveTo>
                  <a:lnTo>
                    <a:pt x="1891517" y="0"/>
                  </a:lnTo>
                  <a:cubicBezTo>
                    <a:pt x="1921046" y="0"/>
                    <a:pt x="1944983" y="23937"/>
                    <a:pt x="1944983" y="53466"/>
                  </a:cubicBezTo>
                  <a:lnTo>
                    <a:pt x="1944983" y="438768"/>
                  </a:lnTo>
                  <a:cubicBezTo>
                    <a:pt x="1944983" y="452948"/>
                    <a:pt x="1939350" y="466547"/>
                    <a:pt x="1929324" y="476574"/>
                  </a:cubicBezTo>
                  <a:cubicBezTo>
                    <a:pt x="1919297" y="486600"/>
                    <a:pt x="1905697" y="492233"/>
                    <a:pt x="1891517" y="492233"/>
                  </a:cubicBezTo>
                  <a:lnTo>
                    <a:pt x="53466" y="492233"/>
                  </a:lnTo>
                  <a:cubicBezTo>
                    <a:pt x="23937" y="492233"/>
                    <a:pt x="0" y="468296"/>
                    <a:pt x="0" y="438768"/>
                  </a:cubicBezTo>
                  <a:lnTo>
                    <a:pt x="0" y="53466"/>
                  </a:lnTo>
                  <a:cubicBezTo>
                    <a:pt x="0" y="23937"/>
                    <a:pt x="23937" y="0"/>
                    <a:pt x="53466" y="0"/>
                  </a:cubicBezTo>
                  <a:close/>
                </a:path>
              </a:pathLst>
            </a:custGeom>
            <a:solidFill>
              <a:srgbClr val="C8F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0" y="28575"/>
              <a:ext cx="1944983" cy="463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168" name="Google Shape;168;p16"/>
          <p:cNvSpPr txBox="1"/>
          <p:nvPr/>
        </p:nvSpPr>
        <p:spPr>
          <a:xfrm>
            <a:off x="1532027" y="3151074"/>
            <a:ext cx="15304298" cy="171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digital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berbasir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aplilasi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</p:txBody>
      </p:sp>
      <p:sp>
        <p:nvSpPr>
          <p:cNvPr id="171" name="Google Shape;171;p16"/>
          <p:cNvSpPr/>
          <p:nvPr/>
        </p:nvSpPr>
        <p:spPr>
          <a:xfrm>
            <a:off x="1085809" y="5562601"/>
            <a:ext cx="16116381" cy="3402422"/>
          </a:xfrm>
          <a:custGeom>
            <a:avLst/>
            <a:gdLst/>
            <a:ahLst/>
            <a:cxnLst/>
            <a:rect l="l" t="t" r="r" b="b"/>
            <a:pathLst>
              <a:path w="1944983" h="492196" extrusionOk="0">
                <a:moveTo>
                  <a:pt x="53466" y="0"/>
                </a:moveTo>
                <a:lnTo>
                  <a:pt x="1891517" y="0"/>
                </a:lnTo>
                <a:cubicBezTo>
                  <a:pt x="1921046" y="0"/>
                  <a:pt x="1944983" y="23937"/>
                  <a:pt x="1944983" y="53466"/>
                </a:cubicBezTo>
                <a:lnTo>
                  <a:pt x="1944983" y="438730"/>
                </a:lnTo>
                <a:cubicBezTo>
                  <a:pt x="1944983" y="452910"/>
                  <a:pt x="1939350" y="466509"/>
                  <a:pt x="1929324" y="476536"/>
                </a:cubicBezTo>
                <a:cubicBezTo>
                  <a:pt x="1919297" y="486563"/>
                  <a:pt x="1905697" y="492196"/>
                  <a:pt x="1891517" y="492196"/>
                </a:cubicBezTo>
                <a:lnTo>
                  <a:pt x="53466" y="492196"/>
                </a:lnTo>
                <a:cubicBezTo>
                  <a:pt x="23937" y="492196"/>
                  <a:pt x="0" y="468258"/>
                  <a:pt x="0" y="438730"/>
                </a:cubicBezTo>
                <a:lnTo>
                  <a:pt x="0" y="53466"/>
                </a:lnTo>
                <a:cubicBezTo>
                  <a:pt x="0" y="23937"/>
                  <a:pt x="23937" y="0"/>
                  <a:pt x="53466" y="0"/>
                </a:cubicBezTo>
                <a:close/>
              </a:path>
            </a:pathLst>
          </a:custGeom>
          <a:solidFill>
            <a:srgbClr val="C8F3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Viral marketing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Definisi [strategi pemasaran yang mengandalkan pengguna untuk menyebarkan pesan promosi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Mekanisme [ pesan yang menarik,lucu ,informatif,atau emosional  dirancang agar pengguna secara sukarela membagikannya ke jaringan mereka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x-none" sz="2400">
                <a:latin typeface="Times New Roman" panose="02020603050405020304" pitchFamily="18" charset="0"/>
                <a:cs typeface="Times New Roman" panose="02020603050405020304" pitchFamily="18" charset="0"/>
              </a:rPr>
              <a:t>ujuan [meningkatkan brand awareness,interaksi,dan akhirnya penjualan dengan memanfaatkan daya tarik konten dan kecepatan penyebaran  di media sosial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x-none" sz="2400">
                <a:latin typeface="Times New Roman" panose="02020603050405020304" pitchFamily="18" charset="0"/>
                <a:cs typeface="Times New Roman" panose="02020603050405020304" pitchFamily="18" charset="0"/>
              </a:rPr>
              <a:t>eberhasilan [ bergantung pada seberapa persuasif atau menarik konten tersebut sehingga mendorong banyak orang untuk mengklik tombol ‘Bagikan’.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028700" y="1421947"/>
            <a:ext cx="16230600" cy="76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solidFill>
                  <a:srgbClr val="C8F3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Pengertian Media Sosial dan Pengertian Viral Marketing 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>
            <a:off x="1028700" y="1009650"/>
            <a:ext cx="16230600" cy="19050"/>
          </a:xfrm>
          <a:prstGeom prst="straightConnector1">
            <a:avLst/>
          </a:prstGeom>
          <a:noFill/>
          <a:ln w="19050" cap="flat" cmpd="sng">
            <a:solidFill>
              <a:srgbClr val="C8F3A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75">
        <p159:morph option="byObject"/>
      </p:transition>
    </mc:Choice>
    <mc:Fallback>
      <p:transition spd="slow" advTm="57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C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102519" y="5172952"/>
            <a:ext cx="18491616" cy="5738967"/>
            <a:chOff x="0" y="0"/>
            <a:chExt cx="4870220" cy="1511498"/>
          </a:xfrm>
        </p:grpSpPr>
        <p:sp>
          <p:nvSpPr>
            <p:cNvPr id="191" name="Google Shape;191;p17"/>
            <p:cNvSpPr/>
            <p:nvPr/>
          </p:nvSpPr>
          <p:spPr>
            <a:xfrm>
              <a:off x="0" y="0"/>
              <a:ext cx="4870220" cy="1511498"/>
            </a:xfrm>
            <a:custGeom>
              <a:avLst/>
              <a:gdLst/>
              <a:ahLst/>
              <a:cxnLst/>
              <a:rect l="l" t="t" r="r" b="b"/>
              <a:pathLst>
                <a:path w="4870220" h="1511498" extrusionOk="0">
                  <a:moveTo>
                    <a:pt x="0" y="0"/>
                  </a:moveTo>
                  <a:lnTo>
                    <a:pt x="4870220" y="0"/>
                  </a:lnTo>
                  <a:lnTo>
                    <a:pt x="4870220" y="1511498"/>
                  </a:lnTo>
                  <a:lnTo>
                    <a:pt x="0" y="151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2" name="Google Shape;192;p17"/>
            <p:cNvSpPr txBox="1"/>
            <p:nvPr/>
          </p:nvSpPr>
          <p:spPr>
            <a:xfrm>
              <a:off x="0" y="28575"/>
              <a:ext cx="4870220" cy="1482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193" name="Google Shape;193;p17"/>
          <p:cNvSpPr/>
          <p:nvPr/>
        </p:nvSpPr>
        <p:spPr>
          <a:xfrm>
            <a:off x="5903238" y="2784464"/>
            <a:ext cx="11512980" cy="7267568"/>
          </a:xfrm>
          <a:custGeom>
            <a:avLst/>
            <a:gdLst/>
            <a:ahLst/>
            <a:cxnLst/>
            <a:rect l="l" t="t" r="r" b="b"/>
            <a:pathLst>
              <a:path w="11512980" h="7267568" extrusionOk="0">
                <a:moveTo>
                  <a:pt x="0" y="0"/>
                </a:moveTo>
                <a:lnTo>
                  <a:pt x="11512980" y="0"/>
                </a:lnTo>
                <a:lnTo>
                  <a:pt x="11512980" y="7267569"/>
                </a:lnTo>
                <a:lnTo>
                  <a:pt x="0" y="7267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" name="Google Shape;194;p17"/>
          <p:cNvSpPr/>
          <p:nvPr/>
        </p:nvSpPr>
        <p:spPr>
          <a:xfrm rot="-5400000">
            <a:off x="-468176" y="3901246"/>
            <a:ext cx="7267568" cy="4587653"/>
          </a:xfrm>
          <a:custGeom>
            <a:avLst/>
            <a:gdLst/>
            <a:ahLst/>
            <a:cxnLst/>
            <a:rect l="l" t="t" r="r" b="b"/>
            <a:pathLst>
              <a:path w="7267568" h="4587653" extrusionOk="0">
                <a:moveTo>
                  <a:pt x="0" y="0"/>
                </a:moveTo>
                <a:lnTo>
                  <a:pt x="7267569" y="0"/>
                </a:lnTo>
                <a:lnTo>
                  <a:pt x="7267569" y="4587653"/>
                </a:lnTo>
                <a:lnTo>
                  <a:pt x="0" y="45876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95" name="Google Shape;195;p17"/>
          <p:cNvGrpSpPr/>
          <p:nvPr/>
        </p:nvGrpSpPr>
        <p:grpSpPr>
          <a:xfrm>
            <a:off x="1092438" y="8455454"/>
            <a:ext cx="725897" cy="725897"/>
            <a:chOff x="0" y="0"/>
            <a:chExt cx="812800" cy="8128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7C6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1907796" y="8455454"/>
            <a:ext cx="725897" cy="725897"/>
            <a:chOff x="0" y="0"/>
            <a:chExt cx="812800" cy="8128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E8AF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2786093" y="8455454"/>
            <a:ext cx="725897" cy="725897"/>
            <a:chOff x="0" y="0"/>
            <a:chExt cx="812800" cy="812800"/>
          </a:xfrm>
        </p:grpSpPr>
        <p:sp>
          <p:nvSpPr>
            <p:cNvPr id="202" name="Google Shape;20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D2FF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3662597" y="8455454"/>
            <a:ext cx="725897" cy="725897"/>
            <a:chOff x="0" y="0"/>
            <a:chExt cx="812800" cy="812800"/>
          </a:xfrm>
        </p:grpSpPr>
        <p:sp>
          <p:nvSpPr>
            <p:cNvPr id="205" name="Google Shape;205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8EFF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4539998" y="8455454"/>
            <a:ext cx="725897" cy="725897"/>
            <a:chOff x="0" y="0"/>
            <a:chExt cx="812800" cy="812800"/>
          </a:xfrm>
        </p:grpSpPr>
        <p:sp>
          <p:nvSpPr>
            <p:cNvPr id="208" name="Google Shape;208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F72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212" name="Google Shape;212;p17"/>
          <p:cNvSpPr/>
          <p:nvPr/>
        </p:nvSpPr>
        <p:spPr>
          <a:xfrm>
            <a:off x="6430985" y="6786289"/>
            <a:ext cx="2310434" cy="2036070"/>
          </a:xfrm>
          <a:custGeom>
            <a:avLst/>
            <a:gdLst/>
            <a:ahLst/>
            <a:cxnLst/>
            <a:rect l="l" t="t" r="r" b="b"/>
            <a:pathLst>
              <a:path w="2310434" h="2036070" extrusionOk="0">
                <a:moveTo>
                  <a:pt x="0" y="0"/>
                </a:moveTo>
                <a:lnTo>
                  <a:pt x="2310434" y="0"/>
                </a:lnTo>
                <a:lnTo>
                  <a:pt x="2310434" y="2036071"/>
                </a:lnTo>
                <a:lnTo>
                  <a:pt x="0" y="2036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3" name="Google Shape;213;p17"/>
          <p:cNvSpPr/>
          <p:nvPr/>
        </p:nvSpPr>
        <p:spPr>
          <a:xfrm>
            <a:off x="8884294" y="6478066"/>
            <a:ext cx="2814342" cy="2652518"/>
          </a:xfrm>
          <a:custGeom>
            <a:avLst/>
            <a:gdLst/>
            <a:ahLst/>
            <a:cxnLst/>
            <a:rect l="l" t="t" r="r" b="b"/>
            <a:pathLst>
              <a:path w="2814342" h="2652518" extrusionOk="0">
                <a:moveTo>
                  <a:pt x="0" y="0"/>
                </a:moveTo>
                <a:lnTo>
                  <a:pt x="2814343" y="0"/>
                </a:lnTo>
                <a:lnTo>
                  <a:pt x="2814343" y="2652517"/>
                </a:lnTo>
                <a:lnTo>
                  <a:pt x="0" y="2652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5" name="Google Shape;215;p17"/>
          <p:cNvSpPr/>
          <p:nvPr/>
        </p:nvSpPr>
        <p:spPr>
          <a:xfrm>
            <a:off x="12246264" y="7055727"/>
            <a:ext cx="1908519" cy="2038472"/>
          </a:xfrm>
          <a:custGeom>
            <a:avLst/>
            <a:gdLst/>
            <a:ahLst/>
            <a:cxnLst/>
            <a:rect l="l" t="t" r="r" b="b"/>
            <a:pathLst>
              <a:path w="1908519" h="2038472" extrusionOk="0">
                <a:moveTo>
                  <a:pt x="0" y="0"/>
                </a:moveTo>
                <a:lnTo>
                  <a:pt x="1908520" y="0"/>
                </a:lnTo>
                <a:lnTo>
                  <a:pt x="1908520" y="2038471"/>
                </a:lnTo>
                <a:lnTo>
                  <a:pt x="0" y="2038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7" name="Google Shape;217;p17"/>
          <p:cNvSpPr/>
          <p:nvPr/>
        </p:nvSpPr>
        <p:spPr>
          <a:xfrm>
            <a:off x="14599623" y="7070585"/>
            <a:ext cx="2129198" cy="2059999"/>
          </a:xfrm>
          <a:custGeom>
            <a:avLst/>
            <a:gdLst/>
            <a:ahLst/>
            <a:cxnLst/>
            <a:rect l="l" t="t" r="r" b="b"/>
            <a:pathLst>
              <a:path w="2129198" h="2059999" extrusionOk="0">
                <a:moveTo>
                  <a:pt x="0" y="0"/>
                </a:moveTo>
                <a:lnTo>
                  <a:pt x="2129198" y="0"/>
                </a:lnTo>
                <a:lnTo>
                  <a:pt x="2129198" y="2059998"/>
                </a:lnTo>
                <a:lnTo>
                  <a:pt x="0" y="2059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8" name="Google Shape;218;p17"/>
          <p:cNvSpPr/>
          <p:nvPr/>
        </p:nvSpPr>
        <p:spPr>
          <a:xfrm>
            <a:off x="6589227" y="3253680"/>
            <a:ext cx="10139594" cy="2658089"/>
          </a:xfrm>
          <a:custGeom>
            <a:avLst/>
            <a:gdLst/>
            <a:ahLst/>
            <a:cxnLst/>
            <a:rect l="l" t="t" r="r" b="b"/>
            <a:pathLst>
              <a:path w="4558170" h="854811" extrusionOk="0">
                <a:moveTo>
                  <a:pt x="0" y="0"/>
                </a:moveTo>
                <a:lnTo>
                  <a:pt x="4558170" y="0"/>
                </a:lnTo>
                <a:lnTo>
                  <a:pt x="4558170" y="854811"/>
                </a:lnTo>
                <a:lnTo>
                  <a:pt x="0" y="8548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9979" b="-39977"/>
            </a:stretch>
          </a:blipFill>
          <a:ln>
            <a:noFill/>
          </a:ln>
        </p:spPr>
        <p:txBody>
          <a:bodyPr/>
          <a:lstStyle/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Linkedln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audiens [ bisnis ke bisnis, profesional ]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Jenis konten [ informasi tentang layanan dan              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membangun kesadaran merk ]   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016125" y="3871890"/>
            <a:ext cx="4181285" cy="351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  <a:sym typeface="Assistant"/>
              </a:rPr>
              <a:t>Target audiens [ bisa untuk semua kalangan ,dari anak muda hingga dewasa ]</a:t>
            </a: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700" dirty="0">
              <a:latin typeface="Times New Roman" panose="02020603050405020304" pitchFamily="18" charset="0"/>
              <a:cs typeface="Times New Roman" panose="02020603050405020304" pitchFamily="18" charset="0"/>
              <a:sym typeface="Assistant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  <a:sym typeface="Assistant"/>
              </a:rPr>
              <a:t>Jenis konten </a:t>
            </a: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  <a:sym typeface="Assistant"/>
              </a:rPr>
              <a:t>[dapat digunakan untuk membangun kesadaran merek.</a:t>
            </a: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700" dirty="0">
              <a:latin typeface="Times New Roman" panose="02020603050405020304" pitchFamily="18" charset="0"/>
              <a:cs typeface="Times New Roman" panose="02020603050405020304" pitchFamily="18" charset="0"/>
              <a:sym typeface="Assistant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  <a:sym typeface="Assistant"/>
              </a:rPr>
              <a:t>Iklan </a:t>
            </a: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  <a:sym typeface="Assistant"/>
              </a:rPr>
              <a:t>[manfaatkan facebook ads untuk menjangkau audiens yang lebih luas berdasarkan demografi. </a:t>
            </a: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700" dirty="0">
              <a:latin typeface="Times New Roman" panose="02020603050405020304" pitchFamily="18" charset="0"/>
              <a:cs typeface="Times New Roman" panose="02020603050405020304" pitchFamily="18" charset="0"/>
              <a:sym typeface="Assistant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1092438" y="9296506"/>
            <a:ext cx="72589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ssistant"/>
                <a:cs typeface="Times New Roman" panose="02020603050405020304" pitchFamily="18" charset="0"/>
                <a:sym typeface="Assistant"/>
              </a:rPr>
              <a:t>#FFE7C6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1907796" y="9296506"/>
            <a:ext cx="72589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ssistant"/>
                <a:cs typeface="Times New Roman" panose="02020603050405020304" pitchFamily="18" charset="0"/>
                <a:sym typeface="Assistant"/>
              </a:rPr>
              <a:t>#C4E8AF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2786093" y="9296506"/>
            <a:ext cx="72589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ssistant"/>
                <a:cs typeface="Times New Roman" panose="02020603050405020304" pitchFamily="18" charset="0"/>
                <a:sym typeface="Assistant"/>
              </a:rPr>
              <a:t>#D7D2FF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662597" y="9296506"/>
            <a:ext cx="72589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ssistant"/>
                <a:cs typeface="Times New Roman" panose="02020603050405020304" pitchFamily="18" charset="0"/>
                <a:sym typeface="Assistant"/>
              </a:rPr>
              <a:t>#968EFF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4539998" y="9296506"/>
            <a:ext cx="72589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ssistant"/>
                <a:cs typeface="Times New Roman" panose="02020603050405020304" pitchFamily="18" charset="0"/>
                <a:sym typeface="Assistant"/>
              </a:rPr>
              <a:t>#FF6F72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2881722" y="593837"/>
            <a:ext cx="12524556" cy="1589108"/>
          </a:xfrm>
          <a:custGeom>
            <a:avLst/>
            <a:gdLst/>
            <a:ahLst/>
            <a:cxnLst/>
            <a:rect l="l" t="t" r="r" b="b"/>
            <a:pathLst>
              <a:path w="12524556" h="1589108" extrusionOk="0">
                <a:moveTo>
                  <a:pt x="0" y="0"/>
                </a:moveTo>
                <a:lnTo>
                  <a:pt x="12524556" y="0"/>
                </a:lnTo>
                <a:lnTo>
                  <a:pt x="12524556" y="1589109"/>
                </a:lnTo>
                <a:lnTo>
                  <a:pt x="0" y="15891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1079" t="-88627" b="-80233"/>
            </a:stretch>
          </a:blipFill>
          <a:ln>
            <a:noFill/>
          </a:ln>
        </p:spPr>
      </p:sp>
      <p:sp>
        <p:nvSpPr>
          <p:cNvPr id="232" name="Google Shape;232;p17"/>
          <p:cNvSpPr txBox="1"/>
          <p:nvPr/>
        </p:nvSpPr>
        <p:spPr>
          <a:xfrm>
            <a:off x="5469973" y="849736"/>
            <a:ext cx="734805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  <a:sym typeface="Arvo"/>
              </a:rPr>
              <a:t>Macam-macam pemasaran melalui media sosial 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1455386" y="2498150"/>
            <a:ext cx="3232138" cy="755530"/>
          </a:xfrm>
          <a:custGeom>
            <a:avLst/>
            <a:gdLst/>
            <a:ahLst/>
            <a:cxnLst/>
            <a:rect l="l" t="t" r="r" b="b"/>
            <a:pathLst>
              <a:path w="3232138" h="755530" extrusionOk="0">
                <a:moveTo>
                  <a:pt x="0" y="0"/>
                </a:moveTo>
                <a:lnTo>
                  <a:pt x="3232137" y="0"/>
                </a:lnTo>
                <a:lnTo>
                  <a:pt x="3232137" y="755529"/>
                </a:lnTo>
                <a:lnTo>
                  <a:pt x="0" y="755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22189" b="-22187"/>
            </a:stretch>
          </a:blipFill>
          <a:ln>
            <a:noFill/>
          </a:ln>
        </p:spPr>
      </p:sp>
      <p:sp>
        <p:nvSpPr>
          <p:cNvPr id="235" name="Google Shape;235;p17"/>
          <p:cNvSpPr txBox="1"/>
          <p:nvPr/>
        </p:nvSpPr>
        <p:spPr>
          <a:xfrm>
            <a:off x="2371308" y="2685703"/>
            <a:ext cx="1470918" cy="3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vo"/>
              </a:rPr>
              <a:t>Facebook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549540" y="7506687"/>
            <a:ext cx="3232138" cy="755530"/>
          </a:xfrm>
          <a:custGeom>
            <a:avLst/>
            <a:gdLst/>
            <a:ahLst/>
            <a:cxnLst/>
            <a:rect l="l" t="t" r="r" b="b"/>
            <a:pathLst>
              <a:path w="3232138" h="755530" extrusionOk="0">
                <a:moveTo>
                  <a:pt x="0" y="0"/>
                </a:moveTo>
                <a:lnTo>
                  <a:pt x="3232137" y="0"/>
                </a:lnTo>
                <a:lnTo>
                  <a:pt x="3232137" y="755530"/>
                </a:lnTo>
                <a:lnTo>
                  <a:pt x="0" y="755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22189" b="-22187"/>
            </a:stretch>
          </a:blipFill>
          <a:ln>
            <a:noFill/>
          </a:ln>
        </p:spPr>
      </p:sp>
      <p:sp>
        <p:nvSpPr>
          <p:cNvPr id="237" name="Google Shape;237;p17"/>
          <p:cNvSpPr txBox="1"/>
          <p:nvPr/>
        </p:nvSpPr>
        <p:spPr>
          <a:xfrm>
            <a:off x="2430150" y="7717184"/>
            <a:ext cx="1470918" cy="42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Colors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16">
        <p159:morph option="byObject"/>
      </p:transition>
    </mc:Choice>
    <mc:Fallback>
      <p:transition spd="slow" advTm="91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C6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2878398" y="720654"/>
            <a:ext cx="12716952" cy="1434023"/>
          </a:xfrm>
          <a:custGeom>
            <a:avLst/>
            <a:gdLst/>
            <a:ahLst/>
            <a:cxnLst/>
            <a:rect l="l" t="t" r="r" b="b"/>
            <a:pathLst>
              <a:path w="12716952" h="2125019" extrusionOk="0">
                <a:moveTo>
                  <a:pt x="0" y="0"/>
                </a:moveTo>
                <a:lnTo>
                  <a:pt x="12716952" y="0"/>
                </a:lnTo>
                <a:lnTo>
                  <a:pt x="12716952" y="2125019"/>
                </a:lnTo>
                <a:lnTo>
                  <a:pt x="0" y="2125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79" t="-52073" b="-52071"/>
            </a:stretch>
          </a:blipFill>
          <a:ln>
            <a:noFill/>
          </a:ln>
        </p:spPr>
      </p:sp>
      <p:sp>
        <p:nvSpPr>
          <p:cNvPr id="243" name="Google Shape;243;p18"/>
          <p:cNvSpPr txBox="1"/>
          <p:nvPr/>
        </p:nvSpPr>
        <p:spPr>
          <a:xfrm>
            <a:off x="4165475" y="1118368"/>
            <a:ext cx="104775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Pemasaran menggunakan media video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oogle Shape;244;p18"/>
          <p:cNvGrpSpPr/>
          <p:nvPr/>
        </p:nvGrpSpPr>
        <p:grpSpPr>
          <a:xfrm>
            <a:off x="0" y="8366784"/>
            <a:ext cx="18288000" cy="1920216"/>
            <a:chOff x="0" y="0"/>
            <a:chExt cx="4816593" cy="505736"/>
          </a:xfrm>
        </p:grpSpPr>
        <p:sp>
          <p:nvSpPr>
            <p:cNvPr id="245" name="Google Shape;245;p18"/>
            <p:cNvSpPr/>
            <p:nvPr/>
          </p:nvSpPr>
          <p:spPr>
            <a:xfrm>
              <a:off x="0" y="0"/>
              <a:ext cx="4816592" cy="505736"/>
            </a:xfrm>
            <a:custGeom>
              <a:avLst/>
              <a:gdLst/>
              <a:ahLst/>
              <a:cxnLst/>
              <a:rect l="l" t="t" r="r" b="b"/>
              <a:pathLst>
                <a:path w="4816592" h="505736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505736"/>
                  </a:lnTo>
                  <a:lnTo>
                    <a:pt x="0" y="505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6" name="Google Shape;246;p18"/>
            <p:cNvSpPr txBox="1"/>
            <p:nvPr/>
          </p:nvSpPr>
          <p:spPr>
            <a:xfrm>
              <a:off x="0" y="38100"/>
              <a:ext cx="4816593" cy="467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247" name="Google Shape;247;p18"/>
          <p:cNvSpPr txBox="1"/>
          <p:nvPr/>
        </p:nvSpPr>
        <p:spPr>
          <a:xfrm>
            <a:off x="4728475" y="9044326"/>
            <a:ext cx="883105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2785524" y="3721186"/>
            <a:ext cx="5725449" cy="3614190"/>
          </a:xfrm>
          <a:custGeom>
            <a:avLst/>
            <a:gdLst/>
            <a:ahLst/>
            <a:cxnLst/>
            <a:rect l="l" t="t" r="r" b="b"/>
            <a:pathLst>
              <a:path w="5725449" h="3614190" extrusionOk="0">
                <a:moveTo>
                  <a:pt x="0" y="0"/>
                </a:moveTo>
                <a:lnTo>
                  <a:pt x="5725450" y="0"/>
                </a:lnTo>
                <a:lnTo>
                  <a:pt x="5725450" y="3614189"/>
                </a:lnTo>
                <a:lnTo>
                  <a:pt x="0" y="361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9" name="Google Shape;249;p18"/>
          <p:cNvSpPr txBox="1"/>
          <p:nvPr/>
        </p:nvSpPr>
        <p:spPr>
          <a:xfrm>
            <a:off x="3116253" y="4342813"/>
            <a:ext cx="506399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marketing adalah strategi pemasaran yang menggunakan video untuk mempromosikan produk atau layanan bisnis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791700" y="2663099"/>
            <a:ext cx="5926661" cy="6736123"/>
          </a:xfrm>
          <a:custGeom>
            <a:avLst/>
            <a:gdLst/>
            <a:ahLst/>
            <a:cxnLst/>
            <a:rect l="l" t="t" r="r" b="b"/>
            <a:pathLst>
              <a:path w="5725449" h="3614190" extrusionOk="0">
                <a:moveTo>
                  <a:pt x="0" y="0"/>
                </a:moveTo>
                <a:lnTo>
                  <a:pt x="5725450" y="0"/>
                </a:lnTo>
                <a:lnTo>
                  <a:pt x="5725450" y="3614189"/>
                </a:lnTo>
                <a:lnTo>
                  <a:pt x="0" y="361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2" name="Google Shape;252;p18"/>
          <p:cNvSpPr txBox="1"/>
          <p:nvPr/>
        </p:nvSpPr>
        <p:spPr>
          <a:xfrm>
            <a:off x="9903456" y="3160381"/>
            <a:ext cx="5725449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jenis video marketing 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tutorial [menampilkan cara pengoperasian atau cara kerja produk yang di tawarkan ]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event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[menampilkan kegiatan yang diselenggarakan oleh bisnis ]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edukasi 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[tentang informasi atau pengetahuan kepada pelanggan ]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branding 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[membantu pelanggan menilai dan memahami  alasan membeli produk ]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testimoni </a:t>
            </a:r>
          </a:p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[membangun kepercayaan pelanggan ]</a:t>
            </a:r>
          </a:p>
        </p:txBody>
      </p:sp>
      <p:sp>
        <p:nvSpPr>
          <p:cNvPr id="254" name="Google Shape;254;p18"/>
          <p:cNvSpPr/>
          <p:nvPr/>
        </p:nvSpPr>
        <p:spPr>
          <a:xfrm rot="-829222">
            <a:off x="17133079" y="2313583"/>
            <a:ext cx="1499838" cy="1397835"/>
          </a:xfrm>
          <a:custGeom>
            <a:avLst/>
            <a:gdLst/>
            <a:ahLst/>
            <a:cxnLst/>
            <a:rect l="l" t="t" r="r" b="b"/>
            <a:pathLst>
              <a:path w="1499838" h="1397835" extrusionOk="0">
                <a:moveTo>
                  <a:pt x="0" y="0"/>
                </a:moveTo>
                <a:lnTo>
                  <a:pt x="1499838" y="0"/>
                </a:lnTo>
                <a:lnTo>
                  <a:pt x="1499838" y="1397836"/>
                </a:lnTo>
                <a:lnTo>
                  <a:pt x="0" y="1397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7093" r="-235638" b="-188016"/>
            </a:stretch>
          </a:blipFill>
          <a:ln>
            <a:noFill/>
          </a:ln>
        </p:spPr>
      </p:sp>
      <p:sp>
        <p:nvSpPr>
          <p:cNvPr id="255" name="Google Shape;255;p18"/>
          <p:cNvSpPr/>
          <p:nvPr/>
        </p:nvSpPr>
        <p:spPr>
          <a:xfrm flipH="1">
            <a:off x="248041" y="5996496"/>
            <a:ext cx="1561317" cy="1190275"/>
          </a:xfrm>
          <a:custGeom>
            <a:avLst/>
            <a:gdLst/>
            <a:ahLst/>
            <a:cxnLst/>
            <a:rect l="l" t="t" r="r" b="b"/>
            <a:pathLst>
              <a:path w="1561317" h="1190275" extrusionOk="0">
                <a:moveTo>
                  <a:pt x="1561318" y="0"/>
                </a:moveTo>
                <a:lnTo>
                  <a:pt x="0" y="0"/>
                </a:lnTo>
                <a:lnTo>
                  <a:pt x="0" y="1190275"/>
                </a:lnTo>
                <a:lnTo>
                  <a:pt x="1561318" y="1190275"/>
                </a:lnTo>
                <a:lnTo>
                  <a:pt x="1561318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641624" r="-433878" b="-917811"/>
            </a:stretch>
          </a:blipFill>
          <a:ln>
            <a:noFill/>
          </a:ln>
        </p:spPr>
      </p:sp>
      <p:sp>
        <p:nvSpPr>
          <p:cNvPr id="256" name="Google Shape;256;p18"/>
          <p:cNvSpPr/>
          <p:nvPr/>
        </p:nvSpPr>
        <p:spPr>
          <a:xfrm flipH="1">
            <a:off x="15890468" y="6883293"/>
            <a:ext cx="1087633" cy="1054866"/>
          </a:xfrm>
          <a:custGeom>
            <a:avLst/>
            <a:gdLst/>
            <a:ahLst/>
            <a:cxnLst/>
            <a:rect l="l" t="t" r="r" b="b"/>
            <a:pathLst>
              <a:path w="1087633" h="1054866" extrusionOk="0">
                <a:moveTo>
                  <a:pt x="1087633" y="0"/>
                </a:moveTo>
                <a:lnTo>
                  <a:pt x="0" y="0"/>
                </a:lnTo>
                <a:lnTo>
                  <a:pt x="0" y="1054866"/>
                </a:lnTo>
                <a:lnTo>
                  <a:pt x="1087633" y="1054866"/>
                </a:lnTo>
                <a:lnTo>
                  <a:pt x="108763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173490" t="-383411" r="-221725" b="-534296"/>
            </a:stretch>
          </a:blipFill>
          <a:ln>
            <a:noFill/>
          </a:ln>
        </p:spPr>
      </p:sp>
      <p:sp>
        <p:nvSpPr>
          <p:cNvPr id="257" name="Google Shape;257;p18"/>
          <p:cNvSpPr/>
          <p:nvPr/>
        </p:nvSpPr>
        <p:spPr>
          <a:xfrm rot="-367263">
            <a:off x="1065152" y="1422083"/>
            <a:ext cx="719012" cy="722165"/>
          </a:xfrm>
          <a:custGeom>
            <a:avLst/>
            <a:gdLst/>
            <a:ahLst/>
            <a:cxnLst/>
            <a:rect l="l" t="t" r="r" b="b"/>
            <a:pathLst>
              <a:path w="719012" h="722165" extrusionOk="0">
                <a:moveTo>
                  <a:pt x="0" y="0"/>
                </a:moveTo>
                <a:lnTo>
                  <a:pt x="719012" y="0"/>
                </a:lnTo>
                <a:lnTo>
                  <a:pt x="719012" y="722165"/>
                </a:lnTo>
                <a:lnTo>
                  <a:pt x="0" y="722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38105" r="-239404" b="-316007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51">
        <p159:morph option="byObject"/>
      </p:transition>
    </mc:Choice>
    <mc:Fallback>
      <p:transition spd="slow" advTm="851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331</Words>
  <Application>Microsoft Office PowerPoint</Application>
  <PresentationFormat>Custom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Arvo</vt:lpstr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Zawa and Zaid</dc:creator>
  <cp:lastModifiedBy>zacky alvarezy</cp:lastModifiedBy>
  <cp:revision>16</cp:revision>
  <dcterms:modified xsi:type="dcterms:W3CDTF">2025-09-30T04:59:07Z</dcterms:modified>
</cp:coreProperties>
</file>