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72" r:id="rId2"/>
    <p:sldId id="257" r:id="rId3"/>
    <p:sldId id="259" r:id="rId4"/>
    <p:sldId id="279" r:id="rId5"/>
    <p:sldId id="274" r:id="rId6"/>
    <p:sldId id="277" r:id="rId7"/>
    <p:sldId id="278" r:id="rId8"/>
    <p:sldId id="266" r:id="rId9"/>
    <p:sldId id="267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承穎22122" initials="李承穎22122" lastIdx="1" clrIdx="0">
    <p:extLst>
      <p:ext uri="{19B8F6BF-5375-455C-9EA6-DF929625EA0E}">
        <p15:presenceInfo xmlns:p15="http://schemas.microsoft.com/office/powerpoint/2012/main" userId="S-1-5-21-2962013015-2871401801-1925217607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4658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9931" autoAdjust="0"/>
  </p:normalViewPr>
  <p:slideViewPr>
    <p:cSldViewPr snapToGrid="0" showGuides="1">
      <p:cViewPr>
        <p:scale>
          <a:sx n="66" d="100"/>
          <a:sy n="66" d="100"/>
        </p:scale>
        <p:origin x="2597" y="97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382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C351FADE-55EB-4C38-B99C-6972E0E95F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3F41BA5-AE77-4D09-AEA7-CC635815951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311DA1-D6C1-48A9-BCD7-C6AFCD0C1F35}" type="datetimeFigureOut">
              <a:rPr lang="zh-TW" altLang="en-US" smtClean="0"/>
              <a:t>2025/2/16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488345D-521B-4A1F-803A-E030ED50CD0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38385E9-7E1F-4128-841E-1AB9B58C6B6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D6448A-B4A2-4B14-94FD-D7EDCB2761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27382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18E9C-8127-4A79-8E81-4AF25CEF4DA6}" type="datetimeFigureOut">
              <a:rPr lang="zh-TW" altLang="en-US" smtClean="0"/>
              <a:t>2025/2/16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8FCF92-25E3-4961-ADE3-E0F50ADE87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9675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FCF92-25E3-4961-ADE3-E0F50ADE874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2353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FCF92-25E3-4961-ADE3-E0F50ADE874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2462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FCF92-25E3-4961-ADE3-E0F50ADE874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0535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FCF92-25E3-4961-ADE3-E0F50ADE874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6186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FCF92-25E3-4961-ADE3-E0F50ADE874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1243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FCF92-25E3-4961-ADE3-E0F50ADE874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4432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FCF92-25E3-4961-ADE3-E0F50ADE874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99090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FCF92-25E3-4961-ADE3-E0F50ADE874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0052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F938D9-3C59-42B8-AB07-0409DA0C5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1DD3CFF-6E36-4CB3-9132-1FD9DD30FE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F11247-1851-4DC8-810F-F867B4181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B02A-3503-4812-91EF-BC114985DF48}" type="datetimeFigureOut">
              <a:rPr lang="zh-TW" altLang="en-US" smtClean="0"/>
              <a:t>2025/2/16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E89F459-8760-4E04-A27D-CA95D5704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8BA097-E83E-48FA-9E5B-A1E7E02E5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9531-788C-4FFE-B9F1-941C7892E4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6414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FB83B6-57AA-492F-8574-3382B97BF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DFBEC44-4DE2-4370-BC3E-DFD2345007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832BBB-8117-43ED-93CF-BFF8D19A3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B02A-3503-4812-91EF-BC114985DF48}" type="datetimeFigureOut">
              <a:rPr lang="zh-TW" altLang="en-US" smtClean="0"/>
              <a:t>2025/2/16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B02ABE-111B-4BE6-A3F2-875F2620C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4227B9-8AB8-4A84-BBF0-E02BD9ABB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9531-788C-4FFE-B9F1-941C7892E4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3738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BC6B385-B83F-4BEF-B9D4-179D0631B6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0B39FAD-9588-4ED6-8550-D554AC9AF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0A1BA8-DF1E-4C0E-9D1E-C7E3C8727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B02A-3503-4812-91EF-BC114985DF48}" type="datetimeFigureOut">
              <a:rPr lang="zh-TW" altLang="en-US" smtClean="0"/>
              <a:t>2025/2/16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963345-F48D-4BEB-B9C9-8FF357D7F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E7560A-D08F-420D-B5B8-A91D1842D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9531-788C-4FFE-B9F1-941C7892E4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4747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454EA6-3344-425A-9D6E-91B8FF9D1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667470-BEF4-467F-975B-B878C6C73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016A44D-6DC9-4DD1-82D4-901E76E27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B02A-3503-4812-91EF-BC114985DF48}" type="datetimeFigureOut">
              <a:rPr lang="zh-TW" altLang="en-US" smtClean="0"/>
              <a:t>2025/2/16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31FB28-3B3A-4449-8652-37B6A8BBB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7D8D38C-F3C2-4788-A18E-F4529D51E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9531-788C-4FFE-B9F1-941C7892E4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175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B93D40-520B-4CDA-A552-2FC7473F2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F30A429-9971-4C20-80C1-031EA54B6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0D4EE4-08C6-4877-9813-4A5F6DBD2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B02A-3503-4812-91EF-BC114985DF48}" type="datetimeFigureOut">
              <a:rPr lang="zh-TW" altLang="en-US" smtClean="0"/>
              <a:t>2025/2/16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3EE84D-ADE8-4204-8574-AF239DB67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1B905F-EB7B-4E1C-BBA3-FEC0DFB39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9531-788C-4FFE-B9F1-941C7892E4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559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167FB7-BC89-4077-A8AE-3FD0BF718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4F728E-97C7-42B1-8741-1B0AB43DF9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68A905E-A95D-46FC-849C-9C563AB55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322D2CD-764E-4A19-A254-C849196A5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B02A-3503-4812-91EF-BC114985DF48}" type="datetimeFigureOut">
              <a:rPr lang="zh-TW" altLang="en-US" smtClean="0"/>
              <a:t>2025/2/16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C4A935F-C331-4ADE-9F34-A01B83833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C94E654-43B3-43D2-9417-1A4C5A2EB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9531-788C-4FFE-B9F1-941C7892E4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8911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A7E88E-EF25-4218-A91E-C4E27BD7E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327EFBA-188E-49AD-AECF-9B8FA4EF8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73C4FD8-2595-4756-87D7-DA87F257E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F871F63-49DB-4B43-AAFC-CF4319EAFF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3C84536-1DF1-4815-A02C-1EA7F94CB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6FA95D0-F3E7-4A3E-8D2B-FAF4EE034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B02A-3503-4812-91EF-BC114985DF48}" type="datetimeFigureOut">
              <a:rPr lang="zh-TW" altLang="en-US" smtClean="0"/>
              <a:t>2025/2/16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3866408-C7D7-4CA1-AE34-BAAEC10E1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E401AF9-A394-4FD4-9B43-43A7642A2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9531-788C-4FFE-B9F1-941C7892E4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5761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6C6E5C-4E11-4CCB-B6C4-8418B54C7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DDFC39D-FBFF-4BA0-931E-5CE316C81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B02A-3503-4812-91EF-BC114985DF48}" type="datetimeFigureOut">
              <a:rPr lang="zh-TW" altLang="en-US" smtClean="0"/>
              <a:t>2025/2/16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ADDB79E-366A-40F6-9F7F-F128D5FBA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8FA6B8F-A067-43C0-BA91-755D30988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9531-788C-4FFE-B9F1-941C7892E4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635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53B6582-9A70-4E68-88F9-9BA3E7DC0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B02A-3503-4812-91EF-BC114985DF48}" type="datetimeFigureOut">
              <a:rPr lang="zh-TW" altLang="en-US" smtClean="0"/>
              <a:t>2025/2/16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4B582DB-BF12-4A62-BE93-15046CE97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AA97C1A-4A70-4FA2-80BB-E6210C10E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9531-788C-4FFE-B9F1-941C7892E4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9022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4F7836-C534-4C71-8D2E-7D25376CF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4A6304-1D45-4644-9F7E-335402EBB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B2A4300-2507-460C-B76A-B2C6BCB84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3A7EF2B-04AD-414F-AFFC-0BB925036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B02A-3503-4812-91EF-BC114985DF48}" type="datetimeFigureOut">
              <a:rPr lang="zh-TW" altLang="en-US" smtClean="0"/>
              <a:t>2025/2/16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3CD52B9-3C84-4295-A679-BE8605AE5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33943BB-4BCB-41A3-B7D1-EE48C778B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9531-788C-4FFE-B9F1-941C7892E4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5500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D9B155-D804-4EDB-810B-4072F1389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315056D-7DCD-4698-924A-FBB5CF072C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913CBEE-4632-427F-91B4-DA06A237A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E1BD4BC-9573-4135-8813-125C1B455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B02A-3503-4812-91EF-BC114985DF48}" type="datetimeFigureOut">
              <a:rPr lang="zh-TW" altLang="en-US" smtClean="0"/>
              <a:t>2025/2/16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5DADEF0-6761-4322-93FA-EBF76D0CF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F688857-132A-4D20-9BFF-D70189A5F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9531-788C-4FFE-B9F1-941C7892E4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957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95CBAA8-6541-4B29-BEA6-34722ACC2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F2215D5-9DF7-42E3-A67B-0DFAE1165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6F8F07-D53C-4CED-8080-0D1E3CACB8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DB02A-3503-4812-91EF-BC114985DF48}" type="datetimeFigureOut">
              <a:rPr lang="zh-TW" altLang="en-US" smtClean="0"/>
              <a:t>2025/2/16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209C517-B65F-4874-9D6F-7F3A472D28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1CFEA9-C2D9-4FD3-9DE4-5F8FCA03B2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39531-788C-4FFE-B9F1-941C7892E4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710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-dugout-ab2.notion.site/2023-Linux-Project-193043802e69803ea9a4cd5d5d02fa48?pvs=74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zackyen0603/UML_Editor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ackyen0603/JudgeCoder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my-personal-website-zack.vercel.app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42032976-A8F1-4AF1-9120-B92BE18B5E3F}"/>
              </a:ext>
            </a:extLst>
          </p:cNvPr>
          <p:cNvSpPr txBox="1"/>
          <p:nvPr/>
        </p:nvSpPr>
        <p:spPr>
          <a:xfrm>
            <a:off x="5089236" y="3429000"/>
            <a:ext cx="7102764" cy="1326105"/>
          </a:xfrm>
          <a:prstGeom prst="rect">
            <a:avLst/>
          </a:prstGeom>
          <a:solidFill>
            <a:schemeClr val="bg1"/>
          </a:solidFill>
        </p:spPr>
        <p:txBody>
          <a:bodyPr wrap="square" lIns="216000" tIns="108000" bIns="108000" rtlCol="0">
            <a:spAutoFit/>
          </a:bodyPr>
          <a:lstStyle/>
          <a:p>
            <a:r>
              <a:rPr lang="en-US" altLang="zh-TW" sz="7200" b="1" dirty="0">
                <a:solidFill>
                  <a:schemeClr val="accent1"/>
                </a:solidFill>
                <a:latin typeface="Red Hat Display Medium" panose="02010603040201060303" pitchFamily="2" charset="0"/>
              </a:rPr>
              <a:t>Wei-</a:t>
            </a:r>
            <a:r>
              <a:rPr lang="en-US" altLang="zh-TW" sz="7200" b="1" dirty="0" err="1">
                <a:solidFill>
                  <a:schemeClr val="accent1"/>
                </a:solidFill>
                <a:latin typeface="Red Hat Display Medium" panose="02010603040201060303" pitchFamily="2" charset="0"/>
              </a:rPr>
              <a:t>Hsin</a:t>
            </a:r>
            <a:r>
              <a:rPr lang="en-US" altLang="zh-TW" sz="7200" b="1" dirty="0">
                <a:solidFill>
                  <a:schemeClr val="accent1"/>
                </a:solidFill>
                <a:latin typeface="Red Hat Display Medium" panose="02010603040201060303" pitchFamily="2" charset="0"/>
              </a:rPr>
              <a:t> Yen</a:t>
            </a:r>
            <a:endParaRPr lang="zh-TW" altLang="en-US" sz="7200" b="1" dirty="0">
              <a:solidFill>
                <a:schemeClr val="accent1"/>
              </a:solidFill>
              <a:latin typeface="Red Hat Display Medium" panose="02010603040201060303" pitchFamily="2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91A0E40-87EB-4C4C-B449-2A052F756805}"/>
              </a:ext>
            </a:extLst>
          </p:cNvPr>
          <p:cNvSpPr txBox="1"/>
          <p:nvPr/>
        </p:nvSpPr>
        <p:spPr>
          <a:xfrm>
            <a:off x="10362679" y="3842169"/>
            <a:ext cx="1829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顏維新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876A60E-AC90-4771-92DD-FCA43516CE13}"/>
              </a:ext>
            </a:extLst>
          </p:cNvPr>
          <p:cNvSpPr txBox="1"/>
          <p:nvPr/>
        </p:nvSpPr>
        <p:spPr>
          <a:xfrm>
            <a:off x="-208345" y="367096"/>
            <a:ext cx="4196316" cy="967921"/>
          </a:xfrm>
          <a:prstGeom prst="rect">
            <a:avLst/>
          </a:prstGeom>
          <a:solidFill>
            <a:schemeClr val="bg1"/>
          </a:solidFill>
        </p:spPr>
        <p:txBody>
          <a:bodyPr wrap="square" tIns="180000" bIns="108000" rtlCol="0">
            <a:spAutoFit/>
          </a:bodyPr>
          <a:lstStyle/>
          <a:p>
            <a:pPr algn="r"/>
            <a:r>
              <a:rPr lang="en-US" altLang="zh-TW" sz="4400" dirty="0">
                <a:solidFill>
                  <a:schemeClr val="accent1"/>
                </a:solidFill>
              </a:rPr>
              <a:t>Self</a:t>
            </a:r>
            <a:r>
              <a:rPr lang="zh-TW" altLang="en-US" sz="4400" dirty="0">
                <a:solidFill>
                  <a:schemeClr val="accent1"/>
                </a:solidFill>
              </a:rPr>
              <a:t> </a:t>
            </a:r>
            <a:r>
              <a:rPr lang="en-US" altLang="zh-TW" sz="4400" dirty="0">
                <a:solidFill>
                  <a:schemeClr val="accent1"/>
                </a:solidFill>
              </a:rPr>
              <a:t>Introduction</a:t>
            </a:r>
            <a:endParaRPr lang="zh-TW" altLang="en-US" sz="4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1587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824EA6EC-94C3-4F19-90F9-3FA523793766}"/>
              </a:ext>
            </a:extLst>
          </p:cNvPr>
          <p:cNvSpPr txBox="1"/>
          <p:nvPr/>
        </p:nvSpPr>
        <p:spPr>
          <a:xfrm>
            <a:off x="179220" y="3105147"/>
            <a:ext cx="32384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>
                <a:solidFill>
                  <a:schemeClr val="accent1"/>
                </a:solidFill>
                <a:latin typeface="Red Hat Display Black" panose="02010A03040201060303" pitchFamily="2" charset="0"/>
              </a:rPr>
              <a:t>Education</a:t>
            </a:r>
            <a:endParaRPr lang="zh-TW" altLang="en-US" sz="4000" b="1" dirty="0">
              <a:solidFill>
                <a:schemeClr val="accent1"/>
              </a:solidFill>
              <a:latin typeface="Red Hat Display Black" panose="02010A03040201060303" pitchFamily="2" charset="0"/>
            </a:endParaRP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CA11CBAB-A64B-44BA-B1C9-5FD6F754D365}"/>
              </a:ext>
            </a:extLst>
          </p:cNvPr>
          <p:cNvGrpSpPr/>
          <p:nvPr/>
        </p:nvGrpSpPr>
        <p:grpSpPr>
          <a:xfrm>
            <a:off x="4489686" y="324832"/>
            <a:ext cx="7476249" cy="834316"/>
            <a:chOff x="4637351" y="667732"/>
            <a:chExt cx="7476249" cy="834316"/>
          </a:xfrm>
        </p:grpSpPr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13D52C9D-C766-40FD-B166-4DEEB9CF67E0}"/>
                </a:ext>
              </a:extLst>
            </p:cNvPr>
            <p:cNvSpPr txBox="1"/>
            <p:nvPr/>
          </p:nvSpPr>
          <p:spPr>
            <a:xfrm>
              <a:off x="4637351" y="667732"/>
              <a:ext cx="747624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b="1" dirty="0">
                  <a:solidFill>
                    <a:schemeClr val="accent5"/>
                  </a:solidFill>
                  <a:latin typeface="Red Hat Display Medium" panose="02010603040201060303" pitchFamily="2" charset="0"/>
                </a:rPr>
                <a:t>B.S. of Computer Science</a:t>
              </a:r>
              <a:endParaRPr lang="zh-TW" altLang="en-US" sz="3200" dirty="0">
                <a:solidFill>
                  <a:schemeClr val="accent5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D23326E0-192D-467C-A935-16A7AE8157B2}"/>
                </a:ext>
              </a:extLst>
            </p:cNvPr>
            <p:cNvSpPr txBox="1"/>
            <p:nvPr/>
          </p:nvSpPr>
          <p:spPr>
            <a:xfrm>
              <a:off x="4655080" y="1088350"/>
              <a:ext cx="38322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chemeClr val="bg1">
                      <a:lumMod val="50000"/>
                    </a:schemeClr>
                  </a:solidFill>
                </a:rPr>
                <a:t>National Taiwan Normal University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6E47A68A-0220-4F3A-9DD5-BF7D8E7DC3D8}"/>
                </a:ext>
              </a:extLst>
            </p:cNvPr>
            <p:cNvSpPr txBox="1"/>
            <p:nvPr/>
          </p:nvSpPr>
          <p:spPr>
            <a:xfrm>
              <a:off x="9952135" y="1163494"/>
              <a:ext cx="15795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國立師範大學</a:t>
              </a:r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3159C1A9-47BA-486E-955A-FC8FAE9904F1}"/>
              </a:ext>
            </a:extLst>
          </p:cNvPr>
          <p:cNvGrpSpPr/>
          <p:nvPr/>
        </p:nvGrpSpPr>
        <p:grpSpPr>
          <a:xfrm>
            <a:off x="4507416" y="4952313"/>
            <a:ext cx="6754754" cy="849079"/>
            <a:chOff x="4637352" y="2746057"/>
            <a:chExt cx="6754754" cy="849079"/>
          </a:xfrm>
        </p:grpSpPr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BDA7B2FB-040B-4408-9832-4504541B642F}"/>
                </a:ext>
              </a:extLst>
            </p:cNvPr>
            <p:cNvGrpSpPr/>
            <p:nvPr/>
          </p:nvGrpSpPr>
          <p:grpSpPr>
            <a:xfrm>
              <a:off x="4637352" y="2746057"/>
              <a:ext cx="4613436" cy="849079"/>
              <a:chOff x="5677479" y="507712"/>
              <a:chExt cx="4613436" cy="849079"/>
            </a:xfrm>
          </p:grpSpPr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DAF7C129-146A-42A1-B353-9695CFA7831B}"/>
                  </a:ext>
                </a:extLst>
              </p:cNvPr>
              <p:cNvSpPr txBox="1"/>
              <p:nvPr/>
            </p:nvSpPr>
            <p:spPr>
              <a:xfrm>
                <a:off x="5677479" y="507712"/>
                <a:ext cx="461343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200" b="1" dirty="0">
                    <a:solidFill>
                      <a:schemeClr val="accent5"/>
                    </a:solidFill>
                    <a:latin typeface="Red Hat Display Medium" panose="02010603040201060303" pitchFamily="2" charset="0"/>
                  </a:rPr>
                  <a:t>M.S. of Computer Science</a:t>
                </a:r>
                <a:endParaRPr lang="zh-TW" altLang="en-US" sz="3200" dirty="0">
                  <a:solidFill>
                    <a:schemeClr val="accent5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DD935BE7-56E2-451F-AE73-B9664A101108}"/>
                  </a:ext>
                </a:extLst>
              </p:cNvPr>
              <p:cNvSpPr txBox="1"/>
              <p:nvPr/>
            </p:nvSpPr>
            <p:spPr>
              <a:xfrm>
                <a:off x="5677489" y="956681"/>
                <a:ext cx="38322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>
                    <a:solidFill>
                      <a:schemeClr val="bg1">
                        <a:lumMod val="50000"/>
                      </a:schemeClr>
                    </a:solidFill>
                  </a:rPr>
                  <a:t>National Central University</a:t>
                </a:r>
              </a:p>
            </p:txBody>
          </p:sp>
        </p:grp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3672AEFE-1C19-4847-A151-E78F104FD868}"/>
                </a:ext>
              </a:extLst>
            </p:cNvPr>
            <p:cNvSpPr txBox="1"/>
            <p:nvPr/>
          </p:nvSpPr>
          <p:spPr>
            <a:xfrm>
              <a:off x="9974899" y="3225804"/>
              <a:ext cx="14172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國立中央大學</a:t>
              </a: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BF095206-0C83-43FB-BA66-42EB761B3E12}"/>
              </a:ext>
            </a:extLst>
          </p:cNvPr>
          <p:cNvGrpSpPr/>
          <p:nvPr/>
        </p:nvGrpSpPr>
        <p:grpSpPr>
          <a:xfrm>
            <a:off x="5009398" y="1820937"/>
            <a:ext cx="6252772" cy="863905"/>
            <a:chOff x="4637353" y="667732"/>
            <a:chExt cx="6252772" cy="863905"/>
          </a:xfrm>
        </p:grpSpPr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AC7F8206-FD04-4A47-A6C2-A72C0C234AD7}"/>
                </a:ext>
              </a:extLst>
            </p:cNvPr>
            <p:cNvSpPr txBox="1"/>
            <p:nvPr/>
          </p:nvSpPr>
          <p:spPr>
            <a:xfrm>
              <a:off x="4637353" y="667732"/>
              <a:ext cx="33302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b="1" dirty="0">
                  <a:solidFill>
                    <a:schemeClr val="accent5"/>
                  </a:solidFill>
                  <a:latin typeface="Red Hat Display Medium" panose="02010603040201060303" pitchFamily="2" charset="0"/>
                </a:rPr>
                <a:t>Exchange Student</a:t>
              </a:r>
              <a:endParaRPr lang="zh-TW" altLang="en-US" sz="3200" dirty="0">
                <a:solidFill>
                  <a:schemeClr val="accent5"/>
                </a:solidFill>
                <a:latin typeface="+mj-ea"/>
                <a:ea typeface="+mj-ea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9E3DC223-F3FD-48AF-96C8-8EE7126A8BA3}"/>
                </a:ext>
              </a:extLst>
            </p:cNvPr>
            <p:cNvSpPr txBox="1"/>
            <p:nvPr/>
          </p:nvSpPr>
          <p:spPr>
            <a:xfrm>
              <a:off x="4637363" y="1131527"/>
              <a:ext cx="38322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TW" sz="2000" dirty="0">
                  <a:solidFill>
                    <a:schemeClr val="bg2">
                      <a:lumMod val="50000"/>
                    </a:schemeClr>
                  </a:solidFill>
                </a:rPr>
                <a:t>Meiji University,</a:t>
              </a:r>
              <a:r>
                <a:rPr lang="en-US" altLang="zh-TW" sz="1800" b="0" i="0" u="none" strike="noStrike" baseline="0" dirty="0">
                  <a:solidFill>
                    <a:schemeClr val="bg2">
                      <a:lumMod val="50000"/>
                    </a:schemeClr>
                  </a:solidFill>
                  <a:latin typeface="SourceSansPro-Regular"/>
                </a:rPr>
                <a:t> Japanese Literature</a:t>
              </a:r>
              <a:r>
                <a:rPr lang="zh-TW" altLang="en-US" sz="2000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en-US" altLang="zh-TW" sz="2000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endParaRPr lang="zh-TW" altLang="en-US" sz="2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6016C90A-FF89-46B3-BA26-059EFB1C02FB}"/>
                </a:ext>
              </a:extLst>
            </p:cNvPr>
            <p:cNvSpPr txBox="1"/>
            <p:nvPr/>
          </p:nvSpPr>
          <p:spPr>
            <a:xfrm>
              <a:off x="9836827" y="1154677"/>
              <a:ext cx="10532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明治大學</a:t>
              </a:r>
            </a:p>
          </p:txBody>
        </p:sp>
      </p:grp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94FD3780-FB90-4677-B046-4AA7DDCC29D6}"/>
              </a:ext>
            </a:extLst>
          </p:cNvPr>
          <p:cNvSpPr txBox="1"/>
          <p:nvPr/>
        </p:nvSpPr>
        <p:spPr>
          <a:xfrm>
            <a:off x="2846881" y="437176"/>
            <a:ext cx="1189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ea typeface="+mj-ea"/>
              </a:rPr>
              <a:t>2016.09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  <a:ea typeface="+mj-ea"/>
            </a:endParaRP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F79A9445-E1F6-49C9-81C4-B6D1E2F1A0FE}"/>
              </a:ext>
            </a:extLst>
          </p:cNvPr>
          <p:cNvCxnSpPr>
            <a:cxnSpLocks/>
            <a:stCxn id="30" idx="4"/>
            <a:endCxn id="32" idx="0"/>
          </p:cNvCxnSpPr>
          <p:nvPr/>
        </p:nvCxnSpPr>
        <p:spPr>
          <a:xfrm>
            <a:off x="4217199" y="710878"/>
            <a:ext cx="1" cy="3053005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橢圓 29">
            <a:extLst>
              <a:ext uri="{FF2B5EF4-FFF2-40B4-BE49-F238E27FC236}">
                <a16:creationId xmlns:a16="http://schemas.microsoft.com/office/drawing/2014/main" id="{E9963259-4135-4802-9CF3-C21866E4555B}"/>
              </a:ext>
            </a:extLst>
          </p:cNvPr>
          <p:cNvSpPr>
            <a:spLocks noChangeAspect="1"/>
          </p:cNvSpPr>
          <p:nvPr/>
        </p:nvSpPr>
        <p:spPr>
          <a:xfrm>
            <a:off x="4145199" y="566878"/>
            <a:ext cx="144000" cy="144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accent5"/>
              </a:solidFill>
            </a:endParaRPr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0B8D2B38-AA04-4BA9-8B62-6B644FD11197}"/>
              </a:ext>
            </a:extLst>
          </p:cNvPr>
          <p:cNvSpPr>
            <a:spLocks noChangeAspect="1"/>
          </p:cNvSpPr>
          <p:nvPr/>
        </p:nvSpPr>
        <p:spPr>
          <a:xfrm>
            <a:off x="4145200" y="3763883"/>
            <a:ext cx="144000" cy="144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accent5"/>
              </a:solidFill>
            </a:endParaRPr>
          </a:p>
        </p:txBody>
      </p: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7C1D249E-33BA-463E-89D5-E98FC60F792B}"/>
              </a:ext>
            </a:extLst>
          </p:cNvPr>
          <p:cNvCxnSpPr>
            <a:cxnSpLocks/>
            <a:stCxn id="55" idx="4"/>
            <a:endCxn id="56" idx="0"/>
          </p:cNvCxnSpPr>
          <p:nvPr/>
        </p:nvCxnSpPr>
        <p:spPr>
          <a:xfrm>
            <a:off x="4706226" y="2017296"/>
            <a:ext cx="0" cy="574768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橢圓 54">
            <a:extLst>
              <a:ext uri="{FF2B5EF4-FFF2-40B4-BE49-F238E27FC236}">
                <a16:creationId xmlns:a16="http://schemas.microsoft.com/office/drawing/2014/main" id="{88735C95-DD61-4879-A636-FDE532D69540}"/>
              </a:ext>
            </a:extLst>
          </p:cNvPr>
          <p:cNvSpPr>
            <a:spLocks noChangeAspect="1"/>
          </p:cNvSpPr>
          <p:nvPr/>
        </p:nvSpPr>
        <p:spPr>
          <a:xfrm>
            <a:off x="4634226" y="1873296"/>
            <a:ext cx="144000" cy="144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accent5"/>
              </a:solidFill>
            </a:endParaRPr>
          </a:p>
        </p:txBody>
      </p:sp>
      <p:sp>
        <p:nvSpPr>
          <p:cNvPr id="56" name="橢圓 55">
            <a:extLst>
              <a:ext uri="{FF2B5EF4-FFF2-40B4-BE49-F238E27FC236}">
                <a16:creationId xmlns:a16="http://schemas.microsoft.com/office/drawing/2014/main" id="{682C6240-0169-478A-8B88-ED2A3C8C1A7A}"/>
              </a:ext>
            </a:extLst>
          </p:cNvPr>
          <p:cNvSpPr>
            <a:spLocks noChangeAspect="1"/>
          </p:cNvSpPr>
          <p:nvPr/>
        </p:nvSpPr>
        <p:spPr>
          <a:xfrm>
            <a:off x="4634226" y="2592064"/>
            <a:ext cx="144000" cy="144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accent5"/>
              </a:solidFill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57736811-BF76-4A62-828B-BC5165139F02}"/>
              </a:ext>
            </a:extLst>
          </p:cNvPr>
          <p:cNvSpPr txBox="1"/>
          <p:nvPr/>
        </p:nvSpPr>
        <p:spPr>
          <a:xfrm>
            <a:off x="2846881" y="4328501"/>
            <a:ext cx="1189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</a:rPr>
              <a:t>2022.09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B24015EB-745F-401B-8E24-E9FFC04A5387}"/>
              </a:ext>
            </a:extLst>
          </p:cNvPr>
          <p:cNvCxnSpPr>
            <a:cxnSpLocks/>
            <a:stCxn id="62" idx="4"/>
            <a:endCxn id="63" idx="0"/>
          </p:cNvCxnSpPr>
          <p:nvPr/>
        </p:nvCxnSpPr>
        <p:spPr>
          <a:xfrm>
            <a:off x="4225717" y="4601258"/>
            <a:ext cx="0" cy="1582123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橢圓 61">
            <a:extLst>
              <a:ext uri="{FF2B5EF4-FFF2-40B4-BE49-F238E27FC236}">
                <a16:creationId xmlns:a16="http://schemas.microsoft.com/office/drawing/2014/main" id="{8E96C383-CFA9-4DFB-B9AC-5E7751751D7C}"/>
              </a:ext>
            </a:extLst>
          </p:cNvPr>
          <p:cNvSpPr>
            <a:spLocks/>
          </p:cNvSpPr>
          <p:nvPr/>
        </p:nvSpPr>
        <p:spPr>
          <a:xfrm>
            <a:off x="4153717" y="4457258"/>
            <a:ext cx="144000" cy="144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accent5"/>
              </a:solidFill>
            </a:endParaRPr>
          </a:p>
        </p:txBody>
      </p:sp>
      <p:sp>
        <p:nvSpPr>
          <p:cNvPr id="63" name="橢圓 62">
            <a:extLst>
              <a:ext uri="{FF2B5EF4-FFF2-40B4-BE49-F238E27FC236}">
                <a16:creationId xmlns:a16="http://schemas.microsoft.com/office/drawing/2014/main" id="{6FF5DB58-4776-46C0-BA66-BA53867D6C2C}"/>
              </a:ext>
            </a:extLst>
          </p:cNvPr>
          <p:cNvSpPr>
            <a:spLocks noChangeAspect="1"/>
          </p:cNvSpPr>
          <p:nvPr/>
        </p:nvSpPr>
        <p:spPr>
          <a:xfrm>
            <a:off x="4153717" y="6183381"/>
            <a:ext cx="144000" cy="144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accent5"/>
              </a:solidFill>
            </a:endParaRPr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F647152E-490C-476F-B6F7-6DEF6ED5EF31}"/>
              </a:ext>
            </a:extLst>
          </p:cNvPr>
          <p:cNvSpPr txBox="1"/>
          <p:nvPr/>
        </p:nvSpPr>
        <p:spPr>
          <a:xfrm>
            <a:off x="2846881" y="3635828"/>
            <a:ext cx="1189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ea typeface="+mj-ea"/>
              </a:rPr>
              <a:t>2022.06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  <a:ea typeface="+mj-ea"/>
            </a:endParaRPr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783DD269-5553-4B5B-A70A-261CC02BEA79}"/>
              </a:ext>
            </a:extLst>
          </p:cNvPr>
          <p:cNvSpPr txBox="1"/>
          <p:nvPr/>
        </p:nvSpPr>
        <p:spPr>
          <a:xfrm>
            <a:off x="2812098" y="6044695"/>
            <a:ext cx="1259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</a:rPr>
              <a:t>2024.07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9540147D-0C40-45E5-87D2-C0E445C872D4}"/>
              </a:ext>
            </a:extLst>
          </p:cNvPr>
          <p:cNvSpPr txBox="1"/>
          <p:nvPr/>
        </p:nvSpPr>
        <p:spPr>
          <a:xfrm>
            <a:off x="4173917" y="1481147"/>
            <a:ext cx="1189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2018.09</a:t>
            </a:r>
            <a:endParaRPr lang="zh-TW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1BA924FA-8EC1-48B2-8A07-A5CF1585A885}"/>
              </a:ext>
            </a:extLst>
          </p:cNvPr>
          <p:cNvSpPr txBox="1"/>
          <p:nvPr/>
        </p:nvSpPr>
        <p:spPr>
          <a:xfrm>
            <a:off x="4209916" y="2772107"/>
            <a:ext cx="1189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2019.02</a:t>
            </a:r>
            <a:endParaRPr lang="zh-TW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A31586B2-9901-819B-B587-582E2DEC9E59}"/>
              </a:ext>
            </a:extLst>
          </p:cNvPr>
          <p:cNvSpPr txBox="1"/>
          <p:nvPr/>
        </p:nvSpPr>
        <p:spPr>
          <a:xfrm>
            <a:off x="9655239" y="514344"/>
            <a:ext cx="1785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chemeClr val="accent5"/>
                </a:solidFill>
                <a:latin typeface="+mj-ea"/>
                <a:ea typeface="+mj-ea"/>
              </a:rPr>
              <a:t>資訊工程學系</a:t>
            </a:r>
            <a:endParaRPr lang="zh-TW" altLang="en-US" b="1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73B6E75B-1E8E-E653-2529-C7B45C408106}"/>
              </a:ext>
            </a:extLst>
          </p:cNvPr>
          <p:cNvSpPr txBox="1"/>
          <p:nvPr/>
        </p:nvSpPr>
        <p:spPr>
          <a:xfrm>
            <a:off x="8740932" y="1921530"/>
            <a:ext cx="2544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chemeClr val="accent5"/>
                </a:solidFill>
                <a:latin typeface="+mj-ea"/>
                <a:ea typeface="+mj-ea"/>
              </a:rPr>
              <a:t>日本文學專攻交換學生</a:t>
            </a:r>
            <a:endParaRPr lang="zh-TW" altLang="en-US" b="1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DE8560A3-097F-CF21-FE3E-60A6568C625B}"/>
              </a:ext>
            </a:extLst>
          </p:cNvPr>
          <p:cNvSpPr txBox="1"/>
          <p:nvPr/>
        </p:nvSpPr>
        <p:spPr>
          <a:xfrm>
            <a:off x="9475830" y="5100519"/>
            <a:ext cx="1964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chemeClr val="accent5"/>
                </a:solidFill>
                <a:latin typeface="+mj-ea"/>
                <a:ea typeface="+mj-ea"/>
              </a:rPr>
              <a:t>資訊工程研究所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526601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795BC4DA-44B4-E95F-F053-810CC16879AE}"/>
              </a:ext>
            </a:extLst>
          </p:cNvPr>
          <p:cNvGrpSpPr/>
          <p:nvPr/>
        </p:nvGrpSpPr>
        <p:grpSpPr>
          <a:xfrm>
            <a:off x="202138" y="324832"/>
            <a:ext cx="11564210" cy="6277990"/>
            <a:chOff x="202138" y="324832"/>
            <a:chExt cx="11564210" cy="6277990"/>
          </a:xfrm>
        </p:grpSpPr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8443F259-3B43-379F-7B77-EDFE383592D2}"/>
                </a:ext>
              </a:extLst>
            </p:cNvPr>
            <p:cNvGrpSpPr/>
            <p:nvPr/>
          </p:nvGrpSpPr>
          <p:grpSpPr>
            <a:xfrm>
              <a:off x="202138" y="324832"/>
              <a:ext cx="11564210" cy="6277990"/>
              <a:chOff x="202138" y="324832"/>
              <a:chExt cx="11564210" cy="6277990"/>
            </a:xfrm>
          </p:grpSpPr>
          <p:grpSp>
            <p:nvGrpSpPr>
              <p:cNvPr id="4" name="群組 3">
                <a:extLst>
                  <a:ext uri="{FF2B5EF4-FFF2-40B4-BE49-F238E27FC236}">
                    <a16:creationId xmlns:a16="http://schemas.microsoft.com/office/drawing/2014/main" id="{97FE8882-51FF-45D4-8629-D46389E75851}"/>
                  </a:ext>
                </a:extLst>
              </p:cNvPr>
              <p:cNvGrpSpPr/>
              <p:nvPr/>
            </p:nvGrpSpPr>
            <p:grpSpPr>
              <a:xfrm>
                <a:off x="202138" y="324832"/>
                <a:ext cx="11564210" cy="6277990"/>
                <a:chOff x="202138" y="324832"/>
                <a:chExt cx="11564210" cy="6277990"/>
              </a:xfrm>
            </p:grpSpPr>
            <p:sp>
              <p:nvSpPr>
                <p:cNvPr id="2" name="文字方塊 1">
                  <a:extLst>
                    <a:ext uri="{FF2B5EF4-FFF2-40B4-BE49-F238E27FC236}">
                      <a16:creationId xmlns:a16="http://schemas.microsoft.com/office/drawing/2014/main" id="{824EA6EC-94C3-4F19-90F9-3FA523793766}"/>
                    </a:ext>
                  </a:extLst>
                </p:cNvPr>
                <p:cNvSpPr txBox="1"/>
                <p:nvPr/>
              </p:nvSpPr>
              <p:spPr>
                <a:xfrm>
                  <a:off x="202138" y="2524453"/>
                  <a:ext cx="3685084" cy="1323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4000" b="1" dirty="0">
                      <a:solidFill>
                        <a:schemeClr val="accent1"/>
                      </a:solidFill>
                      <a:latin typeface="+mj-lt"/>
                    </a:rPr>
                    <a:t>Work</a:t>
                  </a:r>
                </a:p>
                <a:p>
                  <a:r>
                    <a:rPr lang="en-US" altLang="zh-TW" sz="4000" b="1" dirty="0">
                      <a:solidFill>
                        <a:schemeClr val="accent1"/>
                      </a:solidFill>
                      <a:latin typeface="+mj-lt"/>
                    </a:rPr>
                    <a:t>Experience</a:t>
                  </a:r>
                  <a:endParaRPr lang="zh-TW" altLang="en-US" sz="4000" b="1" dirty="0">
                    <a:solidFill>
                      <a:schemeClr val="accent1"/>
                    </a:solidFill>
                    <a:latin typeface="+mj-lt"/>
                  </a:endParaRPr>
                </a:p>
              </p:txBody>
            </p:sp>
            <p:grpSp>
              <p:nvGrpSpPr>
                <p:cNvPr id="20" name="群組 19">
                  <a:extLst>
                    <a:ext uri="{FF2B5EF4-FFF2-40B4-BE49-F238E27FC236}">
                      <a16:creationId xmlns:a16="http://schemas.microsoft.com/office/drawing/2014/main" id="{CA11CBAB-A64B-44BA-B1C9-5FD6F754D365}"/>
                    </a:ext>
                  </a:extLst>
                </p:cNvPr>
                <p:cNvGrpSpPr/>
                <p:nvPr/>
              </p:nvGrpSpPr>
              <p:grpSpPr>
                <a:xfrm>
                  <a:off x="4504208" y="324832"/>
                  <a:ext cx="7262140" cy="879657"/>
                  <a:chOff x="4637352" y="667732"/>
                  <a:chExt cx="7262140" cy="879657"/>
                </a:xfrm>
              </p:grpSpPr>
              <p:sp>
                <p:nvSpPr>
                  <p:cNvPr id="11" name="文字方塊 10">
                    <a:extLst>
                      <a:ext uri="{FF2B5EF4-FFF2-40B4-BE49-F238E27FC236}">
                        <a16:creationId xmlns:a16="http://schemas.microsoft.com/office/drawing/2014/main" id="{13D52C9D-C766-40FD-B166-4DEEB9CF67E0}"/>
                      </a:ext>
                    </a:extLst>
                  </p:cNvPr>
                  <p:cNvSpPr txBox="1"/>
                  <p:nvPr/>
                </p:nvSpPr>
                <p:spPr>
                  <a:xfrm>
                    <a:off x="4637352" y="667732"/>
                    <a:ext cx="7262140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3200" b="1" dirty="0">
                        <a:solidFill>
                          <a:schemeClr val="accent5"/>
                        </a:solidFill>
                        <a:latin typeface="Red Hat Display Medium" panose="02010603040201060303" pitchFamily="2" charset="0"/>
                      </a:rPr>
                      <a:t>Teaching Assistant, Compiler Design</a:t>
                    </a:r>
                    <a:endParaRPr lang="zh-TW" altLang="en-US" sz="3200" dirty="0">
                      <a:solidFill>
                        <a:schemeClr val="accent5"/>
                      </a:solidFill>
                      <a:latin typeface="Red Hat Display Medium" panose="02010603040201060303" pitchFamily="2" charset="0"/>
                    </a:endParaRPr>
                  </a:p>
                </p:txBody>
              </p:sp>
              <p:sp>
                <p:nvSpPr>
                  <p:cNvPr id="12" name="文字方塊 11">
                    <a:extLst>
                      <a:ext uri="{FF2B5EF4-FFF2-40B4-BE49-F238E27FC236}">
                        <a16:creationId xmlns:a16="http://schemas.microsoft.com/office/drawing/2014/main" id="{D23326E0-192D-467C-A935-16A7AE8157B2}"/>
                      </a:ext>
                    </a:extLst>
                  </p:cNvPr>
                  <p:cNvSpPr txBox="1"/>
                  <p:nvPr/>
                </p:nvSpPr>
                <p:spPr>
                  <a:xfrm>
                    <a:off x="4637362" y="1147279"/>
                    <a:ext cx="6885269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2000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Department of Computer Science, National Central University</a:t>
                    </a:r>
                  </a:p>
                </p:txBody>
              </p:sp>
            </p:grpSp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DAF7C129-146A-42A1-B353-9695CFA7831B}"/>
                    </a:ext>
                  </a:extLst>
                </p:cNvPr>
                <p:cNvSpPr txBox="1"/>
                <p:nvPr/>
              </p:nvSpPr>
              <p:spPr>
                <a:xfrm>
                  <a:off x="4388756" y="3457804"/>
                  <a:ext cx="705810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3200" b="1" dirty="0">
                      <a:solidFill>
                        <a:schemeClr val="accent5"/>
                      </a:solidFill>
                      <a:latin typeface="Red Hat Display Medium" panose="02010603040201060303" pitchFamily="2" charset="0"/>
                    </a:rPr>
                    <a:t>Teaching Assistant, Python Programming</a:t>
                  </a:r>
                  <a:endParaRPr lang="zh-TW" altLang="en-US" sz="3200" dirty="0">
                    <a:solidFill>
                      <a:schemeClr val="accent5"/>
                    </a:solidFill>
                    <a:latin typeface="Red Hat Display Medium" panose="02010603040201060303" pitchFamily="2" charset="0"/>
                  </a:endParaRPr>
                </a:p>
              </p:txBody>
            </p:sp>
            <p:cxnSp>
              <p:nvCxnSpPr>
                <p:cNvPr id="8" name="直線接點 7">
                  <a:extLst>
                    <a:ext uri="{FF2B5EF4-FFF2-40B4-BE49-F238E27FC236}">
                      <a16:creationId xmlns:a16="http://schemas.microsoft.com/office/drawing/2014/main" id="{F79A9445-E1F6-49C9-81C4-B6D1E2F1A0FE}"/>
                    </a:ext>
                  </a:extLst>
                </p:cNvPr>
                <p:cNvCxnSpPr>
                  <a:cxnSpLocks/>
                  <a:stCxn id="30" idx="4"/>
                  <a:endCxn id="32" idx="0"/>
                </p:cNvCxnSpPr>
                <p:nvPr/>
              </p:nvCxnSpPr>
              <p:spPr>
                <a:xfrm>
                  <a:off x="4231720" y="710878"/>
                  <a:ext cx="0" cy="2673426"/>
                </a:xfrm>
                <a:prstGeom prst="line">
                  <a:avLst/>
                </a:prstGeom>
                <a:ln w="63500">
                  <a:solidFill>
                    <a:schemeClr val="bg1">
                      <a:lumMod val="95000"/>
                    </a:schemeClr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橢圓 29">
                  <a:extLst>
                    <a:ext uri="{FF2B5EF4-FFF2-40B4-BE49-F238E27FC236}">
                      <a16:creationId xmlns:a16="http://schemas.microsoft.com/office/drawing/2014/main" id="{E9963259-4135-4802-9CF3-C21866E455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59720" y="566878"/>
                  <a:ext cx="144000" cy="1440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6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32" name="橢圓 31">
                  <a:extLst>
                    <a:ext uri="{FF2B5EF4-FFF2-40B4-BE49-F238E27FC236}">
                      <a16:creationId xmlns:a16="http://schemas.microsoft.com/office/drawing/2014/main" id="{0B8D2B38-AA04-4BA9-8B62-6B644FD111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59720" y="3384304"/>
                  <a:ext cx="144000" cy="1440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600" dirty="0">
                    <a:solidFill>
                      <a:schemeClr val="accent5"/>
                    </a:solidFill>
                  </a:endParaRPr>
                </a:p>
              </p:txBody>
            </p:sp>
            <p:cxnSp>
              <p:nvCxnSpPr>
                <p:cNvPr id="61" name="直線接點 60">
                  <a:extLst>
                    <a:ext uri="{FF2B5EF4-FFF2-40B4-BE49-F238E27FC236}">
                      <a16:creationId xmlns:a16="http://schemas.microsoft.com/office/drawing/2014/main" id="{B24015EB-745F-401B-8E24-E9FFC04A5387}"/>
                    </a:ext>
                  </a:extLst>
                </p:cNvPr>
                <p:cNvCxnSpPr>
                  <a:cxnSpLocks/>
                  <a:stCxn id="62" idx="4"/>
                </p:cNvCxnSpPr>
                <p:nvPr/>
              </p:nvCxnSpPr>
              <p:spPr>
                <a:xfrm>
                  <a:off x="4240238" y="3847892"/>
                  <a:ext cx="0" cy="1624282"/>
                </a:xfrm>
                <a:prstGeom prst="line">
                  <a:avLst/>
                </a:prstGeom>
                <a:ln w="63500">
                  <a:solidFill>
                    <a:schemeClr val="bg1">
                      <a:lumMod val="95000"/>
                    </a:schemeClr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橢圓 61">
                  <a:extLst>
                    <a:ext uri="{FF2B5EF4-FFF2-40B4-BE49-F238E27FC236}">
                      <a16:creationId xmlns:a16="http://schemas.microsoft.com/office/drawing/2014/main" id="{8E96C383-CFA9-4DFB-B9AC-5E7751751D7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168238" y="3703892"/>
                  <a:ext cx="144000" cy="1440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600">
                    <a:solidFill>
                      <a:schemeClr val="accent5"/>
                    </a:solidFill>
                  </a:endParaRPr>
                </a:p>
              </p:txBody>
            </p:sp>
            <p:cxnSp>
              <p:nvCxnSpPr>
                <p:cNvPr id="42" name="直線接點 41">
                  <a:extLst>
                    <a:ext uri="{FF2B5EF4-FFF2-40B4-BE49-F238E27FC236}">
                      <a16:creationId xmlns:a16="http://schemas.microsoft.com/office/drawing/2014/main" id="{FB75B072-D8DD-4659-BEFD-D65B3F1E2C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7331" y="4820644"/>
                  <a:ext cx="0" cy="1582123"/>
                </a:xfrm>
                <a:prstGeom prst="line">
                  <a:avLst/>
                </a:prstGeom>
                <a:ln w="63500">
                  <a:solidFill>
                    <a:schemeClr val="bg1">
                      <a:lumMod val="95000"/>
                    </a:schemeClr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文字方塊 42">
                  <a:extLst>
                    <a:ext uri="{FF2B5EF4-FFF2-40B4-BE49-F238E27FC236}">
                      <a16:creationId xmlns:a16="http://schemas.microsoft.com/office/drawing/2014/main" id="{432310B8-FF77-4E94-B345-78037889A686}"/>
                    </a:ext>
                  </a:extLst>
                </p:cNvPr>
                <p:cNvSpPr txBox="1"/>
                <p:nvPr/>
              </p:nvSpPr>
              <p:spPr>
                <a:xfrm>
                  <a:off x="2942450" y="3572589"/>
                  <a:ext cx="118978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altLang="zh-TW" sz="2000" dirty="0">
                      <a:solidFill>
                        <a:schemeClr val="bg1">
                          <a:lumMod val="50000"/>
                        </a:schemeClr>
                      </a:solidFill>
                      <a:ea typeface="+mj-ea"/>
                    </a:rPr>
                    <a:t>2023.02</a:t>
                  </a:r>
                  <a:endParaRPr lang="zh-TW" altLang="en-US" sz="2000" dirty="0">
                    <a:solidFill>
                      <a:schemeClr val="bg1">
                        <a:lumMod val="50000"/>
                      </a:schemeClr>
                    </a:solidFill>
                    <a:ea typeface="+mj-ea"/>
                  </a:endParaRPr>
                </a:p>
              </p:txBody>
            </p:sp>
            <p:sp>
              <p:nvSpPr>
                <p:cNvPr id="44" name="文字方塊 43">
                  <a:extLst>
                    <a:ext uri="{FF2B5EF4-FFF2-40B4-BE49-F238E27FC236}">
                      <a16:creationId xmlns:a16="http://schemas.microsoft.com/office/drawing/2014/main" id="{1A44ACC9-DB3D-4550-A088-2BEDE1042C5A}"/>
                    </a:ext>
                  </a:extLst>
                </p:cNvPr>
                <p:cNvSpPr txBox="1"/>
                <p:nvPr/>
              </p:nvSpPr>
              <p:spPr>
                <a:xfrm>
                  <a:off x="2933932" y="3228945"/>
                  <a:ext cx="118978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altLang="zh-TW" sz="2000" dirty="0">
                      <a:solidFill>
                        <a:schemeClr val="bg1">
                          <a:lumMod val="50000"/>
                        </a:schemeClr>
                      </a:solidFill>
                      <a:ea typeface="+mj-ea"/>
                    </a:rPr>
                    <a:t>2023.02</a:t>
                  </a:r>
                  <a:endParaRPr lang="zh-TW" altLang="en-US" sz="2000" dirty="0">
                    <a:solidFill>
                      <a:schemeClr val="bg1">
                        <a:lumMod val="50000"/>
                      </a:schemeClr>
                    </a:solidFill>
                    <a:ea typeface="+mj-ea"/>
                  </a:endParaRPr>
                </a:p>
              </p:txBody>
            </p:sp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E869BED5-7289-47AB-8BB7-8868D337273F}"/>
                    </a:ext>
                  </a:extLst>
                </p:cNvPr>
                <p:cNvSpPr txBox="1"/>
                <p:nvPr/>
              </p:nvSpPr>
              <p:spPr>
                <a:xfrm>
                  <a:off x="2941688" y="438823"/>
                  <a:ext cx="118978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altLang="zh-TW" sz="2000" dirty="0">
                      <a:solidFill>
                        <a:schemeClr val="bg1">
                          <a:lumMod val="50000"/>
                        </a:schemeClr>
                      </a:solidFill>
                      <a:ea typeface="+mj-ea"/>
                    </a:rPr>
                    <a:t>2022.09</a:t>
                  </a:r>
                  <a:endParaRPr lang="zh-TW" altLang="en-US" sz="2000" dirty="0">
                    <a:solidFill>
                      <a:schemeClr val="bg1">
                        <a:lumMod val="50000"/>
                      </a:schemeClr>
                    </a:solidFill>
                    <a:ea typeface="+mj-ea"/>
                  </a:endParaRPr>
                </a:p>
              </p:txBody>
            </p:sp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6715700A-CD7D-4ADD-84F9-FE0F6FD43356}"/>
                    </a:ext>
                  </a:extLst>
                </p:cNvPr>
                <p:cNvSpPr txBox="1"/>
                <p:nvPr/>
              </p:nvSpPr>
              <p:spPr>
                <a:xfrm>
                  <a:off x="2936566" y="6202712"/>
                  <a:ext cx="118978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2000" dirty="0">
                      <a:solidFill>
                        <a:schemeClr val="bg1">
                          <a:lumMod val="50000"/>
                        </a:schemeClr>
                      </a:solidFill>
                      <a:ea typeface="+mj-ea"/>
                    </a:rPr>
                    <a:t>2023.07</a:t>
                  </a:r>
                  <a:endParaRPr lang="zh-TW" altLang="en-US" sz="2000" dirty="0">
                    <a:solidFill>
                      <a:schemeClr val="bg1">
                        <a:lumMod val="50000"/>
                      </a:schemeClr>
                    </a:solidFill>
                    <a:ea typeface="+mj-ea"/>
                  </a:endParaRPr>
                </a:p>
              </p:txBody>
            </p:sp>
          </p:grpSp>
          <p:sp>
            <p:nvSpPr>
              <p:cNvPr id="24" name="橢圓 23">
                <a:extLst>
                  <a:ext uri="{FF2B5EF4-FFF2-40B4-BE49-F238E27FC236}">
                    <a16:creationId xmlns:a16="http://schemas.microsoft.com/office/drawing/2014/main" id="{02140A02-7405-7DED-ABB5-11A5FC9A18D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59720" y="6345731"/>
                <a:ext cx="144000" cy="144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dirty="0">
                  <a:solidFill>
                    <a:schemeClr val="accent5"/>
                  </a:solidFill>
                </a:endParaRPr>
              </a:p>
            </p:txBody>
          </p:sp>
        </p:grp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DB3003B4-8D20-DE92-3B77-883AB438010C}"/>
                </a:ext>
              </a:extLst>
            </p:cNvPr>
            <p:cNvSpPr txBox="1"/>
            <p:nvPr/>
          </p:nvSpPr>
          <p:spPr>
            <a:xfrm>
              <a:off x="4428755" y="4021517"/>
              <a:ext cx="68852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chemeClr val="bg1">
                      <a:lumMod val="50000"/>
                    </a:schemeClr>
                  </a:solidFill>
                </a:rPr>
                <a:t>Department of Computer Science, National Central University</a:t>
              </a:r>
            </a:p>
          </p:txBody>
        </p:sp>
      </p:grp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4786A5B8-2837-A519-7707-293428F68BB7}"/>
              </a:ext>
            </a:extLst>
          </p:cNvPr>
          <p:cNvSpPr txBox="1"/>
          <p:nvPr/>
        </p:nvSpPr>
        <p:spPr>
          <a:xfrm>
            <a:off x="4504209" y="1367390"/>
            <a:ext cx="7262139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SourceSansPro-Regular"/>
              </a:rPr>
              <a:t>Guided students in using LEX and </a:t>
            </a:r>
            <a:r>
              <a:rPr lang="en-US" altLang="zh-TW" sz="1800" b="0" i="0" u="none" strike="noStrike" baseline="0" dirty="0" err="1">
                <a:latin typeface="SourceSansPro-Regular"/>
              </a:rPr>
              <a:t>Yacc</a:t>
            </a:r>
            <a:r>
              <a:rPr lang="en-US" altLang="zh-TW" sz="1800" b="0" i="0" u="none" strike="noStrike" baseline="0" dirty="0">
                <a:latin typeface="SourceSansPro-Regular"/>
              </a:rPr>
              <a:t> for lexical analysis, syntax analysis,    IR </a:t>
            </a:r>
            <a:r>
              <a:rPr lang="en-US" altLang="zh-TW" sz="1800" b="0" i="0" u="none" strike="noStrike" baseline="0" dirty="0" err="1">
                <a:latin typeface="SourceSansPro-Regular"/>
              </a:rPr>
              <a:t>conversion,and</a:t>
            </a:r>
            <a:r>
              <a:rPr lang="en-US" altLang="zh-TW" sz="1800" b="0" i="0" u="none" strike="noStrike" baseline="0" dirty="0">
                <a:latin typeface="SourceSansPro-Regular"/>
              </a:rPr>
              <a:t> optimization.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SourceSansPro-Regular"/>
              </a:rPr>
              <a:t>Assisted in grading and testing compiler projects.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SourceSansPro-Regular"/>
              </a:rPr>
              <a:t>Awarded the Outstanding Graduate Teaching Award.</a:t>
            </a:r>
            <a:endParaRPr lang="en-US" altLang="zh-TW" sz="1800" b="0" i="0" u="none" strike="noStrike" baseline="0" dirty="0">
              <a:latin typeface="SourceSansPro-Regular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12A6AA30-1438-D1C6-23B6-DC82F52C320E}"/>
              </a:ext>
            </a:extLst>
          </p:cNvPr>
          <p:cNvSpPr txBox="1"/>
          <p:nvPr/>
        </p:nvSpPr>
        <p:spPr>
          <a:xfrm>
            <a:off x="4428755" y="4548273"/>
            <a:ext cx="7212699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SourceSansPro-Regular"/>
              </a:rPr>
              <a:t>Assisted students in learning fundamental Python concepts.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SourceSansPro-Regular"/>
              </a:rPr>
              <a:t>Developed and maintained an online Python programming grading system (Online Judge).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SourceSansPro-Regular"/>
              </a:rPr>
              <a:t>Graded assignments, provided student feedback, and evaluated team projects.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1123950"/>
      </p:ext>
    </p:extLst>
  </p:cSld>
  <p:clrMapOvr>
    <a:masterClrMapping/>
  </p:clrMapOvr>
  <p:transition spd="med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795BC4DA-44B4-E95F-F053-810CC16879AE}"/>
              </a:ext>
            </a:extLst>
          </p:cNvPr>
          <p:cNvGrpSpPr/>
          <p:nvPr/>
        </p:nvGrpSpPr>
        <p:grpSpPr>
          <a:xfrm>
            <a:off x="202138" y="324832"/>
            <a:ext cx="11564210" cy="6277990"/>
            <a:chOff x="202138" y="324832"/>
            <a:chExt cx="11564210" cy="6277990"/>
          </a:xfrm>
        </p:grpSpPr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8443F259-3B43-379F-7B77-EDFE383592D2}"/>
                </a:ext>
              </a:extLst>
            </p:cNvPr>
            <p:cNvGrpSpPr/>
            <p:nvPr/>
          </p:nvGrpSpPr>
          <p:grpSpPr>
            <a:xfrm>
              <a:off x="202138" y="324832"/>
              <a:ext cx="11564210" cy="6277990"/>
              <a:chOff x="202138" y="324832"/>
              <a:chExt cx="11564210" cy="6277990"/>
            </a:xfrm>
          </p:grpSpPr>
          <p:grpSp>
            <p:nvGrpSpPr>
              <p:cNvPr id="4" name="群組 3">
                <a:extLst>
                  <a:ext uri="{FF2B5EF4-FFF2-40B4-BE49-F238E27FC236}">
                    <a16:creationId xmlns:a16="http://schemas.microsoft.com/office/drawing/2014/main" id="{97FE8882-51FF-45D4-8629-D46389E75851}"/>
                  </a:ext>
                </a:extLst>
              </p:cNvPr>
              <p:cNvGrpSpPr/>
              <p:nvPr/>
            </p:nvGrpSpPr>
            <p:grpSpPr>
              <a:xfrm>
                <a:off x="202138" y="324832"/>
                <a:ext cx="11564210" cy="6277990"/>
                <a:chOff x="202138" y="324832"/>
                <a:chExt cx="11564210" cy="6277990"/>
              </a:xfrm>
            </p:grpSpPr>
            <p:sp>
              <p:nvSpPr>
                <p:cNvPr id="2" name="文字方塊 1">
                  <a:extLst>
                    <a:ext uri="{FF2B5EF4-FFF2-40B4-BE49-F238E27FC236}">
                      <a16:creationId xmlns:a16="http://schemas.microsoft.com/office/drawing/2014/main" id="{824EA6EC-94C3-4F19-90F9-3FA523793766}"/>
                    </a:ext>
                  </a:extLst>
                </p:cNvPr>
                <p:cNvSpPr txBox="1"/>
                <p:nvPr/>
              </p:nvSpPr>
              <p:spPr>
                <a:xfrm>
                  <a:off x="202138" y="2524453"/>
                  <a:ext cx="3685084" cy="1323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4000" b="1" dirty="0">
                      <a:solidFill>
                        <a:schemeClr val="accent1"/>
                      </a:solidFill>
                      <a:latin typeface="+mj-lt"/>
                    </a:rPr>
                    <a:t>Work</a:t>
                  </a:r>
                </a:p>
                <a:p>
                  <a:r>
                    <a:rPr lang="en-US" altLang="zh-TW" sz="4000" b="1" dirty="0">
                      <a:solidFill>
                        <a:schemeClr val="accent1"/>
                      </a:solidFill>
                      <a:latin typeface="+mj-lt"/>
                    </a:rPr>
                    <a:t>Experience</a:t>
                  </a:r>
                  <a:endParaRPr lang="zh-TW" altLang="en-US" sz="4000" b="1" dirty="0">
                    <a:solidFill>
                      <a:schemeClr val="accent1"/>
                    </a:solidFill>
                    <a:latin typeface="+mj-lt"/>
                  </a:endParaRPr>
                </a:p>
              </p:txBody>
            </p:sp>
            <p:grpSp>
              <p:nvGrpSpPr>
                <p:cNvPr id="20" name="群組 19">
                  <a:extLst>
                    <a:ext uri="{FF2B5EF4-FFF2-40B4-BE49-F238E27FC236}">
                      <a16:creationId xmlns:a16="http://schemas.microsoft.com/office/drawing/2014/main" id="{CA11CBAB-A64B-44BA-B1C9-5FD6F754D365}"/>
                    </a:ext>
                  </a:extLst>
                </p:cNvPr>
                <p:cNvGrpSpPr/>
                <p:nvPr/>
              </p:nvGrpSpPr>
              <p:grpSpPr>
                <a:xfrm>
                  <a:off x="4504208" y="324832"/>
                  <a:ext cx="7262140" cy="879657"/>
                  <a:chOff x="4637352" y="667732"/>
                  <a:chExt cx="7262140" cy="879657"/>
                </a:xfrm>
              </p:grpSpPr>
              <p:sp>
                <p:nvSpPr>
                  <p:cNvPr id="11" name="文字方塊 10">
                    <a:extLst>
                      <a:ext uri="{FF2B5EF4-FFF2-40B4-BE49-F238E27FC236}">
                        <a16:creationId xmlns:a16="http://schemas.microsoft.com/office/drawing/2014/main" id="{13D52C9D-C766-40FD-B166-4DEEB9CF67E0}"/>
                      </a:ext>
                    </a:extLst>
                  </p:cNvPr>
                  <p:cNvSpPr txBox="1"/>
                  <p:nvPr/>
                </p:nvSpPr>
                <p:spPr>
                  <a:xfrm>
                    <a:off x="4637352" y="667732"/>
                    <a:ext cx="7262140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3200" b="1" dirty="0">
                        <a:solidFill>
                          <a:schemeClr val="accent5"/>
                        </a:solidFill>
                        <a:latin typeface="Red Hat Display Medium" panose="02010603040201060303" pitchFamily="2" charset="0"/>
                      </a:rPr>
                      <a:t>Teaching Assistant, Compiler Design</a:t>
                    </a:r>
                    <a:endParaRPr lang="zh-TW" altLang="en-US" sz="3200" dirty="0">
                      <a:solidFill>
                        <a:schemeClr val="accent5"/>
                      </a:solidFill>
                      <a:latin typeface="Red Hat Display Medium" panose="02010603040201060303" pitchFamily="2" charset="0"/>
                    </a:endParaRPr>
                  </a:p>
                </p:txBody>
              </p:sp>
              <p:sp>
                <p:nvSpPr>
                  <p:cNvPr id="12" name="文字方塊 11">
                    <a:extLst>
                      <a:ext uri="{FF2B5EF4-FFF2-40B4-BE49-F238E27FC236}">
                        <a16:creationId xmlns:a16="http://schemas.microsoft.com/office/drawing/2014/main" id="{D23326E0-192D-467C-A935-16A7AE8157B2}"/>
                      </a:ext>
                    </a:extLst>
                  </p:cNvPr>
                  <p:cNvSpPr txBox="1"/>
                  <p:nvPr/>
                </p:nvSpPr>
                <p:spPr>
                  <a:xfrm>
                    <a:off x="4637362" y="1147279"/>
                    <a:ext cx="6885269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2000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Department of Computer Science, National Central University</a:t>
                    </a:r>
                  </a:p>
                </p:txBody>
              </p:sp>
            </p:grpSp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DAF7C129-146A-42A1-B353-9695CFA7831B}"/>
                    </a:ext>
                  </a:extLst>
                </p:cNvPr>
                <p:cNvSpPr txBox="1"/>
                <p:nvPr/>
              </p:nvSpPr>
              <p:spPr>
                <a:xfrm>
                  <a:off x="4388756" y="3457804"/>
                  <a:ext cx="705810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3200" b="1" dirty="0">
                      <a:solidFill>
                        <a:schemeClr val="accent5"/>
                      </a:solidFill>
                      <a:latin typeface="Red Hat Display Medium" panose="02010603040201060303" pitchFamily="2" charset="0"/>
                    </a:rPr>
                    <a:t>Teaching Assistant, Python Programming</a:t>
                  </a:r>
                  <a:endParaRPr lang="zh-TW" altLang="en-US" sz="3200" dirty="0">
                    <a:solidFill>
                      <a:schemeClr val="accent5"/>
                    </a:solidFill>
                    <a:latin typeface="Red Hat Display Medium" panose="02010603040201060303" pitchFamily="2" charset="0"/>
                  </a:endParaRPr>
                </a:p>
              </p:txBody>
            </p:sp>
            <p:cxnSp>
              <p:nvCxnSpPr>
                <p:cNvPr id="8" name="直線接點 7">
                  <a:extLst>
                    <a:ext uri="{FF2B5EF4-FFF2-40B4-BE49-F238E27FC236}">
                      <a16:creationId xmlns:a16="http://schemas.microsoft.com/office/drawing/2014/main" id="{F79A9445-E1F6-49C9-81C4-B6D1E2F1A0FE}"/>
                    </a:ext>
                  </a:extLst>
                </p:cNvPr>
                <p:cNvCxnSpPr>
                  <a:cxnSpLocks/>
                  <a:stCxn id="30" idx="4"/>
                  <a:endCxn id="32" idx="0"/>
                </p:cNvCxnSpPr>
                <p:nvPr/>
              </p:nvCxnSpPr>
              <p:spPr>
                <a:xfrm>
                  <a:off x="4231720" y="710878"/>
                  <a:ext cx="0" cy="2673426"/>
                </a:xfrm>
                <a:prstGeom prst="line">
                  <a:avLst/>
                </a:prstGeom>
                <a:ln w="63500">
                  <a:solidFill>
                    <a:schemeClr val="bg1">
                      <a:lumMod val="95000"/>
                    </a:schemeClr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橢圓 29">
                  <a:extLst>
                    <a:ext uri="{FF2B5EF4-FFF2-40B4-BE49-F238E27FC236}">
                      <a16:creationId xmlns:a16="http://schemas.microsoft.com/office/drawing/2014/main" id="{E9963259-4135-4802-9CF3-C21866E455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59720" y="566878"/>
                  <a:ext cx="144000" cy="1440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6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32" name="橢圓 31">
                  <a:extLst>
                    <a:ext uri="{FF2B5EF4-FFF2-40B4-BE49-F238E27FC236}">
                      <a16:creationId xmlns:a16="http://schemas.microsoft.com/office/drawing/2014/main" id="{0B8D2B38-AA04-4BA9-8B62-6B644FD111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59720" y="3384304"/>
                  <a:ext cx="144000" cy="1440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600" dirty="0">
                    <a:solidFill>
                      <a:schemeClr val="accent5"/>
                    </a:solidFill>
                  </a:endParaRPr>
                </a:p>
              </p:txBody>
            </p:sp>
            <p:cxnSp>
              <p:nvCxnSpPr>
                <p:cNvPr id="61" name="直線接點 60">
                  <a:extLst>
                    <a:ext uri="{FF2B5EF4-FFF2-40B4-BE49-F238E27FC236}">
                      <a16:creationId xmlns:a16="http://schemas.microsoft.com/office/drawing/2014/main" id="{B24015EB-745F-401B-8E24-E9FFC04A5387}"/>
                    </a:ext>
                  </a:extLst>
                </p:cNvPr>
                <p:cNvCxnSpPr>
                  <a:cxnSpLocks/>
                  <a:stCxn id="62" idx="4"/>
                </p:cNvCxnSpPr>
                <p:nvPr/>
              </p:nvCxnSpPr>
              <p:spPr>
                <a:xfrm>
                  <a:off x="4240238" y="3847892"/>
                  <a:ext cx="0" cy="1624282"/>
                </a:xfrm>
                <a:prstGeom prst="line">
                  <a:avLst/>
                </a:prstGeom>
                <a:ln w="63500">
                  <a:solidFill>
                    <a:schemeClr val="bg1">
                      <a:lumMod val="95000"/>
                    </a:schemeClr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橢圓 61">
                  <a:extLst>
                    <a:ext uri="{FF2B5EF4-FFF2-40B4-BE49-F238E27FC236}">
                      <a16:creationId xmlns:a16="http://schemas.microsoft.com/office/drawing/2014/main" id="{8E96C383-CFA9-4DFB-B9AC-5E7751751D7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168238" y="3703892"/>
                  <a:ext cx="144000" cy="1440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600">
                    <a:solidFill>
                      <a:schemeClr val="accent5"/>
                    </a:solidFill>
                  </a:endParaRPr>
                </a:p>
              </p:txBody>
            </p:sp>
            <p:cxnSp>
              <p:nvCxnSpPr>
                <p:cNvPr id="42" name="直線接點 41">
                  <a:extLst>
                    <a:ext uri="{FF2B5EF4-FFF2-40B4-BE49-F238E27FC236}">
                      <a16:creationId xmlns:a16="http://schemas.microsoft.com/office/drawing/2014/main" id="{FB75B072-D8DD-4659-BEFD-D65B3F1E2C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7331" y="4820644"/>
                  <a:ext cx="0" cy="1582123"/>
                </a:xfrm>
                <a:prstGeom prst="line">
                  <a:avLst/>
                </a:prstGeom>
                <a:ln w="63500">
                  <a:solidFill>
                    <a:schemeClr val="bg1">
                      <a:lumMod val="95000"/>
                    </a:schemeClr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文字方塊 42">
                  <a:extLst>
                    <a:ext uri="{FF2B5EF4-FFF2-40B4-BE49-F238E27FC236}">
                      <a16:creationId xmlns:a16="http://schemas.microsoft.com/office/drawing/2014/main" id="{432310B8-FF77-4E94-B345-78037889A686}"/>
                    </a:ext>
                  </a:extLst>
                </p:cNvPr>
                <p:cNvSpPr txBox="1"/>
                <p:nvPr/>
              </p:nvSpPr>
              <p:spPr>
                <a:xfrm>
                  <a:off x="2942450" y="3572589"/>
                  <a:ext cx="118978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altLang="zh-TW" sz="2000" dirty="0">
                      <a:solidFill>
                        <a:schemeClr val="bg1">
                          <a:lumMod val="50000"/>
                        </a:schemeClr>
                      </a:solidFill>
                      <a:ea typeface="+mj-ea"/>
                    </a:rPr>
                    <a:t>2023.02</a:t>
                  </a:r>
                  <a:endParaRPr lang="zh-TW" altLang="en-US" sz="2000" dirty="0">
                    <a:solidFill>
                      <a:schemeClr val="bg1">
                        <a:lumMod val="50000"/>
                      </a:schemeClr>
                    </a:solidFill>
                    <a:ea typeface="+mj-ea"/>
                  </a:endParaRPr>
                </a:p>
              </p:txBody>
            </p:sp>
            <p:sp>
              <p:nvSpPr>
                <p:cNvPr id="44" name="文字方塊 43">
                  <a:extLst>
                    <a:ext uri="{FF2B5EF4-FFF2-40B4-BE49-F238E27FC236}">
                      <a16:creationId xmlns:a16="http://schemas.microsoft.com/office/drawing/2014/main" id="{1A44ACC9-DB3D-4550-A088-2BEDE1042C5A}"/>
                    </a:ext>
                  </a:extLst>
                </p:cNvPr>
                <p:cNvSpPr txBox="1"/>
                <p:nvPr/>
              </p:nvSpPr>
              <p:spPr>
                <a:xfrm>
                  <a:off x="2933932" y="3228945"/>
                  <a:ext cx="118978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altLang="zh-TW" sz="2000" dirty="0">
                      <a:solidFill>
                        <a:schemeClr val="bg1">
                          <a:lumMod val="50000"/>
                        </a:schemeClr>
                      </a:solidFill>
                      <a:ea typeface="+mj-ea"/>
                    </a:rPr>
                    <a:t>2023.02</a:t>
                  </a:r>
                  <a:endParaRPr lang="zh-TW" altLang="en-US" sz="2000" dirty="0">
                    <a:solidFill>
                      <a:schemeClr val="bg1">
                        <a:lumMod val="50000"/>
                      </a:schemeClr>
                    </a:solidFill>
                    <a:ea typeface="+mj-ea"/>
                  </a:endParaRPr>
                </a:p>
              </p:txBody>
            </p:sp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E869BED5-7289-47AB-8BB7-8868D337273F}"/>
                    </a:ext>
                  </a:extLst>
                </p:cNvPr>
                <p:cNvSpPr txBox="1"/>
                <p:nvPr/>
              </p:nvSpPr>
              <p:spPr>
                <a:xfrm>
                  <a:off x="2941688" y="438823"/>
                  <a:ext cx="118978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altLang="zh-TW" sz="2000" dirty="0">
                      <a:solidFill>
                        <a:schemeClr val="bg1">
                          <a:lumMod val="50000"/>
                        </a:schemeClr>
                      </a:solidFill>
                      <a:ea typeface="+mj-ea"/>
                    </a:rPr>
                    <a:t>2022.09</a:t>
                  </a:r>
                  <a:endParaRPr lang="zh-TW" altLang="en-US" sz="2000" dirty="0">
                    <a:solidFill>
                      <a:schemeClr val="bg1">
                        <a:lumMod val="50000"/>
                      </a:schemeClr>
                    </a:solidFill>
                    <a:ea typeface="+mj-ea"/>
                  </a:endParaRPr>
                </a:p>
              </p:txBody>
            </p:sp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6715700A-CD7D-4ADD-84F9-FE0F6FD43356}"/>
                    </a:ext>
                  </a:extLst>
                </p:cNvPr>
                <p:cNvSpPr txBox="1"/>
                <p:nvPr/>
              </p:nvSpPr>
              <p:spPr>
                <a:xfrm>
                  <a:off x="2936566" y="6202712"/>
                  <a:ext cx="118978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2000" dirty="0">
                      <a:solidFill>
                        <a:schemeClr val="bg1">
                          <a:lumMod val="50000"/>
                        </a:schemeClr>
                      </a:solidFill>
                      <a:ea typeface="+mj-ea"/>
                    </a:rPr>
                    <a:t>2023.07</a:t>
                  </a:r>
                  <a:endParaRPr lang="zh-TW" altLang="en-US" sz="2000" dirty="0">
                    <a:solidFill>
                      <a:schemeClr val="bg1">
                        <a:lumMod val="50000"/>
                      </a:schemeClr>
                    </a:solidFill>
                    <a:ea typeface="+mj-ea"/>
                  </a:endParaRPr>
                </a:p>
              </p:txBody>
            </p:sp>
          </p:grpSp>
          <p:sp>
            <p:nvSpPr>
              <p:cNvPr id="24" name="橢圓 23">
                <a:extLst>
                  <a:ext uri="{FF2B5EF4-FFF2-40B4-BE49-F238E27FC236}">
                    <a16:creationId xmlns:a16="http://schemas.microsoft.com/office/drawing/2014/main" id="{02140A02-7405-7DED-ABB5-11A5FC9A18D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59720" y="6345731"/>
                <a:ext cx="144000" cy="144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dirty="0">
                  <a:solidFill>
                    <a:schemeClr val="accent5"/>
                  </a:solidFill>
                </a:endParaRPr>
              </a:p>
            </p:txBody>
          </p:sp>
        </p:grp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DB3003B4-8D20-DE92-3B77-883AB438010C}"/>
                </a:ext>
              </a:extLst>
            </p:cNvPr>
            <p:cNvSpPr txBox="1"/>
            <p:nvPr/>
          </p:nvSpPr>
          <p:spPr>
            <a:xfrm>
              <a:off x="4428755" y="4021517"/>
              <a:ext cx="68852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chemeClr val="bg1">
                      <a:lumMod val="50000"/>
                    </a:schemeClr>
                  </a:solidFill>
                </a:rPr>
                <a:t>Department of Computer Science, National Central University</a:t>
              </a:r>
            </a:p>
          </p:txBody>
        </p:sp>
      </p:grp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4786A5B8-2837-A519-7707-293428F68BB7}"/>
              </a:ext>
            </a:extLst>
          </p:cNvPr>
          <p:cNvSpPr txBox="1"/>
          <p:nvPr/>
        </p:nvSpPr>
        <p:spPr>
          <a:xfrm>
            <a:off x="4504209" y="1367390"/>
            <a:ext cx="7262139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SourceSansPro-Regular"/>
              </a:rPr>
              <a:t>Guided students in using LEX and </a:t>
            </a:r>
            <a:r>
              <a:rPr lang="en-US" altLang="zh-TW" sz="1800" b="0" i="0" u="none" strike="noStrike" baseline="0" dirty="0" err="1">
                <a:latin typeface="SourceSansPro-Regular"/>
              </a:rPr>
              <a:t>Yacc</a:t>
            </a:r>
            <a:r>
              <a:rPr lang="en-US" altLang="zh-TW" sz="1800" b="0" i="0" u="none" strike="noStrike" baseline="0" dirty="0">
                <a:latin typeface="SourceSansPro-Regular"/>
              </a:rPr>
              <a:t> for lexical analysis, syntax analysis,    IR </a:t>
            </a:r>
            <a:r>
              <a:rPr lang="en-US" altLang="zh-TW" sz="1800" b="0" i="0" u="none" strike="noStrike" baseline="0" dirty="0" err="1">
                <a:latin typeface="SourceSansPro-Regular"/>
              </a:rPr>
              <a:t>conversion,and</a:t>
            </a:r>
            <a:r>
              <a:rPr lang="en-US" altLang="zh-TW" sz="1800" b="0" i="0" u="none" strike="noStrike" baseline="0" dirty="0">
                <a:latin typeface="SourceSansPro-Regular"/>
              </a:rPr>
              <a:t> optimization.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SourceSansPro-Regular"/>
              </a:rPr>
              <a:t>Assisted in grading and testing compiler projects.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SourceSansPro-Regular"/>
              </a:rPr>
              <a:t>Awarded the Outstanding Graduate Teaching Award.</a:t>
            </a:r>
            <a:endParaRPr lang="en-US" altLang="zh-TW" sz="1800" b="0" i="0" u="none" strike="noStrike" baseline="0" dirty="0">
              <a:latin typeface="SourceSansPro-Regular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12A6AA30-1438-D1C6-23B6-DC82F52C320E}"/>
              </a:ext>
            </a:extLst>
          </p:cNvPr>
          <p:cNvSpPr txBox="1"/>
          <p:nvPr/>
        </p:nvSpPr>
        <p:spPr>
          <a:xfrm>
            <a:off x="4428755" y="4548273"/>
            <a:ext cx="7212699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SourceSansPro-Regular"/>
              </a:rPr>
              <a:t>Assisted students in learning fundamental Python concepts.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SourceSansPro-Regular"/>
              </a:rPr>
              <a:t>Developed and maintained an online Python programming grading system (Online Judge).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SourceSansPro-Regular"/>
              </a:rPr>
              <a:t>Graded assignments, provided student feedback, and evaluated team projects.</a:t>
            </a:r>
            <a:endParaRPr lang="zh-TW" altLang="en-US" dirty="0"/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1899A13B-8409-8EA1-4C5B-2F48FD8C2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2640" y="1331135"/>
            <a:ext cx="3664505" cy="522917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742429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字方塊 10">
            <a:extLst>
              <a:ext uri="{FF2B5EF4-FFF2-40B4-BE49-F238E27FC236}">
                <a16:creationId xmlns:a16="http://schemas.microsoft.com/office/drawing/2014/main" id="{13D52C9D-C766-40FD-B166-4DEEB9CF67E0}"/>
              </a:ext>
            </a:extLst>
          </p:cNvPr>
          <p:cNvSpPr txBox="1"/>
          <p:nvPr/>
        </p:nvSpPr>
        <p:spPr>
          <a:xfrm>
            <a:off x="4431226" y="2472548"/>
            <a:ext cx="7262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accent5"/>
                </a:solidFill>
                <a:latin typeface="Red Hat Display Medium" panose="02010603040201060303" pitchFamily="2" charset="0"/>
              </a:rPr>
              <a:t>UML Editor</a:t>
            </a: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F79A9445-E1F6-49C9-81C4-B6D1E2F1A0FE}"/>
              </a:ext>
            </a:extLst>
          </p:cNvPr>
          <p:cNvCxnSpPr>
            <a:cxnSpLocks/>
            <a:stCxn id="30" idx="4"/>
            <a:endCxn id="32" idx="0"/>
          </p:cNvCxnSpPr>
          <p:nvPr/>
        </p:nvCxnSpPr>
        <p:spPr>
          <a:xfrm>
            <a:off x="4231720" y="710878"/>
            <a:ext cx="8518" cy="2023518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橢圓 29">
            <a:extLst>
              <a:ext uri="{FF2B5EF4-FFF2-40B4-BE49-F238E27FC236}">
                <a16:creationId xmlns:a16="http://schemas.microsoft.com/office/drawing/2014/main" id="{E9963259-4135-4802-9CF3-C21866E4555B}"/>
              </a:ext>
            </a:extLst>
          </p:cNvPr>
          <p:cNvSpPr>
            <a:spLocks noChangeAspect="1"/>
          </p:cNvSpPr>
          <p:nvPr/>
        </p:nvSpPr>
        <p:spPr>
          <a:xfrm>
            <a:off x="4159720" y="566878"/>
            <a:ext cx="144000" cy="144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accent5"/>
              </a:solidFill>
            </a:endParaRPr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0B8D2B38-AA04-4BA9-8B62-6B644FD11197}"/>
              </a:ext>
            </a:extLst>
          </p:cNvPr>
          <p:cNvSpPr>
            <a:spLocks noChangeAspect="1"/>
          </p:cNvSpPr>
          <p:nvPr/>
        </p:nvSpPr>
        <p:spPr>
          <a:xfrm>
            <a:off x="4168238" y="2734396"/>
            <a:ext cx="144000" cy="144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accent5"/>
              </a:solidFill>
            </a:endParaRPr>
          </a:p>
        </p:txBody>
      </p: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B24015EB-745F-401B-8E24-E9FFC04A5387}"/>
              </a:ext>
            </a:extLst>
          </p:cNvPr>
          <p:cNvCxnSpPr>
            <a:cxnSpLocks/>
            <a:stCxn id="32" idx="4"/>
          </p:cNvCxnSpPr>
          <p:nvPr/>
        </p:nvCxnSpPr>
        <p:spPr>
          <a:xfrm>
            <a:off x="4240238" y="2878396"/>
            <a:ext cx="0" cy="2593778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FB75B072-D8DD-4659-BEFD-D65B3F1E2CC4}"/>
              </a:ext>
            </a:extLst>
          </p:cNvPr>
          <p:cNvCxnSpPr>
            <a:cxnSpLocks/>
          </p:cNvCxnSpPr>
          <p:nvPr/>
        </p:nvCxnSpPr>
        <p:spPr>
          <a:xfrm>
            <a:off x="4227331" y="4820644"/>
            <a:ext cx="0" cy="1582123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1A44ACC9-DB3D-4550-A088-2BEDE1042C5A}"/>
              </a:ext>
            </a:extLst>
          </p:cNvPr>
          <p:cNvSpPr txBox="1"/>
          <p:nvPr/>
        </p:nvSpPr>
        <p:spPr>
          <a:xfrm>
            <a:off x="2859461" y="2601449"/>
            <a:ext cx="1189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ea typeface="+mj-ea"/>
              </a:rPr>
              <a:t>2023.02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  <a:ea typeface="+mj-ea"/>
            </a:endParaRP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7BC78CBB-E305-E79E-9545-54C3943BBE8E}"/>
              </a:ext>
            </a:extLst>
          </p:cNvPr>
          <p:cNvGrpSpPr/>
          <p:nvPr/>
        </p:nvGrpSpPr>
        <p:grpSpPr>
          <a:xfrm>
            <a:off x="202138" y="344843"/>
            <a:ext cx="11287195" cy="2887496"/>
            <a:chOff x="202138" y="344843"/>
            <a:chExt cx="11287195" cy="2887496"/>
          </a:xfrm>
        </p:grpSpPr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824EA6EC-94C3-4F19-90F9-3FA523793766}"/>
                </a:ext>
              </a:extLst>
            </p:cNvPr>
            <p:cNvSpPr txBox="1"/>
            <p:nvPr/>
          </p:nvSpPr>
          <p:spPr>
            <a:xfrm>
              <a:off x="202138" y="2524453"/>
              <a:ext cx="36850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b="1" dirty="0">
                  <a:solidFill>
                    <a:schemeClr val="accent1"/>
                  </a:solidFill>
                  <a:latin typeface="+mj-lt"/>
                </a:rPr>
                <a:t>Projects</a:t>
              </a:r>
              <a:endParaRPr lang="zh-TW" altLang="en-US" sz="4000" b="1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DAF7C129-146A-42A1-B353-9695CFA7831B}"/>
                </a:ext>
              </a:extLst>
            </p:cNvPr>
            <p:cNvSpPr txBox="1"/>
            <p:nvPr/>
          </p:nvSpPr>
          <p:spPr>
            <a:xfrm>
              <a:off x="4431226" y="344843"/>
              <a:ext cx="70581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b="1" dirty="0">
                  <a:solidFill>
                    <a:schemeClr val="accent5"/>
                  </a:solidFill>
                  <a:latin typeface="Red Hat Display Medium" panose="02010603040201060303" pitchFamily="2" charset="0"/>
                </a:rPr>
                <a:t>Linux Operating System Project</a:t>
              </a:r>
              <a:endParaRPr lang="zh-TW" altLang="en-US" sz="3200" dirty="0">
                <a:solidFill>
                  <a:schemeClr val="accent5"/>
                </a:solidFill>
                <a:latin typeface="Red Hat Display Medium" panose="02010603040201060303" pitchFamily="2" charset="0"/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E869BED5-7289-47AB-8BB7-8868D337273F}"/>
                </a:ext>
              </a:extLst>
            </p:cNvPr>
            <p:cNvSpPr txBox="1"/>
            <p:nvPr/>
          </p:nvSpPr>
          <p:spPr>
            <a:xfrm>
              <a:off x="2848495" y="437176"/>
              <a:ext cx="11897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000" dirty="0">
                  <a:solidFill>
                    <a:schemeClr val="bg1">
                      <a:lumMod val="50000"/>
                    </a:schemeClr>
                  </a:solidFill>
                  <a:ea typeface="+mj-ea"/>
                </a:rPr>
                <a:t>2022.09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  <a:ea typeface="+mj-ea"/>
              </a:endParaRPr>
            </a:p>
          </p:txBody>
        </p:sp>
      </p:grp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6715700A-CD7D-4ADD-84F9-FE0F6FD43356}"/>
              </a:ext>
            </a:extLst>
          </p:cNvPr>
          <p:cNvSpPr txBox="1"/>
          <p:nvPr/>
        </p:nvSpPr>
        <p:spPr>
          <a:xfrm>
            <a:off x="2936566" y="6202712"/>
            <a:ext cx="118978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900" dirty="0">
                <a:solidFill>
                  <a:schemeClr val="bg1">
                    <a:lumMod val="50000"/>
                  </a:schemeClr>
                </a:solidFill>
                <a:ea typeface="+mj-ea"/>
              </a:rPr>
              <a:t>2023.07</a:t>
            </a:r>
            <a:endParaRPr lang="zh-TW" altLang="en-US" sz="1900" dirty="0">
              <a:solidFill>
                <a:schemeClr val="bg1">
                  <a:lumMod val="50000"/>
                </a:schemeClr>
              </a:solidFill>
              <a:ea typeface="+mj-ea"/>
            </a:endParaRPr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02140A02-7405-7DED-ABB5-11A5FC9A18D2}"/>
              </a:ext>
            </a:extLst>
          </p:cNvPr>
          <p:cNvSpPr>
            <a:spLocks noChangeAspect="1"/>
          </p:cNvSpPr>
          <p:nvPr/>
        </p:nvSpPr>
        <p:spPr>
          <a:xfrm>
            <a:off x="4159720" y="6345731"/>
            <a:ext cx="144000" cy="144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accent5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31ADF3C5-E34E-46E9-02AF-3A9D04E7A917}"/>
              </a:ext>
            </a:extLst>
          </p:cNvPr>
          <p:cNvSpPr txBox="1"/>
          <p:nvPr/>
        </p:nvSpPr>
        <p:spPr>
          <a:xfrm>
            <a:off x="4431226" y="4384256"/>
            <a:ext cx="7058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err="1">
                <a:solidFill>
                  <a:schemeClr val="accent5"/>
                </a:solidFill>
                <a:latin typeface="Red Hat Display Medium" panose="02010603040201060303" pitchFamily="2" charset="0"/>
              </a:rPr>
              <a:t>JudgeCoder</a:t>
            </a:r>
            <a:endParaRPr lang="zh-TW" altLang="en-US" sz="3200" dirty="0">
              <a:solidFill>
                <a:schemeClr val="accent5"/>
              </a:solidFill>
              <a:latin typeface="Red Hat Display Medium" panose="02010603040201060303" pitchFamily="2" charset="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B627D869-AF02-933F-674F-22D3C07A70C3}"/>
              </a:ext>
            </a:extLst>
          </p:cNvPr>
          <p:cNvSpPr txBox="1"/>
          <p:nvPr/>
        </p:nvSpPr>
        <p:spPr>
          <a:xfrm>
            <a:off x="4431225" y="6125343"/>
            <a:ext cx="7058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accent5"/>
                </a:solidFill>
                <a:latin typeface="Red Hat Display Medium" panose="02010603040201060303" pitchFamily="2" charset="0"/>
              </a:rPr>
              <a:t>Personal Website</a:t>
            </a:r>
            <a:endParaRPr lang="zh-TW" altLang="en-US" sz="3200" dirty="0">
              <a:solidFill>
                <a:schemeClr val="accent5"/>
              </a:solidFill>
              <a:latin typeface="Red Hat Display Medium" panose="02010603040201060303" pitchFamily="2" charset="0"/>
            </a:endParaRPr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9FCBA0C3-40A9-06FC-35AC-946227B151A7}"/>
              </a:ext>
            </a:extLst>
          </p:cNvPr>
          <p:cNvSpPr>
            <a:spLocks noChangeAspect="1"/>
          </p:cNvSpPr>
          <p:nvPr/>
        </p:nvSpPr>
        <p:spPr>
          <a:xfrm>
            <a:off x="4159720" y="4604644"/>
            <a:ext cx="144000" cy="144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accent5"/>
              </a:solidFill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131DDF0E-7141-F6D9-5419-E785C7A2FA5B}"/>
              </a:ext>
            </a:extLst>
          </p:cNvPr>
          <p:cNvSpPr txBox="1"/>
          <p:nvPr/>
        </p:nvSpPr>
        <p:spPr>
          <a:xfrm>
            <a:off x="2859461" y="4476588"/>
            <a:ext cx="1189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ea typeface="+mj-ea"/>
              </a:rPr>
              <a:t>2023.09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2080456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字方塊 10">
            <a:extLst>
              <a:ext uri="{FF2B5EF4-FFF2-40B4-BE49-F238E27FC236}">
                <a16:creationId xmlns:a16="http://schemas.microsoft.com/office/drawing/2014/main" id="{13D52C9D-C766-40FD-B166-4DEEB9CF67E0}"/>
              </a:ext>
            </a:extLst>
          </p:cNvPr>
          <p:cNvSpPr txBox="1"/>
          <p:nvPr/>
        </p:nvSpPr>
        <p:spPr>
          <a:xfrm>
            <a:off x="472687" y="3207439"/>
            <a:ext cx="7262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accent5"/>
                </a:solidFill>
                <a:latin typeface="Red Hat Display Medium" panose="02010603040201060303" pitchFamily="2" charset="0"/>
              </a:rPr>
              <a:t>UML Editor</a:t>
            </a: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F79A9445-E1F6-49C9-81C4-B6D1E2F1A0FE}"/>
              </a:ext>
            </a:extLst>
          </p:cNvPr>
          <p:cNvCxnSpPr>
            <a:cxnSpLocks/>
            <a:stCxn id="30" idx="4"/>
            <a:endCxn id="32" idx="0"/>
          </p:cNvCxnSpPr>
          <p:nvPr/>
        </p:nvCxnSpPr>
        <p:spPr>
          <a:xfrm>
            <a:off x="273181" y="554522"/>
            <a:ext cx="8518" cy="2914765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橢圓 29">
            <a:extLst>
              <a:ext uri="{FF2B5EF4-FFF2-40B4-BE49-F238E27FC236}">
                <a16:creationId xmlns:a16="http://schemas.microsoft.com/office/drawing/2014/main" id="{E9963259-4135-4802-9CF3-C21866E4555B}"/>
              </a:ext>
            </a:extLst>
          </p:cNvPr>
          <p:cNvSpPr>
            <a:spLocks noChangeAspect="1"/>
          </p:cNvSpPr>
          <p:nvPr/>
        </p:nvSpPr>
        <p:spPr>
          <a:xfrm>
            <a:off x="201181" y="410522"/>
            <a:ext cx="144000" cy="144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accent5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1A44ACC9-DB3D-4550-A088-2BEDE1042C5A}"/>
              </a:ext>
            </a:extLst>
          </p:cNvPr>
          <p:cNvSpPr txBox="1"/>
          <p:nvPr/>
        </p:nvSpPr>
        <p:spPr>
          <a:xfrm>
            <a:off x="-1099078" y="3336340"/>
            <a:ext cx="1189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ea typeface="+mj-ea"/>
              </a:rPr>
              <a:t>2023.02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  <a:ea typeface="+mj-ea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B09F5E01-6C40-430F-2F7F-C2909409736A}"/>
              </a:ext>
            </a:extLst>
          </p:cNvPr>
          <p:cNvGrpSpPr/>
          <p:nvPr/>
        </p:nvGrpSpPr>
        <p:grpSpPr>
          <a:xfrm>
            <a:off x="-3756401" y="188487"/>
            <a:ext cx="11287195" cy="2887496"/>
            <a:chOff x="-3756401" y="188487"/>
            <a:chExt cx="11287195" cy="2887496"/>
          </a:xfrm>
        </p:grpSpPr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824EA6EC-94C3-4F19-90F9-3FA523793766}"/>
                </a:ext>
              </a:extLst>
            </p:cNvPr>
            <p:cNvSpPr txBox="1"/>
            <p:nvPr/>
          </p:nvSpPr>
          <p:spPr>
            <a:xfrm>
              <a:off x="-3756401" y="2368097"/>
              <a:ext cx="36850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b="1" dirty="0">
                  <a:solidFill>
                    <a:schemeClr val="accent1"/>
                  </a:solidFill>
                  <a:latin typeface="+mj-lt"/>
                </a:rPr>
                <a:t>Projects</a:t>
              </a:r>
              <a:endParaRPr lang="zh-TW" altLang="en-US" sz="4000" b="1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DAF7C129-146A-42A1-B353-9695CFA7831B}"/>
                </a:ext>
              </a:extLst>
            </p:cNvPr>
            <p:cNvSpPr txBox="1"/>
            <p:nvPr/>
          </p:nvSpPr>
          <p:spPr>
            <a:xfrm>
              <a:off x="472687" y="188487"/>
              <a:ext cx="70581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b="1" dirty="0">
                  <a:solidFill>
                    <a:schemeClr val="accent5"/>
                  </a:solidFill>
                  <a:latin typeface="Red Hat Display Medium" panose="02010603040201060303" pitchFamily="2" charset="0"/>
                </a:rPr>
                <a:t>Linux Operating System Project</a:t>
              </a:r>
              <a:endParaRPr lang="zh-TW" altLang="en-US" sz="3200" dirty="0">
                <a:solidFill>
                  <a:schemeClr val="accent5"/>
                </a:solidFill>
                <a:latin typeface="Red Hat Display Medium" panose="02010603040201060303" pitchFamily="2" charset="0"/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E869BED5-7289-47AB-8BB7-8868D337273F}"/>
                </a:ext>
              </a:extLst>
            </p:cNvPr>
            <p:cNvSpPr txBox="1"/>
            <p:nvPr/>
          </p:nvSpPr>
          <p:spPr>
            <a:xfrm>
              <a:off x="-1110044" y="280820"/>
              <a:ext cx="11897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000" dirty="0">
                  <a:solidFill>
                    <a:schemeClr val="bg1">
                      <a:lumMod val="50000"/>
                    </a:schemeClr>
                  </a:solidFill>
                  <a:ea typeface="+mj-ea"/>
                </a:rPr>
                <a:t>2022.09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  <a:ea typeface="+mj-ea"/>
              </a:endParaRPr>
            </a:p>
          </p:txBody>
        </p:sp>
      </p:grp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7F1E16A-4C63-E530-5F51-FA6728502086}"/>
              </a:ext>
            </a:extLst>
          </p:cNvPr>
          <p:cNvSpPr txBox="1"/>
          <p:nvPr/>
        </p:nvSpPr>
        <p:spPr>
          <a:xfrm>
            <a:off x="472686" y="773262"/>
            <a:ext cx="11246627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800" i="0" u="none" strike="noStrike" baseline="0" dirty="0">
                <a:latin typeface="SourceSansPro-Regular"/>
              </a:rPr>
              <a:t>Explored Linux system internals by tracing source code and implementing custom system calls.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800" i="0" u="none" strike="noStrike" baseline="0" dirty="0">
                <a:latin typeface="SourceSansPro-Regular"/>
              </a:rPr>
              <a:t>Designed a system call to validate memory segment sharing and isolation across different processes, calculating start addresses, end addresses, and sizes.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800" i="0" u="none" strike="noStrike" baseline="0" dirty="0">
                <a:latin typeface="SourceSansPro-Regular"/>
              </a:rPr>
              <a:t>Added a </a:t>
            </a:r>
            <a:r>
              <a:rPr lang="en-US" altLang="zh-TW" sz="1800" i="0" u="none" strike="noStrike" baseline="0" dirty="0" err="1">
                <a:latin typeface="SourceSansPro-Regular"/>
              </a:rPr>
              <a:t>systemcall</a:t>
            </a:r>
            <a:r>
              <a:rPr lang="en-US" altLang="zh-TW" sz="1800" i="0" u="none" strike="noStrike" baseline="0" dirty="0">
                <a:latin typeface="SourceSansPro-Regular"/>
              </a:rPr>
              <a:t> to count process context switches within a given time interval.</a:t>
            </a:r>
            <a:endParaRPr lang="zh-TW" altLang="en-US" dirty="0"/>
          </a:p>
        </p:txBody>
      </p:sp>
      <p:sp>
        <p:nvSpPr>
          <p:cNvPr id="22" name="箭號: 五邊形 21">
            <a:extLst>
              <a:ext uri="{FF2B5EF4-FFF2-40B4-BE49-F238E27FC236}">
                <a16:creationId xmlns:a16="http://schemas.microsoft.com/office/drawing/2014/main" id="{DAD4FB04-D116-1B62-34E0-FE2C4C28BA6B}"/>
              </a:ext>
            </a:extLst>
          </p:cNvPr>
          <p:cNvSpPr/>
          <p:nvPr/>
        </p:nvSpPr>
        <p:spPr>
          <a:xfrm>
            <a:off x="530560" y="2726836"/>
            <a:ext cx="1369715" cy="294512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2000" dirty="0">
                <a:solidFill>
                  <a:schemeClr val="tx2"/>
                </a:solidFill>
                <a:latin typeface="+mj-lt"/>
              </a:rPr>
              <a:t>Tools</a:t>
            </a:r>
            <a:endParaRPr lang="en-US" altLang="zh-TW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B3EC0F53-EC27-4C58-6FB0-408CB2A39745}"/>
              </a:ext>
            </a:extLst>
          </p:cNvPr>
          <p:cNvSpPr/>
          <p:nvPr/>
        </p:nvSpPr>
        <p:spPr>
          <a:xfrm>
            <a:off x="1940791" y="2747950"/>
            <a:ext cx="501471" cy="28497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Red Hat Display" panose="02010503040201060303" pitchFamily="2" charset="0"/>
              </a:rPr>
              <a:t>C</a:t>
            </a:r>
            <a:endParaRPr lang="zh-TW" altLang="en-US" dirty="0">
              <a:solidFill>
                <a:schemeClr val="tx1"/>
              </a:solidFill>
              <a:latin typeface="Red Hat Display" panose="02010503040201060303" pitchFamily="2" charset="0"/>
            </a:endParaRPr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3DAE992B-88EE-AD67-5779-97CBF1315243}"/>
              </a:ext>
            </a:extLst>
          </p:cNvPr>
          <p:cNvSpPr/>
          <p:nvPr/>
        </p:nvSpPr>
        <p:spPr>
          <a:xfrm>
            <a:off x="2505097" y="2738411"/>
            <a:ext cx="874714" cy="282937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Red Hat Display" panose="02010503040201060303" pitchFamily="2" charset="0"/>
              </a:rPr>
              <a:t>Linux</a:t>
            </a:r>
            <a:endParaRPr lang="zh-TW" altLang="en-US" dirty="0">
              <a:solidFill>
                <a:schemeClr val="tx1"/>
              </a:solidFill>
              <a:latin typeface="Red Hat Display" panose="02010503040201060303" pitchFamily="2" charset="0"/>
            </a:endParaRPr>
          </a:p>
        </p:txBody>
      </p: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07FAE61A-2791-DE3C-5E76-380610A36F69}"/>
              </a:ext>
            </a:extLst>
          </p:cNvPr>
          <p:cNvSpPr/>
          <p:nvPr/>
        </p:nvSpPr>
        <p:spPr>
          <a:xfrm>
            <a:off x="3442646" y="2728232"/>
            <a:ext cx="874714" cy="282937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Red Hat Display" panose="02010503040201060303" pitchFamily="2" charset="0"/>
              </a:rPr>
              <a:t>Bash</a:t>
            </a:r>
            <a:endParaRPr lang="zh-TW" altLang="en-US" dirty="0">
              <a:solidFill>
                <a:schemeClr val="tx1"/>
              </a:solidFill>
              <a:latin typeface="Red Hat Display" panose="02010503040201060303" pitchFamily="2" charset="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91B6ACFF-60C7-F67F-7B81-565D45B2689B}"/>
              </a:ext>
            </a:extLst>
          </p:cNvPr>
          <p:cNvSpPr txBox="1"/>
          <p:nvPr/>
        </p:nvSpPr>
        <p:spPr>
          <a:xfrm>
            <a:off x="472686" y="3803600"/>
            <a:ext cx="11212554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800" i="0" u="none" strike="noStrike" baseline="0" dirty="0">
                <a:latin typeface="SourceSansPro-Regular"/>
              </a:rPr>
              <a:t>Developed a UML diagram editor using Java, following Object-Oriented Analysis and Design (OOAD) principles.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/>
              <a:t>Designed an event-driven UI with intuitive drag-and-drop, scaling, and connection features.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/>
              <a:t>Applied modular design to separate concerns such as graphics rendering, event handling, and data storage, enhancing maintainability and scalability.</a:t>
            </a:r>
          </a:p>
        </p:txBody>
      </p:sp>
      <p:sp>
        <p:nvSpPr>
          <p:cNvPr id="34" name="箭號: 五邊形 33">
            <a:extLst>
              <a:ext uri="{FF2B5EF4-FFF2-40B4-BE49-F238E27FC236}">
                <a16:creationId xmlns:a16="http://schemas.microsoft.com/office/drawing/2014/main" id="{40E16A60-4DA9-3504-9A52-9F6122ADA79C}"/>
              </a:ext>
            </a:extLst>
          </p:cNvPr>
          <p:cNvSpPr/>
          <p:nvPr/>
        </p:nvSpPr>
        <p:spPr>
          <a:xfrm>
            <a:off x="472686" y="5790226"/>
            <a:ext cx="1369715" cy="294512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2000" dirty="0">
                <a:solidFill>
                  <a:schemeClr val="tx2"/>
                </a:solidFill>
                <a:latin typeface="+mj-lt"/>
              </a:rPr>
              <a:t>Tools</a:t>
            </a:r>
            <a:endParaRPr lang="en-US" altLang="zh-TW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7" name="矩形: 圓角 36">
            <a:extLst>
              <a:ext uri="{FF2B5EF4-FFF2-40B4-BE49-F238E27FC236}">
                <a16:creationId xmlns:a16="http://schemas.microsoft.com/office/drawing/2014/main" id="{70173ADE-4E00-928C-0809-02C55F2C2E4C}"/>
              </a:ext>
            </a:extLst>
          </p:cNvPr>
          <p:cNvSpPr/>
          <p:nvPr/>
        </p:nvSpPr>
        <p:spPr>
          <a:xfrm>
            <a:off x="1940791" y="5801801"/>
            <a:ext cx="874714" cy="282937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Red Hat Display" panose="02010503040201060303" pitchFamily="2" charset="0"/>
              </a:rPr>
              <a:t>Java</a:t>
            </a:r>
            <a:endParaRPr lang="zh-TW" altLang="en-US" dirty="0">
              <a:solidFill>
                <a:schemeClr val="tx1"/>
              </a:solidFill>
              <a:latin typeface="Red Hat Display" panose="02010503040201060303" pitchFamily="2" charset="0"/>
            </a:endParaRPr>
          </a:p>
        </p:txBody>
      </p: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F9D4B097-3208-764B-E0FC-CF6695F459FF}"/>
              </a:ext>
            </a:extLst>
          </p:cNvPr>
          <p:cNvSpPr/>
          <p:nvPr/>
        </p:nvSpPr>
        <p:spPr>
          <a:xfrm>
            <a:off x="2878340" y="5791622"/>
            <a:ext cx="874714" cy="282937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Red Hat Display" panose="02010503040201060303" pitchFamily="2" charset="0"/>
              </a:rPr>
              <a:t>Swing</a:t>
            </a:r>
            <a:endParaRPr lang="zh-TW" altLang="en-US" dirty="0">
              <a:solidFill>
                <a:schemeClr val="tx1"/>
              </a:solidFill>
              <a:latin typeface="Red Hat Display" panose="02010503040201060303" pitchFamily="2" charset="0"/>
            </a:endParaRPr>
          </a:p>
        </p:txBody>
      </p: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A184E164-023A-42B2-4C65-3F990DB5B35C}"/>
              </a:ext>
            </a:extLst>
          </p:cNvPr>
          <p:cNvCxnSpPr>
            <a:cxnSpLocks/>
            <a:stCxn id="32" idx="0"/>
          </p:cNvCxnSpPr>
          <p:nvPr/>
        </p:nvCxnSpPr>
        <p:spPr>
          <a:xfrm flipH="1">
            <a:off x="273181" y="3469287"/>
            <a:ext cx="8518" cy="3602845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>
            <a:extLst>
              <a:ext uri="{FF2B5EF4-FFF2-40B4-BE49-F238E27FC236}">
                <a16:creationId xmlns:a16="http://schemas.microsoft.com/office/drawing/2014/main" id="{0B8D2B38-AA04-4BA9-8B62-6B644FD11197}"/>
              </a:ext>
            </a:extLst>
          </p:cNvPr>
          <p:cNvSpPr>
            <a:spLocks noChangeAspect="1"/>
          </p:cNvSpPr>
          <p:nvPr/>
        </p:nvSpPr>
        <p:spPr>
          <a:xfrm>
            <a:off x="209699" y="3469287"/>
            <a:ext cx="144000" cy="144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accent5"/>
              </a:solidFill>
            </a:endParaRPr>
          </a:p>
        </p:txBody>
      </p:sp>
      <p:sp>
        <p:nvSpPr>
          <p:cNvPr id="41" name="文字方塊 40">
            <a:hlinkClick r:id="rId3"/>
            <a:extLst>
              <a:ext uri="{FF2B5EF4-FFF2-40B4-BE49-F238E27FC236}">
                <a16:creationId xmlns:a16="http://schemas.microsoft.com/office/drawing/2014/main" id="{71DB204B-113C-6DF0-0D36-A89E280193B4}"/>
              </a:ext>
            </a:extLst>
          </p:cNvPr>
          <p:cNvSpPr txBox="1"/>
          <p:nvPr/>
        </p:nvSpPr>
        <p:spPr>
          <a:xfrm>
            <a:off x="5909126" y="360523"/>
            <a:ext cx="651240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b="1" dirty="0">
                <a:solidFill>
                  <a:schemeClr val="accent3">
                    <a:lumMod val="75000"/>
                  </a:schemeClr>
                </a:solidFill>
              </a:rPr>
              <a:t>Link</a:t>
            </a:r>
            <a:endParaRPr lang="zh-TW" alt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3" name="文字方塊 42">
            <a:hlinkClick r:id="rId4"/>
            <a:extLst>
              <a:ext uri="{FF2B5EF4-FFF2-40B4-BE49-F238E27FC236}">
                <a16:creationId xmlns:a16="http://schemas.microsoft.com/office/drawing/2014/main" id="{192BB427-F379-4E62-92BD-8711125BA965}"/>
              </a:ext>
            </a:extLst>
          </p:cNvPr>
          <p:cNvSpPr txBox="1"/>
          <p:nvPr/>
        </p:nvSpPr>
        <p:spPr>
          <a:xfrm>
            <a:off x="2616834" y="3367118"/>
            <a:ext cx="651240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b="1" dirty="0">
                <a:solidFill>
                  <a:schemeClr val="accent3">
                    <a:lumMod val="75000"/>
                  </a:schemeClr>
                </a:solidFill>
              </a:rPr>
              <a:t>Link</a:t>
            </a:r>
            <a:endParaRPr lang="zh-TW" alt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4754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5" grpId="0" animBg="1"/>
      <p:bldP spid="26" grpId="0" animBg="1"/>
      <p:bldP spid="34" grpId="0" animBg="1"/>
      <p:bldP spid="37" grpId="0" animBg="1"/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字方塊 10">
            <a:extLst>
              <a:ext uri="{FF2B5EF4-FFF2-40B4-BE49-F238E27FC236}">
                <a16:creationId xmlns:a16="http://schemas.microsoft.com/office/drawing/2014/main" id="{13D52C9D-C766-40FD-B166-4DEEB9CF67E0}"/>
              </a:ext>
            </a:extLst>
          </p:cNvPr>
          <p:cNvSpPr txBox="1"/>
          <p:nvPr/>
        </p:nvSpPr>
        <p:spPr>
          <a:xfrm>
            <a:off x="437964" y="-1746522"/>
            <a:ext cx="7262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accent5"/>
                </a:solidFill>
                <a:latin typeface="Red Hat Display Medium" panose="02010603040201060303" pitchFamily="2" charset="0"/>
              </a:rPr>
              <a:t>UML Editor</a:t>
            </a: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F79A9445-E1F6-49C9-81C4-B6D1E2F1A0FE}"/>
              </a:ext>
            </a:extLst>
          </p:cNvPr>
          <p:cNvCxnSpPr>
            <a:cxnSpLocks/>
            <a:stCxn id="30" idx="4"/>
            <a:endCxn id="32" idx="0"/>
          </p:cNvCxnSpPr>
          <p:nvPr/>
        </p:nvCxnSpPr>
        <p:spPr>
          <a:xfrm>
            <a:off x="238458" y="-3508192"/>
            <a:ext cx="8518" cy="2023518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橢圓 29">
            <a:extLst>
              <a:ext uri="{FF2B5EF4-FFF2-40B4-BE49-F238E27FC236}">
                <a16:creationId xmlns:a16="http://schemas.microsoft.com/office/drawing/2014/main" id="{E9963259-4135-4802-9CF3-C21866E4555B}"/>
              </a:ext>
            </a:extLst>
          </p:cNvPr>
          <p:cNvSpPr>
            <a:spLocks noChangeAspect="1"/>
          </p:cNvSpPr>
          <p:nvPr/>
        </p:nvSpPr>
        <p:spPr>
          <a:xfrm>
            <a:off x="166458" y="-3652192"/>
            <a:ext cx="144000" cy="144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accent5"/>
              </a:solidFill>
            </a:endParaRPr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0B8D2B38-AA04-4BA9-8B62-6B644FD11197}"/>
              </a:ext>
            </a:extLst>
          </p:cNvPr>
          <p:cNvSpPr>
            <a:spLocks noChangeAspect="1"/>
          </p:cNvSpPr>
          <p:nvPr/>
        </p:nvSpPr>
        <p:spPr>
          <a:xfrm>
            <a:off x="174976" y="-1484674"/>
            <a:ext cx="144000" cy="144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accent5"/>
              </a:solidFill>
            </a:endParaRPr>
          </a:p>
        </p:txBody>
      </p: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B24015EB-745F-401B-8E24-E9FFC04A5387}"/>
              </a:ext>
            </a:extLst>
          </p:cNvPr>
          <p:cNvCxnSpPr>
            <a:cxnSpLocks/>
            <a:stCxn id="32" idx="4"/>
          </p:cNvCxnSpPr>
          <p:nvPr/>
        </p:nvCxnSpPr>
        <p:spPr>
          <a:xfrm>
            <a:off x="246976" y="-1340674"/>
            <a:ext cx="0" cy="2593778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FB75B072-D8DD-4659-BEFD-D65B3F1E2CC4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234069" y="601574"/>
            <a:ext cx="0" cy="3918998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1A44ACC9-DB3D-4550-A088-2BEDE1042C5A}"/>
              </a:ext>
            </a:extLst>
          </p:cNvPr>
          <p:cNvSpPr txBox="1"/>
          <p:nvPr/>
        </p:nvSpPr>
        <p:spPr>
          <a:xfrm>
            <a:off x="-1133801" y="-1617621"/>
            <a:ext cx="1189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ea typeface="+mj-ea"/>
              </a:rPr>
              <a:t>2023.02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  <a:ea typeface="+mj-ea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B09F5E01-6C40-430F-2F7F-C2909409736A}"/>
              </a:ext>
            </a:extLst>
          </p:cNvPr>
          <p:cNvGrpSpPr/>
          <p:nvPr/>
        </p:nvGrpSpPr>
        <p:grpSpPr>
          <a:xfrm>
            <a:off x="-3791124" y="-3874227"/>
            <a:ext cx="11287195" cy="2887496"/>
            <a:chOff x="-3756401" y="188487"/>
            <a:chExt cx="11287195" cy="2887496"/>
          </a:xfrm>
        </p:grpSpPr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824EA6EC-94C3-4F19-90F9-3FA523793766}"/>
                </a:ext>
              </a:extLst>
            </p:cNvPr>
            <p:cNvSpPr txBox="1"/>
            <p:nvPr/>
          </p:nvSpPr>
          <p:spPr>
            <a:xfrm>
              <a:off x="-3756401" y="2368097"/>
              <a:ext cx="36850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b="1" dirty="0">
                  <a:solidFill>
                    <a:schemeClr val="accent1"/>
                  </a:solidFill>
                  <a:latin typeface="+mj-lt"/>
                </a:rPr>
                <a:t>Projects</a:t>
              </a:r>
              <a:endParaRPr lang="zh-TW" altLang="en-US" sz="4000" b="1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DAF7C129-146A-42A1-B353-9695CFA7831B}"/>
                </a:ext>
              </a:extLst>
            </p:cNvPr>
            <p:cNvSpPr txBox="1"/>
            <p:nvPr/>
          </p:nvSpPr>
          <p:spPr>
            <a:xfrm>
              <a:off x="472687" y="188487"/>
              <a:ext cx="70581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b="1" dirty="0">
                  <a:solidFill>
                    <a:schemeClr val="accent5"/>
                  </a:solidFill>
                  <a:latin typeface="Red Hat Display Medium" panose="02010603040201060303" pitchFamily="2" charset="0"/>
                </a:rPr>
                <a:t>Linux Operating System Project</a:t>
              </a:r>
              <a:endParaRPr lang="zh-TW" altLang="en-US" sz="3200" dirty="0">
                <a:solidFill>
                  <a:schemeClr val="accent5"/>
                </a:solidFill>
                <a:latin typeface="Red Hat Display Medium" panose="02010603040201060303" pitchFamily="2" charset="0"/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E869BED5-7289-47AB-8BB7-8868D337273F}"/>
                </a:ext>
              </a:extLst>
            </p:cNvPr>
            <p:cNvSpPr txBox="1"/>
            <p:nvPr/>
          </p:nvSpPr>
          <p:spPr>
            <a:xfrm>
              <a:off x="-1110044" y="280820"/>
              <a:ext cx="11897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000" dirty="0">
                  <a:solidFill>
                    <a:schemeClr val="bg1">
                      <a:lumMod val="50000"/>
                    </a:schemeClr>
                  </a:solidFill>
                  <a:ea typeface="+mj-ea"/>
                </a:rPr>
                <a:t>2022.09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  <a:ea typeface="+mj-ea"/>
              </a:endParaRPr>
            </a:p>
          </p:txBody>
        </p:sp>
      </p:grp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6715700A-CD7D-4ADD-84F9-FE0F6FD43356}"/>
              </a:ext>
            </a:extLst>
          </p:cNvPr>
          <p:cNvSpPr txBox="1"/>
          <p:nvPr/>
        </p:nvSpPr>
        <p:spPr>
          <a:xfrm>
            <a:off x="-1056696" y="1983642"/>
            <a:ext cx="118978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900" dirty="0">
                <a:solidFill>
                  <a:schemeClr val="bg1">
                    <a:lumMod val="50000"/>
                  </a:schemeClr>
                </a:solidFill>
                <a:ea typeface="+mj-ea"/>
              </a:rPr>
              <a:t>2023.07</a:t>
            </a:r>
            <a:endParaRPr lang="zh-TW" altLang="en-US" sz="1900" dirty="0">
              <a:solidFill>
                <a:schemeClr val="bg1">
                  <a:lumMod val="50000"/>
                </a:schemeClr>
              </a:solidFill>
              <a:ea typeface="+mj-ea"/>
            </a:endParaRPr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02140A02-7405-7DED-ABB5-11A5FC9A18D2}"/>
              </a:ext>
            </a:extLst>
          </p:cNvPr>
          <p:cNvSpPr>
            <a:spLocks noChangeAspect="1"/>
          </p:cNvSpPr>
          <p:nvPr/>
        </p:nvSpPr>
        <p:spPr>
          <a:xfrm>
            <a:off x="162069" y="4520572"/>
            <a:ext cx="144000" cy="144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accent5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31ADF3C5-E34E-46E9-02AF-3A9D04E7A917}"/>
              </a:ext>
            </a:extLst>
          </p:cNvPr>
          <p:cNvSpPr txBox="1"/>
          <p:nvPr/>
        </p:nvSpPr>
        <p:spPr>
          <a:xfrm>
            <a:off x="437964" y="165186"/>
            <a:ext cx="7058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err="1">
                <a:solidFill>
                  <a:schemeClr val="accent5"/>
                </a:solidFill>
                <a:latin typeface="Red Hat Display Medium" panose="02010603040201060303" pitchFamily="2" charset="0"/>
              </a:rPr>
              <a:t>JudgeCoder</a:t>
            </a:r>
            <a:endParaRPr lang="zh-TW" altLang="en-US" sz="3200" dirty="0">
              <a:solidFill>
                <a:schemeClr val="accent5"/>
              </a:solidFill>
              <a:latin typeface="Red Hat Display Medium" panose="02010603040201060303" pitchFamily="2" charset="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B627D869-AF02-933F-674F-22D3C07A70C3}"/>
              </a:ext>
            </a:extLst>
          </p:cNvPr>
          <p:cNvSpPr txBox="1"/>
          <p:nvPr/>
        </p:nvSpPr>
        <p:spPr>
          <a:xfrm>
            <a:off x="437962" y="4300185"/>
            <a:ext cx="7058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accent5"/>
                </a:solidFill>
                <a:latin typeface="Red Hat Display Medium" panose="02010603040201060303" pitchFamily="2" charset="0"/>
              </a:rPr>
              <a:t>Personal Website</a:t>
            </a:r>
            <a:endParaRPr lang="zh-TW" altLang="en-US" sz="3200" dirty="0">
              <a:solidFill>
                <a:schemeClr val="accent5"/>
              </a:solidFill>
              <a:latin typeface="Red Hat Display Medium" panose="02010603040201060303" pitchFamily="2" charset="0"/>
            </a:endParaRPr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9FCBA0C3-40A9-06FC-35AC-946227B151A7}"/>
              </a:ext>
            </a:extLst>
          </p:cNvPr>
          <p:cNvSpPr>
            <a:spLocks noChangeAspect="1"/>
          </p:cNvSpPr>
          <p:nvPr/>
        </p:nvSpPr>
        <p:spPr>
          <a:xfrm>
            <a:off x="166458" y="385574"/>
            <a:ext cx="144000" cy="144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accent5"/>
              </a:solidFill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131DDF0E-7141-F6D9-5419-E785C7A2FA5B}"/>
              </a:ext>
            </a:extLst>
          </p:cNvPr>
          <p:cNvSpPr txBox="1"/>
          <p:nvPr/>
        </p:nvSpPr>
        <p:spPr>
          <a:xfrm>
            <a:off x="-1133801" y="257518"/>
            <a:ext cx="1189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ea typeface="+mj-ea"/>
              </a:rPr>
              <a:t>2023.09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  <a:ea typeface="+mj-ea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7F1E16A-4C63-E530-5F51-FA6728502086}"/>
              </a:ext>
            </a:extLst>
          </p:cNvPr>
          <p:cNvSpPr txBox="1"/>
          <p:nvPr/>
        </p:nvSpPr>
        <p:spPr>
          <a:xfrm>
            <a:off x="437963" y="-3289452"/>
            <a:ext cx="112466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SourceSansPro-Regular"/>
              </a:rPr>
              <a:t>Explored Linux system internals by tracing source code and implementing custom system calls.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SourceSansPro-Regular"/>
              </a:rPr>
              <a:t>Designed a system call to validate memory segment sharing and isolation across different processes, calculating start addresses, end addresses, and sizes.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SourceSansPro-Regular"/>
              </a:rPr>
              <a:t>Added a </a:t>
            </a:r>
            <a:r>
              <a:rPr lang="en-US" altLang="zh-TW" sz="1800" b="0" i="0" u="none" strike="noStrike" baseline="0" dirty="0" err="1">
                <a:latin typeface="SourceSansPro-Regular"/>
              </a:rPr>
              <a:t>systemcall</a:t>
            </a:r>
            <a:r>
              <a:rPr lang="en-US" altLang="zh-TW" sz="1800" b="0" i="0" u="none" strike="noStrike" baseline="0" dirty="0">
                <a:latin typeface="SourceSansPro-Regular"/>
              </a:rPr>
              <a:t> to count process context switches within a given time interval.</a:t>
            </a:r>
            <a:endParaRPr lang="zh-TW" altLang="en-US" dirty="0"/>
          </a:p>
        </p:txBody>
      </p:sp>
      <p:sp>
        <p:nvSpPr>
          <p:cNvPr id="22" name="箭號: 五邊形 21">
            <a:extLst>
              <a:ext uri="{FF2B5EF4-FFF2-40B4-BE49-F238E27FC236}">
                <a16:creationId xmlns:a16="http://schemas.microsoft.com/office/drawing/2014/main" id="{DAD4FB04-D116-1B62-34E0-FE2C4C28BA6B}"/>
              </a:ext>
            </a:extLst>
          </p:cNvPr>
          <p:cNvSpPr/>
          <p:nvPr/>
        </p:nvSpPr>
        <p:spPr>
          <a:xfrm>
            <a:off x="437963" y="-2065079"/>
            <a:ext cx="1369715" cy="294512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2000" dirty="0">
                <a:solidFill>
                  <a:schemeClr val="tx2"/>
                </a:solidFill>
                <a:latin typeface="+mj-lt"/>
              </a:rPr>
              <a:t>Tools</a:t>
            </a:r>
            <a:endParaRPr lang="en-US" altLang="zh-TW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B3EC0F53-EC27-4C58-6FB0-408CB2A39745}"/>
              </a:ext>
            </a:extLst>
          </p:cNvPr>
          <p:cNvSpPr/>
          <p:nvPr/>
        </p:nvSpPr>
        <p:spPr>
          <a:xfrm>
            <a:off x="1848194" y="-2043965"/>
            <a:ext cx="501471" cy="28497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Red Hat Display" panose="02010503040201060303" pitchFamily="2" charset="0"/>
              </a:rPr>
              <a:t>C</a:t>
            </a:r>
            <a:endParaRPr lang="zh-TW" altLang="en-US" dirty="0">
              <a:solidFill>
                <a:schemeClr val="tx1"/>
              </a:solidFill>
              <a:latin typeface="Red Hat Display" panose="02010503040201060303" pitchFamily="2" charset="0"/>
            </a:endParaRPr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3DAE992B-88EE-AD67-5779-97CBF1315243}"/>
              </a:ext>
            </a:extLst>
          </p:cNvPr>
          <p:cNvSpPr/>
          <p:nvPr/>
        </p:nvSpPr>
        <p:spPr>
          <a:xfrm>
            <a:off x="2412500" y="-2053504"/>
            <a:ext cx="874714" cy="282937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Red Hat Display" panose="02010503040201060303" pitchFamily="2" charset="0"/>
              </a:rPr>
              <a:t>Linux</a:t>
            </a:r>
            <a:endParaRPr lang="zh-TW" altLang="en-US" dirty="0">
              <a:solidFill>
                <a:schemeClr val="tx1"/>
              </a:solidFill>
              <a:latin typeface="Red Hat Display" panose="02010503040201060303" pitchFamily="2" charset="0"/>
            </a:endParaRPr>
          </a:p>
        </p:txBody>
      </p: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07FAE61A-2791-DE3C-5E76-380610A36F69}"/>
              </a:ext>
            </a:extLst>
          </p:cNvPr>
          <p:cNvSpPr/>
          <p:nvPr/>
        </p:nvSpPr>
        <p:spPr>
          <a:xfrm>
            <a:off x="3350049" y="-2063683"/>
            <a:ext cx="874714" cy="282937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Red Hat Display" panose="02010503040201060303" pitchFamily="2" charset="0"/>
              </a:rPr>
              <a:t>Bash</a:t>
            </a:r>
            <a:endParaRPr lang="zh-TW" altLang="en-US" dirty="0">
              <a:solidFill>
                <a:schemeClr val="tx1"/>
              </a:solidFill>
              <a:latin typeface="Red Hat Display" panose="02010503040201060303" pitchFamily="2" charset="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91B6ACFF-60C7-F67F-7B81-565D45B2689B}"/>
              </a:ext>
            </a:extLst>
          </p:cNvPr>
          <p:cNvSpPr txBox="1"/>
          <p:nvPr/>
        </p:nvSpPr>
        <p:spPr>
          <a:xfrm>
            <a:off x="437963" y="-1150361"/>
            <a:ext cx="98750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SourceSansPro-Regular"/>
              </a:rPr>
              <a:t>Developed a UML diagram editor using Java, following Object-Oriented Analysis and Design (OOAD) principles.</a:t>
            </a:r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14A8239E-C6FA-8BE3-C05A-23D7003FAE0D}"/>
              </a:ext>
            </a:extLst>
          </p:cNvPr>
          <p:cNvSpPr txBox="1"/>
          <p:nvPr/>
        </p:nvSpPr>
        <p:spPr>
          <a:xfrm>
            <a:off x="437962" y="811919"/>
            <a:ext cx="11136719" cy="2957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SourceSansPro-Regular"/>
              </a:rPr>
              <a:t>Developed an automated code generation and validation system using Large Language Models (LLM).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SourceSansPro-Regular"/>
              </a:rPr>
              <a:t>Integrated Chain-of-Thought reasoning to refine LLM-generated code based on test results, improving GPT-3.5-turbo’s performance on the </a:t>
            </a:r>
            <a:r>
              <a:rPr lang="en-US" altLang="zh-TW" sz="1800" b="0" i="0" u="none" strike="noStrike" baseline="0" dirty="0" err="1">
                <a:latin typeface="SourceSansPro-Regular"/>
              </a:rPr>
              <a:t>HumanEval</a:t>
            </a:r>
            <a:r>
              <a:rPr lang="en-US" altLang="zh-TW" sz="1800" b="0" i="0" u="none" strike="noStrike" baseline="0" dirty="0">
                <a:latin typeface="SourceSansPro-Regular"/>
              </a:rPr>
              <a:t> benchmark.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SourceSansPro-Regular"/>
              </a:rPr>
              <a:t>Implemented automated code testing: LLM-generated code is tested against autogenerated unit tests, collecting and analyzing errors.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SourceSansPro-Regular"/>
              </a:rPr>
              <a:t>Designed a modular architecture, dividing functionalities into code generation, test data creation, test execution, and result evaluation.</a:t>
            </a:r>
            <a:endParaRPr lang="zh-TW" altLang="en-US" dirty="0"/>
          </a:p>
        </p:txBody>
      </p:sp>
      <p:sp>
        <p:nvSpPr>
          <p:cNvPr id="34" name="箭號: 五邊形 33">
            <a:extLst>
              <a:ext uri="{FF2B5EF4-FFF2-40B4-BE49-F238E27FC236}">
                <a16:creationId xmlns:a16="http://schemas.microsoft.com/office/drawing/2014/main" id="{C1122213-6605-B557-62AD-037020A386B4}"/>
              </a:ext>
            </a:extLst>
          </p:cNvPr>
          <p:cNvSpPr/>
          <p:nvPr/>
        </p:nvSpPr>
        <p:spPr>
          <a:xfrm>
            <a:off x="437963" y="3735106"/>
            <a:ext cx="1369715" cy="294512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2000" dirty="0">
                <a:solidFill>
                  <a:schemeClr val="tx2"/>
                </a:solidFill>
                <a:latin typeface="+mj-lt"/>
              </a:rPr>
              <a:t>Tools</a:t>
            </a:r>
            <a:endParaRPr lang="en-US" altLang="zh-TW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6158F757-321B-B73A-21C7-F8DFF33B8B57}"/>
              </a:ext>
            </a:extLst>
          </p:cNvPr>
          <p:cNvSpPr/>
          <p:nvPr/>
        </p:nvSpPr>
        <p:spPr>
          <a:xfrm>
            <a:off x="1848194" y="3756220"/>
            <a:ext cx="1091776" cy="27125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Red Hat Display" panose="02010503040201060303" pitchFamily="2" charset="0"/>
              </a:rPr>
              <a:t>Python</a:t>
            </a:r>
            <a:endParaRPr lang="zh-TW" altLang="en-US" dirty="0">
              <a:solidFill>
                <a:schemeClr val="tx1"/>
              </a:solidFill>
              <a:latin typeface="Red Hat Display" panose="02010503040201060303" pitchFamily="2" charset="0"/>
            </a:endParaRPr>
          </a:p>
        </p:txBody>
      </p:sp>
      <p:sp>
        <p:nvSpPr>
          <p:cNvPr id="37" name="矩形: 圓角 36">
            <a:extLst>
              <a:ext uri="{FF2B5EF4-FFF2-40B4-BE49-F238E27FC236}">
                <a16:creationId xmlns:a16="http://schemas.microsoft.com/office/drawing/2014/main" id="{67AEA23A-44D0-F403-95E6-5713EF014392}"/>
              </a:ext>
            </a:extLst>
          </p:cNvPr>
          <p:cNvSpPr/>
          <p:nvPr/>
        </p:nvSpPr>
        <p:spPr>
          <a:xfrm>
            <a:off x="3812389" y="3781355"/>
            <a:ext cx="1369715" cy="24611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Red Hat Display" panose="02010503040201060303" pitchFamily="2" charset="0"/>
              </a:rPr>
              <a:t>Shell Script</a:t>
            </a:r>
            <a:endParaRPr lang="zh-TW" altLang="en-US" dirty="0">
              <a:solidFill>
                <a:schemeClr val="tx1"/>
              </a:solidFill>
              <a:latin typeface="Red Hat Display" panose="02010503040201060303" pitchFamily="2" charset="0"/>
            </a:endParaRPr>
          </a:p>
        </p:txBody>
      </p: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3214D3E6-DC33-7DD0-21DA-1D2355103BE2}"/>
              </a:ext>
            </a:extLst>
          </p:cNvPr>
          <p:cNvSpPr/>
          <p:nvPr/>
        </p:nvSpPr>
        <p:spPr>
          <a:xfrm>
            <a:off x="3066146" y="3770707"/>
            <a:ext cx="620067" cy="24611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Red Hat Display" panose="02010503040201060303" pitchFamily="2" charset="0"/>
              </a:rPr>
              <a:t>C++</a:t>
            </a:r>
            <a:endParaRPr lang="zh-TW" altLang="en-US" dirty="0">
              <a:solidFill>
                <a:schemeClr val="tx1"/>
              </a:solidFill>
              <a:latin typeface="Red Hat Display" panose="02010503040201060303" pitchFamily="2" charset="0"/>
            </a:endParaRPr>
          </a:p>
        </p:txBody>
      </p: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5C30E9AA-C7CA-EAA4-2ABF-253BB294B968}"/>
              </a:ext>
            </a:extLst>
          </p:cNvPr>
          <p:cNvSpPr/>
          <p:nvPr/>
        </p:nvSpPr>
        <p:spPr>
          <a:xfrm>
            <a:off x="5289180" y="3783284"/>
            <a:ext cx="1516734" cy="244187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  <a:latin typeface="Red Hat Display" panose="02010503040201060303" pitchFamily="2" charset="0"/>
              </a:rPr>
              <a:t>ChatGPT</a:t>
            </a:r>
            <a:r>
              <a:rPr lang="en-US" altLang="zh-TW" dirty="0">
                <a:solidFill>
                  <a:schemeClr val="tx1"/>
                </a:solidFill>
                <a:latin typeface="Red Hat Display" panose="02010503040201060303" pitchFamily="2" charset="0"/>
              </a:rPr>
              <a:t> API</a:t>
            </a:r>
            <a:endParaRPr lang="zh-TW" altLang="en-US" dirty="0">
              <a:solidFill>
                <a:schemeClr val="tx1"/>
              </a:solidFill>
              <a:latin typeface="Red Hat Display" panose="02010503040201060303" pitchFamily="2" charset="0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E4B632AC-BABB-54AF-B8D0-4FA66F0AAB46}"/>
              </a:ext>
            </a:extLst>
          </p:cNvPr>
          <p:cNvSpPr txBox="1"/>
          <p:nvPr/>
        </p:nvSpPr>
        <p:spPr>
          <a:xfrm>
            <a:off x="437962" y="4835263"/>
            <a:ext cx="11136719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SourceSansPro-Regular"/>
              </a:rPr>
              <a:t>Developed a personal website using Next.js to showcase projects and </a:t>
            </a:r>
            <a:r>
              <a:rPr lang="en-US" altLang="zh-TW" sz="1800" b="0" i="0" u="none" strike="noStrike" baseline="0" dirty="0" err="1">
                <a:latin typeface="SourceSansPro-Regular"/>
              </a:rPr>
              <a:t>personalbackground</a:t>
            </a:r>
            <a:r>
              <a:rPr lang="en-US" altLang="zh-TW" sz="1800" b="0" i="0" u="none" strike="noStrike" baseline="0" dirty="0">
                <a:latin typeface="SourceSansPro-Regular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SourceSansPro-Regular"/>
              </a:rPr>
              <a:t>Integrated GitHub for data storage and deployed via </a:t>
            </a:r>
            <a:r>
              <a:rPr lang="en-US" altLang="zh-TW" sz="1800" b="0" i="0" u="none" strike="noStrike" baseline="0" dirty="0" err="1">
                <a:latin typeface="SourceSansPro-Regular"/>
              </a:rPr>
              <a:t>Vercel</a:t>
            </a:r>
            <a:r>
              <a:rPr lang="en-US" altLang="zh-TW" sz="1800" b="0" i="0" u="none" strike="noStrike" baseline="0" dirty="0">
                <a:latin typeface="SourceSansPro-Regular"/>
              </a:rPr>
              <a:t>, utilizing Edge Functions for real-time updates.</a:t>
            </a:r>
            <a:endParaRPr lang="zh-TW" altLang="en-US" dirty="0"/>
          </a:p>
        </p:txBody>
      </p:sp>
      <p:sp>
        <p:nvSpPr>
          <p:cNvPr id="41" name="箭號: 五邊形 40">
            <a:extLst>
              <a:ext uri="{FF2B5EF4-FFF2-40B4-BE49-F238E27FC236}">
                <a16:creationId xmlns:a16="http://schemas.microsoft.com/office/drawing/2014/main" id="{D9B86D73-77F2-42EA-F749-B889C2F990FF}"/>
              </a:ext>
            </a:extLst>
          </p:cNvPr>
          <p:cNvSpPr/>
          <p:nvPr/>
        </p:nvSpPr>
        <p:spPr>
          <a:xfrm>
            <a:off x="437962" y="5803187"/>
            <a:ext cx="1369715" cy="294512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2000" dirty="0">
                <a:solidFill>
                  <a:schemeClr val="tx2"/>
                </a:solidFill>
                <a:latin typeface="+mj-lt"/>
              </a:rPr>
              <a:t>Tools</a:t>
            </a:r>
            <a:endParaRPr lang="en-US" altLang="zh-TW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3" name="矩形: 圓角 42">
            <a:extLst>
              <a:ext uri="{FF2B5EF4-FFF2-40B4-BE49-F238E27FC236}">
                <a16:creationId xmlns:a16="http://schemas.microsoft.com/office/drawing/2014/main" id="{58DD5EC6-D638-7787-0187-1C2F7A8573C5}"/>
              </a:ext>
            </a:extLst>
          </p:cNvPr>
          <p:cNvSpPr/>
          <p:nvPr/>
        </p:nvSpPr>
        <p:spPr>
          <a:xfrm>
            <a:off x="1848193" y="5824301"/>
            <a:ext cx="1091776" cy="27125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Red Hat Display" panose="02010503040201060303" pitchFamily="2" charset="0"/>
              </a:rPr>
              <a:t>Next.js</a:t>
            </a:r>
            <a:endParaRPr lang="zh-TW" altLang="en-US" dirty="0">
              <a:solidFill>
                <a:schemeClr val="tx1"/>
              </a:solidFill>
              <a:latin typeface="Red Hat Display" panose="02010503040201060303" pitchFamily="2" charset="0"/>
            </a:endParaRPr>
          </a:p>
        </p:txBody>
      </p:sp>
      <p:sp>
        <p:nvSpPr>
          <p:cNvPr id="46" name="矩形: 圓角 45">
            <a:extLst>
              <a:ext uri="{FF2B5EF4-FFF2-40B4-BE49-F238E27FC236}">
                <a16:creationId xmlns:a16="http://schemas.microsoft.com/office/drawing/2014/main" id="{B6E91879-5B66-22C0-7993-90C2E958B38C}"/>
              </a:ext>
            </a:extLst>
          </p:cNvPr>
          <p:cNvSpPr/>
          <p:nvPr/>
        </p:nvSpPr>
        <p:spPr>
          <a:xfrm>
            <a:off x="3812389" y="5849436"/>
            <a:ext cx="620068" cy="244187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Red Hat Display" panose="02010503040201060303" pitchFamily="2" charset="0"/>
              </a:rPr>
              <a:t>CSS</a:t>
            </a:r>
            <a:endParaRPr lang="zh-TW" altLang="en-US" dirty="0">
              <a:solidFill>
                <a:schemeClr val="tx1"/>
              </a:solidFill>
              <a:latin typeface="Red Hat Display" panose="02010503040201060303" pitchFamily="2" charset="0"/>
            </a:endParaRPr>
          </a:p>
        </p:txBody>
      </p:sp>
      <p:sp>
        <p:nvSpPr>
          <p:cNvPr id="48" name="矩形: 圓角 47">
            <a:extLst>
              <a:ext uri="{FF2B5EF4-FFF2-40B4-BE49-F238E27FC236}">
                <a16:creationId xmlns:a16="http://schemas.microsoft.com/office/drawing/2014/main" id="{902E100E-41F6-B16C-85A8-11F85877011C}"/>
              </a:ext>
            </a:extLst>
          </p:cNvPr>
          <p:cNvSpPr/>
          <p:nvPr/>
        </p:nvSpPr>
        <p:spPr>
          <a:xfrm>
            <a:off x="3066145" y="5838788"/>
            <a:ext cx="620067" cy="24611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Red Hat Display" panose="02010503040201060303" pitchFamily="2" charset="0"/>
              </a:rPr>
              <a:t>git</a:t>
            </a:r>
            <a:endParaRPr lang="zh-TW" altLang="en-US" dirty="0">
              <a:solidFill>
                <a:schemeClr val="tx1"/>
              </a:solidFill>
              <a:latin typeface="Red Hat Display" panose="02010503040201060303" pitchFamily="2" charset="0"/>
            </a:endParaRPr>
          </a:p>
        </p:txBody>
      </p:sp>
      <p:sp>
        <p:nvSpPr>
          <p:cNvPr id="49" name="矩形: 圓角 48">
            <a:extLst>
              <a:ext uri="{FF2B5EF4-FFF2-40B4-BE49-F238E27FC236}">
                <a16:creationId xmlns:a16="http://schemas.microsoft.com/office/drawing/2014/main" id="{B2DCE7CA-7195-9A8D-DB0C-31DE5655089E}"/>
              </a:ext>
            </a:extLst>
          </p:cNvPr>
          <p:cNvSpPr/>
          <p:nvPr/>
        </p:nvSpPr>
        <p:spPr>
          <a:xfrm>
            <a:off x="4617138" y="5840717"/>
            <a:ext cx="1516734" cy="244187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Red Hat Display" panose="02010503040201060303" pitchFamily="2" charset="0"/>
              </a:rPr>
              <a:t>TypeScript</a:t>
            </a:r>
            <a:endParaRPr lang="zh-TW" altLang="en-US" dirty="0">
              <a:solidFill>
                <a:schemeClr val="tx1"/>
              </a:solidFill>
              <a:latin typeface="Red Hat Display" panose="02010503040201060303" pitchFamily="2" charset="0"/>
            </a:endParaRPr>
          </a:p>
        </p:txBody>
      </p:sp>
      <p:sp>
        <p:nvSpPr>
          <p:cNvPr id="50" name="文字方塊 49">
            <a:hlinkClick r:id="rId3"/>
            <a:extLst>
              <a:ext uri="{FF2B5EF4-FFF2-40B4-BE49-F238E27FC236}">
                <a16:creationId xmlns:a16="http://schemas.microsoft.com/office/drawing/2014/main" id="{2575BD00-1600-860A-8052-3EC0F75B63A2}"/>
              </a:ext>
            </a:extLst>
          </p:cNvPr>
          <p:cNvSpPr txBox="1"/>
          <p:nvPr/>
        </p:nvSpPr>
        <p:spPr>
          <a:xfrm>
            <a:off x="2635974" y="343891"/>
            <a:ext cx="651240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b="1" dirty="0">
                <a:solidFill>
                  <a:schemeClr val="accent3">
                    <a:lumMod val="75000"/>
                  </a:schemeClr>
                </a:solidFill>
              </a:rPr>
              <a:t>Link</a:t>
            </a:r>
            <a:endParaRPr lang="zh-TW" alt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1" name="文字方塊 50">
            <a:hlinkClick r:id="rId4"/>
            <a:extLst>
              <a:ext uri="{FF2B5EF4-FFF2-40B4-BE49-F238E27FC236}">
                <a16:creationId xmlns:a16="http://schemas.microsoft.com/office/drawing/2014/main" id="{8467B7D9-0BEF-58CA-0C4A-31D09F890D43}"/>
              </a:ext>
            </a:extLst>
          </p:cNvPr>
          <p:cNvSpPr txBox="1"/>
          <p:nvPr/>
        </p:nvSpPr>
        <p:spPr>
          <a:xfrm>
            <a:off x="3573523" y="4465931"/>
            <a:ext cx="651240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b="1" dirty="0">
                <a:solidFill>
                  <a:schemeClr val="accent3">
                    <a:lumMod val="75000"/>
                  </a:schemeClr>
                </a:solidFill>
              </a:rPr>
              <a:t>Link</a:t>
            </a:r>
            <a:endParaRPr lang="zh-TW" alt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901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5" grpId="0" animBg="1"/>
      <p:bldP spid="26" grpId="0" animBg="1"/>
      <p:bldP spid="34" grpId="0" animBg="1"/>
      <p:bldP spid="36" grpId="0" animBg="1"/>
      <p:bldP spid="37" grpId="0" animBg="1"/>
      <p:bldP spid="38" grpId="0" animBg="1"/>
      <p:bldP spid="39" grpId="0" animBg="1"/>
      <p:bldP spid="41" grpId="0" animBg="1"/>
      <p:bldP spid="43" grpId="0" animBg="1"/>
      <p:bldP spid="46" grpId="0" animBg="1"/>
      <p:bldP spid="48" grpId="0" animBg="1"/>
      <p:bldP spid="4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49E899C-295F-4EA4-A290-CA863BCE8DA6}"/>
              </a:ext>
            </a:extLst>
          </p:cNvPr>
          <p:cNvSpPr/>
          <p:nvPr/>
        </p:nvSpPr>
        <p:spPr>
          <a:xfrm>
            <a:off x="361950" y="0"/>
            <a:ext cx="314325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b="1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0B7FF9B-11AC-4BA9-AE0B-0660A3216068}"/>
              </a:ext>
            </a:extLst>
          </p:cNvPr>
          <p:cNvSpPr txBox="1"/>
          <p:nvPr/>
        </p:nvSpPr>
        <p:spPr>
          <a:xfrm>
            <a:off x="361951" y="3105834"/>
            <a:ext cx="3143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>
                <a:solidFill>
                  <a:schemeClr val="bg1"/>
                </a:solidFill>
                <a:latin typeface="+mj-lt"/>
                <a:ea typeface="+mj-ea"/>
              </a:rPr>
              <a:t>Certification</a:t>
            </a:r>
            <a:endParaRPr lang="zh-TW" altLang="en-US" sz="4800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3F426043-738F-4781-8423-16C8C2F53EB3}"/>
              </a:ext>
            </a:extLst>
          </p:cNvPr>
          <p:cNvGrpSpPr/>
          <p:nvPr/>
        </p:nvGrpSpPr>
        <p:grpSpPr>
          <a:xfrm>
            <a:off x="3752009" y="249132"/>
            <a:ext cx="7059349" cy="1223754"/>
            <a:chOff x="3942026" y="629632"/>
            <a:chExt cx="7059349" cy="1223754"/>
          </a:xfrm>
        </p:grpSpPr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3E4BC9A6-B1C1-4C1E-8F93-6AB34C4A55A2}"/>
                </a:ext>
              </a:extLst>
            </p:cNvPr>
            <p:cNvSpPr txBox="1"/>
            <p:nvPr/>
          </p:nvSpPr>
          <p:spPr>
            <a:xfrm>
              <a:off x="3942026" y="629632"/>
              <a:ext cx="59354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b="1" dirty="0">
                  <a:solidFill>
                    <a:schemeClr val="accent5"/>
                  </a:solidFill>
                  <a:latin typeface="Red Hat Display Medium" panose="02010603040201060303" pitchFamily="2" charset="0"/>
                </a:rPr>
                <a:t>Language Certifications</a:t>
              </a:r>
              <a:endParaRPr lang="zh-TW" altLang="en-US" sz="3200" dirty="0">
                <a:solidFill>
                  <a:schemeClr val="accent5"/>
                </a:solidFill>
                <a:latin typeface="Red Hat Display Medium" panose="02010603040201060303" pitchFamily="2" charset="0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64EDBBCF-511F-481C-A180-06D618A309C1}"/>
                </a:ext>
              </a:extLst>
            </p:cNvPr>
            <p:cNvSpPr txBox="1"/>
            <p:nvPr/>
          </p:nvSpPr>
          <p:spPr>
            <a:xfrm>
              <a:off x="4027761" y="1145500"/>
              <a:ext cx="69736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TW" sz="2000" dirty="0">
                  <a:solidFill>
                    <a:schemeClr val="bg1">
                      <a:lumMod val="50000"/>
                    </a:schemeClr>
                  </a:solidFill>
                </a:rPr>
                <a:t>English - TOEIC 885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TW" sz="2000" dirty="0">
                  <a:solidFill>
                    <a:schemeClr val="bg1">
                      <a:lumMod val="50000"/>
                    </a:schemeClr>
                  </a:solidFill>
                </a:rPr>
                <a:t>Japanese  JLPT N1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5715363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8742178-3971-4EC1-9133-F86F6C6C865E}"/>
              </a:ext>
            </a:extLst>
          </p:cNvPr>
          <p:cNvSpPr txBox="1"/>
          <p:nvPr/>
        </p:nvSpPr>
        <p:spPr>
          <a:xfrm>
            <a:off x="0" y="3013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dirty="0">
                <a:solidFill>
                  <a:schemeClr val="bg1"/>
                </a:solidFill>
              </a:rPr>
              <a:t>Thank you for listening.</a:t>
            </a:r>
            <a:endParaRPr lang="zh-TW" altLang="en-US" sz="13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83480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自訂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73341"/>
      </a:accent1>
      <a:accent2>
        <a:srgbClr val="DEFAFD"/>
      </a:accent2>
      <a:accent3>
        <a:srgbClr val="98C0D7"/>
      </a:accent3>
      <a:accent4>
        <a:srgbClr val="3D5981"/>
      </a:accent4>
      <a:accent5>
        <a:srgbClr val="5B9BD5"/>
      </a:accent5>
      <a:accent6>
        <a:srgbClr val="E4231D"/>
      </a:accent6>
      <a:hlink>
        <a:srgbClr val="0563C1"/>
      </a:hlink>
      <a:folHlink>
        <a:srgbClr val="954F72"/>
      </a:folHlink>
    </a:clrScheme>
    <a:fontScheme name="自訂 2">
      <a:majorFont>
        <a:latin typeface="Red Hat Display"/>
        <a:ea typeface="微軟正黑體"/>
        <a:cs typeface=""/>
      </a:majorFont>
      <a:minorFont>
        <a:latin typeface="Red Hat Display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</TotalTime>
  <Words>633</Words>
  <Application>Microsoft Office PowerPoint</Application>
  <PresentationFormat>寬螢幕</PresentationFormat>
  <Paragraphs>131</Paragraphs>
  <Slides>9</Slides>
  <Notes>8</Notes>
  <HiddenSlides>1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7" baseType="lpstr">
      <vt:lpstr>微軟正黑體</vt:lpstr>
      <vt:lpstr>Red Hat Display</vt:lpstr>
      <vt:lpstr>Red Hat Display Black</vt:lpstr>
      <vt:lpstr>Red Hat Display Medium</vt:lpstr>
      <vt:lpstr>SourceSansPro-Regular</vt:lpstr>
      <vt:lpstr>Arial</vt:lpstr>
      <vt:lpstr>Calibri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Hello!</dc:title>
  <dc:creator>李承穎22122</dc:creator>
  <cp:lastModifiedBy>維新 顏</cp:lastModifiedBy>
  <cp:revision>72</cp:revision>
  <dcterms:created xsi:type="dcterms:W3CDTF">2023-10-10T01:04:18Z</dcterms:created>
  <dcterms:modified xsi:type="dcterms:W3CDTF">2025-02-16T16:55:03Z</dcterms:modified>
</cp:coreProperties>
</file>