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7" r:id="rId3"/>
    <p:sldId id="259" r:id="rId4"/>
    <p:sldId id="279" r:id="rId5"/>
    <p:sldId id="274" r:id="rId6"/>
    <p:sldId id="277" r:id="rId7"/>
    <p:sldId id="278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承穎22122" initials="李承穎22122" lastIdx="1" clrIdx="0">
    <p:extLst>
      <p:ext uri="{19B8F6BF-5375-455C-9EA6-DF929625EA0E}">
        <p15:presenceInfo xmlns:p15="http://schemas.microsoft.com/office/powerpoint/2012/main" userId="S-1-5-21-2962013015-2871401801-19252176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9905" autoAdjust="0"/>
  </p:normalViewPr>
  <p:slideViewPr>
    <p:cSldViewPr snapToGrid="0" showGuides="1">
      <p:cViewPr varScale="1">
        <p:scale>
          <a:sx n="97" d="100"/>
          <a:sy n="97" d="100"/>
        </p:scale>
        <p:origin x="6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351FADE-55EB-4C38-B99C-6972E0E95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41BA5-AE77-4D09-AEA7-CC6358159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11DA1-D6C1-48A9-BCD7-C6AFCD0C1F35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88345D-521B-4A1F-803A-E030ED50CD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385E9-7E1F-4128-841E-1AB9B58C6B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448A-B4A2-4B14-94FD-D7EDCB2761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3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8E9C-8127-4A79-8E81-4AF25CEF4DA6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FCF92-25E3-4961-ADE3-E0F50ADE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35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6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3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24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3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0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38D9-3C59-42B8-AB07-0409DA0C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D3CFF-6E36-4CB3-9132-1FD9DD30F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11247-1851-4DC8-810F-F867B418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9F459-8760-4E04-A27D-CA95D570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BA097-E83E-48FA-9E5B-A1E7E02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B83B6-57AA-492F-8574-3382B9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FBEC44-4DE2-4370-BC3E-DFD23450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32BBB-8117-43ED-93CF-BFF8D19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02ABE-111B-4BE6-A3F2-875F2620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227B9-8AB8-4A84-BBF0-E02BD9AB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C6B385-B83F-4BEF-B9D4-179D0631B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B39FAD-9588-4ED6-8550-D554AC9A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A1BA8-DF1E-4C0E-9D1E-C7E3C872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3345-F48D-4BEB-B9C9-8FF357D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7560A-D08F-420D-B5B8-A91D184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4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54EA6-3344-425A-9D6E-91B8FF9D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67470-BEF4-467F-975B-B878C6C7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6A44D-6DC9-4DD1-82D4-901E76E2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1FB28-3B3A-4449-8652-37B6A8B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D8D38C-F3C2-4788-A18E-F4529D5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3D40-520B-4CDA-A552-2FC7473F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30A429-9971-4C20-80C1-031EA54B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D4EE4-08C6-4877-9813-4A5F6DB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EE84D-ADE8-4204-8574-AF239DB6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B905F-EB7B-4E1C-BBA3-FEC0DFB3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67FB7-BC89-4077-A8AE-3FD0BF71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F728E-97C7-42B1-8741-1B0AB43D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8A905E-A95D-46FC-849C-9C563AB5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2D2CD-764E-4A19-A254-C849196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A935F-C331-4ADE-9F34-A01B8383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94E654-43B3-43D2-9417-1A4C5A2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7E88E-EF25-4218-A91E-C4E27BD7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27EFBA-188E-49AD-AECF-9B8FA4EF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C4FD8-2595-4756-87D7-DA87F257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871F63-49DB-4B43-AAFC-CF4319EAF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C84536-1DF1-4815-A02C-1EA7F94C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FA95D0-F3E7-4A3E-8D2B-FAF4EE0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866408-C7D7-4CA1-AE34-BAAEC10E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401AF9-A394-4FD4-9B43-43A7642A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C6E5C-4E11-4CCB-B6C4-8418B54C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DFC39D-FBFF-4BA0-931E-5CE316C8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DDB79E-366A-40F6-9F7F-F128D5FB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FA6B8F-A067-43C0-BA91-755D309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3B6582-9A70-4E68-88F9-9BA3E7D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B582DB-BF12-4A62-BE93-15046CE9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A97C1A-4A70-4FA2-80BB-E6210C10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F7836-C534-4C71-8D2E-7D25376C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A6304-1D45-4644-9F7E-335402EB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2A4300-2507-460C-B76A-B2C6BCB8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7EF2B-04AD-414F-AFFC-0BB92503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CD52B9-3C84-4295-A679-BE8605AE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943BB-4BCB-41A3-B7D1-EE48C77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9B155-D804-4EDB-810B-4072F138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15056D-7DCD-4698-924A-FBB5CF072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13CBEE-4632-427F-91B4-DA06A237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1BD4BC-9573-4135-8813-125C1B4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ADEF0-6761-4322-93FA-EBF76D0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688857-132A-4D20-9BFF-D70189A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5CBAA8-6541-4B29-BEA6-34722AC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215D5-9DF7-42E3-A67B-0DFAE1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F8F07-D53C-4CED-8080-0D1E3CACB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B02A-3503-4812-91EF-BC114985DF4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9C517-B65F-4874-9D6F-7F3A472D2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CFEA9-C2D9-4FD3-9DE4-5F8FCA03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-dugout-ab2.notion.site/2023-Linux-Project-193043802e69803ea9a4cd5d5d02fa48?pvs=7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zackyen0603/UML_Edi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kyen0603/JudgeCo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y-personal-website-zack.vercel.ap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2032976-A8F1-4AF1-9120-B92BE18B5E3F}"/>
              </a:ext>
            </a:extLst>
          </p:cNvPr>
          <p:cNvSpPr txBox="1"/>
          <p:nvPr/>
        </p:nvSpPr>
        <p:spPr>
          <a:xfrm>
            <a:off x="5089236" y="3429000"/>
            <a:ext cx="7102764" cy="1326105"/>
          </a:xfrm>
          <a:prstGeom prst="rect">
            <a:avLst/>
          </a:prstGeom>
          <a:solidFill>
            <a:schemeClr val="bg1"/>
          </a:solidFill>
        </p:spPr>
        <p:txBody>
          <a:bodyPr wrap="square" lIns="216000" tIns="108000" bIns="108000" rtlCol="0">
            <a:spAutoFit/>
          </a:bodyPr>
          <a:lstStyle/>
          <a:p>
            <a:r>
              <a:rPr lang="en-US" altLang="zh-TW" sz="7200" b="1" dirty="0">
                <a:solidFill>
                  <a:schemeClr val="accent1"/>
                </a:solidFill>
                <a:latin typeface="Red Hat Display Medium" panose="02010603040201060303" pitchFamily="2" charset="0"/>
              </a:rPr>
              <a:t>Wei-</a:t>
            </a:r>
            <a:r>
              <a:rPr lang="en-US" altLang="zh-TW" sz="7200" b="1" dirty="0" err="1">
                <a:solidFill>
                  <a:schemeClr val="accent1"/>
                </a:solidFill>
                <a:latin typeface="Red Hat Display Medium" panose="02010603040201060303" pitchFamily="2" charset="0"/>
              </a:rPr>
              <a:t>Hsin</a:t>
            </a:r>
            <a:r>
              <a:rPr lang="en-US" altLang="zh-TW" sz="7200" b="1" dirty="0">
                <a:solidFill>
                  <a:schemeClr val="accent1"/>
                </a:solidFill>
                <a:latin typeface="Red Hat Display Medium" panose="02010603040201060303" pitchFamily="2" charset="0"/>
              </a:rPr>
              <a:t> Yen</a:t>
            </a:r>
            <a:endParaRPr lang="zh-TW" altLang="en-US" sz="7200" b="1" dirty="0">
              <a:solidFill>
                <a:schemeClr val="accent1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1A0E40-87EB-4C4C-B449-2A052F756805}"/>
              </a:ext>
            </a:extLst>
          </p:cNvPr>
          <p:cNvSpPr txBox="1"/>
          <p:nvPr/>
        </p:nvSpPr>
        <p:spPr>
          <a:xfrm>
            <a:off x="10362679" y="3842169"/>
            <a:ext cx="182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顏維新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76A60E-AC90-4771-92DD-FCA43516CE13}"/>
              </a:ext>
            </a:extLst>
          </p:cNvPr>
          <p:cNvSpPr txBox="1"/>
          <p:nvPr/>
        </p:nvSpPr>
        <p:spPr>
          <a:xfrm>
            <a:off x="-208345" y="367096"/>
            <a:ext cx="4196316" cy="967921"/>
          </a:xfrm>
          <a:prstGeom prst="rect">
            <a:avLst/>
          </a:prstGeom>
          <a:solidFill>
            <a:schemeClr val="bg1"/>
          </a:solidFill>
        </p:spPr>
        <p:txBody>
          <a:bodyPr wrap="square" tIns="180000" bIns="108000" rtlCol="0">
            <a:spAutoFit/>
          </a:bodyPr>
          <a:lstStyle/>
          <a:p>
            <a:pPr algn="r"/>
            <a:r>
              <a:rPr lang="en-US" altLang="zh-TW" sz="4400" dirty="0">
                <a:solidFill>
                  <a:schemeClr val="accent1"/>
                </a:solidFill>
              </a:rPr>
              <a:t>Self</a:t>
            </a:r>
            <a:r>
              <a:rPr lang="zh-TW" altLang="en-US" sz="4400" dirty="0">
                <a:solidFill>
                  <a:schemeClr val="accent1"/>
                </a:solidFill>
              </a:rPr>
              <a:t> </a:t>
            </a:r>
            <a:r>
              <a:rPr lang="en-US" altLang="zh-TW" sz="4400" dirty="0">
                <a:solidFill>
                  <a:schemeClr val="accent1"/>
                </a:solidFill>
              </a:rPr>
              <a:t>Introduction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4D545F-CE3F-C5AA-F701-F1CBC83E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3" y="4364244"/>
            <a:ext cx="2176120" cy="2176120"/>
          </a:xfrm>
          <a:prstGeom prst="round2DiagRect">
            <a:avLst>
              <a:gd name="adj1" fmla="val 16667"/>
              <a:gd name="adj2" fmla="val 1298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15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24EA6EC-94C3-4F19-90F9-3FA523793766}"/>
              </a:ext>
            </a:extLst>
          </p:cNvPr>
          <p:cNvSpPr txBox="1"/>
          <p:nvPr/>
        </p:nvSpPr>
        <p:spPr>
          <a:xfrm>
            <a:off x="179220" y="3105147"/>
            <a:ext cx="323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1"/>
                </a:solidFill>
                <a:latin typeface="Red Hat Display Black" panose="02010A03040201060303" pitchFamily="2" charset="0"/>
              </a:rPr>
              <a:t>Education</a:t>
            </a:r>
            <a:endParaRPr lang="zh-TW" altLang="en-US" sz="4000" b="1" dirty="0">
              <a:solidFill>
                <a:schemeClr val="accent1"/>
              </a:solidFill>
              <a:latin typeface="Red Hat Display Black" panose="02010A03040201060303" pitchFamily="2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11CBAB-A64B-44BA-B1C9-5FD6F754D365}"/>
              </a:ext>
            </a:extLst>
          </p:cNvPr>
          <p:cNvGrpSpPr/>
          <p:nvPr/>
        </p:nvGrpSpPr>
        <p:grpSpPr>
          <a:xfrm>
            <a:off x="4489686" y="324832"/>
            <a:ext cx="7476249" cy="834316"/>
            <a:chOff x="4637351" y="667732"/>
            <a:chExt cx="7476249" cy="83431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D52C9D-C766-40FD-B166-4DEEB9CF67E0}"/>
                </a:ext>
              </a:extLst>
            </p:cNvPr>
            <p:cNvSpPr txBox="1"/>
            <p:nvPr/>
          </p:nvSpPr>
          <p:spPr>
            <a:xfrm>
              <a:off x="4637351" y="667732"/>
              <a:ext cx="7476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B.S. of Computer Science</a:t>
              </a:r>
              <a:endParaRPr lang="zh-TW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23326E0-192D-467C-A935-16A7AE8157B2}"/>
                </a:ext>
              </a:extLst>
            </p:cNvPr>
            <p:cNvSpPr txBox="1"/>
            <p:nvPr/>
          </p:nvSpPr>
          <p:spPr>
            <a:xfrm>
              <a:off x="4655080" y="1088350"/>
              <a:ext cx="3832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National Taiwan Normal University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E47A68A-0220-4F3A-9DD5-BF7D8E7DC3D8}"/>
                </a:ext>
              </a:extLst>
            </p:cNvPr>
            <p:cNvSpPr txBox="1"/>
            <p:nvPr/>
          </p:nvSpPr>
          <p:spPr>
            <a:xfrm>
              <a:off x="9952135" y="1163494"/>
              <a:ext cx="157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國立師範大學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159C1A9-47BA-486E-955A-FC8FAE9904F1}"/>
              </a:ext>
            </a:extLst>
          </p:cNvPr>
          <p:cNvGrpSpPr/>
          <p:nvPr/>
        </p:nvGrpSpPr>
        <p:grpSpPr>
          <a:xfrm>
            <a:off x="4507416" y="4952313"/>
            <a:ext cx="6754754" cy="849079"/>
            <a:chOff x="4637352" y="2746057"/>
            <a:chExt cx="6754754" cy="84907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DA7B2FB-040B-4408-9832-4504541B642F}"/>
                </a:ext>
              </a:extLst>
            </p:cNvPr>
            <p:cNvGrpSpPr/>
            <p:nvPr/>
          </p:nvGrpSpPr>
          <p:grpSpPr>
            <a:xfrm>
              <a:off x="4637352" y="2746057"/>
              <a:ext cx="4613436" cy="849079"/>
              <a:chOff x="5677479" y="507712"/>
              <a:chExt cx="4613436" cy="849079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AF7C129-146A-42A1-B353-9695CFA7831B}"/>
                  </a:ext>
                </a:extLst>
              </p:cNvPr>
              <p:cNvSpPr txBox="1"/>
              <p:nvPr/>
            </p:nvSpPr>
            <p:spPr>
              <a:xfrm>
                <a:off x="5677479" y="507712"/>
                <a:ext cx="4613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accent5"/>
                    </a:solidFill>
                    <a:latin typeface="Red Hat Display Medium" panose="02010603040201060303" pitchFamily="2" charset="0"/>
                  </a:rPr>
                  <a:t>M.S. of Computer Science</a:t>
                </a:r>
                <a:endParaRPr lang="zh-TW" altLang="en-US" sz="3200" dirty="0">
                  <a:solidFill>
                    <a:schemeClr val="accent5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D935BE7-56E2-451F-AE73-B9664A101108}"/>
                  </a:ext>
                </a:extLst>
              </p:cNvPr>
              <p:cNvSpPr txBox="1"/>
              <p:nvPr/>
            </p:nvSpPr>
            <p:spPr>
              <a:xfrm>
                <a:off x="5677489" y="956681"/>
                <a:ext cx="3832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National Central University</a:t>
                </a: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72AEFE-1C19-4847-A151-E78F104FD868}"/>
                </a:ext>
              </a:extLst>
            </p:cNvPr>
            <p:cNvSpPr txBox="1"/>
            <p:nvPr/>
          </p:nvSpPr>
          <p:spPr>
            <a:xfrm>
              <a:off x="9974899" y="3225804"/>
              <a:ext cx="141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國立中央大學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F095206-0C83-43FB-BA66-42EB761B3E12}"/>
              </a:ext>
            </a:extLst>
          </p:cNvPr>
          <p:cNvGrpSpPr/>
          <p:nvPr/>
        </p:nvGrpSpPr>
        <p:grpSpPr>
          <a:xfrm>
            <a:off x="5009398" y="1820937"/>
            <a:ext cx="6252772" cy="863905"/>
            <a:chOff x="4637353" y="667732"/>
            <a:chExt cx="6252772" cy="863905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C7F8206-FD04-4A47-A6C2-A72C0C234AD7}"/>
                </a:ext>
              </a:extLst>
            </p:cNvPr>
            <p:cNvSpPr txBox="1"/>
            <p:nvPr/>
          </p:nvSpPr>
          <p:spPr>
            <a:xfrm>
              <a:off x="4637353" y="667732"/>
              <a:ext cx="3330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Exchange Student</a:t>
              </a:r>
              <a:endParaRPr lang="zh-TW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E3DC223-F3FD-48AF-96C8-8EE7126A8BA3}"/>
                </a:ext>
              </a:extLst>
            </p:cNvPr>
            <p:cNvSpPr txBox="1"/>
            <p:nvPr/>
          </p:nvSpPr>
          <p:spPr>
            <a:xfrm>
              <a:off x="4637363" y="1131527"/>
              <a:ext cx="3832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000" dirty="0">
                  <a:solidFill>
                    <a:schemeClr val="bg2">
                      <a:lumMod val="50000"/>
                    </a:schemeClr>
                  </a:solidFill>
                </a:rPr>
                <a:t>Meiji University,</a:t>
              </a:r>
              <a:r>
                <a:rPr lang="en-US" altLang="zh-TW" sz="1800" b="0" i="0" u="none" strike="noStrike" baseline="0" dirty="0">
                  <a:solidFill>
                    <a:schemeClr val="bg2">
                      <a:lumMod val="50000"/>
                    </a:schemeClr>
                  </a:solidFill>
                  <a:latin typeface="SourceSansPro-Regular"/>
                </a:rPr>
                <a:t> Japanese Literature</a:t>
              </a:r>
              <a:r>
                <a:rPr lang="zh-TW" altLang="en-US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zh-TW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016C90A-FF89-46B3-BA26-059EFB1C02FB}"/>
                </a:ext>
              </a:extLst>
            </p:cNvPr>
            <p:cNvSpPr txBox="1"/>
            <p:nvPr/>
          </p:nvSpPr>
          <p:spPr>
            <a:xfrm>
              <a:off x="9836827" y="1154677"/>
              <a:ext cx="1053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明治大學</a:t>
              </a: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FD3780-FB90-4677-B046-4AA7DDCC29D6}"/>
              </a:ext>
            </a:extLst>
          </p:cNvPr>
          <p:cNvSpPr txBox="1"/>
          <p:nvPr/>
        </p:nvSpPr>
        <p:spPr>
          <a:xfrm>
            <a:off x="2846881" y="437176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2016.09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4217199" y="710878"/>
            <a:ext cx="1" cy="305300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4145199" y="56687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4145200" y="3763883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C1D249E-33BA-463E-89D5-E98FC60F792B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4706226" y="2017296"/>
            <a:ext cx="0" cy="57476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88735C95-DD61-4879-A636-FDE532D69540}"/>
              </a:ext>
            </a:extLst>
          </p:cNvPr>
          <p:cNvSpPr>
            <a:spLocks noChangeAspect="1"/>
          </p:cNvSpPr>
          <p:nvPr/>
        </p:nvSpPr>
        <p:spPr>
          <a:xfrm>
            <a:off x="4634226" y="1873296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82C6240-0169-478A-8B88-ED2A3C8C1A7A}"/>
              </a:ext>
            </a:extLst>
          </p:cNvPr>
          <p:cNvSpPr>
            <a:spLocks noChangeAspect="1"/>
          </p:cNvSpPr>
          <p:nvPr/>
        </p:nvSpPr>
        <p:spPr>
          <a:xfrm>
            <a:off x="4634226" y="259206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7736811-BF76-4A62-828B-BC5165139F02}"/>
              </a:ext>
            </a:extLst>
          </p:cNvPr>
          <p:cNvSpPr txBox="1"/>
          <p:nvPr/>
        </p:nvSpPr>
        <p:spPr>
          <a:xfrm>
            <a:off x="2846881" y="4328501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2022.09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225717" y="4601258"/>
            <a:ext cx="0" cy="1582123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8E96C383-CFA9-4DFB-B9AC-5E7751751D7C}"/>
              </a:ext>
            </a:extLst>
          </p:cNvPr>
          <p:cNvSpPr>
            <a:spLocks/>
          </p:cNvSpPr>
          <p:nvPr/>
        </p:nvSpPr>
        <p:spPr>
          <a:xfrm>
            <a:off x="4153717" y="445725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6FF5DB58-4776-46C0-BA66-BA53867D6C2C}"/>
              </a:ext>
            </a:extLst>
          </p:cNvPr>
          <p:cNvSpPr>
            <a:spLocks noChangeAspect="1"/>
          </p:cNvSpPr>
          <p:nvPr/>
        </p:nvSpPr>
        <p:spPr>
          <a:xfrm>
            <a:off x="4153717" y="6183381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647152E-490C-476F-B6F7-6DEF6ED5EF31}"/>
              </a:ext>
            </a:extLst>
          </p:cNvPr>
          <p:cNvSpPr txBox="1"/>
          <p:nvPr/>
        </p:nvSpPr>
        <p:spPr>
          <a:xfrm>
            <a:off x="2846881" y="363582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2022.06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3DD269-5553-4B5B-A70A-261CC02BEA79}"/>
              </a:ext>
            </a:extLst>
          </p:cNvPr>
          <p:cNvSpPr txBox="1"/>
          <p:nvPr/>
        </p:nvSpPr>
        <p:spPr>
          <a:xfrm>
            <a:off x="2812098" y="6044695"/>
            <a:ext cx="12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2024.07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540147D-0C40-45E5-87D2-C0E445C872D4}"/>
              </a:ext>
            </a:extLst>
          </p:cNvPr>
          <p:cNvSpPr txBox="1"/>
          <p:nvPr/>
        </p:nvSpPr>
        <p:spPr>
          <a:xfrm>
            <a:off x="4173917" y="1481147"/>
            <a:ext cx="11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2018.09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BA924FA-8EC1-48B2-8A07-A5CF1585A885}"/>
              </a:ext>
            </a:extLst>
          </p:cNvPr>
          <p:cNvSpPr txBox="1"/>
          <p:nvPr/>
        </p:nvSpPr>
        <p:spPr>
          <a:xfrm>
            <a:off x="4209916" y="2772107"/>
            <a:ext cx="11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2019.02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1586B2-9901-819B-B587-582E2DEC9E59}"/>
              </a:ext>
            </a:extLst>
          </p:cNvPr>
          <p:cNvSpPr txBox="1"/>
          <p:nvPr/>
        </p:nvSpPr>
        <p:spPr>
          <a:xfrm>
            <a:off x="9655239" y="514344"/>
            <a:ext cx="1785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資訊工程學系</a:t>
            </a:r>
            <a:endParaRPr lang="zh-TW" altLang="en-US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3B6E75B-1E8E-E653-2529-C7B45C408106}"/>
              </a:ext>
            </a:extLst>
          </p:cNvPr>
          <p:cNvSpPr txBox="1"/>
          <p:nvPr/>
        </p:nvSpPr>
        <p:spPr>
          <a:xfrm>
            <a:off x="8740932" y="1921530"/>
            <a:ext cx="254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日本文學專攻交換學生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E8560A3-097F-CF21-FE3E-60A6568C625B}"/>
              </a:ext>
            </a:extLst>
          </p:cNvPr>
          <p:cNvSpPr txBox="1"/>
          <p:nvPr/>
        </p:nvSpPr>
        <p:spPr>
          <a:xfrm>
            <a:off x="9475830" y="5100519"/>
            <a:ext cx="196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資訊工程研究所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66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5BC4DA-44B4-E95F-F053-810CC16879AE}"/>
              </a:ext>
            </a:extLst>
          </p:cNvPr>
          <p:cNvGrpSpPr/>
          <p:nvPr/>
        </p:nvGrpSpPr>
        <p:grpSpPr>
          <a:xfrm>
            <a:off x="202138" y="324832"/>
            <a:ext cx="11564210" cy="6277990"/>
            <a:chOff x="202138" y="324832"/>
            <a:chExt cx="11564210" cy="627799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443F259-3B43-379F-7B77-EDFE383592D2}"/>
                </a:ext>
              </a:extLst>
            </p:cNvPr>
            <p:cNvGrpSpPr/>
            <p:nvPr/>
          </p:nvGrpSpPr>
          <p:grpSpPr>
            <a:xfrm>
              <a:off x="202138" y="324832"/>
              <a:ext cx="11564210" cy="6277990"/>
              <a:chOff x="202138" y="324832"/>
              <a:chExt cx="11564210" cy="627799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7FE8882-51FF-45D4-8629-D46389E75851}"/>
                  </a:ext>
                </a:extLst>
              </p:cNvPr>
              <p:cNvGrpSpPr/>
              <p:nvPr/>
            </p:nvGrpSpPr>
            <p:grpSpPr>
              <a:xfrm>
                <a:off x="202138" y="324832"/>
                <a:ext cx="11564210" cy="6277990"/>
                <a:chOff x="202138" y="324832"/>
                <a:chExt cx="11564210" cy="6277990"/>
              </a:xfrm>
            </p:grpSpPr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824EA6EC-94C3-4F19-90F9-3FA523793766}"/>
                    </a:ext>
                  </a:extLst>
                </p:cNvPr>
                <p:cNvSpPr txBox="1"/>
                <p:nvPr/>
              </p:nvSpPr>
              <p:spPr>
                <a:xfrm>
                  <a:off x="202138" y="2524453"/>
                  <a:ext cx="368508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Work</a:t>
                  </a:r>
                </a:p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Experience</a:t>
                  </a:r>
                  <a:endParaRPr lang="zh-TW" altLang="en-US" sz="4000" b="1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CA11CBAB-A64B-44BA-B1C9-5FD6F754D365}"/>
                    </a:ext>
                  </a:extLst>
                </p:cNvPr>
                <p:cNvGrpSpPr/>
                <p:nvPr/>
              </p:nvGrpSpPr>
              <p:grpSpPr>
                <a:xfrm>
                  <a:off x="4504208" y="324832"/>
                  <a:ext cx="7262140" cy="879657"/>
                  <a:chOff x="4637352" y="667732"/>
                  <a:chExt cx="7262140" cy="879657"/>
                </a:xfrm>
              </p:grpSpPr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13D52C9D-C766-40FD-B166-4DEEB9CF6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52" y="667732"/>
                    <a:ext cx="72621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b="1" dirty="0">
                        <a:solidFill>
                          <a:schemeClr val="accent5"/>
                        </a:solidFill>
                        <a:latin typeface="Red Hat Display Medium" panose="02010603040201060303" pitchFamily="2" charset="0"/>
                      </a:rPr>
                      <a:t>Teaching Assistant, Compiler Design</a:t>
                    </a:r>
                    <a:endParaRPr lang="zh-TW" altLang="en-US" sz="3200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endParaRPr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23326E0-192D-467C-A935-16A7AE81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62" y="1147279"/>
                    <a:ext cx="68852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Department of Computer Science, National Central University</a:t>
                    </a:r>
                  </a:p>
                </p:txBody>
              </p:sp>
            </p:grp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F7C129-146A-42A1-B353-9695CFA7831B}"/>
                    </a:ext>
                  </a:extLst>
                </p:cNvPr>
                <p:cNvSpPr txBox="1"/>
                <p:nvPr/>
              </p:nvSpPr>
              <p:spPr>
                <a:xfrm>
                  <a:off x="4388756" y="3457804"/>
                  <a:ext cx="70581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rPr>
                    <a:t>Teaching Assistant, Python Programming</a:t>
                  </a:r>
                  <a:endParaRPr lang="zh-TW" altLang="en-US" sz="3200" dirty="0">
                    <a:solidFill>
                      <a:schemeClr val="accent5"/>
                    </a:solidFill>
                    <a:latin typeface="Red Hat Display Medium" panose="02010603040201060303" pitchFamily="2" charset="0"/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F79A9445-E1F6-49C9-81C4-B6D1E2F1A0FE}"/>
                    </a:ext>
                  </a:extLst>
                </p:cNvPr>
                <p:cNvCxnSpPr>
                  <a:cxnSpLocks/>
                  <a:stCxn id="30" idx="4"/>
                  <a:endCxn id="32" idx="0"/>
                </p:cNvCxnSpPr>
                <p:nvPr/>
              </p:nvCxnSpPr>
              <p:spPr>
                <a:xfrm>
                  <a:off x="4231720" y="710878"/>
                  <a:ext cx="0" cy="2673426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E9963259-4135-4802-9CF3-C21866E45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566878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0B8D2B38-AA04-4BA9-8B62-6B644FD11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3384304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24015EB-745F-401B-8E24-E9FFC04A5387}"/>
                    </a:ext>
                  </a:extLst>
                </p:cNvPr>
                <p:cNvCxnSpPr>
                  <a:cxnSpLocks/>
                  <a:stCxn id="62" idx="4"/>
                </p:cNvCxnSpPr>
                <p:nvPr/>
              </p:nvCxnSpPr>
              <p:spPr>
                <a:xfrm>
                  <a:off x="4240238" y="3847892"/>
                  <a:ext cx="0" cy="1624282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8E96C383-CFA9-4DFB-B9AC-5E7751751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68238" y="3703892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FB75B072-D8DD-4659-BEFD-D65B3F1E2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7331" y="4820644"/>
                  <a:ext cx="0" cy="1582123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32310B8-FF77-4E94-B345-78037889A686}"/>
                    </a:ext>
                  </a:extLst>
                </p:cNvPr>
                <p:cNvSpPr txBox="1"/>
                <p:nvPr/>
              </p:nvSpPr>
              <p:spPr>
                <a:xfrm>
                  <a:off x="2942450" y="3572589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1A44ACC9-DB3D-4550-A088-2BEDE1042C5A}"/>
                    </a:ext>
                  </a:extLst>
                </p:cNvPr>
                <p:cNvSpPr txBox="1"/>
                <p:nvPr/>
              </p:nvSpPr>
              <p:spPr>
                <a:xfrm>
                  <a:off x="2933932" y="3228945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869BED5-7289-47AB-8BB7-8868D337273F}"/>
                    </a:ext>
                  </a:extLst>
                </p:cNvPr>
                <p:cNvSpPr txBox="1"/>
                <p:nvPr/>
              </p:nvSpPr>
              <p:spPr>
                <a:xfrm>
                  <a:off x="2941688" y="438823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2022.09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6715700A-CD7D-4ADD-84F9-FE0F6FD43356}"/>
                    </a:ext>
                  </a:extLst>
                </p:cNvPr>
                <p:cNvSpPr txBox="1"/>
                <p:nvPr/>
              </p:nvSpPr>
              <p:spPr>
                <a:xfrm>
                  <a:off x="2936566" y="6202712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2023.07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2140A02-7405-7DED-ABB5-11A5FC9A1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720" y="6345731"/>
                <a:ext cx="144000" cy="144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B3003B4-8D20-DE92-3B77-883AB438010C}"/>
                </a:ext>
              </a:extLst>
            </p:cNvPr>
            <p:cNvSpPr txBox="1"/>
            <p:nvPr/>
          </p:nvSpPr>
          <p:spPr>
            <a:xfrm>
              <a:off x="4428755" y="4021517"/>
              <a:ext cx="6885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Department of Computer Science, National Central University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786A5B8-2837-A519-7707-293428F68BB7}"/>
              </a:ext>
            </a:extLst>
          </p:cNvPr>
          <p:cNvSpPr txBox="1"/>
          <p:nvPr/>
        </p:nvSpPr>
        <p:spPr>
          <a:xfrm>
            <a:off x="4504209" y="1367390"/>
            <a:ext cx="726213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Guided students in using LEX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Yacc</a:t>
            </a:r>
            <a:r>
              <a:rPr lang="en-US" altLang="zh-TW" sz="1800" b="0" i="0" u="none" strike="noStrike" baseline="0" dirty="0">
                <a:latin typeface="SourceSansPro-Regular"/>
              </a:rPr>
              <a:t> for lexical analysis, syntax analysis,    IR </a:t>
            </a:r>
            <a:r>
              <a:rPr lang="en-US" altLang="zh-TW" sz="1800" b="0" i="0" u="none" strike="noStrike" baseline="0" dirty="0" err="1">
                <a:latin typeface="SourceSansPro-Regular"/>
              </a:rPr>
              <a:t>conversion,and</a:t>
            </a:r>
            <a:r>
              <a:rPr lang="en-US" altLang="zh-TW" sz="1800" b="0" i="0" u="none" strike="noStrike" baseline="0" dirty="0">
                <a:latin typeface="SourceSansPro-Regular"/>
              </a:rPr>
              <a:t> optimization.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in grading and testing compiler projects.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SourceSansPro-Regular"/>
              </a:rPr>
              <a:t>Awarded the Outstanding Graduate Teaching Award.</a:t>
            </a:r>
            <a:endParaRPr lang="en-US" altLang="zh-TW" sz="1800" b="0" i="0" u="none" strike="noStrike" baseline="0" dirty="0">
              <a:latin typeface="SourceSansPro-Regular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A6AA30-1438-D1C6-23B6-DC82F52C320E}"/>
              </a:ext>
            </a:extLst>
          </p:cNvPr>
          <p:cNvSpPr txBox="1"/>
          <p:nvPr/>
        </p:nvSpPr>
        <p:spPr>
          <a:xfrm>
            <a:off x="4428755" y="4548273"/>
            <a:ext cx="72126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students in learning fundamental Python concepts.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and maintained an online Python programming grading system (Online Judge).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Graded assignments, provided student feedback, and evaluated team projects.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3950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5BC4DA-44B4-E95F-F053-810CC16879AE}"/>
              </a:ext>
            </a:extLst>
          </p:cNvPr>
          <p:cNvGrpSpPr/>
          <p:nvPr/>
        </p:nvGrpSpPr>
        <p:grpSpPr>
          <a:xfrm>
            <a:off x="202138" y="324832"/>
            <a:ext cx="11564210" cy="6277990"/>
            <a:chOff x="202138" y="324832"/>
            <a:chExt cx="11564210" cy="627799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443F259-3B43-379F-7B77-EDFE383592D2}"/>
                </a:ext>
              </a:extLst>
            </p:cNvPr>
            <p:cNvGrpSpPr/>
            <p:nvPr/>
          </p:nvGrpSpPr>
          <p:grpSpPr>
            <a:xfrm>
              <a:off x="202138" y="324832"/>
              <a:ext cx="11564210" cy="6277990"/>
              <a:chOff x="202138" y="324832"/>
              <a:chExt cx="11564210" cy="627799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7FE8882-51FF-45D4-8629-D46389E75851}"/>
                  </a:ext>
                </a:extLst>
              </p:cNvPr>
              <p:cNvGrpSpPr/>
              <p:nvPr/>
            </p:nvGrpSpPr>
            <p:grpSpPr>
              <a:xfrm>
                <a:off x="202138" y="324832"/>
                <a:ext cx="11564210" cy="6277990"/>
                <a:chOff x="202138" y="324832"/>
                <a:chExt cx="11564210" cy="6277990"/>
              </a:xfrm>
            </p:grpSpPr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824EA6EC-94C3-4F19-90F9-3FA523793766}"/>
                    </a:ext>
                  </a:extLst>
                </p:cNvPr>
                <p:cNvSpPr txBox="1"/>
                <p:nvPr/>
              </p:nvSpPr>
              <p:spPr>
                <a:xfrm>
                  <a:off x="202138" y="2524453"/>
                  <a:ext cx="368508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Work</a:t>
                  </a:r>
                </a:p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Experience</a:t>
                  </a:r>
                  <a:endParaRPr lang="zh-TW" altLang="en-US" sz="4000" b="1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CA11CBAB-A64B-44BA-B1C9-5FD6F754D365}"/>
                    </a:ext>
                  </a:extLst>
                </p:cNvPr>
                <p:cNvGrpSpPr/>
                <p:nvPr/>
              </p:nvGrpSpPr>
              <p:grpSpPr>
                <a:xfrm>
                  <a:off x="4504208" y="324832"/>
                  <a:ext cx="7262140" cy="879657"/>
                  <a:chOff x="4637352" y="667732"/>
                  <a:chExt cx="7262140" cy="879657"/>
                </a:xfrm>
              </p:grpSpPr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13D52C9D-C766-40FD-B166-4DEEB9CF6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52" y="667732"/>
                    <a:ext cx="72621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b="1" dirty="0">
                        <a:solidFill>
                          <a:schemeClr val="accent5"/>
                        </a:solidFill>
                        <a:latin typeface="Red Hat Display Medium" panose="02010603040201060303" pitchFamily="2" charset="0"/>
                      </a:rPr>
                      <a:t>Teaching Assistant, Compiler Design</a:t>
                    </a:r>
                    <a:endParaRPr lang="zh-TW" altLang="en-US" sz="3200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endParaRPr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23326E0-192D-467C-A935-16A7AE81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62" y="1147279"/>
                    <a:ext cx="68852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Department of Computer Science, National Central University</a:t>
                    </a:r>
                  </a:p>
                </p:txBody>
              </p:sp>
            </p:grp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F7C129-146A-42A1-B353-9695CFA7831B}"/>
                    </a:ext>
                  </a:extLst>
                </p:cNvPr>
                <p:cNvSpPr txBox="1"/>
                <p:nvPr/>
              </p:nvSpPr>
              <p:spPr>
                <a:xfrm>
                  <a:off x="4388756" y="3457804"/>
                  <a:ext cx="70581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rPr>
                    <a:t>Teaching Assistant, Python Programming</a:t>
                  </a:r>
                  <a:endParaRPr lang="zh-TW" altLang="en-US" sz="3200" dirty="0">
                    <a:solidFill>
                      <a:schemeClr val="accent5"/>
                    </a:solidFill>
                    <a:latin typeface="Red Hat Display Medium" panose="02010603040201060303" pitchFamily="2" charset="0"/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F79A9445-E1F6-49C9-81C4-B6D1E2F1A0FE}"/>
                    </a:ext>
                  </a:extLst>
                </p:cNvPr>
                <p:cNvCxnSpPr>
                  <a:cxnSpLocks/>
                  <a:stCxn id="30" idx="4"/>
                  <a:endCxn id="32" idx="0"/>
                </p:cNvCxnSpPr>
                <p:nvPr/>
              </p:nvCxnSpPr>
              <p:spPr>
                <a:xfrm>
                  <a:off x="4231720" y="710878"/>
                  <a:ext cx="0" cy="2673426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E9963259-4135-4802-9CF3-C21866E45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566878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0B8D2B38-AA04-4BA9-8B62-6B644FD11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3384304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24015EB-745F-401B-8E24-E9FFC04A5387}"/>
                    </a:ext>
                  </a:extLst>
                </p:cNvPr>
                <p:cNvCxnSpPr>
                  <a:cxnSpLocks/>
                  <a:stCxn id="62" idx="4"/>
                </p:cNvCxnSpPr>
                <p:nvPr/>
              </p:nvCxnSpPr>
              <p:spPr>
                <a:xfrm>
                  <a:off x="4240238" y="3847892"/>
                  <a:ext cx="0" cy="1624282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8E96C383-CFA9-4DFB-B9AC-5E7751751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68238" y="3703892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FB75B072-D8DD-4659-BEFD-D65B3F1E2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7331" y="4820644"/>
                  <a:ext cx="0" cy="1582123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32310B8-FF77-4E94-B345-78037889A686}"/>
                    </a:ext>
                  </a:extLst>
                </p:cNvPr>
                <p:cNvSpPr txBox="1"/>
                <p:nvPr/>
              </p:nvSpPr>
              <p:spPr>
                <a:xfrm>
                  <a:off x="2942450" y="3572589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1A44ACC9-DB3D-4550-A088-2BEDE1042C5A}"/>
                    </a:ext>
                  </a:extLst>
                </p:cNvPr>
                <p:cNvSpPr txBox="1"/>
                <p:nvPr/>
              </p:nvSpPr>
              <p:spPr>
                <a:xfrm>
                  <a:off x="2933932" y="3228945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869BED5-7289-47AB-8BB7-8868D337273F}"/>
                    </a:ext>
                  </a:extLst>
                </p:cNvPr>
                <p:cNvSpPr txBox="1"/>
                <p:nvPr/>
              </p:nvSpPr>
              <p:spPr>
                <a:xfrm>
                  <a:off x="2941688" y="438823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2022.09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6715700A-CD7D-4ADD-84F9-FE0F6FD43356}"/>
                    </a:ext>
                  </a:extLst>
                </p:cNvPr>
                <p:cNvSpPr txBox="1"/>
                <p:nvPr/>
              </p:nvSpPr>
              <p:spPr>
                <a:xfrm>
                  <a:off x="2936566" y="6202712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2023.07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2140A02-7405-7DED-ABB5-11A5FC9A1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720" y="6345731"/>
                <a:ext cx="144000" cy="144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B3003B4-8D20-DE92-3B77-883AB438010C}"/>
                </a:ext>
              </a:extLst>
            </p:cNvPr>
            <p:cNvSpPr txBox="1"/>
            <p:nvPr/>
          </p:nvSpPr>
          <p:spPr>
            <a:xfrm>
              <a:off x="4428755" y="4021517"/>
              <a:ext cx="6885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Department of Computer Science, National Central University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786A5B8-2837-A519-7707-293428F68BB7}"/>
              </a:ext>
            </a:extLst>
          </p:cNvPr>
          <p:cNvSpPr txBox="1"/>
          <p:nvPr/>
        </p:nvSpPr>
        <p:spPr>
          <a:xfrm>
            <a:off x="4504209" y="1367390"/>
            <a:ext cx="726213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Guided students in using LEX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Yacc</a:t>
            </a:r>
            <a:r>
              <a:rPr lang="en-US" altLang="zh-TW" sz="1800" b="0" i="0" u="none" strike="noStrike" baseline="0" dirty="0">
                <a:latin typeface="SourceSansPro-Regular"/>
              </a:rPr>
              <a:t> for lexical analysis, syntax analysis,    IR </a:t>
            </a:r>
            <a:r>
              <a:rPr lang="en-US" altLang="zh-TW" sz="1800" b="0" i="0" u="none" strike="noStrike" baseline="0" dirty="0" err="1">
                <a:latin typeface="SourceSansPro-Regular"/>
              </a:rPr>
              <a:t>conversion,and</a:t>
            </a:r>
            <a:r>
              <a:rPr lang="en-US" altLang="zh-TW" sz="1800" b="0" i="0" u="none" strike="noStrike" baseline="0" dirty="0">
                <a:latin typeface="SourceSansPro-Regular"/>
              </a:rPr>
              <a:t> optimization.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in grading and testing compiler projects.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SourceSansPro-Regular"/>
              </a:rPr>
              <a:t>Awarded the Outstanding Graduate Teaching Award.</a:t>
            </a:r>
            <a:endParaRPr lang="en-US" altLang="zh-TW" sz="1800" b="0" i="0" u="none" strike="noStrike" baseline="0" dirty="0">
              <a:latin typeface="SourceSansPro-Regular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A6AA30-1438-D1C6-23B6-DC82F52C320E}"/>
              </a:ext>
            </a:extLst>
          </p:cNvPr>
          <p:cNvSpPr txBox="1"/>
          <p:nvPr/>
        </p:nvSpPr>
        <p:spPr>
          <a:xfrm>
            <a:off x="4428755" y="4548273"/>
            <a:ext cx="72126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students in learning fundamental Python concepts.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and maintained an online Python programming grading system (Online Judge).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Graded assignments, provided student feedback, and evaluated team projects.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1899A13B-8409-8EA1-4C5B-2F48FD8C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40" y="1331135"/>
            <a:ext cx="3664505" cy="5229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24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431226" y="2472548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4231720" y="710878"/>
            <a:ext cx="8518" cy="202351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4159720" y="56687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4168238" y="2734396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4240238" y="2878396"/>
            <a:ext cx="0" cy="259377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B75B072-D8DD-4659-BEFD-D65B3F1E2CC4}"/>
              </a:ext>
            </a:extLst>
          </p:cNvPr>
          <p:cNvCxnSpPr>
            <a:cxnSpLocks/>
          </p:cNvCxnSpPr>
          <p:nvPr/>
        </p:nvCxnSpPr>
        <p:spPr>
          <a:xfrm>
            <a:off x="4227331" y="4820644"/>
            <a:ext cx="0" cy="1582123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2859461" y="2601449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BC78CBB-E305-E79E-9545-54C3943BBE8E}"/>
              </a:ext>
            </a:extLst>
          </p:cNvPr>
          <p:cNvGrpSpPr/>
          <p:nvPr/>
        </p:nvGrpSpPr>
        <p:grpSpPr>
          <a:xfrm>
            <a:off x="202138" y="344843"/>
            <a:ext cx="11287195" cy="2887496"/>
            <a:chOff x="202138" y="344843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202138" y="2524453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431226" y="344843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2848495" y="437176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15700A-CD7D-4ADD-84F9-FE0F6FD43356}"/>
              </a:ext>
            </a:extLst>
          </p:cNvPr>
          <p:cNvSpPr txBox="1"/>
          <p:nvPr/>
        </p:nvSpPr>
        <p:spPr>
          <a:xfrm>
            <a:off x="2936566" y="6202712"/>
            <a:ext cx="11897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2023.07</a:t>
            </a:r>
            <a:endParaRPr lang="zh-TW" altLang="en-US" sz="19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2140A02-7405-7DED-ABB5-11A5FC9A18D2}"/>
              </a:ext>
            </a:extLst>
          </p:cNvPr>
          <p:cNvSpPr>
            <a:spLocks noChangeAspect="1"/>
          </p:cNvSpPr>
          <p:nvPr/>
        </p:nvSpPr>
        <p:spPr>
          <a:xfrm>
            <a:off x="4159720" y="6345731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ADF3C5-E34E-46E9-02AF-3A9D04E7A917}"/>
              </a:ext>
            </a:extLst>
          </p:cNvPr>
          <p:cNvSpPr txBox="1"/>
          <p:nvPr/>
        </p:nvSpPr>
        <p:spPr>
          <a:xfrm>
            <a:off x="4431226" y="4384256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accent5"/>
                </a:solidFill>
                <a:latin typeface="Red Hat Display Medium" panose="02010603040201060303" pitchFamily="2" charset="0"/>
              </a:rPr>
              <a:t>JudgeCoder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27D869-AF02-933F-674F-22D3C07A70C3}"/>
              </a:ext>
            </a:extLst>
          </p:cNvPr>
          <p:cNvSpPr txBox="1"/>
          <p:nvPr/>
        </p:nvSpPr>
        <p:spPr>
          <a:xfrm>
            <a:off x="4431225" y="6125343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Personal Website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FCBA0C3-40A9-06FC-35AC-946227B151A7}"/>
              </a:ext>
            </a:extLst>
          </p:cNvPr>
          <p:cNvSpPr>
            <a:spLocks noChangeAspect="1"/>
          </p:cNvSpPr>
          <p:nvPr/>
        </p:nvSpPr>
        <p:spPr>
          <a:xfrm>
            <a:off x="4159720" y="460464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1DDF0E-7141-F6D9-5419-E785C7A2FA5B}"/>
              </a:ext>
            </a:extLst>
          </p:cNvPr>
          <p:cNvSpPr txBox="1"/>
          <p:nvPr/>
        </p:nvSpPr>
        <p:spPr>
          <a:xfrm>
            <a:off x="2859461" y="447658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0804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72687" y="3207439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273181" y="554522"/>
            <a:ext cx="8518" cy="291476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201181" y="41052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-1099078" y="3336340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09F5E01-6C40-430F-2F7F-C2909409736A}"/>
              </a:ext>
            </a:extLst>
          </p:cNvPr>
          <p:cNvGrpSpPr/>
          <p:nvPr/>
        </p:nvGrpSpPr>
        <p:grpSpPr>
          <a:xfrm>
            <a:off x="-3756401" y="188487"/>
            <a:ext cx="11287195" cy="2887496"/>
            <a:chOff x="-3756401" y="188487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-3756401" y="2368097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72687" y="188487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-1110044" y="280820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F1E16A-4C63-E530-5F51-FA6728502086}"/>
              </a:ext>
            </a:extLst>
          </p:cNvPr>
          <p:cNvSpPr txBox="1"/>
          <p:nvPr/>
        </p:nvSpPr>
        <p:spPr>
          <a:xfrm>
            <a:off x="472686" y="773262"/>
            <a:ext cx="1124662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Explored Linux system internals by tracing source code and implementing custom system calls.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Designed a system call to validate memory segment sharing and isolation across different processes, calculating start addresses, end addresses, and sizes.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Added a </a:t>
            </a:r>
            <a:r>
              <a:rPr lang="en-US" altLang="zh-TW" sz="1800" i="0" u="none" strike="noStrike" baseline="0" dirty="0" err="1">
                <a:latin typeface="SourceSansPro-Regular"/>
              </a:rPr>
              <a:t>systemcall</a:t>
            </a:r>
            <a:r>
              <a:rPr lang="en-US" altLang="zh-TW" sz="1800" i="0" u="none" strike="noStrike" baseline="0" dirty="0">
                <a:latin typeface="SourceSansPro-Regular"/>
              </a:rPr>
              <a:t> to count process context switches within a given time interval.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AD4FB04-D116-1B62-34E0-FE2C4C28BA6B}"/>
              </a:ext>
            </a:extLst>
          </p:cNvPr>
          <p:cNvSpPr/>
          <p:nvPr/>
        </p:nvSpPr>
        <p:spPr>
          <a:xfrm>
            <a:off x="530560" y="272683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EC0F53-EC27-4C58-6FB0-408CB2A39745}"/>
              </a:ext>
            </a:extLst>
          </p:cNvPr>
          <p:cNvSpPr/>
          <p:nvPr/>
        </p:nvSpPr>
        <p:spPr>
          <a:xfrm>
            <a:off x="1940791" y="2747950"/>
            <a:ext cx="501471" cy="2849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DAE992B-88EE-AD67-5779-97CBF1315243}"/>
              </a:ext>
            </a:extLst>
          </p:cNvPr>
          <p:cNvSpPr/>
          <p:nvPr/>
        </p:nvSpPr>
        <p:spPr>
          <a:xfrm>
            <a:off x="2505097" y="2738411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Linux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7FAE61A-2791-DE3C-5E76-380610A36F69}"/>
              </a:ext>
            </a:extLst>
          </p:cNvPr>
          <p:cNvSpPr/>
          <p:nvPr/>
        </p:nvSpPr>
        <p:spPr>
          <a:xfrm>
            <a:off x="3442646" y="2728232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Bash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B6ACFF-60C7-F67F-7B81-565D45B2689B}"/>
              </a:ext>
            </a:extLst>
          </p:cNvPr>
          <p:cNvSpPr txBox="1"/>
          <p:nvPr/>
        </p:nvSpPr>
        <p:spPr>
          <a:xfrm>
            <a:off x="472686" y="3803600"/>
            <a:ext cx="1121255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Developed a UML diagram editor using Java, following Object-Oriented Analysis and Design (OOAD) principles.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Designed an event-driven UI with intuitive drag-and-drop, scaling, and connection features.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Applied modular design to separate concerns such as graphics rendering, event handling, and data storage, enhancing maintainability and scalability.</a:t>
            </a:r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40E16A60-4DA9-3504-9A52-9F6122ADA79C}"/>
              </a:ext>
            </a:extLst>
          </p:cNvPr>
          <p:cNvSpPr/>
          <p:nvPr/>
        </p:nvSpPr>
        <p:spPr>
          <a:xfrm>
            <a:off x="472686" y="579022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0173ADE-4E00-928C-0809-02C55F2C2E4C}"/>
              </a:ext>
            </a:extLst>
          </p:cNvPr>
          <p:cNvSpPr/>
          <p:nvPr/>
        </p:nvSpPr>
        <p:spPr>
          <a:xfrm>
            <a:off x="1940791" y="5801801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Java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F9D4B097-3208-764B-E0FC-CF6695F459FF}"/>
              </a:ext>
            </a:extLst>
          </p:cNvPr>
          <p:cNvSpPr/>
          <p:nvPr/>
        </p:nvSpPr>
        <p:spPr>
          <a:xfrm>
            <a:off x="2878340" y="5791622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Swing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184E164-023A-42B2-4C65-3F990DB5B35C}"/>
              </a:ext>
            </a:extLst>
          </p:cNvPr>
          <p:cNvCxnSpPr>
            <a:cxnSpLocks/>
            <a:stCxn id="32" idx="0"/>
          </p:cNvCxnSpPr>
          <p:nvPr/>
        </p:nvCxnSpPr>
        <p:spPr>
          <a:xfrm flipH="1">
            <a:off x="273181" y="3469287"/>
            <a:ext cx="8518" cy="360284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209699" y="3469287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41" name="文字方塊 40">
            <a:hlinkClick r:id="rId3"/>
            <a:extLst>
              <a:ext uri="{FF2B5EF4-FFF2-40B4-BE49-F238E27FC236}">
                <a16:creationId xmlns:a16="http://schemas.microsoft.com/office/drawing/2014/main" id="{71DB204B-113C-6DF0-0D36-A89E280193B4}"/>
              </a:ext>
            </a:extLst>
          </p:cNvPr>
          <p:cNvSpPr txBox="1"/>
          <p:nvPr/>
        </p:nvSpPr>
        <p:spPr>
          <a:xfrm>
            <a:off x="5909126" y="360523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hlinkClick r:id="rId4"/>
            <a:extLst>
              <a:ext uri="{FF2B5EF4-FFF2-40B4-BE49-F238E27FC236}">
                <a16:creationId xmlns:a16="http://schemas.microsoft.com/office/drawing/2014/main" id="{192BB427-F379-4E62-92BD-8711125BA965}"/>
              </a:ext>
            </a:extLst>
          </p:cNvPr>
          <p:cNvSpPr txBox="1"/>
          <p:nvPr/>
        </p:nvSpPr>
        <p:spPr>
          <a:xfrm>
            <a:off x="2616834" y="3367118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37964" y="-1746522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238458" y="-3508192"/>
            <a:ext cx="8518" cy="202351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166458" y="-365219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174976" y="-148467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46976" y="-1340674"/>
            <a:ext cx="0" cy="259377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B75B072-D8DD-4659-BEFD-D65B3F1E2CC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34069" y="601574"/>
            <a:ext cx="0" cy="391899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-1133801" y="-1617621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09F5E01-6C40-430F-2F7F-C2909409736A}"/>
              </a:ext>
            </a:extLst>
          </p:cNvPr>
          <p:cNvGrpSpPr/>
          <p:nvPr/>
        </p:nvGrpSpPr>
        <p:grpSpPr>
          <a:xfrm>
            <a:off x="-3791124" y="-3874227"/>
            <a:ext cx="11287195" cy="2887496"/>
            <a:chOff x="-3756401" y="188487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-3756401" y="2368097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72687" y="188487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-1110044" y="280820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15700A-CD7D-4ADD-84F9-FE0F6FD43356}"/>
              </a:ext>
            </a:extLst>
          </p:cNvPr>
          <p:cNvSpPr txBox="1"/>
          <p:nvPr/>
        </p:nvSpPr>
        <p:spPr>
          <a:xfrm>
            <a:off x="-1056696" y="1983642"/>
            <a:ext cx="11897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2023.07</a:t>
            </a:r>
            <a:endParaRPr lang="zh-TW" altLang="en-US" sz="19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2140A02-7405-7DED-ABB5-11A5FC9A18D2}"/>
              </a:ext>
            </a:extLst>
          </p:cNvPr>
          <p:cNvSpPr>
            <a:spLocks noChangeAspect="1"/>
          </p:cNvSpPr>
          <p:nvPr/>
        </p:nvSpPr>
        <p:spPr>
          <a:xfrm>
            <a:off x="162069" y="452057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ADF3C5-E34E-46E9-02AF-3A9D04E7A917}"/>
              </a:ext>
            </a:extLst>
          </p:cNvPr>
          <p:cNvSpPr txBox="1"/>
          <p:nvPr/>
        </p:nvSpPr>
        <p:spPr>
          <a:xfrm>
            <a:off x="437964" y="165186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accent5"/>
                </a:solidFill>
                <a:latin typeface="Red Hat Display Medium" panose="02010603040201060303" pitchFamily="2" charset="0"/>
              </a:rPr>
              <a:t>JudgeCoder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27D869-AF02-933F-674F-22D3C07A70C3}"/>
              </a:ext>
            </a:extLst>
          </p:cNvPr>
          <p:cNvSpPr txBox="1"/>
          <p:nvPr/>
        </p:nvSpPr>
        <p:spPr>
          <a:xfrm>
            <a:off x="437962" y="4300185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Personal Website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FCBA0C3-40A9-06FC-35AC-946227B151A7}"/>
              </a:ext>
            </a:extLst>
          </p:cNvPr>
          <p:cNvSpPr>
            <a:spLocks noChangeAspect="1"/>
          </p:cNvSpPr>
          <p:nvPr/>
        </p:nvSpPr>
        <p:spPr>
          <a:xfrm>
            <a:off x="166458" y="38557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1DDF0E-7141-F6D9-5419-E785C7A2FA5B}"/>
              </a:ext>
            </a:extLst>
          </p:cNvPr>
          <p:cNvSpPr txBox="1"/>
          <p:nvPr/>
        </p:nvSpPr>
        <p:spPr>
          <a:xfrm>
            <a:off x="-1133801" y="25751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F1E16A-4C63-E530-5F51-FA6728502086}"/>
              </a:ext>
            </a:extLst>
          </p:cNvPr>
          <p:cNvSpPr txBox="1"/>
          <p:nvPr/>
        </p:nvSpPr>
        <p:spPr>
          <a:xfrm>
            <a:off x="437963" y="-3289452"/>
            <a:ext cx="11246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Explored Linux system internals by tracing source code and implementing custom system calls.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Designed a system call to validate memory segment sharing and isolation across different processes, calculating start addresses, end addresses, and sizes.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Added a </a:t>
            </a:r>
            <a:r>
              <a:rPr lang="en-US" altLang="zh-TW" sz="1800" b="0" i="0" u="none" strike="noStrike" baseline="0" dirty="0" err="1">
                <a:latin typeface="SourceSansPro-Regular"/>
              </a:rPr>
              <a:t>systemcall</a:t>
            </a:r>
            <a:r>
              <a:rPr lang="en-US" altLang="zh-TW" sz="1800" b="0" i="0" u="none" strike="noStrike" baseline="0" dirty="0">
                <a:latin typeface="SourceSansPro-Regular"/>
              </a:rPr>
              <a:t> to count process context switches within a given time interval.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AD4FB04-D116-1B62-34E0-FE2C4C28BA6B}"/>
              </a:ext>
            </a:extLst>
          </p:cNvPr>
          <p:cNvSpPr/>
          <p:nvPr/>
        </p:nvSpPr>
        <p:spPr>
          <a:xfrm>
            <a:off x="437963" y="-2065079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EC0F53-EC27-4C58-6FB0-408CB2A39745}"/>
              </a:ext>
            </a:extLst>
          </p:cNvPr>
          <p:cNvSpPr/>
          <p:nvPr/>
        </p:nvSpPr>
        <p:spPr>
          <a:xfrm>
            <a:off x="1848194" y="-2043965"/>
            <a:ext cx="501471" cy="2849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DAE992B-88EE-AD67-5779-97CBF1315243}"/>
              </a:ext>
            </a:extLst>
          </p:cNvPr>
          <p:cNvSpPr/>
          <p:nvPr/>
        </p:nvSpPr>
        <p:spPr>
          <a:xfrm>
            <a:off x="2412500" y="-2053504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Linux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7FAE61A-2791-DE3C-5E76-380610A36F69}"/>
              </a:ext>
            </a:extLst>
          </p:cNvPr>
          <p:cNvSpPr/>
          <p:nvPr/>
        </p:nvSpPr>
        <p:spPr>
          <a:xfrm>
            <a:off x="3350049" y="-2063683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Bash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B6ACFF-60C7-F67F-7B81-565D45B2689B}"/>
              </a:ext>
            </a:extLst>
          </p:cNvPr>
          <p:cNvSpPr txBox="1"/>
          <p:nvPr/>
        </p:nvSpPr>
        <p:spPr>
          <a:xfrm>
            <a:off x="437963" y="-1150361"/>
            <a:ext cx="987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 UML diagram editor using Java, following Object-Oriented Analysis and Design (OOAD) principles.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4A8239E-C6FA-8BE3-C05A-23D7003FAE0D}"/>
              </a:ext>
            </a:extLst>
          </p:cNvPr>
          <p:cNvSpPr txBox="1"/>
          <p:nvPr/>
        </p:nvSpPr>
        <p:spPr>
          <a:xfrm>
            <a:off x="437962" y="811919"/>
            <a:ext cx="1113671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 automated code generation and validation system using Large Language Models (LLM).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Integrated Chain-of-Thought reasoning to refine LLM-generated code based on test results, improving GPT-3.5-turbo’s performance on the </a:t>
            </a:r>
            <a:r>
              <a:rPr lang="en-US" altLang="zh-TW" sz="1800" b="0" i="0" u="none" strike="noStrike" baseline="0" dirty="0" err="1">
                <a:latin typeface="SourceSansPro-Regular"/>
              </a:rPr>
              <a:t>HumanEval</a:t>
            </a:r>
            <a:r>
              <a:rPr lang="en-US" altLang="zh-TW" sz="1800" b="0" i="0" u="none" strike="noStrike" baseline="0" dirty="0">
                <a:latin typeface="SourceSansPro-Regular"/>
              </a:rPr>
              <a:t> benchmark.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Implemented automated code testing: LLM-generated code is tested against autogenerated unit tests, collecting and analyzing errors.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Designed a modular architecture, dividing functionalities into code generation, test data creation, test execution, and result evaluation.</a:t>
            </a:r>
            <a:endParaRPr lang="zh-TW" altLang="en-US" dirty="0"/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C1122213-6605-B557-62AD-037020A386B4}"/>
              </a:ext>
            </a:extLst>
          </p:cNvPr>
          <p:cNvSpPr/>
          <p:nvPr/>
        </p:nvSpPr>
        <p:spPr>
          <a:xfrm>
            <a:off x="437963" y="373510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158F757-321B-B73A-21C7-F8DFF33B8B57}"/>
              </a:ext>
            </a:extLst>
          </p:cNvPr>
          <p:cNvSpPr/>
          <p:nvPr/>
        </p:nvSpPr>
        <p:spPr>
          <a:xfrm>
            <a:off x="1848194" y="3756220"/>
            <a:ext cx="1091776" cy="2712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Python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AEA23A-44D0-F403-95E6-5713EF014392}"/>
              </a:ext>
            </a:extLst>
          </p:cNvPr>
          <p:cNvSpPr/>
          <p:nvPr/>
        </p:nvSpPr>
        <p:spPr>
          <a:xfrm>
            <a:off x="3812389" y="3781355"/>
            <a:ext cx="1369715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Shell Script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214D3E6-DC33-7DD0-21DA-1D2355103BE2}"/>
              </a:ext>
            </a:extLst>
          </p:cNvPr>
          <p:cNvSpPr/>
          <p:nvPr/>
        </p:nvSpPr>
        <p:spPr>
          <a:xfrm>
            <a:off x="3066146" y="3770707"/>
            <a:ext cx="620067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C++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C30E9AA-C7CA-EAA4-2ABF-253BB294B968}"/>
              </a:ext>
            </a:extLst>
          </p:cNvPr>
          <p:cNvSpPr/>
          <p:nvPr/>
        </p:nvSpPr>
        <p:spPr>
          <a:xfrm>
            <a:off x="5289180" y="3783284"/>
            <a:ext cx="1516734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Red Hat Display" panose="02010503040201060303" pitchFamily="2" charset="0"/>
              </a:rPr>
              <a:t>ChatGPT</a:t>
            </a:r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 API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B632AC-BABB-54AF-B8D0-4FA66F0AAB46}"/>
              </a:ext>
            </a:extLst>
          </p:cNvPr>
          <p:cNvSpPr txBox="1"/>
          <p:nvPr/>
        </p:nvSpPr>
        <p:spPr>
          <a:xfrm>
            <a:off x="437962" y="4835263"/>
            <a:ext cx="1113671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 personal website using Next.js to showcase projects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personalbackground</a:t>
            </a:r>
            <a:r>
              <a:rPr lang="en-US" altLang="zh-TW" sz="1800" b="0" i="0" u="none" strike="noStrike" baseline="0" dirty="0">
                <a:latin typeface="SourceSansPro-Regula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Integrated GitHub for data storage and deployed via </a:t>
            </a:r>
            <a:r>
              <a:rPr lang="en-US" altLang="zh-TW" sz="1800" b="0" i="0" u="none" strike="noStrike" baseline="0" dirty="0" err="1">
                <a:latin typeface="SourceSansPro-Regular"/>
              </a:rPr>
              <a:t>Vercel</a:t>
            </a:r>
            <a:r>
              <a:rPr lang="en-US" altLang="zh-TW" sz="1800" b="0" i="0" u="none" strike="noStrike" baseline="0" dirty="0">
                <a:latin typeface="SourceSansPro-Regular"/>
              </a:rPr>
              <a:t>, utilizing Edge Functions for real-time updates.</a:t>
            </a:r>
            <a:endParaRPr lang="zh-TW" altLang="en-US" dirty="0"/>
          </a:p>
        </p:txBody>
      </p:sp>
      <p:sp>
        <p:nvSpPr>
          <p:cNvPr id="41" name="箭號: 五邊形 40">
            <a:extLst>
              <a:ext uri="{FF2B5EF4-FFF2-40B4-BE49-F238E27FC236}">
                <a16:creationId xmlns:a16="http://schemas.microsoft.com/office/drawing/2014/main" id="{D9B86D73-77F2-42EA-F749-B889C2F990FF}"/>
              </a:ext>
            </a:extLst>
          </p:cNvPr>
          <p:cNvSpPr/>
          <p:nvPr/>
        </p:nvSpPr>
        <p:spPr>
          <a:xfrm>
            <a:off x="437962" y="5803187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58DD5EC6-D638-7787-0187-1C2F7A8573C5}"/>
              </a:ext>
            </a:extLst>
          </p:cNvPr>
          <p:cNvSpPr/>
          <p:nvPr/>
        </p:nvSpPr>
        <p:spPr>
          <a:xfrm>
            <a:off x="1848193" y="5824301"/>
            <a:ext cx="1091776" cy="2712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Next.js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6E91879-5B66-22C0-7993-90C2E958B38C}"/>
              </a:ext>
            </a:extLst>
          </p:cNvPr>
          <p:cNvSpPr/>
          <p:nvPr/>
        </p:nvSpPr>
        <p:spPr>
          <a:xfrm>
            <a:off x="3812389" y="5849436"/>
            <a:ext cx="620068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CSS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902E100E-41F6-B16C-85A8-11F85877011C}"/>
              </a:ext>
            </a:extLst>
          </p:cNvPr>
          <p:cNvSpPr/>
          <p:nvPr/>
        </p:nvSpPr>
        <p:spPr>
          <a:xfrm>
            <a:off x="3066145" y="5838788"/>
            <a:ext cx="620067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git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2DCE7CA-7195-9A8D-DB0C-31DE5655089E}"/>
              </a:ext>
            </a:extLst>
          </p:cNvPr>
          <p:cNvSpPr/>
          <p:nvPr/>
        </p:nvSpPr>
        <p:spPr>
          <a:xfrm>
            <a:off x="4617138" y="5840717"/>
            <a:ext cx="1516734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TypeScript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50" name="文字方塊 49">
            <a:hlinkClick r:id="rId3"/>
            <a:extLst>
              <a:ext uri="{FF2B5EF4-FFF2-40B4-BE49-F238E27FC236}">
                <a16:creationId xmlns:a16="http://schemas.microsoft.com/office/drawing/2014/main" id="{2575BD00-1600-860A-8052-3EC0F75B63A2}"/>
              </a:ext>
            </a:extLst>
          </p:cNvPr>
          <p:cNvSpPr txBox="1"/>
          <p:nvPr/>
        </p:nvSpPr>
        <p:spPr>
          <a:xfrm>
            <a:off x="2635974" y="343891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文字方塊 50">
            <a:hlinkClick r:id="rId4"/>
            <a:extLst>
              <a:ext uri="{FF2B5EF4-FFF2-40B4-BE49-F238E27FC236}">
                <a16:creationId xmlns:a16="http://schemas.microsoft.com/office/drawing/2014/main" id="{8467B7D9-0BEF-58CA-0C4A-31D09F890D43}"/>
              </a:ext>
            </a:extLst>
          </p:cNvPr>
          <p:cNvSpPr txBox="1"/>
          <p:nvPr/>
        </p:nvSpPr>
        <p:spPr>
          <a:xfrm>
            <a:off x="3573523" y="4465931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9E899C-295F-4EA4-A290-CA863BCE8DA6}"/>
              </a:ext>
            </a:extLst>
          </p:cNvPr>
          <p:cNvSpPr/>
          <p:nvPr/>
        </p:nvSpPr>
        <p:spPr>
          <a:xfrm>
            <a:off x="361950" y="0"/>
            <a:ext cx="31432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B7FF9B-11AC-4BA9-AE0B-0660A3216068}"/>
              </a:ext>
            </a:extLst>
          </p:cNvPr>
          <p:cNvSpPr txBox="1"/>
          <p:nvPr/>
        </p:nvSpPr>
        <p:spPr>
          <a:xfrm>
            <a:off x="361951" y="310583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+mj-lt"/>
                <a:ea typeface="+mj-ea"/>
              </a:rPr>
              <a:t>Certification</a:t>
            </a:r>
            <a:endParaRPr lang="zh-TW" altLang="en-US" sz="48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F426043-738F-4781-8423-16C8C2F53EB3}"/>
              </a:ext>
            </a:extLst>
          </p:cNvPr>
          <p:cNvGrpSpPr/>
          <p:nvPr/>
        </p:nvGrpSpPr>
        <p:grpSpPr>
          <a:xfrm>
            <a:off x="3752009" y="249132"/>
            <a:ext cx="7059349" cy="1223754"/>
            <a:chOff x="3942026" y="629632"/>
            <a:chExt cx="7059349" cy="122375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E4BC9A6-B1C1-4C1E-8F93-6AB34C4A55A2}"/>
                </a:ext>
              </a:extLst>
            </p:cNvPr>
            <p:cNvSpPr txBox="1"/>
            <p:nvPr/>
          </p:nvSpPr>
          <p:spPr>
            <a:xfrm>
              <a:off x="3942026" y="629632"/>
              <a:ext cx="5935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Language Certifications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4EDBBCF-511F-481C-A180-06D618A309C1}"/>
                </a:ext>
              </a:extLst>
            </p:cNvPr>
            <p:cNvSpPr txBox="1"/>
            <p:nvPr/>
          </p:nvSpPr>
          <p:spPr>
            <a:xfrm>
              <a:off x="4027761" y="1145500"/>
              <a:ext cx="6973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English - TOEIC 885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Japanese  JLPT N1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71536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8742178-3971-4EC1-9133-F86F6C6C865E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chemeClr val="bg1"/>
                </a:solidFill>
              </a:rPr>
              <a:t>Thank you for listening.</a:t>
            </a:r>
            <a:endParaRPr lang="zh-TW" altLang="en-US" sz="1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341"/>
      </a:accent1>
      <a:accent2>
        <a:srgbClr val="DEFAFD"/>
      </a:accent2>
      <a:accent3>
        <a:srgbClr val="98C0D7"/>
      </a:accent3>
      <a:accent4>
        <a:srgbClr val="3D5981"/>
      </a:accent4>
      <a:accent5>
        <a:srgbClr val="5B9BD5"/>
      </a:accent5>
      <a:accent6>
        <a:srgbClr val="E4231D"/>
      </a:accent6>
      <a:hlink>
        <a:srgbClr val="0563C1"/>
      </a:hlink>
      <a:folHlink>
        <a:srgbClr val="954F72"/>
      </a:folHlink>
    </a:clrScheme>
    <a:fontScheme name="自訂 2">
      <a:majorFont>
        <a:latin typeface="Red Hat Display"/>
        <a:ea typeface="微軟正黑體"/>
        <a:cs typeface=""/>
      </a:majorFont>
      <a:minorFont>
        <a:latin typeface="Red Hat Display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636</Words>
  <Application>Microsoft Macintosh PowerPoint</Application>
  <PresentationFormat>寬螢幕</PresentationFormat>
  <Paragraphs>131</Paragraphs>
  <Slides>9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Red Hat Display</vt:lpstr>
      <vt:lpstr>Red Hat Display Black</vt:lpstr>
      <vt:lpstr>Red Hat Display Medium</vt:lpstr>
      <vt:lpstr>SourceSansPro-Regular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李承穎22122</dc:creator>
  <cp:lastModifiedBy>Microsoft Office User</cp:lastModifiedBy>
  <cp:revision>73</cp:revision>
  <dcterms:created xsi:type="dcterms:W3CDTF">2023-10-10T01:04:18Z</dcterms:created>
  <dcterms:modified xsi:type="dcterms:W3CDTF">2025-02-17T04:54:11Z</dcterms:modified>
</cp:coreProperties>
</file>