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7" r:id="rId1"/>
  </p:sldMasterIdLst>
  <p:sldIdLst>
    <p:sldId id="256" r:id="rId2"/>
    <p:sldId id="281" r:id="rId3"/>
    <p:sldId id="282" r:id="rId4"/>
    <p:sldId id="257" r:id="rId5"/>
    <p:sldId id="266" r:id="rId6"/>
    <p:sldId id="258" r:id="rId7"/>
    <p:sldId id="270" r:id="rId8"/>
    <p:sldId id="264" r:id="rId9"/>
    <p:sldId id="271" r:id="rId10"/>
    <p:sldId id="268" r:id="rId11"/>
    <p:sldId id="272" r:id="rId12"/>
    <p:sldId id="269" r:id="rId13"/>
    <p:sldId id="273" r:id="rId14"/>
    <p:sldId id="259" r:id="rId15"/>
    <p:sldId id="274" r:id="rId16"/>
    <p:sldId id="260" r:id="rId17"/>
    <p:sldId id="275" r:id="rId18"/>
    <p:sldId id="277" r:id="rId19"/>
    <p:sldId id="278" r:id="rId20"/>
    <p:sldId id="279" r:id="rId21"/>
    <p:sldId id="265" r:id="rId22"/>
    <p:sldId id="263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110" d="100"/>
          <a:sy n="110" d="100"/>
        </p:scale>
        <p:origin x="55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05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3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0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892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87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5/26/22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0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25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09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86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5/26/22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87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tx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ED1C14C-A143-42F5-B247-D0E800131009}" type="datetimeFigureOut">
              <a:rPr lang="en-US" smtClean="0"/>
              <a:t>5/26/22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28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900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A9032694-5598-4BDF-8B3A-E02E63378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 Superstore Analysis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0B2D2A63-6ACA-4D50-9783-E7DA758EB7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Zachary </a:t>
            </a:r>
            <a:r>
              <a:rPr lang="en-US" dirty="0" err="1"/>
              <a:t>Ziman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otal Losses on Furniture">
            <a:extLst>
              <a:ext uri="{FF2B5EF4-FFF2-40B4-BE49-F238E27FC236}">
                <a16:creationId xmlns:a16="http://schemas.microsoft.com/office/drawing/2014/main" id="{A100B221-C3DD-4182-A845-BAD83A055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762" y="714375"/>
            <a:ext cx="9134475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357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939D5-5700-9523-98F3-C2CA40E06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Losses per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35DE1-93B5-4490-378C-CC5870714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previous graph highlights which individual products have lost the superstore money over the last four years.</a:t>
            </a:r>
          </a:p>
          <a:p>
            <a:r>
              <a:rPr lang="en-US" sz="2800" dirty="0"/>
              <a:t> I would recommend increasing the price of the items operating at the biggest loss in order to mitigate product losses</a:t>
            </a:r>
          </a:p>
        </p:txBody>
      </p:sp>
    </p:spTree>
    <p:extLst>
      <p:ext uri="{BB962C8B-B14F-4D97-AF65-F5344CB8AC3E}">
        <p14:creationId xmlns:p14="http://schemas.microsoft.com/office/powerpoint/2010/main" val="617945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Average Discount per Furniture Sub-Category">
            <a:extLst>
              <a:ext uri="{FF2B5EF4-FFF2-40B4-BE49-F238E27FC236}">
                <a16:creationId xmlns:a16="http://schemas.microsoft.com/office/drawing/2014/main" id="{CC0AF57F-BB93-4693-8E38-7C69C4006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987" y="347662"/>
            <a:ext cx="7058025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264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D056B-E2DE-7DB0-62C7-AA4B645D9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discount per furniture sub-category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86FA0-DF9B-3741-5DDA-D85ECED0B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This chart shows us that when a discount is applied to a furniture product, the greatest discount is typically on the tables sub-category.</a:t>
            </a:r>
          </a:p>
          <a:p>
            <a:r>
              <a:rPr lang="en-US" sz="2800" dirty="0"/>
              <a:t>Since this sub-category typically operates at a net-loss, I would recommend decreasing the average discount for table products.</a:t>
            </a:r>
          </a:p>
        </p:txBody>
      </p:sp>
    </p:spTree>
    <p:extLst>
      <p:ext uri="{BB962C8B-B14F-4D97-AF65-F5344CB8AC3E}">
        <p14:creationId xmlns:p14="http://schemas.microsoft.com/office/powerpoint/2010/main" val="354457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Quarterly Sales by State">
            <a:extLst>
              <a:ext uri="{FF2B5EF4-FFF2-40B4-BE49-F238E27FC236}">
                <a16:creationId xmlns:a16="http://schemas.microsoft.com/office/drawing/2014/main" id="{E4E7C11C-544C-456E-A791-7EF61570A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76225"/>
            <a:ext cx="9601200" cy="630555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ED88AADD-26A9-1E63-A46A-0A4D99D3FB58}"/>
              </a:ext>
            </a:extLst>
          </p:cNvPr>
          <p:cNvSpPr/>
          <p:nvPr/>
        </p:nvSpPr>
        <p:spPr>
          <a:xfrm>
            <a:off x="2843561" y="3245005"/>
            <a:ext cx="267629" cy="3345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87183E5-074E-D41B-3155-9BD289A9A361}"/>
              </a:ext>
            </a:extLst>
          </p:cNvPr>
          <p:cNvSpPr/>
          <p:nvPr/>
        </p:nvSpPr>
        <p:spPr>
          <a:xfrm>
            <a:off x="8880091" y="3245005"/>
            <a:ext cx="356058" cy="3345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DEB4E-69D9-CE99-A3D7-D1493F903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Quarterly Sales By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1E9C3-1BF0-9623-455C-79FCC1F68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This map shows a breakdown of sales per state by quarter for the previous four years</a:t>
            </a:r>
          </a:p>
          <a:p>
            <a:r>
              <a:rPr lang="en-US" sz="2400" dirty="0"/>
              <a:t>As sales increase, the area becomes a darker shade of blue</a:t>
            </a:r>
          </a:p>
          <a:p>
            <a:r>
              <a:rPr lang="en-US" sz="2400" dirty="0"/>
              <a:t>I circled the state of New York as it had the biggest increase in sales from Q1 to Q4, the next slide will show a breakdown on which category had the biggest changes across quarters.</a:t>
            </a:r>
          </a:p>
        </p:txBody>
      </p:sp>
    </p:spTree>
    <p:extLst>
      <p:ext uri="{BB962C8B-B14F-4D97-AF65-F5344CB8AC3E}">
        <p14:creationId xmlns:p14="http://schemas.microsoft.com/office/powerpoint/2010/main" val="4246490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New York Quarterly Sales">
            <a:extLst>
              <a:ext uri="{FF2B5EF4-FFF2-40B4-BE49-F238E27FC236}">
                <a16:creationId xmlns:a16="http://schemas.microsoft.com/office/drawing/2014/main" id="{9599BE9E-FE72-4459-BD50-F74097834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112" y="276225"/>
            <a:ext cx="9629775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D7584-1187-EE04-B04A-82AE9B5FA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NYC Category Sales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930D7-05C3-38C3-FB4F-030D46C3C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Although every category increases from Q1 to Q4, the biggest gains were in the technology category.</a:t>
            </a:r>
          </a:p>
          <a:p>
            <a:r>
              <a:rPr lang="en-US" sz="2800" dirty="0"/>
              <a:t>Technology product sales increased 22x from Q1 to Q4!</a:t>
            </a:r>
          </a:p>
        </p:txBody>
      </p:sp>
    </p:spTree>
    <p:extLst>
      <p:ext uri="{BB962C8B-B14F-4D97-AF65-F5344CB8AC3E}">
        <p14:creationId xmlns:p14="http://schemas.microsoft.com/office/powerpoint/2010/main" val="3054577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ales per tech sub-category">
            <a:extLst>
              <a:ext uri="{FF2B5EF4-FFF2-40B4-BE49-F238E27FC236}">
                <a16:creationId xmlns:a16="http://schemas.microsoft.com/office/drawing/2014/main" id="{FB44991C-B43D-453A-901D-81CD6EB23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50" y="280987"/>
            <a:ext cx="9639300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934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ACAD3-DAB7-FA03-D6CE-39BE379CF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NYC Tech sales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5A328-A5F9-0913-1C45-0C33DB349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Every sub-category in technology sales increased from Q1 total sales to Q4 total sales</a:t>
            </a:r>
          </a:p>
          <a:p>
            <a:r>
              <a:rPr lang="en-US" sz="2400" dirty="0"/>
              <a:t>Phones had the biggest increase of almost 10x</a:t>
            </a:r>
          </a:p>
          <a:p>
            <a:r>
              <a:rPr lang="en-US" sz="2400" dirty="0"/>
              <a:t>I would recommend promoting phone sales in Q1 as there is a high-ceiling for sales in this category.</a:t>
            </a:r>
          </a:p>
        </p:txBody>
      </p:sp>
    </p:spTree>
    <p:extLst>
      <p:ext uri="{BB962C8B-B14F-4D97-AF65-F5344CB8AC3E}">
        <p14:creationId xmlns:p14="http://schemas.microsoft.com/office/powerpoint/2010/main" val="3346861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A9E30-C88B-0FCC-C7CF-8CCAF4E2A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97F7F-3AEE-12FC-27EB-AD2DC36A1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All data is fictional and was sourced from the Tableau superstore sample dataset</a:t>
            </a:r>
          </a:p>
        </p:txBody>
      </p:sp>
    </p:spTree>
    <p:extLst>
      <p:ext uri="{BB962C8B-B14F-4D97-AF65-F5344CB8AC3E}">
        <p14:creationId xmlns:p14="http://schemas.microsoft.com/office/powerpoint/2010/main" val="3497222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2CC76-9754-674A-362E-C917E6F8D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Returns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3304C-7260-2F59-F779-F997E1F86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next two slides show a breakdown of returns by category and sub-category. </a:t>
            </a:r>
          </a:p>
          <a:p>
            <a:r>
              <a:rPr lang="en-US" sz="2400" dirty="0"/>
              <a:t>They highlight how office supplies are the majority of customer returns and more specifically the items returned are typically binders and paper</a:t>
            </a:r>
          </a:p>
        </p:txBody>
      </p:sp>
    </p:spTree>
    <p:extLst>
      <p:ext uri="{BB962C8B-B14F-4D97-AF65-F5344CB8AC3E}">
        <p14:creationId xmlns:p14="http://schemas.microsoft.com/office/powerpoint/2010/main" val="1979008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% of Total Returns by Category">
            <a:extLst>
              <a:ext uri="{FF2B5EF4-FFF2-40B4-BE49-F238E27FC236}">
                <a16:creationId xmlns:a16="http://schemas.microsoft.com/office/drawing/2014/main" id="{2B420B45-1059-4E81-BE04-985620F99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862" y="266700"/>
            <a:ext cx="8296275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Returns">
            <a:extLst>
              <a:ext uri="{FF2B5EF4-FFF2-40B4-BE49-F238E27FC236}">
                <a16:creationId xmlns:a16="http://schemas.microsoft.com/office/drawing/2014/main" id="{E6CB9C0E-5873-418D-BF5B-1C321F462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487" y="1123950"/>
            <a:ext cx="972502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98A58-6F73-E1F5-26BB-0D7F6650A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6805B-2094-69BE-5A33-2E8D4150C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 would suggest implementing a customer survey when an item is returned in order to find out why a customer was unsatisfied with their item.</a:t>
            </a:r>
          </a:p>
          <a:p>
            <a:r>
              <a:rPr lang="en-US" sz="2400" dirty="0"/>
              <a:t>I would also look perform a quality check specifically on binders and paper to see if they are up to </a:t>
            </a:r>
            <a:r>
              <a:rPr lang="en-US" sz="2400"/>
              <a:t>industry standards.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0920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CA41E-79F2-5AC0-88A6-86EB1DA79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E2BF4-D278-598A-9373-BDD424017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data was imported into Excel for cleaning,  I then used SQL to combine and organize the data, Tableau was used for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042242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Quarterly Sales">
            <a:extLst>
              <a:ext uri="{FF2B5EF4-FFF2-40B4-BE49-F238E27FC236}">
                <a16:creationId xmlns:a16="http://schemas.microsoft.com/office/drawing/2014/main" id="{1B9B97F4-F6DF-4695-8858-29D8BBF5A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487" y="361950"/>
            <a:ext cx="9725025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03A69-7E6C-8FD6-F28C-1C450B28B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Quarter Profits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D04A7-509E-6CAB-86B9-DC60C68CD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Continually start the year with low first quarter sales and profits</a:t>
            </a:r>
          </a:p>
          <a:p>
            <a:r>
              <a:rPr lang="en-US" sz="3200" dirty="0"/>
              <a:t>I would recommend increasing marketing and advertisement at the beginning of the year to increase sales.</a:t>
            </a:r>
          </a:p>
        </p:txBody>
      </p:sp>
    </p:spTree>
    <p:extLst>
      <p:ext uri="{BB962C8B-B14F-4D97-AF65-F5344CB8AC3E}">
        <p14:creationId xmlns:p14="http://schemas.microsoft.com/office/powerpoint/2010/main" val="3625941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Total Quarterly Sales by cat.">
            <a:extLst>
              <a:ext uri="{FF2B5EF4-FFF2-40B4-BE49-F238E27FC236}">
                <a16:creationId xmlns:a16="http://schemas.microsoft.com/office/drawing/2014/main" id="{83742579-085E-40F8-87C9-D3A0C3625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487" y="361950"/>
            <a:ext cx="8963025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74F1E-5ECC-0A02-AB47-B1FEA0B54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Furniture Profits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80B69-25F8-04DC-E31B-281963BF7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Furniture is the worst performing category in terms of superstore profits</a:t>
            </a:r>
          </a:p>
          <a:p>
            <a:r>
              <a:rPr lang="en-US" sz="3200" dirty="0"/>
              <a:t>Furniture sales have operated at a net loss in the first quarter over the past four years.</a:t>
            </a:r>
          </a:p>
        </p:txBody>
      </p:sp>
    </p:spTree>
    <p:extLst>
      <p:ext uri="{BB962C8B-B14F-4D97-AF65-F5344CB8AC3E}">
        <p14:creationId xmlns:p14="http://schemas.microsoft.com/office/powerpoint/2010/main" val="1563372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Furniture Quarterly Sales">
            <a:extLst>
              <a:ext uri="{FF2B5EF4-FFF2-40B4-BE49-F238E27FC236}">
                <a16:creationId xmlns:a16="http://schemas.microsoft.com/office/drawing/2014/main" id="{D387AA5B-6B95-447C-983C-520AE7F73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437" y="280987"/>
            <a:ext cx="9763125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F864A-803F-ADC9-5CE8-78EF6684B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Losses from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1D95F-99C4-227D-3DD4-2EFF66D16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While chairs and furnishings are bringing a profit, tables have consistently cost the superstore money.</a:t>
            </a:r>
          </a:p>
          <a:p>
            <a:r>
              <a:rPr lang="en-US" sz="2800" dirty="0"/>
              <a:t>As we look further into this data, we can see which specific tables are operating at the biggest losses</a:t>
            </a:r>
          </a:p>
        </p:txBody>
      </p:sp>
    </p:spTree>
    <p:extLst>
      <p:ext uri="{BB962C8B-B14F-4D97-AF65-F5344CB8AC3E}">
        <p14:creationId xmlns:p14="http://schemas.microsoft.com/office/powerpoint/2010/main" val="268852545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{9D6E84DB-9AEB-1C4C-B977-BEB1E111D32C}tf10001120</Template>
  <TotalTime>124</TotalTime>
  <Words>475</Words>
  <Application>Microsoft Macintosh PowerPoint</Application>
  <PresentationFormat>Widescreen</PresentationFormat>
  <Paragraphs>38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Gill Sans MT</vt:lpstr>
      <vt:lpstr>Parcel</vt:lpstr>
      <vt:lpstr>Sample Superstore Analysis</vt:lpstr>
      <vt:lpstr>Source</vt:lpstr>
      <vt:lpstr>process</vt:lpstr>
      <vt:lpstr>PowerPoint Presentation</vt:lpstr>
      <vt:lpstr>First Quarter Profits</vt:lpstr>
      <vt:lpstr>PowerPoint Presentation</vt:lpstr>
      <vt:lpstr>Furniture Profits</vt:lpstr>
      <vt:lpstr>PowerPoint Presentation</vt:lpstr>
      <vt:lpstr>Losses from Tables</vt:lpstr>
      <vt:lpstr>PowerPoint Presentation</vt:lpstr>
      <vt:lpstr>Losses per product</vt:lpstr>
      <vt:lpstr>PowerPoint Presentation</vt:lpstr>
      <vt:lpstr>Average discount per furniture sub-category</vt:lpstr>
      <vt:lpstr>PowerPoint Presentation</vt:lpstr>
      <vt:lpstr>Quarterly Sales By State</vt:lpstr>
      <vt:lpstr>PowerPoint Presentation</vt:lpstr>
      <vt:lpstr>NYC Category Sales Breakdown</vt:lpstr>
      <vt:lpstr>PowerPoint Presentation</vt:lpstr>
      <vt:lpstr>NYC Tech sales analysis</vt:lpstr>
      <vt:lpstr>Item Returns</vt:lpstr>
      <vt:lpstr>PowerPoint Presentation</vt:lpstr>
      <vt:lpstr>PowerPoint Presentation</vt:lpstr>
      <vt:lpstr>Returns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Superstore Analysis</dc:title>
  <dc:creator/>
  <cp:lastModifiedBy>ZIMAN ZACHARY E</cp:lastModifiedBy>
  <cp:revision>1</cp:revision>
  <dcterms:created xsi:type="dcterms:W3CDTF">2022-05-25T19:47:33Z</dcterms:created>
  <dcterms:modified xsi:type="dcterms:W3CDTF">2022-05-26T16:37:52Z</dcterms:modified>
</cp:coreProperties>
</file>