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4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1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f33dce7f5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9f33dce7f5_3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33dce7f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f33dce7f5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f33dce7f5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f33dce7f5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f33dce7f5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9f33dce7f5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f33dce7f5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f33dce7f5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f33dce7f5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f33dce7f5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f33dce7f5_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f33dce7f5_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f33dce7f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9f33dce7f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6a86d75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6a86d75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9f33dce7f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9f33dce7f5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f33dce7f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9f33dce7f5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f33dce7f5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f33dce7f5_3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6a5fa24f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6a5fa24f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f33dce7f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9f33dce7f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6a5fa24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6a5fa24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6a5fa24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6a5fa24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6a5fa24f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6a5fa24f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6a5fa24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6a5fa24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fd0d64cf6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fd0d64cf6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f33dce7f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9f33dce7f5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f33dce7f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9f33dce7f5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2519362" y="292380"/>
            <a:ext cx="621149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519362" y="2652713"/>
            <a:ext cx="6211492" cy="1916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 rot="2700000">
            <a:off x="459334" y="361416"/>
            <a:ext cx="810000" cy="947210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14"/>
          <p:cNvSpPr/>
          <p:nvPr/>
        </p:nvSpPr>
        <p:spPr>
          <a:xfrm rot="8100000">
            <a:off x="470134" y="621722"/>
            <a:ext cx="405000" cy="81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350601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5" name="Google Shape;65;p14"/>
          <p:cNvGrpSpPr/>
          <p:nvPr/>
        </p:nvGrpSpPr>
        <p:grpSpPr>
          <a:xfrm>
            <a:off x="969370" y="3224855"/>
            <a:ext cx="1562914" cy="1562914"/>
            <a:chOff x="4842143" y="3556857"/>
            <a:chExt cx="2083885" cy="2083885"/>
          </a:xfrm>
        </p:grpSpPr>
        <p:sp>
          <p:nvSpPr>
            <p:cNvPr id="66" name="Google Shape;66;p14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72916" y="3991920"/>
            <a:ext cx="772729" cy="772729"/>
            <a:chOff x="10240859" y="1436639"/>
            <a:chExt cx="1030305" cy="1030305"/>
          </a:xfrm>
        </p:grpSpPr>
        <p:sp>
          <p:nvSpPr>
            <p:cNvPr id="72" name="Google Shape;72;p15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6" name="Google Shape;76;p15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13147" y="1584899"/>
            <a:ext cx="8317706" cy="298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6"/>
          <p:cNvGrpSpPr/>
          <p:nvPr/>
        </p:nvGrpSpPr>
        <p:grpSpPr>
          <a:xfrm>
            <a:off x="181805" y="561119"/>
            <a:ext cx="673408" cy="700562"/>
            <a:chOff x="5129684" y="1232940"/>
            <a:chExt cx="897877" cy="934082"/>
          </a:xfrm>
        </p:grpSpPr>
        <p:sp>
          <p:nvSpPr>
            <p:cNvPr id="83" name="Google Shape;83;p16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6" name="Google Shape;86;p16"/>
          <p:cNvSpPr txBox="1"/>
          <p:nvPr>
            <p:ph type="title"/>
          </p:nvPr>
        </p:nvSpPr>
        <p:spPr>
          <a:xfrm>
            <a:off x="422672" y="355759"/>
            <a:ext cx="8308181" cy="22159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24703" y="2722329"/>
            <a:ext cx="8306150" cy="2009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-2700000">
            <a:off x="8406849" y="3336142"/>
            <a:ext cx="749400" cy="947210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6"/>
          <p:cNvSpPr/>
          <p:nvPr/>
        </p:nvSpPr>
        <p:spPr>
          <a:xfrm rot="2700000">
            <a:off x="8765203" y="3640137"/>
            <a:ext cx="405000" cy="733713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175008" y="4038015"/>
            <a:ext cx="621268" cy="621268"/>
            <a:chOff x="2895711" y="1234487"/>
            <a:chExt cx="828357" cy="828357"/>
          </a:xfrm>
        </p:grpSpPr>
        <p:sp>
          <p:nvSpPr>
            <p:cNvPr id="96" name="Google Shape;96;p17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8" name="Google Shape;98;p17"/>
          <p:cNvSpPr txBox="1"/>
          <p:nvPr>
            <p:ph type="title"/>
          </p:nvPr>
        </p:nvSpPr>
        <p:spPr>
          <a:xfrm>
            <a:off x="413147" y="411956"/>
            <a:ext cx="8317706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13147" y="1572881"/>
            <a:ext cx="4076700" cy="299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654153" y="1572881"/>
            <a:ext cx="4076700" cy="2996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8588709" y="4370909"/>
            <a:ext cx="284287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413147" y="411956"/>
            <a:ext cx="8323163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13148" y="1410956"/>
            <a:ext cx="4077890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13147" y="1932952"/>
            <a:ext cx="4071835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3" type="body"/>
          </p:nvPr>
        </p:nvSpPr>
        <p:spPr>
          <a:xfrm>
            <a:off x="4659018" y="1410956"/>
            <a:ext cx="4077294" cy="4015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4" type="body"/>
          </p:nvPr>
        </p:nvSpPr>
        <p:spPr>
          <a:xfrm>
            <a:off x="4659017" y="1932952"/>
            <a:ext cx="4077293" cy="2636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519362" y="413099"/>
            <a:ext cx="6212485" cy="4156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/>
          <p:nvPr/>
        </p:nvSpPr>
        <p:spPr>
          <a:xfrm flipH="1" rot="8100000">
            <a:off x="-308045" y="2968812"/>
            <a:ext cx="2652247" cy="1390477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50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19"/>
          <p:cNvSpPr/>
          <p:nvPr/>
        </p:nvSpPr>
        <p:spPr>
          <a:xfrm flipH="1" rot="8100000">
            <a:off x="-360863" y="2737281"/>
            <a:ext cx="2609026" cy="1623632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9"/>
          <p:cNvSpPr/>
          <p:nvPr/>
        </p:nvSpPr>
        <p:spPr>
          <a:xfrm flipH="1" rot="2700000">
            <a:off x="1134208" y="2130031"/>
            <a:ext cx="160647" cy="699884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335496" y="28892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381830" y="1037369"/>
            <a:ext cx="673408" cy="700562"/>
            <a:chOff x="5129684" y="1232940"/>
            <a:chExt cx="897877" cy="934082"/>
          </a:xfrm>
        </p:grpSpPr>
        <p:sp>
          <p:nvSpPr>
            <p:cNvPr id="125" name="Google Shape;125;p1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1"/>
          <p:cNvGrpSpPr/>
          <p:nvPr/>
        </p:nvGrpSpPr>
        <p:grpSpPr>
          <a:xfrm>
            <a:off x="3564561" y="3617628"/>
            <a:ext cx="1242535" cy="1242536"/>
            <a:chOff x="2481534" y="2139594"/>
            <a:chExt cx="1656714" cy="1656714"/>
          </a:xfrm>
        </p:grpSpPr>
        <p:sp>
          <p:nvSpPr>
            <p:cNvPr id="134" name="Google Shape;134;p21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6" name="Google Shape;136;p21"/>
          <p:cNvSpPr txBox="1"/>
          <p:nvPr>
            <p:ph type="title"/>
          </p:nvPr>
        </p:nvSpPr>
        <p:spPr>
          <a:xfrm>
            <a:off x="413147" y="411956"/>
            <a:ext cx="831770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221831" y="1312545"/>
            <a:ext cx="5509021" cy="325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13147" y="1312545"/>
            <a:ext cx="2674144" cy="3257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2"/>
          <p:cNvGrpSpPr/>
          <p:nvPr/>
        </p:nvGrpSpPr>
        <p:grpSpPr>
          <a:xfrm>
            <a:off x="165667" y="3738503"/>
            <a:ext cx="673408" cy="700562"/>
            <a:chOff x="5129684" y="1232940"/>
            <a:chExt cx="897877" cy="934082"/>
          </a:xfrm>
        </p:grpSpPr>
        <p:sp>
          <p:nvSpPr>
            <p:cNvPr id="144" name="Google Shape;144;p2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7" name="Google Shape;147;p22"/>
          <p:cNvSpPr txBox="1"/>
          <p:nvPr>
            <p:ph type="title"/>
          </p:nvPr>
        </p:nvSpPr>
        <p:spPr>
          <a:xfrm>
            <a:off x="413147" y="431557"/>
            <a:ext cx="337542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2"/>
          <p:cNvSpPr/>
          <p:nvPr>
            <p:ph idx="2" type="pic"/>
          </p:nvPr>
        </p:nvSpPr>
        <p:spPr>
          <a:xfrm>
            <a:off x="3950493" y="431557"/>
            <a:ext cx="4780360" cy="4299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13147" y="1332146"/>
            <a:ext cx="3375421" cy="3399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0" name="Google Shape;150;p22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13147" y="377930"/>
            <a:ext cx="8317706" cy="999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 rot="5400000">
            <a:off x="3080386" y="-1081843"/>
            <a:ext cx="2984222" cy="8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3147" y="413100"/>
            <a:ext cx="8317706" cy="999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3147" y="1585396"/>
            <a:ext cx="8318700" cy="2984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13147" y="4880409"/>
            <a:ext cx="197167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519363" y="4880409"/>
            <a:ext cx="4784407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61647" y="4880409"/>
            <a:ext cx="1269205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210878" y="10412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1" name="Google Shape;171;p25"/>
          <p:cNvGrpSpPr/>
          <p:nvPr/>
        </p:nvGrpSpPr>
        <p:grpSpPr>
          <a:xfrm>
            <a:off x="1898094" y="468"/>
            <a:ext cx="1242535" cy="1242536"/>
            <a:chOff x="2481534" y="2139594"/>
            <a:chExt cx="1656714" cy="1656714"/>
          </a:xfrm>
        </p:grpSpPr>
        <p:sp>
          <p:nvSpPr>
            <p:cNvPr id="172" name="Google Shape;172;p25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4" name="Google Shape;174;p25"/>
          <p:cNvSpPr txBox="1"/>
          <p:nvPr>
            <p:ph type="ctrTitle"/>
          </p:nvPr>
        </p:nvSpPr>
        <p:spPr>
          <a:xfrm>
            <a:off x="260663" y="-56501"/>
            <a:ext cx="45174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Does Charlotte have an affordable housing </a:t>
            </a:r>
            <a:endParaRPr sz="3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>
                <a:latin typeface="Century Gothic"/>
                <a:ea typeface="Century Gothic"/>
                <a:cs typeface="Century Gothic"/>
                <a:sym typeface="Century Gothic"/>
              </a:rPr>
              <a:t>problem?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5" name="Google Shape;175;p25"/>
          <p:cNvGrpSpPr/>
          <p:nvPr/>
        </p:nvGrpSpPr>
        <p:grpSpPr>
          <a:xfrm>
            <a:off x="1563616" y="4039158"/>
            <a:ext cx="700560" cy="673407"/>
            <a:chOff x="7909909" y="1251044"/>
            <a:chExt cx="934080" cy="897876"/>
          </a:xfrm>
        </p:grpSpPr>
        <p:sp>
          <p:nvSpPr>
            <p:cNvPr id="176" name="Google Shape;176;p25"/>
            <p:cNvSpPr/>
            <p:nvPr/>
          </p:nvSpPr>
          <p:spPr>
            <a:xfrm rot="3600000">
              <a:off x="8220298" y="1428832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>
                    <a:alpha val="6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 rot="3600000">
              <a:off x="8066503" y="1339815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/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 rot="3600000">
              <a:off x="8217173" y="1608753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60000"/>
                  </a:srgbClr>
                </a:gs>
                <a:gs pos="20000">
                  <a:srgbClr val="2B274A">
                    <a:alpha val="60000"/>
                  </a:srgbClr>
                </a:gs>
                <a:gs pos="100000">
                  <a:srgbClr val="59EFC0">
                    <a:alpha val="6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413147" y="2747279"/>
            <a:ext cx="26742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Andrew Tobin,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Hannah Cranford,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Zach Cohen,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Theresa Myers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938" y="1311200"/>
            <a:ext cx="4517400" cy="30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197025" y="693525"/>
            <a:ext cx="9144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Poverty in Mecklenburg County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6331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616325"/>
            <a:ext cx="4468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412697" y="472231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in North Carolina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18 years of age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13150" y="1637475"/>
            <a:ext cx="8317800" cy="32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50" y="18882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&amp; Poverty in NC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Individuals 18 to 24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25" y="1826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925" y="1925575"/>
            <a:ext cx="4389175" cy="25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/>
        </p:nvSpPr>
        <p:spPr>
          <a:xfrm>
            <a:off x="5594025" y="1963125"/>
            <a:ext cx="10419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ource Sans Pro"/>
                <a:ea typeface="Source Sans Pro"/>
                <a:cs typeface="Source Sans Pro"/>
                <a:sym typeface="Source Sans Pro"/>
              </a:rPr>
              <a:t>Total Poverty - </a:t>
            </a:r>
            <a:endParaRPr sz="1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&amp; Poverty in NC Individuals over 24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0" y="18264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800" y="2028969"/>
            <a:ext cx="4323050" cy="2318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in North Carolina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Women 2015 - 2019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100" y="18832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in North Carolina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Men (2015 - 2019)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7056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413150" y="170773"/>
            <a:ext cx="8318700" cy="12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Homelessness Overall</a:t>
            </a:r>
            <a:r>
              <a:rPr lang="en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North Carolina</a:t>
            </a:r>
            <a:endParaRPr sz="34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275" y="1410975"/>
            <a:ext cx="4114800" cy="31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412647" y="242781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Unemployment Rate in North Carolina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2011 - 2019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5" y="1288500"/>
            <a:ext cx="8994251" cy="3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Rental Prices in Mecklenburg County</a:t>
            </a:r>
            <a:endParaRPr sz="1900"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25" y="14109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 txBox="1"/>
          <p:nvPr/>
        </p:nvSpPr>
        <p:spPr>
          <a:xfrm>
            <a:off x="4792975" y="1410950"/>
            <a:ext cx="40119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Average price, by Month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Studio: $1,040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Bedroom: $926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Bedroom: $1,039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Bedroom: $1,085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 Bedroom: $1,238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 Bedroom: $1,388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Overall, Monthly Prices increase as Bedrooms increase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Rental Prices in Mecklenburg County</a:t>
            </a:r>
            <a:endParaRPr sz="1900"/>
          </a:p>
        </p:txBody>
      </p:sp>
      <p:sp>
        <p:nvSpPr>
          <p:cNvPr id="315" name="Google Shape;315;p43"/>
          <p:cNvSpPr txBox="1"/>
          <p:nvPr/>
        </p:nvSpPr>
        <p:spPr>
          <a:xfrm>
            <a:off x="4839800" y="1410950"/>
            <a:ext cx="3854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Average price per Month by Room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Studio: 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$1,040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 Bedroom: 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$926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 Bedroom: </a:t>
            </a: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$519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 Bedroom: $362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 Bedroom: $310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○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 Bedroom: $278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Overall, Monthly Prices decrease as Bedrooms increase</a:t>
            </a:r>
            <a:endParaRPr sz="1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50" y="1410956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00522" y="796781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  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Motivation &amp; Introduction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13147" y="1584899"/>
            <a:ext cx="8317706" cy="2984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Affordability in the Charlotte area affects everyone here!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Wanted to see current housing and rental statistics.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Wanted to know more about income data.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Wanted to understand poverty and homelessness numbers as well as recent trends.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AND OFCOURSE, what relationship do all of these thing have if any.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413147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price of home ownership has increased WHILE home ownership itself has decreased.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Median Income in comparison to average home sales price would lead one to think that a majority of people cannot afford charlotte housing.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homelessness data on the other hand, shows a sharp decline from 2013 to 2017. One could assume, while home ownership may not be attainable, rental pricing 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Based on our data, poverty numbers for those 55 and older have seen an increase from 2013-2018 while poverty numbers for those 54 and younger have decreased. Ultimately, it appears homelessness and poverty have decreased based on our data of age subsets.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Based on overall average income, Mecklenburg County has affordable rental properties at a high level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755250" y="754125"/>
            <a:ext cx="16335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Thanks!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2537625" y="3755150"/>
            <a:ext cx="4130700" cy="5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Are there any questions? 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575" y="1415125"/>
            <a:ext cx="4130809" cy="23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Mecklenburg County Median Household Income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4654153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4694075" y="1607975"/>
            <a:ext cx="40368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General Income Findings: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2013 Median Household Income: $55,444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2018 Median Household Income: $64,312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5 Year Period Difference: Increase of $8,868 or approximately </a:t>
            </a: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16%</a:t>
            </a:r>
            <a:endParaRPr b="1" u="sng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General Inflation Findings: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Average yearly inflation increase: 1.52%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Total period inflation increase: </a:t>
            </a: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7.84%</a:t>
            </a:r>
            <a:endParaRPr b="1" u="sng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1572875"/>
            <a:ext cx="37623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Mecklenburg County Average and Median House Values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4654153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/>
              <a:t>g</a:t>
            </a: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0" y="1572875"/>
            <a:ext cx="38862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4694075" y="1607975"/>
            <a:ext cx="40368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General Findings: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2019 Average Sales Price: $340,669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2019 Median Sales Price: $270,000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2020 Average Sales Price: $369,055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2020 Median Sales Price: $295,900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YOY Differences: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Average Sales Price: $28,386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approximately 8.5% increase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Median Sales Price: $25,900 or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			approximately 9.6% increase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25" y="3602675"/>
            <a:ext cx="1094151" cy="109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01075" y="411950"/>
            <a:ext cx="86298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Mecklenburg County Housing Availability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idx="2" type="body"/>
          </p:nvPr>
        </p:nvSpPr>
        <p:spPr>
          <a:xfrm>
            <a:off x="4654153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4694075" y="1607975"/>
            <a:ext cx="4036800" cy="29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5" y="1410983"/>
            <a:ext cx="4076700" cy="3223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050" y="1410957"/>
            <a:ext cx="4076700" cy="322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Mecklenburg County Home Ownership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 txBox="1"/>
          <p:nvPr>
            <p:ph idx="2" type="body"/>
          </p:nvPr>
        </p:nvSpPr>
        <p:spPr>
          <a:xfrm>
            <a:off x="4654153" y="1572881"/>
            <a:ext cx="4076700" cy="29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rPr lang="en"/>
              <a:t>g</a:t>
            </a:r>
            <a:endParaRPr/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00" y="1410950"/>
            <a:ext cx="5840400" cy="34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-57150" y="693525"/>
            <a:ext cx="92013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Poverty in Mecklenburg County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0" y="16925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4850175" y="1692525"/>
            <a:ext cx="35304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from datausa.io</a:t>
            </a:r>
            <a:endParaRPr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Had to take out some age groups during the cleaning process</a:t>
            </a:r>
            <a:endParaRPr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points represent all males or females under the poverty line for the given year</a:t>
            </a:r>
            <a:endParaRPr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-57150" y="693525"/>
            <a:ext cx="92013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Poverty in Mecklenburg County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00" y="1508700"/>
            <a:ext cx="42108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08700"/>
            <a:ext cx="4210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0" y="693525"/>
            <a:ext cx="91440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Poverty in Mecklenburg County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75" y="1616331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600" y="1616325"/>
            <a:ext cx="45158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