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5" r:id="rId7"/>
    <p:sldId id="266" r:id="rId8"/>
    <p:sldId id="267" r:id="rId9"/>
    <p:sldId id="268" r:id="rId10"/>
    <p:sldId id="269" r:id="rId11"/>
    <p:sldId id="270" r:id="rId12"/>
    <p:sldId id="272" r:id="rId13"/>
    <p:sldId id="27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1599B7D-7FFA-4FCE-98DA-A766A395837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181ADC0F-28C5-434E-AAB5-283D598FB9F9}">
      <dgm:prSet/>
      <dgm:spPr/>
      <dgm:t>
        <a:bodyPr/>
        <a:lstStyle/>
        <a:p>
          <a:pPr>
            <a:lnSpc>
              <a:spcPct val="100000"/>
            </a:lnSpc>
          </a:pPr>
          <a:r>
            <a:rPr lang="fr-CA"/>
            <a:t>C’était un nouveau outil que nous avions jamais utilisé auparavant.</a:t>
          </a:r>
          <a:endParaRPr lang="en-US"/>
        </a:p>
      </dgm:t>
    </dgm:pt>
    <dgm:pt modelId="{4BBA4CF5-7054-4B78-93CF-DBE0D777D2C3}" type="parTrans" cxnId="{B365BAC2-D270-4E3C-A22E-526F6A9AFFE8}">
      <dgm:prSet/>
      <dgm:spPr/>
      <dgm:t>
        <a:bodyPr/>
        <a:lstStyle/>
        <a:p>
          <a:endParaRPr lang="en-US"/>
        </a:p>
      </dgm:t>
    </dgm:pt>
    <dgm:pt modelId="{78DE6BF7-6A85-444D-B313-081B19F4297D}" type="sibTrans" cxnId="{B365BAC2-D270-4E3C-A22E-526F6A9AFFE8}">
      <dgm:prSet/>
      <dgm:spPr/>
      <dgm:t>
        <a:bodyPr/>
        <a:lstStyle/>
        <a:p>
          <a:endParaRPr lang="en-US"/>
        </a:p>
      </dgm:t>
    </dgm:pt>
    <dgm:pt modelId="{0AC8BFB8-C2BE-48B9-8449-E3D52A0A7D5B}">
      <dgm:prSet/>
      <dgm:spPr/>
      <dgm:t>
        <a:bodyPr/>
        <a:lstStyle/>
        <a:p>
          <a:pPr>
            <a:lnSpc>
              <a:spcPct val="100000"/>
            </a:lnSpc>
          </a:pPr>
          <a:r>
            <a:rPr lang="fr-CA"/>
            <a:t>Nous devions adapter notre code selon des critères du WCAG.</a:t>
          </a:r>
          <a:endParaRPr lang="en-US"/>
        </a:p>
      </dgm:t>
    </dgm:pt>
    <dgm:pt modelId="{63724226-D494-46B5-AB4E-4919D47C63D9}" type="parTrans" cxnId="{00659423-CF72-4E48-9CBD-28EA990A1A7E}">
      <dgm:prSet/>
      <dgm:spPr/>
      <dgm:t>
        <a:bodyPr/>
        <a:lstStyle/>
        <a:p>
          <a:endParaRPr lang="en-US"/>
        </a:p>
      </dgm:t>
    </dgm:pt>
    <dgm:pt modelId="{39C0A7FA-B701-426D-A00A-7DC97F4938D9}" type="sibTrans" cxnId="{00659423-CF72-4E48-9CBD-28EA990A1A7E}">
      <dgm:prSet/>
      <dgm:spPr/>
      <dgm:t>
        <a:bodyPr/>
        <a:lstStyle/>
        <a:p>
          <a:endParaRPr lang="en-US"/>
        </a:p>
      </dgm:t>
    </dgm:pt>
    <dgm:pt modelId="{35777C29-028F-4F5A-BFC8-61795AC4529E}" type="pres">
      <dgm:prSet presAssocID="{E1599B7D-7FFA-4FCE-98DA-A766A395837F}" presName="root" presStyleCnt="0">
        <dgm:presLayoutVars>
          <dgm:dir/>
          <dgm:resizeHandles val="exact"/>
        </dgm:presLayoutVars>
      </dgm:prSet>
      <dgm:spPr/>
    </dgm:pt>
    <dgm:pt modelId="{85EC2B18-90A3-4EC3-8054-BBE4EB50FBAC}" type="pres">
      <dgm:prSet presAssocID="{181ADC0F-28C5-434E-AAB5-283D598FB9F9}" presName="compNode" presStyleCnt="0"/>
      <dgm:spPr/>
    </dgm:pt>
    <dgm:pt modelId="{365A106D-060C-4DB9-8D42-3C2202E221EC}" type="pres">
      <dgm:prSet presAssocID="{181ADC0F-28C5-434E-AAB5-283D598FB9F9}" presName="bgRect" presStyleLbl="bgShp" presStyleIdx="0" presStyleCnt="2"/>
      <dgm:spPr/>
    </dgm:pt>
    <dgm:pt modelId="{FD5E579C-4109-4019-A965-DDC487ADC34B}" type="pres">
      <dgm:prSet presAssocID="{181ADC0F-28C5-434E-AAB5-283D598FB9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jouter"/>
        </a:ext>
      </dgm:extLst>
    </dgm:pt>
    <dgm:pt modelId="{A1D74B5D-EE42-4BB3-BBD0-18ACF3DB9053}" type="pres">
      <dgm:prSet presAssocID="{181ADC0F-28C5-434E-AAB5-283D598FB9F9}" presName="spaceRect" presStyleCnt="0"/>
      <dgm:spPr/>
    </dgm:pt>
    <dgm:pt modelId="{3DFD7683-142C-4D42-B254-7B96E1B92FDF}" type="pres">
      <dgm:prSet presAssocID="{181ADC0F-28C5-434E-AAB5-283D598FB9F9}" presName="parTx" presStyleLbl="revTx" presStyleIdx="0" presStyleCnt="2">
        <dgm:presLayoutVars>
          <dgm:chMax val="0"/>
          <dgm:chPref val="0"/>
        </dgm:presLayoutVars>
      </dgm:prSet>
      <dgm:spPr/>
    </dgm:pt>
    <dgm:pt modelId="{33F6EE0E-EEB3-4209-A7A4-8407408D1238}" type="pres">
      <dgm:prSet presAssocID="{78DE6BF7-6A85-444D-B313-081B19F4297D}" presName="sibTrans" presStyleCnt="0"/>
      <dgm:spPr/>
    </dgm:pt>
    <dgm:pt modelId="{52B9F6A6-7711-442B-9B5F-CC179C39BAC6}" type="pres">
      <dgm:prSet presAssocID="{0AC8BFB8-C2BE-48B9-8449-E3D52A0A7D5B}" presName="compNode" presStyleCnt="0"/>
      <dgm:spPr/>
    </dgm:pt>
    <dgm:pt modelId="{3B82918B-2C0C-41D5-BF64-E8B9B1D0CBFF}" type="pres">
      <dgm:prSet presAssocID="{0AC8BFB8-C2BE-48B9-8449-E3D52A0A7D5B}" presName="bgRect" presStyleLbl="bgShp" presStyleIdx="1" presStyleCnt="2"/>
      <dgm:spPr/>
    </dgm:pt>
    <dgm:pt modelId="{17393CEA-7828-46B7-B6CB-15170EECC7CB}" type="pres">
      <dgm:prSet presAssocID="{0AC8BFB8-C2BE-48B9-8449-E3D52A0A7D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061369A1-5A73-4C9A-AF1C-D0C4170C05DD}" type="pres">
      <dgm:prSet presAssocID="{0AC8BFB8-C2BE-48B9-8449-E3D52A0A7D5B}" presName="spaceRect" presStyleCnt="0"/>
      <dgm:spPr/>
    </dgm:pt>
    <dgm:pt modelId="{771DCD29-63FB-4C61-91BF-C13EBCCA3383}" type="pres">
      <dgm:prSet presAssocID="{0AC8BFB8-C2BE-48B9-8449-E3D52A0A7D5B}" presName="parTx" presStyleLbl="revTx" presStyleIdx="1" presStyleCnt="2">
        <dgm:presLayoutVars>
          <dgm:chMax val="0"/>
          <dgm:chPref val="0"/>
        </dgm:presLayoutVars>
      </dgm:prSet>
      <dgm:spPr/>
    </dgm:pt>
  </dgm:ptLst>
  <dgm:cxnLst>
    <dgm:cxn modelId="{00659423-CF72-4E48-9CBD-28EA990A1A7E}" srcId="{E1599B7D-7FFA-4FCE-98DA-A766A395837F}" destId="{0AC8BFB8-C2BE-48B9-8449-E3D52A0A7D5B}" srcOrd="1" destOrd="0" parTransId="{63724226-D494-46B5-AB4E-4919D47C63D9}" sibTransId="{39C0A7FA-B701-426D-A00A-7DC97F4938D9}"/>
    <dgm:cxn modelId="{2E54E52F-1B0A-4D49-B8C7-2A1F2326462B}" type="presOf" srcId="{0AC8BFB8-C2BE-48B9-8449-E3D52A0A7D5B}" destId="{771DCD29-63FB-4C61-91BF-C13EBCCA3383}" srcOrd="0" destOrd="0" presId="urn:microsoft.com/office/officeart/2018/2/layout/IconVerticalSolidList"/>
    <dgm:cxn modelId="{72A7C64E-DCA8-4055-82D8-7C057F7326A3}" type="presOf" srcId="{181ADC0F-28C5-434E-AAB5-283D598FB9F9}" destId="{3DFD7683-142C-4D42-B254-7B96E1B92FDF}" srcOrd="0" destOrd="0" presId="urn:microsoft.com/office/officeart/2018/2/layout/IconVerticalSolidList"/>
    <dgm:cxn modelId="{1A0A8A76-9AC2-45AA-8C0E-506373527189}" type="presOf" srcId="{E1599B7D-7FFA-4FCE-98DA-A766A395837F}" destId="{35777C29-028F-4F5A-BFC8-61795AC4529E}" srcOrd="0" destOrd="0" presId="urn:microsoft.com/office/officeart/2018/2/layout/IconVerticalSolidList"/>
    <dgm:cxn modelId="{B365BAC2-D270-4E3C-A22E-526F6A9AFFE8}" srcId="{E1599B7D-7FFA-4FCE-98DA-A766A395837F}" destId="{181ADC0F-28C5-434E-AAB5-283D598FB9F9}" srcOrd="0" destOrd="0" parTransId="{4BBA4CF5-7054-4B78-93CF-DBE0D777D2C3}" sibTransId="{78DE6BF7-6A85-444D-B313-081B19F4297D}"/>
    <dgm:cxn modelId="{08860EDD-E822-4437-A9CA-EDFDAC665248}" type="presParOf" srcId="{35777C29-028F-4F5A-BFC8-61795AC4529E}" destId="{85EC2B18-90A3-4EC3-8054-BBE4EB50FBAC}" srcOrd="0" destOrd="0" presId="urn:microsoft.com/office/officeart/2018/2/layout/IconVerticalSolidList"/>
    <dgm:cxn modelId="{A0A0486C-080C-4879-AD80-2F553764D2D8}" type="presParOf" srcId="{85EC2B18-90A3-4EC3-8054-BBE4EB50FBAC}" destId="{365A106D-060C-4DB9-8D42-3C2202E221EC}" srcOrd="0" destOrd="0" presId="urn:microsoft.com/office/officeart/2018/2/layout/IconVerticalSolidList"/>
    <dgm:cxn modelId="{DAAC1852-5A31-41D5-9C81-5C9D6A945A05}" type="presParOf" srcId="{85EC2B18-90A3-4EC3-8054-BBE4EB50FBAC}" destId="{FD5E579C-4109-4019-A965-DDC487ADC34B}" srcOrd="1" destOrd="0" presId="urn:microsoft.com/office/officeart/2018/2/layout/IconVerticalSolidList"/>
    <dgm:cxn modelId="{646A1061-0B9E-4F44-B4A7-E8724125C7F3}" type="presParOf" srcId="{85EC2B18-90A3-4EC3-8054-BBE4EB50FBAC}" destId="{A1D74B5D-EE42-4BB3-BBD0-18ACF3DB9053}" srcOrd="2" destOrd="0" presId="urn:microsoft.com/office/officeart/2018/2/layout/IconVerticalSolidList"/>
    <dgm:cxn modelId="{0DB960BE-4D0E-4E4C-ACF3-4E9F55065EF7}" type="presParOf" srcId="{85EC2B18-90A3-4EC3-8054-BBE4EB50FBAC}" destId="{3DFD7683-142C-4D42-B254-7B96E1B92FDF}" srcOrd="3" destOrd="0" presId="urn:microsoft.com/office/officeart/2018/2/layout/IconVerticalSolidList"/>
    <dgm:cxn modelId="{DA0E41C8-B857-41E2-BFBF-A96504B98310}" type="presParOf" srcId="{35777C29-028F-4F5A-BFC8-61795AC4529E}" destId="{33F6EE0E-EEB3-4209-A7A4-8407408D1238}" srcOrd="1" destOrd="0" presId="urn:microsoft.com/office/officeart/2018/2/layout/IconVerticalSolidList"/>
    <dgm:cxn modelId="{27828C0A-D92E-4DA7-9680-88A7AF11C89B}" type="presParOf" srcId="{35777C29-028F-4F5A-BFC8-61795AC4529E}" destId="{52B9F6A6-7711-442B-9B5F-CC179C39BAC6}" srcOrd="2" destOrd="0" presId="urn:microsoft.com/office/officeart/2018/2/layout/IconVerticalSolidList"/>
    <dgm:cxn modelId="{4147D4E6-4BF9-4C7F-82F3-27061F2FD4B6}" type="presParOf" srcId="{52B9F6A6-7711-442B-9B5F-CC179C39BAC6}" destId="{3B82918B-2C0C-41D5-BF64-E8B9B1D0CBFF}" srcOrd="0" destOrd="0" presId="urn:microsoft.com/office/officeart/2018/2/layout/IconVerticalSolidList"/>
    <dgm:cxn modelId="{B6D4F4F2-FF54-4EDF-8070-847DB14C3D48}" type="presParOf" srcId="{52B9F6A6-7711-442B-9B5F-CC179C39BAC6}" destId="{17393CEA-7828-46B7-B6CB-15170EECC7CB}" srcOrd="1" destOrd="0" presId="urn:microsoft.com/office/officeart/2018/2/layout/IconVerticalSolidList"/>
    <dgm:cxn modelId="{C088D3DF-7629-4113-B4C0-2670ABE0A8FD}" type="presParOf" srcId="{52B9F6A6-7711-442B-9B5F-CC179C39BAC6}" destId="{061369A1-5A73-4C9A-AF1C-D0C4170C05DD}" srcOrd="2" destOrd="0" presId="urn:microsoft.com/office/officeart/2018/2/layout/IconVerticalSolidList"/>
    <dgm:cxn modelId="{005E3ED8-F490-4A58-8307-9E9167D59C90}" type="presParOf" srcId="{52B9F6A6-7711-442B-9B5F-CC179C39BAC6}" destId="{771DCD29-63FB-4C61-91BF-C13EBCCA33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A106D-060C-4DB9-8D42-3C2202E221EC}">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E579C-4109-4019-A965-DDC487ADC34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D7683-142C-4D42-B254-7B96E1B92FD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fr-CA" sz="2500" kern="1200"/>
            <a:t>C’était un nouveau outil que nous avions jamais utilisé auparavant.</a:t>
          </a:r>
          <a:endParaRPr lang="en-US" sz="2500" kern="1200"/>
        </a:p>
      </dsp:txBody>
      <dsp:txXfrm>
        <a:off x="1507738" y="707092"/>
        <a:ext cx="9007861" cy="1305401"/>
      </dsp:txXfrm>
    </dsp:sp>
    <dsp:sp modelId="{3B82918B-2C0C-41D5-BF64-E8B9B1D0CBFF}">
      <dsp:nvSpPr>
        <dsp:cNvPr id="0" name=""/>
        <dsp:cNvSpPr/>
      </dsp:nvSpPr>
      <dsp:spPr>
        <a:xfrm>
          <a:off x="0" y="2338844"/>
          <a:ext cx="10515600" cy="1305401"/>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17393CEA-7828-46B7-B6CB-15170EECC7C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DCD29-63FB-4C61-91BF-C13EBCCA338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fr-CA" sz="2500" kern="1200"/>
            <a:t>Nous devions adapter notre code selon des critères du WCAG.</a:t>
          </a:r>
          <a:endParaRPr lang="en-US" sz="25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ED7BC-8A5F-4ECD-A211-9CD789CDEB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52B0A9DB-1C5B-4715-8F58-5BD69A878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B9400734-8ADE-45C3-BEF8-3A29FF315DD9}"/>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BAD46DCF-EF3B-47BC-A1EA-5026C379C1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52A9CFD-9E1A-4690-B988-D0A34939E4DD}"/>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315676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3E01D-5A12-46AF-94DC-66570A963A21}"/>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12DEC5D5-8822-4F6B-B42E-4672756EFA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E3A638D-4E04-46F7-95BE-946C94E02EF5}"/>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D11008A0-F213-463E-ADD8-AA44C77F9DA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5876CBD-E940-4B7C-83A9-164C8EA87CBA}"/>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12752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7ABEF6F-A4D3-48F9-9927-9B2D6B26854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33F1218A-2856-4666-9639-36A36CBCE56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C2C00B62-9D0E-4221-B90D-C5D75F73872A}"/>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B32EE40B-D8CD-48BB-8E4B-1236E019761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9E3873F-F8E7-4C5B-A69C-801E3C9D048C}"/>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11486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4FAD1-8E44-411C-B328-BFC41526892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6EAFEED-5CC7-4814-825C-587AE09527F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AB6D0E7-6ECF-4011-BA74-D7FC598AAA90}"/>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6BCC125D-C1F5-4741-91ED-C728C7BA438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2B6423E-4328-4D4E-9FE1-554AFB4FA48A}"/>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213392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2AF3C-E7AD-4147-825C-664CACC9B8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7D37D95-79E8-4725-81DD-D0B810871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E61534F-09AF-425B-8073-09DB3DD3D430}"/>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EF15F190-23F6-414D-BE36-4ED467762B8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C612C15-7CD2-43C8-84E7-1D125C59EEB7}"/>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277031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CE6C92-7430-43A0-AC95-EE0472EECEF0}"/>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BD5B4343-7F26-4117-94AE-AD53CF455DC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6692612-4DCD-405A-8091-EF69587CBF8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CCB55A66-616F-48AB-8657-165EE4BEAC39}"/>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6" name="Espace réservé du pied de page 5">
            <a:extLst>
              <a:ext uri="{FF2B5EF4-FFF2-40B4-BE49-F238E27FC236}">
                <a16:creationId xmlns:a16="http://schemas.microsoft.com/office/drawing/2014/main" id="{75DDACF6-2B50-4B6D-A5BE-2F2738EF6E8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949C97E-123C-4F57-89A7-33FC9B815286}"/>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325764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8A160-9D07-44A9-905F-022B4A1A2825}"/>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8195AF13-1B98-4791-A975-DB66760CA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983863-86A0-478A-9C18-7FD9421E985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8AD94BB-B853-4949-8FB4-29A3179A6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36E5F-868F-4A90-86D2-234B27D7B9F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D29A0D27-8948-4C39-AEA5-8660A77A074B}"/>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8" name="Espace réservé du pied de page 7">
            <a:extLst>
              <a:ext uri="{FF2B5EF4-FFF2-40B4-BE49-F238E27FC236}">
                <a16:creationId xmlns:a16="http://schemas.microsoft.com/office/drawing/2014/main" id="{F2DB8AA9-20C3-488D-BFDD-313A70F53C2E}"/>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2352A79D-03CF-439F-AA02-F83C82549E7B}"/>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143453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3FC98-7A80-4FA3-9A4D-43989795FFCD}"/>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5A09849A-52A2-4463-B6F4-C5B6E52A2F39}"/>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4" name="Espace réservé du pied de page 3">
            <a:extLst>
              <a:ext uri="{FF2B5EF4-FFF2-40B4-BE49-F238E27FC236}">
                <a16:creationId xmlns:a16="http://schemas.microsoft.com/office/drawing/2014/main" id="{49379F1B-A868-4A80-9B9F-D5FDF20CD4E5}"/>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69AAD735-A36D-411A-B662-66840BC437A2}"/>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360229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B7BB909-D12A-496D-8639-46D010980ED0}"/>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3" name="Espace réservé du pied de page 2">
            <a:extLst>
              <a:ext uri="{FF2B5EF4-FFF2-40B4-BE49-F238E27FC236}">
                <a16:creationId xmlns:a16="http://schemas.microsoft.com/office/drawing/2014/main" id="{F4A47F1C-2A64-4B1A-82F3-EB035E6DE947}"/>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224CC644-09A9-4579-8238-5242A4879799}"/>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38585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9E872-3DDC-420B-83AF-80E996FAFF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CA78AB1-B072-4AC4-B4B3-AD7FA025E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DDD1A1B9-3DC1-40EC-B4BF-FE512A4C8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56B205A-AB21-46A5-9EDE-7A1A86EC9F10}"/>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6" name="Espace réservé du pied de page 5">
            <a:extLst>
              <a:ext uri="{FF2B5EF4-FFF2-40B4-BE49-F238E27FC236}">
                <a16:creationId xmlns:a16="http://schemas.microsoft.com/office/drawing/2014/main" id="{F7ADF3B3-7C37-485D-8682-1A3FEFC3648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59AB2CF-10C6-4FFB-8632-483DE0958455}"/>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161721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08FDB-CAE0-4D8E-8CB4-BAC882D9A7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4831C059-D92D-4DEC-B28D-EB693D22D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20AFE1FA-682D-4492-A2C4-E0C134ACC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A444A6-8130-489C-858A-FC3CD4E3760E}"/>
              </a:ext>
            </a:extLst>
          </p:cNvPr>
          <p:cNvSpPr>
            <a:spLocks noGrp="1"/>
          </p:cNvSpPr>
          <p:nvPr>
            <p:ph type="dt" sz="half" idx="10"/>
          </p:nvPr>
        </p:nvSpPr>
        <p:spPr/>
        <p:txBody>
          <a:bodyPr/>
          <a:lstStyle/>
          <a:p>
            <a:fld id="{10A3F587-0E16-4165-BC43-D6DC73060A16}" type="datetimeFigureOut">
              <a:rPr lang="fr-CA" smtClean="0"/>
              <a:t>2020-05-19</a:t>
            </a:fld>
            <a:endParaRPr lang="fr-CA"/>
          </a:p>
        </p:txBody>
      </p:sp>
      <p:sp>
        <p:nvSpPr>
          <p:cNvPr id="6" name="Espace réservé du pied de page 5">
            <a:extLst>
              <a:ext uri="{FF2B5EF4-FFF2-40B4-BE49-F238E27FC236}">
                <a16:creationId xmlns:a16="http://schemas.microsoft.com/office/drawing/2014/main" id="{6666EB72-329C-4D35-8C40-6FEB3801CFD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6DA18AD-1297-4FA0-9B5F-17C860D68EBA}"/>
              </a:ext>
            </a:extLst>
          </p:cNvPr>
          <p:cNvSpPr>
            <a:spLocks noGrp="1"/>
          </p:cNvSpPr>
          <p:nvPr>
            <p:ph type="sldNum" sz="quarter" idx="12"/>
          </p:nvPr>
        </p:nvSpPr>
        <p:spPr/>
        <p:txBody>
          <a:bodyPr/>
          <a:lstStyle/>
          <a:p>
            <a:fld id="{B251DFA2-15C1-497D-8668-5F8B457790A8}" type="slidenum">
              <a:rPr lang="fr-CA" smtClean="0"/>
              <a:t>‹N°›</a:t>
            </a:fld>
            <a:endParaRPr lang="fr-CA"/>
          </a:p>
        </p:txBody>
      </p:sp>
    </p:spTree>
    <p:extLst>
      <p:ext uri="{BB962C8B-B14F-4D97-AF65-F5344CB8AC3E}">
        <p14:creationId xmlns:p14="http://schemas.microsoft.com/office/powerpoint/2010/main" val="130295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EABBFA-4834-49EE-B352-518A47F82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EA61319F-AE1A-404F-9BE9-35DDA06DC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0CBB343-4CF8-40B6-882C-535FBFF4C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3F587-0E16-4165-BC43-D6DC73060A16}" type="datetimeFigureOut">
              <a:rPr lang="fr-CA" smtClean="0"/>
              <a:t>2020-05-19</a:t>
            </a:fld>
            <a:endParaRPr lang="fr-CA"/>
          </a:p>
        </p:txBody>
      </p:sp>
      <p:sp>
        <p:nvSpPr>
          <p:cNvPr id="5" name="Espace réservé du pied de page 4">
            <a:extLst>
              <a:ext uri="{FF2B5EF4-FFF2-40B4-BE49-F238E27FC236}">
                <a16:creationId xmlns:a16="http://schemas.microsoft.com/office/drawing/2014/main" id="{CBE94543-75AB-4E68-A4B5-704E50DEA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22E8D2D9-4798-4173-939E-762D95C25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1DFA2-15C1-497D-8668-5F8B457790A8}" type="slidenum">
              <a:rPr lang="fr-CA" smtClean="0"/>
              <a:t>‹N°›</a:t>
            </a:fld>
            <a:endParaRPr lang="fr-CA"/>
          </a:p>
        </p:txBody>
      </p:sp>
    </p:spTree>
    <p:extLst>
      <p:ext uri="{BB962C8B-B14F-4D97-AF65-F5344CB8AC3E}">
        <p14:creationId xmlns:p14="http://schemas.microsoft.com/office/powerpoint/2010/main" val="37209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uizlabs.github.io/HTML_CodeSniffer/" TargetMode="External"/><Relationship Id="rId2" Type="http://schemas.openxmlformats.org/officeDocument/2006/relationships/hyperlink" Target="https://webaim.org/resource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B95D7D5-4FDA-4323-9F20-317D9EC4CE61}"/>
              </a:ext>
            </a:extLst>
          </p:cNvPr>
          <p:cNvSpPr>
            <a:spLocks noGrp="1"/>
          </p:cNvSpPr>
          <p:nvPr>
            <p:ph type="ctrTitle"/>
          </p:nvPr>
        </p:nvSpPr>
        <p:spPr>
          <a:xfrm>
            <a:off x="3045368" y="2043663"/>
            <a:ext cx="6105194" cy="2031055"/>
          </a:xfrm>
        </p:spPr>
        <p:txBody>
          <a:bodyPr>
            <a:normAutofit/>
          </a:bodyPr>
          <a:lstStyle/>
          <a:p>
            <a:r>
              <a:rPr lang="fr-CA">
                <a:solidFill>
                  <a:srgbClr val="FFFFFF"/>
                </a:solidFill>
              </a:rPr>
              <a:t>W.C.A.G.</a:t>
            </a:r>
          </a:p>
        </p:txBody>
      </p:sp>
      <p:sp>
        <p:nvSpPr>
          <p:cNvPr id="3" name="Sous-titre 2">
            <a:extLst>
              <a:ext uri="{FF2B5EF4-FFF2-40B4-BE49-F238E27FC236}">
                <a16:creationId xmlns:a16="http://schemas.microsoft.com/office/drawing/2014/main" id="{BFB72885-82CF-465D-929C-597B0813BB16}"/>
              </a:ext>
            </a:extLst>
          </p:cNvPr>
          <p:cNvSpPr>
            <a:spLocks noGrp="1"/>
          </p:cNvSpPr>
          <p:nvPr>
            <p:ph type="subTitle" idx="1"/>
          </p:nvPr>
        </p:nvSpPr>
        <p:spPr>
          <a:xfrm>
            <a:off x="3045368" y="4074718"/>
            <a:ext cx="6105194" cy="682079"/>
          </a:xfrm>
        </p:spPr>
        <p:txBody>
          <a:bodyPr>
            <a:normAutofit/>
          </a:bodyPr>
          <a:lstStyle/>
          <a:p>
            <a:r>
              <a:rPr lang="fr-CA" sz="1500" b="1">
                <a:solidFill>
                  <a:srgbClr val="FFFFFF"/>
                </a:solidFill>
              </a:rPr>
              <a:t>(Web Content Accessibility Guidelines)</a:t>
            </a:r>
          </a:p>
          <a:p>
            <a:r>
              <a:rPr lang="fr-FR" sz="1500" b="1">
                <a:solidFill>
                  <a:srgbClr val="FFFFFF"/>
                </a:solidFill>
              </a:rPr>
              <a:t>Accessibilité du web</a:t>
            </a:r>
          </a:p>
          <a:p>
            <a:endParaRPr lang="fr-CA" sz="1500" b="1">
              <a:solidFill>
                <a:srgbClr val="FFFFFF"/>
              </a:solidFill>
            </a:endParaRPr>
          </a:p>
          <a:p>
            <a:endParaRPr lang="fr-CA" sz="1500">
              <a:solidFill>
                <a:srgbClr val="FFFFFF"/>
              </a:solidFill>
            </a:endParaRPr>
          </a:p>
        </p:txBody>
      </p:sp>
    </p:spTree>
    <p:extLst>
      <p:ext uri="{BB962C8B-B14F-4D97-AF65-F5344CB8AC3E}">
        <p14:creationId xmlns:p14="http://schemas.microsoft.com/office/powerpoint/2010/main" val="141671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3C413-EA10-4BD2-8B57-9DB505F80252}"/>
              </a:ext>
            </a:extLst>
          </p:cNvPr>
          <p:cNvSpPr>
            <a:spLocks noGrp="1"/>
          </p:cNvSpPr>
          <p:nvPr>
            <p:ph type="title"/>
          </p:nvPr>
        </p:nvSpPr>
        <p:spPr/>
        <p:txBody>
          <a:bodyPr/>
          <a:lstStyle/>
          <a:p>
            <a:r>
              <a:rPr lang="fr-CA" dirty="0"/>
              <a:t>Conclusion</a:t>
            </a:r>
          </a:p>
        </p:txBody>
      </p:sp>
      <p:sp>
        <p:nvSpPr>
          <p:cNvPr id="3" name="Espace réservé du contenu 2">
            <a:extLst>
              <a:ext uri="{FF2B5EF4-FFF2-40B4-BE49-F238E27FC236}">
                <a16:creationId xmlns:a16="http://schemas.microsoft.com/office/drawing/2014/main" id="{67487F34-8C7F-4C76-AF0C-F71E8863A918}"/>
              </a:ext>
            </a:extLst>
          </p:cNvPr>
          <p:cNvSpPr>
            <a:spLocks noGrp="1"/>
          </p:cNvSpPr>
          <p:nvPr>
            <p:ph idx="1"/>
          </p:nvPr>
        </p:nvSpPr>
        <p:spPr/>
        <p:txBody>
          <a:bodyPr/>
          <a:lstStyle/>
          <a:p>
            <a:r>
              <a:rPr lang="fr-FR" dirty="0"/>
              <a:t>Parlez de l’appréciation de votre défi </a:t>
            </a:r>
          </a:p>
          <a:p>
            <a:r>
              <a:rPr lang="fr-FR" dirty="0"/>
              <a:t>Feriez-vous le même choix? </a:t>
            </a:r>
          </a:p>
          <a:p>
            <a:r>
              <a:rPr lang="fr-FR" dirty="0"/>
              <a:t>Le conseillez-vous? </a:t>
            </a:r>
            <a:endParaRPr lang="fr-CA" dirty="0"/>
          </a:p>
        </p:txBody>
      </p:sp>
    </p:spTree>
    <p:extLst>
      <p:ext uri="{BB962C8B-B14F-4D97-AF65-F5344CB8AC3E}">
        <p14:creationId xmlns:p14="http://schemas.microsoft.com/office/powerpoint/2010/main" val="170709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B0C04F6-8CD6-43FF-A52E-BB181093C297}"/>
              </a:ext>
            </a:extLst>
          </p:cNvPr>
          <p:cNvSpPr>
            <a:spLocks noGrp="1"/>
          </p:cNvSpPr>
          <p:nvPr>
            <p:ph type="title"/>
          </p:nvPr>
        </p:nvSpPr>
        <p:spPr>
          <a:xfrm>
            <a:off x="1179226" y="826680"/>
            <a:ext cx="9833548" cy="1325563"/>
          </a:xfrm>
        </p:spPr>
        <p:txBody>
          <a:bodyPr>
            <a:normAutofit/>
          </a:bodyPr>
          <a:lstStyle/>
          <a:p>
            <a:pPr algn="ctr"/>
            <a:r>
              <a:rPr lang="fr-FR" sz="4000" dirty="0">
                <a:solidFill>
                  <a:srgbClr val="FFFFFF"/>
                </a:solidFill>
              </a:rPr>
              <a:t>Explication du défi </a:t>
            </a:r>
            <a:endParaRPr lang="fr-CA" sz="4000" dirty="0">
              <a:solidFill>
                <a:srgbClr val="FFFFFF"/>
              </a:solidFill>
            </a:endParaRPr>
          </a:p>
        </p:txBody>
      </p:sp>
      <p:sp>
        <p:nvSpPr>
          <p:cNvPr id="3" name="Espace réservé du contenu 2">
            <a:extLst>
              <a:ext uri="{FF2B5EF4-FFF2-40B4-BE49-F238E27FC236}">
                <a16:creationId xmlns:a16="http://schemas.microsoft.com/office/drawing/2014/main" id="{E7B0329D-C954-4183-A1FB-0A2EBA08685E}"/>
              </a:ext>
            </a:extLst>
          </p:cNvPr>
          <p:cNvSpPr>
            <a:spLocks noGrp="1"/>
          </p:cNvSpPr>
          <p:nvPr>
            <p:ph idx="1"/>
          </p:nvPr>
        </p:nvSpPr>
        <p:spPr>
          <a:xfrm>
            <a:off x="1179226" y="3092970"/>
            <a:ext cx="9833548" cy="2693976"/>
          </a:xfrm>
        </p:spPr>
        <p:txBody>
          <a:bodyPr>
            <a:normAutofit/>
          </a:bodyPr>
          <a:lstStyle/>
          <a:p>
            <a:pPr marL="0" indent="0">
              <a:buNone/>
            </a:pPr>
            <a:r>
              <a:rPr lang="fr-CA" sz="2000" dirty="0">
                <a:solidFill>
                  <a:srgbClr val="000000"/>
                </a:solidFill>
              </a:rPr>
              <a:t>WCAG (</a:t>
            </a:r>
            <a:r>
              <a:rPr lang="fr-CA" sz="2000">
                <a:solidFill>
                  <a:srgbClr val="000000"/>
                </a:solidFill>
              </a:rPr>
              <a:t>accessibilité du web</a:t>
            </a:r>
            <a:r>
              <a:rPr lang="fr-CA" sz="2000" dirty="0">
                <a:solidFill>
                  <a:srgbClr val="000000"/>
                </a:solidFill>
              </a:rPr>
              <a:t>) permet aux personnes qui ont des handicaps de mieux naviguer sur le web. L’</a:t>
            </a:r>
            <a:r>
              <a:rPr lang="fr-CA" sz="2000" b="1">
                <a:solidFill>
                  <a:srgbClr val="000000"/>
                </a:solidFill>
              </a:rPr>
              <a:t> </a:t>
            </a:r>
            <a:r>
              <a:rPr lang="fr-CA" sz="2000">
                <a:solidFill>
                  <a:srgbClr val="000000"/>
                </a:solidFill>
              </a:rPr>
              <a:t>accessibilité du web a pour but de </a:t>
            </a:r>
            <a:r>
              <a:rPr lang="fr-FR" sz="2000">
                <a:solidFill>
                  <a:srgbClr val="000000"/>
                </a:solidFill>
              </a:rPr>
              <a:t>réduire ou supprimer les obstacles qui empêchent les utilisateurs d'accéder à des contenus ou d'interagir avec des services comme affiché du texte explicatif quand une image n’est pas affiché ou facilité la lecture pour les personnes avec un handicap de la vue a l’aide de la taille et de la couleur du texte.</a:t>
            </a:r>
            <a:endParaRPr lang="fr-CA" sz="2000" dirty="0">
              <a:solidFill>
                <a:srgbClr val="000000"/>
              </a:solidFill>
            </a:endParaRPr>
          </a:p>
          <a:p>
            <a:pPr marL="0" indent="0">
              <a:buNone/>
            </a:pPr>
            <a:endParaRPr lang="fr-CA" sz="2000" dirty="0">
              <a:solidFill>
                <a:srgbClr val="000000"/>
              </a:solidFill>
            </a:endParaRPr>
          </a:p>
          <a:p>
            <a:endParaRPr lang="fr-CA" sz="2000" dirty="0">
              <a:solidFill>
                <a:srgbClr val="000000"/>
              </a:solidFill>
            </a:endParaRPr>
          </a:p>
        </p:txBody>
      </p:sp>
    </p:spTree>
    <p:extLst>
      <p:ext uri="{BB962C8B-B14F-4D97-AF65-F5344CB8AC3E}">
        <p14:creationId xmlns:p14="http://schemas.microsoft.com/office/powerpoint/2010/main" val="414624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B2A16-554C-41AF-8756-FB173D9C364A}"/>
              </a:ext>
            </a:extLst>
          </p:cNvPr>
          <p:cNvSpPr>
            <a:spLocks noGrp="1"/>
          </p:cNvSpPr>
          <p:nvPr>
            <p:ph type="title"/>
          </p:nvPr>
        </p:nvSpPr>
        <p:spPr>
          <a:xfrm>
            <a:off x="838200" y="365125"/>
            <a:ext cx="10515600" cy="1325563"/>
          </a:xfrm>
        </p:spPr>
        <p:txBody>
          <a:bodyPr>
            <a:normAutofit/>
          </a:bodyPr>
          <a:lstStyle/>
          <a:p>
            <a:r>
              <a:rPr lang="fr-FR"/>
              <a:t>Pourquoi c’était un défi pour vous? </a:t>
            </a:r>
            <a:endParaRPr lang="fr-CA"/>
          </a:p>
        </p:txBody>
      </p:sp>
      <p:graphicFrame>
        <p:nvGraphicFramePr>
          <p:cNvPr id="6" name="Espace réservé du contenu 2">
            <a:extLst>
              <a:ext uri="{FF2B5EF4-FFF2-40B4-BE49-F238E27FC236}">
                <a16:creationId xmlns:a16="http://schemas.microsoft.com/office/drawing/2014/main" id="{BB4CE2D7-12BE-4AA4-815F-8CBE5E65FBD4}"/>
              </a:ext>
            </a:extLst>
          </p:cNvPr>
          <p:cNvGraphicFramePr>
            <a:graphicFrameLocks noGrp="1"/>
          </p:cNvGraphicFramePr>
          <p:nvPr>
            <p:ph idx="1"/>
            <p:extLst>
              <p:ext uri="{D42A27DB-BD31-4B8C-83A1-F6EECF244321}">
                <p14:modId xmlns:p14="http://schemas.microsoft.com/office/powerpoint/2010/main" val="1612778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76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6B92700-3900-4CC6-8C93-D937A67A53A0}"/>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Pourquoi avez-vous choisi ce défi? </a:t>
            </a:r>
            <a:endParaRPr lang="fr-CA" sz="4000">
              <a:solidFill>
                <a:srgbClr val="FFFFFF"/>
              </a:solidFill>
            </a:endParaRPr>
          </a:p>
        </p:txBody>
      </p:sp>
      <p:sp>
        <p:nvSpPr>
          <p:cNvPr id="3" name="Espace réservé du contenu 2">
            <a:extLst>
              <a:ext uri="{FF2B5EF4-FFF2-40B4-BE49-F238E27FC236}">
                <a16:creationId xmlns:a16="http://schemas.microsoft.com/office/drawing/2014/main" id="{6A1DB1C7-2F3B-4F8E-A25D-2F347D50DD53}"/>
              </a:ext>
            </a:extLst>
          </p:cNvPr>
          <p:cNvSpPr>
            <a:spLocks noGrp="1"/>
          </p:cNvSpPr>
          <p:nvPr>
            <p:ph idx="1"/>
          </p:nvPr>
        </p:nvSpPr>
        <p:spPr>
          <a:xfrm>
            <a:off x="1179226" y="3092970"/>
            <a:ext cx="9833548" cy="2693976"/>
          </a:xfrm>
        </p:spPr>
        <p:txBody>
          <a:bodyPr>
            <a:normAutofit/>
          </a:bodyPr>
          <a:lstStyle/>
          <a:p>
            <a:pPr marL="0" indent="0">
              <a:buNone/>
            </a:pPr>
            <a:r>
              <a:rPr lang="fr-CA" sz="2000">
                <a:solidFill>
                  <a:srgbClr val="000000"/>
                </a:solidFill>
              </a:rPr>
              <a:t>Comme nous avons été obligé d’utilisé les requis techniques imposé par le clients, nous devions choisir parmi les choix qui nous a été imposé. Nous avons donc choisi l’accessibilité (WCAG).</a:t>
            </a:r>
          </a:p>
        </p:txBody>
      </p:sp>
    </p:spTree>
    <p:extLst>
      <p:ext uri="{BB962C8B-B14F-4D97-AF65-F5344CB8AC3E}">
        <p14:creationId xmlns:p14="http://schemas.microsoft.com/office/powerpoint/2010/main" val="84946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736B04C-ADF2-4C59-AD1A-EE1319F16B76}"/>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Son utilisation et sa pertinence </a:t>
            </a:r>
            <a:endParaRPr lang="fr-CA" sz="4000">
              <a:solidFill>
                <a:srgbClr val="FFFFFF"/>
              </a:solidFill>
            </a:endParaRPr>
          </a:p>
        </p:txBody>
      </p:sp>
      <p:sp>
        <p:nvSpPr>
          <p:cNvPr id="13" name="Espace réservé du contenu 2">
            <a:extLst>
              <a:ext uri="{FF2B5EF4-FFF2-40B4-BE49-F238E27FC236}">
                <a16:creationId xmlns:a16="http://schemas.microsoft.com/office/drawing/2014/main" id="{2A4B29CC-7369-4A8C-A075-D38F92647C31}"/>
              </a:ext>
            </a:extLst>
          </p:cNvPr>
          <p:cNvSpPr>
            <a:spLocks noGrp="1"/>
          </p:cNvSpPr>
          <p:nvPr>
            <p:ph idx="1"/>
          </p:nvPr>
        </p:nvSpPr>
        <p:spPr>
          <a:xfrm>
            <a:off x="1179226" y="3092970"/>
            <a:ext cx="9833548" cy="2693976"/>
          </a:xfrm>
        </p:spPr>
        <p:txBody>
          <a:bodyPr>
            <a:normAutofit/>
          </a:bodyPr>
          <a:lstStyle/>
          <a:p>
            <a:endParaRPr lang="fr-CA" sz="2000" dirty="0">
              <a:solidFill>
                <a:srgbClr val="000000"/>
              </a:solidFill>
            </a:endParaRPr>
          </a:p>
          <a:p>
            <a:r>
              <a:rPr lang="fr-CA" sz="2000" dirty="0">
                <a:solidFill>
                  <a:srgbClr val="000000"/>
                </a:solidFill>
              </a:rPr>
              <a:t>Permet la standardisation des pages web.</a:t>
            </a:r>
          </a:p>
          <a:p>
            <a:r>
              <a:rPr lang="fr-CA" sz="2000" dirty="0">
                <a:solidFill>
                  <a:srgbClr val="000000"/>
                </a:solidFill>
              </a:rPr>
              <a:t>Permet aux personnes avec des handicapes d’avoir accès au site avec plus de facilité.</a:t>
            </a:r>
          </a:p>
        </p:txBody>
      </p:sp>
    </p:spTree>
    <p:extLst>
      <p:ext uri="{BB962C8B-B14F-4D97-AF65-F5344CB8AC3E}">
        <p14:creationId xmlns:p14="http://schemas.microsoft.com/office/powerpoint/2010/main" val="25862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61770B-35B0-439D-8F6C-CB7F65088346}"/>
              </a:ext>
            </a:extLst>
          </p:cNvPr>
          <p:cNvSpPr>
            <a:spLocks noGrp="1"/>
          </p:cNvSpPr>
          <p:nvPr>
            <p:ph type="title"/>
          </p:nvPr>
        </p:nvSpPr>
        <p:spPr/>
        <p:txBody>
          <a:bodyPr/>
          <a:lstStyle/>
          <a:p>
            <a:r>
              <a:rPr lang="fr-CA" dirty="0"/>
              <a:t>Fonctionnement</a:t>
            </a:r>
          </a:p>
        </p:txBody>
      </p:sp>
      <p:sp>
        <p:nvSpPr>
          <p:cNvPr id="3" name="Espace réservé du contenu 2">
            <a:extLst>
              <a:ext uri="{FF2B5EF4-FFF2-40B4-BE49-F238E27FC236}">
                <a16:creationId xmlns:a16="http://schemas.microsoft.com/office/drawing/2014/main" id="{83739C54-2F2D-45C1-B28A-345F15B488A3}"/>
              </a:ext>
            </a:extLst>
          </p:cNvPr>
          <p:cNvSpPr>
            <a:spLocks noGrp="1"/>
          </p:cNvSpPr>
          <p:nvPr>
            <p:ph idx="1"/>
          </p:nvPr>
        </p:nvSpPr>
        <p:spPr>
          <a:xfrm>
            <a:off x="838200" y="1466851"/>
            <a:ext cx="10515600" cy="3165416"/>
          </a:xfrm>
        </p:spPr>
        <p:txBody>
          <a:bodyPr>
            <a:normAutofit/>
          </a:bodyPr>
          <a:lstStyle/>
          <a:p>
            <a:pPr marL="0" indent="0">
              <a:buNone/>
            </a:pPr>
            <a:r>
              <a:rPr lang="fr-CA" dirty="0">
                <a:solidFill>
                  <a:srgbClr val="000000"/>
                </a:solidFill>
              </a:rPr>
              <a:t>On peut aller sur des sites spécialisés pour évalué notre site comme</a:t>
            </a:r>
          </a:p>
          <a:p>
            <a:pPr marL="0" indent="0">
              <a:buNone/>
            </a:pPr>
            <a:r>
              <a:rPr lang="fr-CA" dirty="0">
                <a:solidFill>
                  <a:srgbClr val="000000"/>
                </a:solidFill>
              </a:rPr>
              <a:t> </a:t>
            </a:r>
            <a:r>
              <a:rPr lang="fr-CA" dirty="0">
                <a:solidFill>
                  <a:srgbClr val="000000"/>
                </a:solidFill>
                <a:hlinkClick r:id="rId2"/>
              </a:rPr>
              <a:t>https://webaim.org/resources/</a:t>
            </a:r>
            <a:r>
              <a:rPr lang="fr-CA" dirty="0">
                <a:solidFill>
                  <a:srgbClr val="000000"/>
                </a:solidFill>
              </a:rPr>
              <a:t> </a:t>
            </a:r>
          </a:p>
          <a:p>
            <a:pPr marL="0" indent="0">
              <a:buNone/>
            </a:pPr>
            <a:endParaRPr lang="fr-CA" dirty="0">
              <a:solidFill>
                <a:srgbClr val="000000"/>
              </a:solidFill>
            </a:endParaRPr>
          </a:p>
          <a:p>
            <a:pPr marL="0" indent="0">
              <a:buNone/>
            </a:pPr>
            <a:endParaRPr lang="fr-CA" dirty="0">
              <a:solidFill>
                <a:srgbClr val="000000"/>
              </a:solidFill>
            </a:endParaRPr>
          </a:p>
          <a:p>
            <a:pPr marL="0" indent="0">
              <a:buNone/>
            </a:pPr>
            <a:r>
              <a:rPr lang="fr-CA" dirty="0">
                <a:solidFill>
                  <a:srgbClr val="000000"/>
                </a:solidFill>
              </a:rPr>
              <a:t>ou </a:t>
            </a:r>
          </a:p>
          <a:p>
            <a:pPr marL="0" indent="0">
              <a:buNone/>
            </a:pPr>
            <a:r>
              <a:rPr lang="fr-CA" dirty="0">
                <a:solidFill>
                  <a:srgbClr val="000000"/>
                </a:solidFill>
                <a:hlinkClick r:id="rId3"/>
              </a:rPr>
              <a:t>http://squizlabs.github.io/HTML_CodeSniffer/</a:t>
            </a:r>
            <a:r>
              <a:rPr lang="fr-CA" dirty="0">
                <a:solidFill>
                  <a:srgbClr val="000000"/>
                </a:solidFill>
              </a:rPr>
              <a:t> .</a:t>
            </a:r>
          </a:p>
          <a:p>
            <a:endParaRPr lang="fr-CA" dirty="0"/>
          </a:p>
        </p:txBody>
      </p:sp>
      <p:pic>
        <p:nvPicPr>
          <p:cNvPr id="4" name="Image 3">
            <a:extLst>
              <a:ext uri="{FF2B5EF4-FFF2-40B4-BE49-F238E27FC236}">
                <a16:creationId xmlns:a16="http://schemas.microsoft.com/office/drawing/2014/main" id="{BBCA0325-400E-462A-882E-1372843E3FB9}"/>
              </a:ext>
            </a:extLst>
          </p:cNvPr>
          <p:cNvPicPr>
            <a:picLocks noChangeAspect="1"/>
          </p:cNvPicPr>
          <p:nvPr/>
        </p:nvPicPr>
        <p:blipFill>
          <a:blip r:embed="rId4"/>
          <a:stretch>
            <a:fillRect/>
          </a:stretch>
        </p:blipFill>
        <p:spPr>
          <a:xfrm>
            <a:off x="914859" y="4546541"/>
            <a:ext cx="6266991" cy="2166559"/>
          </a:xfrm>
          <a:prstGeom prst="rect">
            <a:avLst/>
          </a:prstGeom>
        </p:spPr>
      </p:pic>
      <p:pic>
        <p:nvPicPr>
          <p:cNvPr id="5" name="Image 4">
            <a:extLst>
              <a:ext uri="{FF2B5EF4-FFF2-40B4-BE49-F238E27FC236}">
                <a16:creationId xmlns:a16="http://schemas.microsoft.com/office/drawing/2014/main" id="{8DEC8E98-3FC9-44A0-BEA0-05282D43A8EF}"/>
              </a:ext>
            </a:extLst>
          </p:cNvPr>
          <p:cNvPicPr>
            <a:picLocks noChangeAspect="1"/>
          </p:cNvPicPr>
          <p:nvPr/>
        </p:nvPicPr>
        <p:blipFill>
          <a:blip r:embed="rId5"/>
          <a:stretch>
            <a:fillRect/>
          </a:stretch>
        </p:blipFill>
        <p:spPr>
          <a:xfrm>
            <a:off x="914859" y="2465708"/>
            <a:ext cx="5004220" cy="1114300"/>
          </a:xfrm>
          <a:prstGeom prst="rect">
            <a:avLst/>
          </a:prstGeom>
        </p:spPr>
      </p:pic>
    </p:spTree>
    <p:extLst>
      <p:ext uri="{BB962C8B-B14F-4D97-AF65-F5344CB8AC3E}">
        <p14:creationId xmlns:p14="http://schemas.microsoft.com/office/powerpoint/2010/main" val="168886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9CD605-D4B2-46C0-9A42-342A810A961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Image 3">
            <a:extLst>
              <a:ext uri="{FF2B5EF4-FFF2-40B4-BE49-F238E27FC236}">
                <a16:creationId xmlns:a16="http://schemas.microsoft.com/office/drawing/2014/main" id="{49417ABB-55ED-476D-BFA1-91CBC82AA849}"/>
              </a:ext>
            </a:extLst>
          </p:cNvPr>
          <p:cNvPicPr>
            <a:picLocks noChangeAspect="1"/>
          </p:cNvPicPr>
          <p:nvPr/>
        </p:nvPicPr>
        <p:blipFill>
          <a:blip r:embed="rId2"/>
          <a:stretch>
            <a:fillRect/>
          </a:stretch>
        </p:blipFill>
        <p:spPr>
          <a:xfrm>
            <a:off x="864811" y="1675227"/>
            <a:ext cx="10462377" cy="4394199"/>
          </a:xfrm>
          <a:prstGeom prst="rect">
            <a:avLst/>
          </a:prstGeom>
        </p:spPr>
      </p:pic>
    </p:spTree>
    <p:extLst>
      <p:ext uri="{BB962C8B-B14F-4D97-AF65-F5344CB8AC3E}">
        <p14:creationId xmlns:p14="http://schemas.microsoft.com/office/powerpoint/2010/main" val="232328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6053B76-92C2-4C8E-86EF-A192F37D5FB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Démonstration</a:t>
            </a:r>
          </a:p>
        </p:txBody>
      </p:sp>
    </p:spTree>
    <p:extLst>
      <p:ext uri="{BB962C8B-B14F-4D97-AF65-F5344CB8AC3E}">
        <p14:creationId xmlns:p14="http://schemas.microsoft.com/office/powerpoint/2010/main" val="269105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467E556-1C30-43AA-9ECD-0A37339E3B7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Problème rencontré</a:t>
            </a:r>
          </a:p>
        </p:txBody>
      </p:sp>
    </p:spTree>
    <p:extLst>
      <p:ext uri="{BB962C8B-B14F-4D97-AF65-F5344CB8AC3E}">
        <p14:creationId xmlns:p14="http://schemas.microsoft.com/office/powerpoint/2010/main" val="2789132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668D2859982848A32D1A59A564FB0E" ma:contentTypeVersion="5" ma:contentTypeDescription="Crée un document." ma:contentTypeScope="" ma:versionID="0e26b5bf503d6a0c12ffa314caca9a01">
  <xsd:schema xmlns:xsd="http://www.w3.org/2001/XMLSchema" xmlns:xs="http://www.w3.org/2001/XMLSchema" xmlns:p="http://schemas.microsoft.com/office/2006/metadata/properties" xmlns:ns3="9dd8093c-299d-4394-abad-302533e48a1a" xmlns:ns4="9464fc4d-5a15-4ca9-8daa-b087dd3ea7a0" targetNamespace="http://schemas.microsoft.com/office/2006/metadata/properties" ma:root="true" ma:fieldsID="a5b01f2b2619e3dba1891b5b8c05e1a9" ns3:_="" ns4:_="">
    <xsd:import namespace="9dd8093c-299d-4394-abad-302533e48a1a"/>
    <xsd:import namespace="9464fc4d-5a15-4ca9-8daa-b087dd3ea7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8093c-299d-4394-abad-302533e48a1a"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SharingHintHash" ma:index="10" nillable="true" ma:displayName="Partage du hachage d’indicateu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64fc4d-5a15-4ca9-8daa-b087dd3ea7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23A132-71C2-4969-8EE7-0517C6F1E1B8}">
  <ds:schemaRefs>
    <ds:schemaRef ds:uri="http://schemas.microsoft.com/sharepoint/v3/contenttype/forms"/>
  </ds:schemaRefs>
</ds:datastoreItem>
</file>

<file path=customXml/itemProps2.xml><?xml version="1.0" encoding="utf-8"?>
<ds:datastoreItem xmlns:ds="http://schemas.openxmlformats.org/officeDocument/2006/customXml" ds:itemID="{13836321-5008-48D0-82F4-864B697E3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d8093c-299d-4394-abad-302533e48a1a"/>
    <ds:schemaRef ds:uri="9464fc4d-5a15-4ca9-8daa-b087dd3ea7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73E93-5366-4052-8BF8-679BB0C511FD}">
  <ds:schemaRefs>
    <ds:schemaRef ds:uri="http://purl.org/dc/terms/"/>
    <ds:schemaRef ds:uri="9464fc4d-5a15-4ca9-8daa-b087dd3ea7a0"/>
    <ds:schemaRef ds:uri="http://schemas.microsoft.com/office/2006/documentManagement/types"/>
    <ds:schemaRef ds:uri="http://schemas.microsoft.com/office/infopath/2007/PartnerControls"/>
    <ds:schemaRef ds:uri="http://purl.org/dc/elements/1.1/"/>
    <ds:schemaRef ds:uri="http://schemas.microsoft.com/office/2006/metadata/properties"/>
    <ds:schemaRef ds:uri="9dd8093c-299d-4394-abad-302533e48a1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TotalTime>
  <Words>254</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W.C.A.G.</vt:lpstr>
      <vt:lpstr>Explication du défi </vt:lpstr>
      <vt:lpstr>Pourquoi c’était un défi pour vous? </vt:lpstr>
      <vt:lpstr>Pourquoi avez-vous choisi ce défi? </vt:lpstr>
      <vt:lpstr>Son utilisation et sa pertinence </vt:lpstr>
      <vt:lpstr>Fonctionnement</vt:lpstr>
      <vt:lpstr>Example</vt:lpstr>
      <vt:lpstr>Démonstration</vt:lpstr>
      <vt:lpstr>Problème rencontré</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W.C.A.G.</dc:title>
  <dc:creator>Johnatan Fortier-Roy</dc:creator>
  <cp:lastModifiedBy>Johnatan Fortier-Roy</cp:lastModifiedBy>
  <cp:revision>3</cp:revision>
  <dcterms:created xsi:type="dcterms:W3CDTF">2020-05-19T20:24:10Z</dcterms:created>
  <dcterms:modified xsi:type="dcterms:W3CDTF">2020-05-19T20:54:33Z</dcterms:modified>
</cp:coreProperties>
</file>