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73" r:id="rId3"/>
    <p:sldId id="257" r:id="rId4"/>
    <p:sldId id="259" r:id="rId5"/>
    <p:sldId id="272" r:id="rId6"/>
    <p:sldId id="260" r:id="rId7"/>
    <p:sldId id="269" r:id="rId8"/>
    <p:sldId id="271" r:id="rId9"/>
    <p:sldId id="270" r:id="rId10"/>
    <p:sldId id="274" r:id="rId11"/>
    <p:sldId id="27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  <a:srgbClr val="6895C6"/>
    <a:srgbClr val="A0BCDE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E59F71-C637-4C17-85FD-7364126AA235}" type="doc">
      <dgm:prSet loTypeId="urn:microsoft.com/office/officeart/2005/8/layout/radial6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680A807B-E491-424A-B266-DA309FD48E7A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rPr>
            <a:t>Rubric Assessment </a:t>
          </a:r>
        </a:p>
        <a:p>
          <a:r>
            <a: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rPr>
            <a:t>(85%)</a:t>
          </a:r>
          <a:endParaRPr lang="en-SG" sz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49EA515-03DC-440C-B8E4-15FF9D4282D3}" type="parTrans" cxnId="{3FDF9D49-B738-4F9D-B225-1751161C350D}">
      <dgm:prSet/>
      <dgm:spPr/>
      <dgm:t>
        <a:bodyPr/>
        <a:lstStyle/>
        <a:p>
          <a:endParaRPr lang="en-SG" sz="1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6F0D314-8E4F-419A-A809-5DFBF095B6EF}" type="sibTrans" cxnId="{3FDF9D49-B738-4F9D-B225-1751161C350D}">
      <dgm:prSet/>
      <dgm:spPr/>
      <dgm:t>
        <a:bodyPr/>
        <a:lstStyle/>
        <a:p>
          <a:endParaRPr lang="en-SG" sz="1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8333514-2B43-473B-8334-C40898345F4C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rPr>
            <a:t>Assignment Rubric (25%)</a:t>
          </a:r>
          <a:endParaRPr lang="en-SG" sz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9155E35-36F2-4985-AA4C-88524D40925B}" type="parTrans" cxnId="{A2251B2B-2299-44A5-B20D-002E35272D8A}">
      <dgm:prSet/>
      <dgm:spPr/>
      <dgm:t>
        <a:bodyPr/>
        <a:lstStyle/>
        <a:p>
          <a:endParaRPr lang="en-SG" sz="1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E21380B-86D7-4A03-BA4D-3AFD402500BF}" type="sibTrans" cxnId="{A2251B2B-2299-44A5-B20D-002E35272D8A}">
      <dgm:prSet/>
      <dgm:spPr/>
      <dgm:t>
        <a:bodyPr/>
        <a:lstStyle/>
        <a:p>
          <a:endParaRPr lang="en-SG" sz="1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9B31858-7E1A-4B57-A824-81D8B11900A9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rPr>
            <a:t>Project Report Rubric (15%)</a:t>
          </a:r>
          <a:endParaRPr lang="en-SG" sz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6A999A3-404E-4AA4-8C81-C191C6FDDDE3}" type="parTrans" cxnId="{36BF26BE-2669-417D-8209-9314FDE3249E}">
      <dgm:prSet/>
      <dgm:spPr/>
      <dgm:t>
        <a:bodyPr/>
        <a:lstStyle/>
        <a:p>
          <a:endParaRPr lang="en-SG" sz="1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547CD25-163C-4677-8C15-7857CF723E13}" type="sibTrans" cxnId="{36BF26BE-2669-417D-8209-9314FDE3249E}">
      <dgm:prSet/>
      <dgm:spPr/>
      <dgm:t>
        <a:bodyPr/>
        <a:lstStyle/>
        <a:p>
          <a:endParaRPr lang="en-SG" sz="1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A63CA93-7FF9-45A1-B080-9EB26D2D97F0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rPr>
            <a:t>Project Prototype Rubric (25%)</a:t>
          </a:r>
          <a:endParaRPr lang="en-SG" sz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87561E2-4EC7-4547-95D0-A4EE71B422DF}" type="parTrans" cxnId="{7EFFE922-6BCD-447E-9062-CFA1661D6616}">
      <dgm:prSet/>
      <dgm:spPr/>
      <dgm:t>
        <a:bodyPr/>
        <a:lstStyle/>
        <a:p>
          <a:endParaRPr lang="en-SG" sz="1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12C8EA6-97D4-42E4-9CA1-5162DF6C80C2}" type="sibTrans" cxnId="{7EFFE922-6BCD-447E-9062-CFA1661D6616}">
      <dgm:prSet/>
      <dgm:spPr/>
      <dgm:t>
        <a:bodyPr/>
        <a:lstStyle/>
        <a:p>
          <a:endParaRPr lang="en-SG" sz="1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FD02229-9E7E-4619-ABB5-3F66B946EA03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rPr>
            <a:t>Project Presentation Rubric (10%)</a:t>
          </a:r>
          <a:endParaRPr lang="en-SG" sz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23DE387-AA8B-4CF6-98A4-79CC9D9C80CB}" type="parTrans" cxnId="{FE2CE59B-CAB6-4573-A700-BEF20B5D5D41}">
      <dgm:prSet/>
      <dgm:spPr/>
      <dgm:t>
        <a:bodyPr/>
        <a:lstStyle/>
        <a:p>
          <a:endParaRPr lang="en-SG" sz="1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A2940B0-2AA2-43F4-A338-114383B288ED}" type="sibTrans" cxnId="{FE2CE59B-CAB6-4573-A700-BEF20B5D5D41}">
      <dgm:prSet/>
      <dgm:spPr/>
      <dgm:t>
        <a:bodyPr/>
        <a:lstStyle/>
        <a:p>
          <a:endParaRPr lang="en-SG" sz="1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7DF5E7-C1D6-47F8-85BA-32E9197FA208}">
      <dgm:prSet phldrT="[Text]" custT="1"/>
      <dgm:spPr/>
      <dgm:t>
        <a:bodyPr/>
        <a:lstStyle/>
        <a:p>
          <a:r>
            <a:rPr lang="en-US" sz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rPr>
            <a:t>Critical Core Skill Rubric (10%)</a:t>
          </a:r>
          <a:endParaRPr lang="en-SG" sz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F0AFCA3-2FA2-425E-BE36-D47A411EFA95}" type="parTrans" cxnId="{C8314BCD-DF17-4AD3-8B8A-C4125D284DE1}">
      <dgm:prSet/>
      <dgm:spPr/>
      <dgm:t>
        <a:bodyPr/>
        <a:lstStyle/>
        <a:p>
          <a:endParaRPr lang="en-SG"/>
        </a:p>
      </dgm:t>
    </dgm:pt>
    <dgm:pt modelId="{B51036E8-38A9-400C-957A-03299F332456}" type="sibTrans" cxnId="{C8314BCD-DF17-4AD3-8B8A-C4125D284DE1}">
      <dgm:prSet/>
      <dgm:spPr/>
      <dgm:t>
        <a:bodyPr/>
        <a:lstStyle/>
        <a:p>
          <a:endParaRPr lang="en-SG"/>
        </a:p>
      </dgm:t>
    </dgm:pt>
    <dgm:pt modelId="{952C6BFE-1203-492F-AC02-1BE03E239B5E}" type="pres">
      <dgm:prSet presAssocID="{4FE59F71-C637-4C17-85FD-7364126AA23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D62DA02-35B6-4E08-82D9-D1E9C15B45D2}" type="pres">
      <dgm:prSet presAssocID="{680A807B-E491-424A-B266-DA309FD48E7A}" presName="centerShape" presStyleLbl="node0" presStyleIdx="0" presStyleCnt="1"/>
      <dgm:spPr/>
    </dgm:pt>
    <dgm:pt modelId="{3EC3FCE0-5620-4AAF-943C-D14445DDF115}" type="pres">
      <dgm:prSet presAssocID="{68333514-2B43-473B-8334-C40898345F4C}" presName="node" presStyleLbl="node1" presStyleIdx="0" presStyleCnt="5">
        <dgm:presLayoutVars>
          <dgm:bulletEnabled val="1"/>
        </dgm:presLayoutVars>
      </dgm:prSet>
      <dgm:spPr/>
    </dgm:pt>
    <dgm:pt modelId="{F2A2F33E-A898-403B-804C-F46F888D3361}" type="pres">
      <dgm:prSet presAssocID="{68333514-2B43-473B-8334-C40898345F4C}" presName="dummy" presStyleCnt="0"/>
      <dgm:spPr/>
    </dgm:pt>
    <dgm:pt modelId="{8A7C7532-FDEB-427D-89E5-39CEE263CD5C}" type="pres">
      <dgm:prSet presAssocID="{6E21380B-86D7-4A03-BA4D-3AFD402500BF}" presName="sibTrans" presStyleLbl="sibTrans2D1" presStyleIdx="0" presStyleCnt="5"/>
      <dgm:spPr/>
    </dgm:pt>
    <dgm:pt modelId="{A8B1E0A8-4695-4089-94E5-0D0D8DC95ED7}" type="pres">
      <dgm:prSet presAssocID="{09B31858-7E1A-4B57-A824-81D8B11900A9}" presName="node" presStyleLbl="node1" presStyleIdx="1" presStyleCnt="5">
        <dgm:presLayoutVars>
          <dgm:bulletEnabled val="1"/>
        </dgm:presLayoutVars>
      </dgm:prSet>
      <dgm:spPr/>
    </dgm:pt>
    <dgm:pt modelId="{8E5AA5F8-712B-4165-96EE-78EE2BFF1C20}" type="pres">
      <dgm:prSet presAssocID="{09B31858-7E1A-4B57-A824-81D8B11900A9}" presName="dummy" presStyleCnt="0"/>
      <dgm:spPr/>
    </dgm:pt>
    <dgm:pt modelId="{CC13C508-BFD8-430C-A146-0381E97D8486}" type="pres">
      <dgm:prSet presAssocID="{E547CD25-163C-4677-8C15-7857CF723E13}" presName="sibTrans" presStyleLbl="sibTrans2D1" presStyleIdx="1" presStyleCnt="5"/>
      <dgm:spPr/>
    </dgm:pt>
    <dgm:pt modelId="{14BCBE45-0271-4860-8B3E-D0FF9B00FBD1}" type="pres">
      <dgm:prSet presAssocID="{AA63CA93-7FF9-45A1-B080-9EB26D2D97F0}" presName="node" presStyleLbl="node1" presStyleIdx="2" presStyleCnt="5">
        <dgm:presLayoutVars>
          <dgm:bulletEnabled val="1"/>
        </dgm:presLayoutVars>
      </dgm:prSet>
      <dgm:spPr/>
    </dgm:pt>
    <dgm:pt modelId="{A564E01C-FFC7-4DEB-9191-8FF1A4494959}" type="pres">
      <dgm:prSet presAssocID="{AA63CA93-7FF9-45A1-B080-9EB26D2D97F0}" presName="dummy" presStyleCnt="0"/>
      <dgm:spPr/>
    </dgm:pt>
    <dgm:pt modelId="{DEDC79AE-3A0F-4185-895E-9531D67BD292}" type="pres">
      <dgm:prSet presAssocID="{712C8EA6-97D4-42E4-9CA1-5162DF6C80C2}" presName="sibTrans" presStyleLbl="sibTrans2D1" presStyleIdx="2" presStyleCnt="5"/>
      <dgm:spPr/>
    </dgm:pt>
    <dgm:pt modelId="{05B72387-6389-4E92-9C83-156346440905}" type="pres">
      <dgm:prSet presAssocID="{5FD02229-9E7E-4619-ABB5-3F66B946EA03}" presName="node" presStyleLbl="node1" presStyleIdx="3" presStyleCnt="5">
        <dgm:presLayoutVars>
          <dgm:bulletEnabled val="1"/>
        </dgm:presLayoutVars>
      </dgm:prSet>
      <dgm:spPr/>
    </dgm:pt>
    <dgm:pt modelId="{ABCCB81F-7E6B-4012-8736-7A52A1E88282}" type="pres">
      <dgm:prSet presAssocID="{5FD02229-9E7E-4619-ABB5-3F66B946EA03}" presName="dummy" presStyleCnt="0"/>
      <dgm:spPr/>
    </dgm:pt>
    <dgm:pt modelId="{274603F8-4E89-4059-B09A-C8DAD1D2EB72}" type="pres">
      <dgm:prSet presAssocID="{5A2940B0-2AA2-43F4-A338-114383B288ED}" presName="sibTrans" presStyleLbl="sibTrans2D1" presStyleIdx="3" presStyleCnt="5"/>
      <dgm:spPr/>
    </dgm:pt>
    <dgm:pt modelId="{88C857AB-824D-4FC3-BF97-C36C0D9CFEAC}" type="pres">
      <dgm:prSet presAssocID="{DE7DF5E7-C1D6-47F8-85BA-32E9197FA208}" presName="node" presStyleLbl="node1" presStyleIdx="4" presStyleCnt="5">
        <dgm:presLayoutVars>
          <dgm:bulletEnabled val="1"/>
        </dgm:presLayoutVars>
      </dgm:prSet>
      <dgm:spPr/>
    </dgm:pt>
    <dgm:pt modelId="{52D30FE5-5566-441D-BB2E-173F6E93D4C4}" type="pres">
      <dgm:prSet presAssocID="{DE7DF5E7-C1D6-47F8-85BA-32E9197FA208}" presName="dummy" presStyleCnt="0"/>
      <dgm:spPr/>
    </dgm:pt>
    <dgm:pt modelId="{D314EAF2-0B2B-495B-8F9B-1EFD391FD527}" type="pres">
      <dgm:prSet presAssocID="{B51036E8-38A9-400C-957A-03299F332456}" presName="sibTrans" presStyleLbl="sibTrans2D1" presStyleIdx="4" presStyleCnt="5"/>
      <dgm:spPr/>
    </dgm:pt>
  </dgm:ptLst>
  <dgm:cxnLst>
    <dgm:cxn modelId="{63192A0E-BFB1-4823-BDF1-75F74910896C}" type="presOf" srcId="{680A807B-E491-424A-B266-DA309FD48E7A}" destId="{FD62DA02-35B6-4E08-82D9-D1E9C15B45D2}" srcOrd="0" destOrd="0" presId="urn:microsoft.com/office/officeart/2005/8/layout/radial6"/>
    <dgm:cxn modelId="{D639761E-2985-466C-A787-BA4593052014}" type="presOf" srcId="{5FD02229-9E7E-4619-ABB5-3F66B946EA03}" destId="{05B72387-6389-4E92-9C83-156346440905}" srcOrd="0" destOrd="0" presId="urn:microsoft.com/office/officeart/2005/8/layout/radial6"/>
    <dgm:cxn modelId="{7EFFE922-6BCD-447E-9062-CFA1661D6616}" srcId="{680A807B-E491-424A-B266-DA309FD48E7A}" destId="{AA63CA93-7FF9-45A1-B080-9EB26D2D97F0}" srcOrd="2" destOrd="0" parTransId="{687561E2-4EC7-4547-95D0-A4EE71B422DF}" sibTransId="{712C8EA6-97D4-42E4-9CA1-5162DF6C80C2}"/>
    <dgm:cxn modelId="{A2251B2B-2299-44A5-B20D-002E35272D8A}" srcId="{680A807B-E491-424A-B266-DA309FD48E7A}" destId="{68333514-2B43-473B-8334-C40898345F4C}" srcOrd="0" destOrd="0" parTransId="{B9155E35-36F2-4985-AA4C-88524D40925B}" sibTransId="{6E21380B-86D7-4A03-BA4D-3AFD402500BF}"/>
    <dgm:cxn modelId="{EFB26936-E307-49E5-BB56-94099F9FFA11}" type="presOf" srcId="{5A2940B0-2AA2-43F4-A338-114383B288ED}" destId="{274603F8-4E89-4059-B09A-C8DAD1D2EB72}" srcOrd="0" destOrd="0" presId="urn:microsoft.com/office/officeart/2005/8/layout/radial6"/>
    <dgm:cxn modelId="{0DE54537-E164-42C5-970C-57C86CFE9DE9}" type="presOf" srcId="{4FE59F71-C637-4C17-85FD-7364126AA235}" destId="{952C6BFE-1203-492F-AC02-1BE03E239B5E}" srcOrd="0" destOrd="0" presId="urn:microsoft.com/office/officeart/2005/8/layout/radial6"/>
    <dgm:cxn modelId="{EC98B937-4E20-492D-BB00-126ABE27B39D}" type="presOf" srcId="{E547CD25-163C-4677-8C15-7857CF723E13}" destId="{CC13C508-BFD8-430C-A146-0381E97D8486}" srcOrd="0" destOrd="0" presId="urn:microsoft.com/office/officeart/2005/8/layout/radial6"/>
    <dgm:cxn modelId="{3FDF9D49-B738-4F9D-B225-1751161C350D}" srcId="{4FE59F71-C637-4C17-85FD-7364126AA235}" destId="{680A807B-E491-424A-B266-DA309FD48E7A}" srcOrd="0" destOrd="0" parTransId="{349EA515-03DC-440C-B8E4-15FF9D4282D3}" sibTransId="{C6F0D314-8E4F-419A-A809-5DFBF095B6EF}"/>
    <dgm:cxn modelId="{50377B5A-1A3D-4E47-8DE5-17921DE30619}" type="presOf" srcId="{09B31858-7E1A-4B57-A824-81D8B11900A9}" destId="{A8B1E0A8-4695-4089-94E5-0D0D8DC95ED7}" srcOrd="0" destOrd="0" presId="urn:microsoft.com/office/officeart/2005/8/layout/radial6"/>
    <dgm:cxn modelId="{980C0E83-AE36-4FC7-9B9E-38416E393034}" type="presOf" srcId="{68333514-2B43-473B-8334-C40898345F4C}" destId="{3EC3FCE0-5620-4AAF-943C-D14445DDF115}" srcOrd="0" destOrd="0" presId="urn:microsoft.com/office/officeart/2005/8/layout/radial6"/>
    <dgm:cxn modelId="{99935085-465D-417E-A6E4-BDB661211D6D}" type="presOf" srcId="{DE7DF5E7-C1D6-47F8-85BA-32E9197FA208}" destId="{88C857AB-824D-4FC3-BF97-C36C0D9CFEAC}" srcOrd="0" destOrd="0" presId="urn:microsoft.com/office/officeart/2005/8/layout/radial6"/>
    <dgm:cxn modelId="{04989690-D942-4DBC-B571-17173A618D6C}" type="presOf" srcId="{6E21380B-86D7-4A03-BA4D-3AFD402500BF}" destId="{8A7C7532-FDEB-427D-89E5-39CEE263CD5C}" srcOrd="0" destOrd="0" presId="urn:microsoft.com/office/officeart/2005/8/layout/radial6"/>
    <dgm:cxn modelId="{FE2CE59B-CAB6-4573-A700-BEF20B5D5D41}" srcId="{680A807B-E491-424A-B266-DA309FD48E7A}" destId="{5FD02229-9E7E-4619-ABB5-3F66B946EA03}" srcOrd="3" destOrd="0" parTransId="{523DE387-AA8B-4CF6-98A4-79CC9D9C80CB}" sibTransId="{5A2940B0-2AA2-43F4-A338-114383B288ED}"/>
    <dgm:cxn modelId="{26FBABA6-6EA3-41B0-9157-1F78570E78D5}" type="presOf" srcId="{B51036E8-38A9-400C-957A-03299F332456}" destId="{D314EAF2-0B2B-495B-8F9B-1EFD391FD527}" srcOrd="0" destOrd="0" presId="urn:microsoft.com/office/officeart/2005/8/layout/radial6"/>
    <dgm:cxn modelId="{36BF26BE-2669-417D-8209-9314FDE3249E}" srcId="{680A807B-E491-424A-B266-DA309FD48E7A}" destId="{09B31858-7E1A-4B57-A824-81D8B11900A9}" srcOrd="1" destOrd="0" parTransId="{56A999A3-404E-4AA4-8C81-C191C6FDDDE3}" sibTransId="{E547CD25-163C-4677-8C15-7857CF723E13}"/>
    <dgm:cxn modelId="{C8314BCD-DF17-4AD3-8B8A-C4125D284DE1}" srcId="{680A807B-E491-424A-B266-DA309FD48E7A}" destId="{DE7DF5E7-C1D6-47F8-85BA-32E9197FA208}" srcOrd="4" destOrd="0" parTransId="{AF0AFCA3-2FA2-425E-BE36-D47A411EFA95}" sibTransId="{B51036E8-38A9-400C-957A-03299F332456}"/>
    <dgm:cxn modelId="{60AC7FD7-0549-4091-BBD7-EC5659781C2F}" type="presOf" srcId="{712C8EA6-97D4-42E4-9CA1-5162DF6C80C2}" destId="{DEDC79AE-3A0F-4185-895E-9531D67BD292}" srcOrd="0" destOrd="0" presId="urn:microsoft.com/office/officeart/2005/8/layout/radial6"/>
    <dgm:cxn modelId="{3CD247EF-17EF-4859-8040-28E6CEF0BC21}" type="presOf" srcId="{AA63CA93-7FF9-45A1-B080-9EB26D2D97F0}" destId="{14BCBE45-0271-4860-8B3E-D0FF9B00FBD1}" srcOrd="0" destOrd="0" presId="urn:microsoft.com/office/officeart/2005/8/layout/radial6"/>
    <dgm:cxn modelId="{E0043B74-AA8D-4407-9FE6-2091D58DFD13}" type="presParOf" srcId="{952C6BFE-1203-492F-AC02-1BE03E239B5E}" destId="{FD62DA02-35B6-4E08-82D9-D1E9C15B45D2}" srcOrd="0" destOrd="0" presId="urn:microsoft.com/office/officeart/2005/8/layout/radial6"/>
    <dgm:cxn modelId="{197C4FA9-5F2C-490C-A0E2-47E20D154C9F}" type="presParOf" srcId="{952C6BFE-1203-492F-AC02-1BE03E239B5E}" destId="{3EC3FCE0-5620-4AAF-943C-D14445DDF115}" srcOrd="1" destOrd="0" presId="urn:microsoft.com/office/officeart/2005/8/layout/radial6"/>
    <dgm:cxn modelId="{C993DA49-62A6-4CFE-850F-BDC827E49229}" type="presParOf" srcId="{952C6BFE-1203-492F-AC02-1BE03E239B5E}" destId="{F2A2F33E-A898-403B-804C-F46F888D3361}" srcOrd="2" destOrd="0" presId="urn:microsoft.com/office/officeart/2005/8/layout/radial6"/>
    <dgm:cxn modelId="{5D07D0E1-CE6F-4D6A-835C-A7F148D2655B}" type="presParOf" srcId="{952C6BFE-1203-492F-AC02-1BE03E239B5E}" destId="{8A7C7532-FDEB-427D-89E5-39CEE263CD5C}" srcOrd="3" destOrd="0" presId="urn:microsoft.com/office/officeart/2005/8/layout/radial6"/>
    <dgm:cxn modelId="{E5CD9CBA-8CD7-458A-B8B2-99454B5FADB4}" type="presParOf" srcId="{952C6BFE-1203-492F-AC02-1BE03E239B5E}" destId="{A8B1E0A8-4695-4089-94E5-0D0D8DC95ED7}" srcOrd="4" destOrd="0" presId="urn:microsoft.com/office/officeart/2005/8/layout/radial6"/>
    <dgm:cxn modelId="{D15F9C0B-6456-4236-8CD2-283ADF6742A5}" type="presParOf" srcId="{952C6BFE-1203-492F-AC02-1BE03E239B5E}" destId="{8E5AA5F8-712B-4165-96EE-78EE2BFF1C20}" srcOrd="5" destOrd="0" presId="urn:microsoft.com/office/officeart/2005/8/layout/radial6"/>
    <dgm:cxn modelId="{1CD785F5-8CF2-46C9-9B04-F8DD5396B66B}" type="presParOf" srcId="{952C6BFE-1203-492F-AC02-1BE03E239B5E}" destId="{CC13C508-BFD8-430C-A146-0381E97D8486}" srcOrd="6" destOrd="0" presId="urn:microsoft.com/office/officeart/2005/8/layout/radial6"/>
    <dgm:cxn modelId="{6D31DBCF-DBC2-444D-9ABF-C4A6C43F2D8C}" type="presParOf" srcId="{952C6BFE-1203-492F-AC02-1BE03E239B5E}" destId="{14BCBE45-0271-4860-8B3E-D0FF9B00FBD1}" srcOrd="7" destOrd="0" presId="urn:microsoft.com/office/officeart/2005/8/layout/radial6"/>
    <dgm:cxn modelId="{29552497-59FC-42B0-92D8-65AB06021700}" type="presParOf" srcId="{952C6BFE-1203-492F-AC02-1BE03E239B5E}" destId="{A564E01C-FFC7-4DEB-9191-8FF1A4494959}" srcOrd="8" destOrd="0" presId="urn:microsoft.com/office/officeart/2005/8/layout/radial6"/>
    <dgm:cxn modelId="{54A9C1BB-4991-4189-9CA6-7D3A6895B393}" type="presParOf" srcId="{952C6BFE-1203-492F-AC02-1BE03E239B5E}" destId="{DEDC79AE-3A0F-4185-895E-9531D67BD292}" srcOrd="9" destOrd="0" presId="urn:microsoft.com/office/officeart/2005/8/layout/radial6"/>
    <dgm:cxn modelId="{FB27159E-2964-4532-A5F4-D7B621580A9F}" type="presParOf" srcId="{952C6BFE-1203-492F-AC02-1BE03E239B5E}" destId="{05B72387-6389-4E92-9C83-156346440905}" srcOrd="10" destOrd="0" presId="urn:microsoft.com/office/officeart/2005/8/layout/radial6"/>
    <dgm:cxn modelId="{A69816A9-7F82-40E6-9528-B4C0A80F23BC}" type="presParOf" srcId="{952C6BFE-1203-492F-AC02-1BE03E239B5E}" destId="{ABCCB81F-7E6B-4012-8736-7A52A1E88282}" srcOrd="11" destOrd="0" presId="urn:microsoft.com/office/officeart/2005/8/layout/radial6"/>
    <dgm:cxn modelId="{7744CD3C-93F8-4423-8F91-5684E8796BCA}" type="presParOf" srcId="{952C6BFE-1203-492F-AC02-1BE03E239B5E}" destId="{274603F8-4E89-4059-B09A-C8DAD1D2EB72}" srcOrd="12" destOrd="0" presId="urn:microsoft.com/office/officeart/2005/8/layout/radial6"/>
    <dgm:cxn modelId="{55207688-C18B-4253-A9BC-B80C3E4A31C8}" type="presParOf" srcId="{952C6BFE-1203-492F-AC02-1BE03E239B5E}" destId="{88C857AB-824D-4FC3-BF97-C36C0D9CFEAC}" srcOrd="13" destOrd="0" presId="urn:microsoft.com/office/officeart/2005/8/layout/radial6"/>
    <dgm:cxn modelId="{CAA81654-46CF-4872-8EF5-35F2C1ECAD90}" type="presParOf" srcId="{952C6BFE-1203-492F-AC02-1BE03E239B5E}" destId="{52D30FE5-5566-441D-BB2E-173F6E93D4C4}" srcOrd="14" destOrd="0" presId="urn:microsoft.com/office/officeart/2005/8/layout/radial6"/>
    <dgm:cxn modelId="{31FD0653-F0A5-4A24-B7DB-D76C473966D0}" type="presParOf" srcId="{952C6BFE-1203-492F-AC02-1BE03E239B5E}" destId="{D314EAF2-0B2B-495B-8F9B-1EFD391FD527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4EAF2-0B2B-495B-8F9B-1EFD391FD527}">
      <dsp:nvSpPr>
        <dsp:cNvPr id="0" name=""/>
        <dsp:cNvSpPr/>
      </dsp:nvSpPr>
      <dsp:spPr>
        <a:xfrm>
          <a:off x="766184" y="575185"/>
          <a:ext cx="3843192" cy="3843192"/>
        </a:xfrm>
        <a:prstGeom prst="blockArc">
          <a:avLst>
            <a:gd name="adj1" fmla="val 11880000"/>
            <a:gd name="adj2" fmla="val 16200000"/>
            <a:gd name="adj3" fmla="val 464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603F8-4E89-4059-B09A-C8DAD1D2EB72}">
      <dsp:nvSpPr>
        <dsp:cNvPr id="0" name=""/>
        <dsp:cNvSpPr/>
      </dsp:nvSpPr>
      <dsp:spPr>
        <a:xfrm>
          <a:off x="766184" y="575185"/>
          <a:ext cx="3843192" cy="3843192"/>
        </a:xfrm>
        <a:prstGeom prst="blockArc">
          <a:avLst>
            <a:gd name="adj1" fmla="val 7560000"/>
            <a:gd name="adj2" fmla="val 11880000"/>
            <a:gd name="adj3" fmla="val 464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C79AE-3A0F-4185-895E-9531D67BD292}">
      <dsp:nvSpPr>
        <dsp:cNvPr id="0" name=""/>
        <dsp:cNvSpPr/>
      </dsp:nvSpPr>
      <dsp:spPr>
        <a:xfrm>
          <a:off x="766184" y="575185"/>
          <a:ext cx="3843192" cy="3843192"/>
        </a:xfrm>
        <a:prstGeom prst="blockArc">
          <a:avLst>
            <a:gd name="adj1" fmla="val 3240000"/>
            <a:gd name="adj2" fmla="val 7560000"/>
            <a:gd name="adj3" fmla="val 464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3C508-BFD8-430C-A146-0381E97D8486}">
      <dsp:nvSpPr>
        <dsp:cNvPr id="0" name=""/>
        <dsp:cNvSpPr/>
      </dsp:nvSpPr>
      <dsp:spPr>
        <a:xfrm>
          <a:off x="766184" y="575185"/>
          <a:ext cx="3843192" cy="3843192"/>
        </a:xfrm>
        <a:prstGeom prst="blockArc">
          <a:avLst>
            <a:gd name="adj1" fmla="val 20520000"/>
            <a:gd name="adj2" fmla="val 3240000"/>
            <a:gd name="adj3" fmla="val 464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C7532-FDEB-427D-89E5-39CEE263CD5C}">
      <dsp:nvSpPr>
        <dsp:cNvPr id="0" name=""/>
        <dsp:cNvSpPr/>
      </dsp:nvSpPr>
      <dsp:spPr>
        <a:xfrm>
          <a:off x="766184" y="575185"/>
          <a:ext cx="3843192" cy="3843192"/>
        </a:xfrm>
        <a:prstGeom prst="blockArc">
          <a:avLst>
            <a:gd name="adj1" fmla="val 16200000"/>
            <a:gd name="adj2" fmla="val 20520000"/>
            <a:gd name="adj3" fmla="val 46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2DA02-35B6-4E08-82D9-D1E9C15B45D2}">
      <dsp:nvSpPr>
        <dsp:cNvPr id="0" name=""/>
        <dsp:cNvSpPr/>
      </dsp:nvSpPr>
      <dsp:spPr>
        <a:xfrm>
          <a:off x="1803228" y="1612228"/>
          <a:ext cx="1769105" cy="17691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rPr>
            <a:t>Rubric Assessment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rPr>
            <a:t>(85%)</a:t>
          </a:r>
          <a:endParaRPr lang="en-SG" sz="12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062307" y="1871307"/>
        <a:ext cx="1250947" cy="1250947"/>
      </dsp:txXfrm>
    </dsp:sp>
    <dsp:sp modelId="{3EC3FCE0-5620-4AAF-943C-D14445DDF115}">
      <dsp:nvSpPr>
        <dsp:cNvPr id="0" name=""/>
        <dsp:cNvSpPr/>
      </dsp:nvSpPr>
      <dsp:spPr>
        <a:xfrm>
          <a:off x="2068593" y="579"/>
          <a:ext cx="1238374" cy="12383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rPr>
            <a:t>Assignment Rubric (25%)</a:t>
          </a:r>
          <a:endParaRPr lang="en-SG" sz="12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249949" y="181935"/>
        <a:ext cx="875662" cy="875662"/>
      </dsp:txXfrm>
    </dsp:sp>
    <dsp:sp modelId="{A8B1E0A8-4695-4089-94E5-0D0D8DC95ED7}">
      <dsp:nvSpPr>
        <dsp:cNvPr id="0" name=""/>
        <dsp:cNvSpPr/>
      </dsp:nvSpPr>
      <dsp:spPr>
        <a:xfrm>
          <a:off x="3853741" y="1297565"/>
          <a:ext cx="1238374" cy="1238374"/>
        </a:xfrm>
        <a:prstGeom prst="ellipse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rPr>
            <a:t>Project Report Rubric (15%)</a:t>
          </a:r>
          <a:endParaRPr lang="en-SG" sz="12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035097" y="1478921"/>
        <a:ext cx="875662" cy="875662"/>
      </dsp:txXfrm>
    </dsp:sp>
    <dsp:sp modelId="{14BCBE45-0271-4860-8B3E-D0FF9B00FBD1}">
      <dsp:nvSpPr>
        <dsp:cNvPr id="0" name=""/>
        <dsp:cNvSpPr/>
      </dsp:nvSpPr>
      <dsp:spPr>
        <a:xfrm>
          <a:off x="3171875" y="3396131"/>
          <a:ext cx="1238374" cy="1238374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rPr>
            <a:t>Project Prototype Rubric (25%)</a:t>
          </a:r>
          <a:endParaRPr lang="en-SG" sz="12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353231" y="3577487"/>
        <a:ext cx="875662" cy="875662"/>
      </dsp:txXfrm>
    </dsp:sp>
    <dsp:sp modelId="{05B72387-6389-4E92-9C83-156346440905}">
      <dsp:nvSpPr>
        <dsp:cNvPr id="0" name=""/>
        <dsp:cNvSpPr/>
      </dsp:nvSpPr>
      <dsp:spPr>
        <a:xfrm>
          <a:off x="965312" y="3396131"/>
          <a:ext cx="1238374" cy="1238374"/>
        </a:xfrm>
        <a:prstGeom prst="ellipse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rPr>
            <a:t>Project Presentation Rubric (10%)</a:t>
          </a:r>
          <a:endParaRPr lang="en-SG" sz="12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146668" y="3577487"/>
        <a:ext cx="875662" cy="875662"/>
      </dsp:txXfrm>
    </dsp:sp>
    <dsp:sp modelId="{88C857AB-824D-4FC3-BF97-C36C0D9CFEAC}">
      <dsp:nvSpPr>
        <dsp:cNvPr id="0" name=""/>
        <dsp:cNvSpPr/>
      </dsp:nvSpPr>
      <dsp:spPr>
        <a:xfrm>
          <a:off x="283446" y="1297565"/>
          <a:ext cx="1238374" cy="123837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rPr>
            <a:t>Critical Core Skill Rubric (10%)</a:t>
          </a:r>
          <a:endParaRPr lang="en-SG" sz="12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64802" y="1478921"/>
        <a:ext cx="875662" cy="875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20144-4B98-466F-BC18-438F5FDE7416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2F7F0-7E78-4EDD-B523-0674BBD08E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992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653A-AF25-4D26-8FEC-9076CCEBE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D4E05-B668-4C47-B673-B4D5E86B5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E3ABD-2580-4ABC-A9CF-C90C0F8C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Effective Date: 17/10/2022</a:t>
            </a:r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C2C72-F4A0-4673-B7B7-E94B20CE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13472-7907-495B-A870-16753C28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D37-C20E-4BC5-9338-D50B89261A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225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9D0D-EFAA-4EC5-A639-A05385E1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2114-68A4-4B98-B112-B1851AC61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D3652-560B-4B8D-8D47-124618AC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Effective Date: 17/10/2022</a:t>
            </a:r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4CE51-C2A8-4826-9493-665DA5D1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BD7D9-73C6-4608-84AF-FA649575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D37-C20E-4BC5-9338-D50B89261A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887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CC631-84EE-403B-8F3E-710B0DF75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68E86-D51D-4633-8651-58FD47417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29001-B513-406C-80BF-7E40A5E8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Effective Date: 17/10/2022</a:t>
            </a:r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258A7-EBCA-4323-8EBF-EC95B410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11F6F-EF7C-425E-A6E9-CE738D67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D37-C20E-4BC5-9338-D50B89261A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392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6A4F-9236-43C4-9B35-04EADC2F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A6670-1DE4-410E-A69C-5A58AF612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542D-CA75-49D8-9A76-9D2FA500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Effective Date: 17/10/2022</a:t>
            </a:r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43AC9-0D49-4E3D-B4BD-1E5295AD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D7400-9F7B-4525-91A2-A54E1472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D37-C20E-4BC5-9338-D50B89261AAB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FA83EC-02E1-44EE-BCDD-F846AE53C3B6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00523A5-B463-49E3-8B84-6AB8EE474A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344" y="413693"/>
            <a:ext cx="1743456" cy="123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2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B7C9-4664-4DD0-98B3-CA31DB20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024A9-6E7A-4552-93B9-1AF574429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92677-084D-45C5-879D-6FB83F66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Effective Date: 17/10/2022</a:t>
            </a:r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46D68-E505-410F-B38E-00B4991D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906A8-D7A2-4A04-9D1C-E1EC741A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D37-C20E-4BC5-9338-D50B89261A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711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42AA-4184-4EE0-B37E-D32EBFB4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FFD9-52E7-4C45-9506-A7AAC6264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A5A48-A621-4225-B6C6-BE10FD3E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6526-AADB-4838-ABFB-44AAE639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Effective Date: 17/10/2022</a:t>
            </a:r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4637D-276F-4A0A-B1BD-3461DD58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DF83C-0464-4F48-8C2F-C5A4F266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D37-C20E-4BC5-9338-D50B89261A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088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6069-A789-46EB-93EA-AD7913CA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C380F-5476-4DBD-BA79-4A2CD172B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28993-C753-4E35-B3C5-546D1A72B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40CE0-B55F-47B8-A945-2B9FB5ED7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EC3C9-EBE3-4408-831F-EB167B2F1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B0FE5-9E4A-47FE-92E4-41E93709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Effective Date: 17/10/2022</a:t>
            </a:r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2B479-3AB0-4B8A-9E26-AA945740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AC41E0-0968-4A43-9DC9-2BFB596A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D37-C20E-4BC5-9338-D50B89261A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49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C1A3-FC56-4873-BFC3-C1CA3282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BC9A0-C10F-4B5E-AC94-A770345A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Effective Date: 17/10/2022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5B24A-EE42-401D-B640-C83EA4F6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E29DC-E69E-4360-AA4A-AB00AD87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D37-C20E-4BC5-9338-D50B89261A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204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FC8CD-0845-4DD6-AE86-C5C77AED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Effective Date: 17/10/2022</a:t>
            </a:r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CFE48-555E-437F-AC32-5F129935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DC227-698E-4CE5-8327-066D7669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D37-C20E-4BC5-9338-D50B89261A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407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9186-800F-4E0B-A9F9-71996638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24C76-AEFE-44A2-9C0F-DA46C99B9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8732B-87EB-4352-B274-9E7F5C98C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6B0F2-A766-44F5-832E-71B84241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Effective Date: 17/10/2022</a:t>
            </a:r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D7E13-1EAC-4BD8-9CD0-272877D2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16FCE-801A-4B47-A55D-4701E2D6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D37-C20E-4BC5-9338-D50B89261A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990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0EE8-C30B-4C0D-BE80-7B0A58B7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973-02ED-49B6-BFD2-6C45FC0BD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C89E3-7681-4CA5-A152-EE6CFDFD2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DF8C7-6E8A-4EBC-B906-1E20DCB1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Effective Date: 17/10/2022</a:t>
            </a:r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98BCB-6D56-448C-8045-3C4D3F67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A145A-60F8-4743-90A9-AB1453DC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D37-C20E-4BC5-9338-D50B89261A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680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04537-4E3C-4796-9E30-A1F8F860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EDADF-424F-4F25-B18C-B02EE624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2349F-F37C-4EA1-8F65-55D4938A6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Effective Date: 17/10/2022</a:t>
            </a:r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41AF0-53B8-48B3-B5A9-F0C4C9A74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4135-BBE6-4273-BD9F-E62E45E4A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2D37-C20E-4BC5-9338-D50B89261AAB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26856A-4D4F-4944-9F83-F869EBCCC374}"/>
              </a:ext>
            </a:extLst>
          </p:cNvPr>
          <p:cNvCxnSpPr/>
          <p:nvPr userDrawn="1"/>
        </p:nvCxnSpPr>
        <p:spPr>
          <a:xfrm>
            <a:off x="838200" y="6357476"/>
            <a:ext cx="10515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SIPCMContentMarking" descr="{&quot;HashCode&quot;:-2146671860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0D529BC5-BBB5-0C2D-53BE-C2A036F49552}"/>
              </a:ext>
            </a:extLst>
          </p:cNvPr>
          <p:cNvSpPr txBox="1"/>
          <p:nvPr userDrawn="1"/>
        </p:nvSpPr>
        <p:spPr>
          <a:xfrm>
            <a:off x="0" y="0"/>
            <a:ext cx="179500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Restricted and Non-Sensitive</a:t>
            </a:r>
          </a:p>
        </p:txBody>
      </p:sp>
    </p:spTree>
    <p:extLst>
      <p:ext uri="{BB962C8B-B14F-4D97-AF65-F5344CB8AC3E}">
        <p14:creationId xmlns:p14="http://schemas.microsoft.com/office/powerpoint/2010/main" val="292487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reenplan.gov.s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form.gov.sg/643c63020423fa001126b71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6753-0AAA-4D0C-A007-44BC88353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Connected System Design Project </a:t>
            </a:r>
            <a:br>
              <a:rPr lang="en-US" dirty="0"/>
            </a:br>
            <a:r>
              <a:rPr lang="en-US" dirty="0"/>
              <a:t>(EGE205)</a:t>
            </a:r>
            <a:br>
              <a:rPr lang="en-US" dirty="0"/>
            </a:b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0A765-0526-4253-8891-808C20336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325" y="3602038"/>
            <a:ext cx="10201275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Briefing and discussion before we start the project…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6721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C6E7-40A9-4E48-B5C9-471231B9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Forming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5AA3C-CCF7-4073-BF23-D717D2077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9982" cy="4351338"/>
          </a:xfrm>
        </p:spPr>
        <p:txBody>
          <a:bodyPr anchor="ctr"/>
          <a:lstStyle/>
          <a:p>
            <a:r>
              <a:rPr lang="en-US" b="1" dirty="0">
                <a:solidFill>
                  <a:srgbClr val="FF0000"/>
                </a:solidFill>
              </a:rPr>
              <a:t>Two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online form submission is required for a request to be considered. </a:t>
            </a:r>
            <a:r>
              <a:rPr lang="en-US" dirty="0"/>
              <a:t>For example, learner A wants to be in the same team as learner B. Both learners A and B needs to submit the online form respectively.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</a:t>
            </a:r>
            <a:r>
              <a:rPr lang="en-US" b="1" dirty="0">
                <a:solidFill>
                  <a:srgbClr val="FF0000"/>
                </a:solidFill>
              </a:rPr>
              <a:t>double request </a:t>
            </a:r>
            <a:r>
              <a:rPr lang="en-US" dirty="0"/>
              <a:t>will be accepted for consideration.</a:t>
            </a:r>
          </a:p>
          <a:p>
            <a:endParaRPr lang="en-US" dirty="0"/>
          </a:p>
          <a:p>
            <a:r>
              <a:rPr lang="en-US" dirty="0"/>
              <a:t>All request will be considered based on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latest</a:t>
            </a:r>
            <a:r>
              <a:rPr lang="en-US" b="1" dirty="0">
                <a:solidFill>
                  <a:srgbClr val="FF0000"/>
                </a:solidFill>
              </a:rPr>
              <a:t> submission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E04C-3B08-4FC6-A94E-4F9FEF18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Effective Date: 17/10/2022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6BD80-0087-460A-B63E-7D695D93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D37-C20E-4BC5-9338-D50B89261AAB}" type="slidenum">
              <a:rPr lang="en-SG" smtClean="0"/>
              <a:t>10</a:t>
            </a:fld>
            <a:endParaRPr lang="en-SG"/>
          </a:p>
        </p:txBody>
      </p:sp>
      <p:pic>
        <p:nvPicPr>
          <p:cNvPr id="1026" name="Picture 2" descr="1600 X 1600 8 - Hands Coming Together Png Clipart - Full Size Clipart  (#3866208) - PinClipart">
            <a:extLst>
              <a:ext uri="{FF2B5EF4-FFF2-40B4-BE49-F238E27FC236}">
                <a16:creationId xmlns:a16="http://schemas.microsoft.com/office/drawing/2014/main" id="{431E6EA5-380A-4E6F-ABDC-A5A587C70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399" y="2257280"/>
            <a:ext cx="3345873" cy="334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24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C6E7-40A9-4E48-B5C9-471231B9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To Work In A Team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5AA3C-CCF7-4073-BF23-D717D2077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9982" cy="435133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PROACTIVE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By taking the first step to get to know your team members.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INCLUSIVE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By considering individual’s strength rather than weaknesses of your team members and give each other a learning opportunity.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By welcoming new challenges and listening to new suggestions from your team members.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E04C-3B08-4FC6-A94E-4F9FEF18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Effective Date: 17/10/2022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6BD80-0087-460A-B63E-7D695D93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D37-C20E-4BC5-9338-D50B89261AAB}" type="slidenum">
              <a:rPr lang="en-SG" smtClean="0"/>
              <a:t>11</a:t>
            </a:fld>
            <a:endParaRPr lang="en-SG"/>
          </a:p>
        </p:txBody>
      </p:sp>
      <p:pic>
        <p:nvPicPr>
          <p:cNvPr id="1026" name="Picture 2" descr="1600 X 1600 8 - Hands Coming Together Png Clipart - Full Size Clipart  (#3866208) - PinClipart">
            <a:extLst>
              <a:ext uri="{FF2B5EF4-FFF2-40B4-BE49-F238E27FC236}">
                <a16:creationId xmlns:a16="http://schemas.microsoft.com/office/drawing/2014/main" id="{431E6EA5-380A-4E6F-ABDC-A5A587C70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399" y="2257280"/>
            <a:ext cx="3345873" cy="334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13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6753-0AAA-4D0C-A007-44BC88353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Connected System Design Project </a:t>
            </a:r>
            <a:br>
              <a:rPr lang="en-US" dirty="0"/>
            </a:br>
            <a:r>
              <a:rPr lang="en-US" dirty="0"/>
              <a:t>(EGE205)</a:t>
            </a:r>
            <a:br>
              <a:rPr lang="en-US" dirty="0"/>
            </a:b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0A765-0526-4253-8891-808C20336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End of Briefing and Discussion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6078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C6E7-40A9-4E48-B5C9-471231B9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E04C-3B08-4FC6-A94E-4F9FEF18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Effective Date: 17/10/2022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6BD80-0087-460A-B63E-7D695D93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D37-C20E-4BC5-9338-D50B89261AAB}" type="slidenum">
              <a:rPr lang="en-SG" smtClean="0"/>
              <a:t>2</a:t>
            </a:fld>
            <a:endParaRPr lang="en-S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722D8D-6A05-4207-B254-876753D23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822575"/>
          </a:xfrm>
        </p:spPr>
        <p:txBody>
          <a:bodyPr anchor="ctr">
            <a:normAutofit/>
          </a:bodyPr>
          <a:lstStyle/>
          <a:p>
            <a:r>
              <a:rPr lang="en-US" sz="2400" i="1" dirty="0">
                <a:latin typeface="+mn-lt"/>
              </a:rPr>
              <a:t> Watch the following video… Please take note of the following:</a:t>
            </a:r>
          </a:p>
          <a:p>
            <a:pPr lvl="1"/>
            <a:r>
              <a:rPr lang="en-US" sz="2400" i="1" dirty="0">
                <a:latin typeface="+mn-lt"/>
              </a:rPr>
              <a:t>City In Nature</a:t>
            </a:r>
          </a:p>
          <a:p>
            <a:pPr lvl="1"/>
            <a:r>
              <a:rPr lang="en-US" sz="2400" i="1" dirty="0">
                <a:latin typeface="+mn-lt"/>
              </a:rPr>
              <a:t>Sustainable Living</a:t>
            </a:r>
          </a:p>
          <a:p>
            <a:pPr lvl="1"/>
            <a:r>
              <a:rPr lang="en-US" sz="2400" i="1" dirty="0">
                <a:latin typeface="+mn-lt"/>
              </a:rPr>
              <a:t>Energy</a:t>
            </a:r>
          </a:p>
          <a:p>
            <a:pPr lvl="1"/>
            <a:r>
              <a:rPr lang="en-US" sz="2400" i="1" dirty="0">
                <a:latin typeface="+mn-lt"/>
              </a:rPr>
              <a:t>Green Economy</a:t>
            </a:r>
          </a:p>
          <a:p>
            <a:pPr lvl="1"/>
            <a:r>
              <a:rPr lang="en-US" sz="2400" i="1" dirty="0">
                <a:latin typeface="+mn-lt"/>
              </a:rPr>
              <a:t>Resilient Future</a:t>
            </a:r>
          </a:p>
        </p:txBody>
      </p:sp>
    </p:spTree>
    <p:extLst>
      <p:ext uri="{BB962C8B-B14F-4D97-AF65-F5344CB8AC3E}">
        <p14:creationId xmlns:p14="http://schemas.microsoft.com/office/powerpoint/2010/main" val="421218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C6E7-40A9-4E48-B5C9-471231B9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 Green Plan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E04C-3B08-4FC6-A94E-4F9FEF18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Effective Date: 17/10/2022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6BD80-0087-460A-B63E-7D695D93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D37-C20E-4BC5-9338-D50B89261AAB}" type="slidenum">
              <a:rPr lang="en-SG" smtClean="0"/>
              <a:t>3</a:t>
            </a:fld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D57D2-4962-4B8B-8B45-926B811690B3}"/>
              </a:ext>
            </a:extLst>
          </p:cNvPr>
          <p:cNvSpPr txBox="1"/>
          <p:nvPr/>
        </p:nvSpPr>
        <p:spPr>
          <a:xfrm>
            <a:off x="4433926" y="6115386"/>
            <a:ext cx="3421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i="1" dirty="0">
                <a:latin typeface="Segoe UI" panose="020B0502040204020203" pitchFamily="34" charset="0"/>
                <a:cs typeface="Segoe UI" panose="020B0502040204020203" pitchFamily="34" charset="0"/>
              </a:rPr>
              <a:t>Video Credit: https://www.youtube.com/watch?v=oNFeOl7pW9s&amp;t=331s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F49453-3FFE-4AAA-81BD-C25FF4097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47069"/>
            <a:ext cx="75152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6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C6E7-40A9-4E48-B5C9-471231B9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Driving Question for the Project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5AA3C-CCF7-4073-BF23-D717D2077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45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i="1" dirty="0"/>
              <a:t>How can we </a:t>
            </a:r>
            <a:r>
              <a:rPr lang="en-US" sz="3200" b="1" i="1" dirty="0">
                <a:solidFill>
                  <a:srgbClr val="FF0000"/>
                </a:solidFill>
              </a:rPr>
              <a:t>develop</a:t>
            </a:r>
            <a:r>
              <a:rPr lang="en-US" sz="3200" i="1" dirty="0"/>
              <a:t> a </a:t>
            </a:r>
            <a:r>
              <a:rPr lang="en-US" sz="3200" b="1" i="1" dirty="0">
                <a:solidFill>
                  <a:srgbClr val="FF0000"/>
                </a:solidFill>
              </a:rPr>
              <a:t>connected</a:t>
            </a:r>
            <a:r>
              <a:rPr lang="en-US" sz="3200" i="1" dirty="0"/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system</a:t>
            </a:r>
            <a:r>
              <a:rPr lang="en-US" sz="3200" i="1" dirty="0"/>
              <a:t> for a </a:t>
            </a:r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en-US" sz="3200" i="1" dirty="0"/>
              <a:t>, </a:t>
            </a:r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liveable</a:t>
            </a:r>
            <a:r>
              <a:rPr lang="en-US" sz="3200" i="1" dirty="0"/>
              <a:t> and </a:t>
            </a:r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sustainable</a:t>
            </a:r>
            <a:r>
              <a:rPr lang="en-US" sz="3200" i="1" dirty="0"/>
              <a:t> environment for a better future?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E04C-3B08-4FC6-A94E-4F9FEF18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Effective Date: 17/10/2022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6BD80-0087-460A-B63E-7D695D93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D37-C20E-4BC5-9338-D50B89261AAB}" type="slidenum">
              <a:rPr lang="en-SG" smtClean="0"/>
              <a:t>4</a:t>
            </a:fld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F7CAC-9BB4-41B6-A3CB-A1D6F6A62C70}"/>
              </a:ext>
            </a:extLst>
          </p:cNvPr>
          <p:cNvSpPr txBox="1"/>
          <p:nvPr/>
        </p:nvSpPr>
        <p:spPr>
          <a:xfrm>
            <a:off x="838200" y="5322957"/>
            <a:ext cx="8816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* What is a “Driving Question”?</a:t>
            </a:r>
          </a:p>
          <a:p>
            <a:r>
              <a:rPr lang="en-US" sz="2000" dirty="0"/>
              <a:t>- A kind of question that can drive us, haunt us, and move us to search for answers.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80203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C6E7-40A9-4E48-B5C9-471231B9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Driving Question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5AA3C-CCF7-4073-BF23-D717D2077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1175"/>
            <a:ext cx="9267826" cy="4395787"/>
          </a:xfrm>
        </p:spPr>
        <p:txBody>
          <a:bodyPr anchor="ctr">
            <a:noAutofit/>
          </a:bodyPr>
          <a:lstStyle/>
          <a:p>
            <a:r>
              <a:rPr lang="en-GB" sz="2000" b="0" i="0" dirty="0">
                <a:solidFill>
                  <a:srgbClr val="1A202C"/>
                </a:solidFill>
                <a:effectLst/>
                <a:latin typeface="+mn-lt"/>
              </a:rPr>
              <a:t>A connected system consists of the following parts interacting with one another to achieve a common purpose.</a:t>
            </a:r>
          </a:p>
          <a:p>
            <a:pPr lvl="1"/>
            <a:r>
              <a:rPr lang="en-GB" sz="2000" dirty="0">
                <a:solidFill>
                  <a:srgbClr val="1A202C"/>
                </a:solidFill>
                <a:latin typeface="+mn-lt"/>
              </a:rPr>
              <a:t>Sensors and/or actuators</a:t>
            </a:r>
          </a:p>
          <a:p>
            <a:pPr lvl="1"/>
            <a:r>
              <a:rPr lang="en-GB" sz="2000" dirty="0">
                <a:solidFill>
                  <a:srgbClr val="1A202C"/>
                </a:solidFill>
                <a:latin typeface="+mn-lt"/>
              </a:rPr>
              <a:t>Network</a:t>
            </a:r>
          </a:p>
          <a:p>
            <a:pPr lvl="1"/>
            <a:r>
              <a:rPr lang="en-GB" sz="2000" b="0" i="0" dirty="0">
                <a:solidFill>
                  <a:srgbClr val="1A202C"/>
                </a:solidFill>
                <a:effectLst/>
                <a:latin typeface="+mn-lt"/>
              </a:rPr>
              <a:t>Process and people </a:t>
            </a:r>
            <a:endParaRPr lang="en-US" sz="2000" i="1" dirty="0">
              <a:latin typeface="+mn-lt"/>
            </a:endParaRPr>
          </a:p>
          <a:p>
            <a:r>
              <a:rPr lang="en-US" sz="2000" i="1" dirty="0">
                <a:latin typeface="+mn-lt"/>
              </a:rPr>
              <a:t>Possible areas to source for ideas.</a:t>
            </a:r>
          </a:p>
          <a:p>
            <a:pPr lvl="1"/>
            <a:r>
              <a:rPr lang="en-US" sz="2000" i="1" dirty="0">
                <a:latin typeface="+mn-lt"/>
              </a:rPr>
              <a:t>Smart home</a:t>
            </a:r>
          </a:p>
          <a:p>
            <a:pPr lvl="1"/>
            <a:r>
              <a:rPr lang="en-US" sz="2000" i="1" dirty="0">
                <a:latin typeface="+mn-lt"/>
              </a:rPr>
              <a:t>Healthcare</a:t>
            </a:r>
          </a:p>
          <a:p>
            <a:pPr lvl="1"/>
            <a:r>
              <a:rPr lang="en-US" sz="2000" i="1" dirty="0">
                <a:latin typeface="+mn-lt"/>
              </a:rPr>
              <a:t>City in Nature</a:t>
            </a:r>
          </a:p>
          <a:p>
            <a:pPr lvl="1"/>
            <a:r>
              <a:rPr lang="en-US" sz="2000" i="1" dirty="0">
                <a:latin typeface="+mn-lt"/>
              </a:rPr>
              <a:t>Energy Systems</a:t>
            </a:r>
          </a:p>
          <a:p>
            <a:pPr lvl="1"/>
            <a:r>
              <a:rPr lang="en-US" sz="2000" i="1" dirty="0">
                <a:latin typeface="+mn-lt"/>
              </a:rPr>
              <a:t>Transportation</a:t>
            </a:r>
          </a:p>
          <a:p>
            <a:pPr lvl="1"/>
            <a:r>
              <a:rPr lang="en-US" sz="2000" i="1" dirty="0">
                <a:latin typeface="+mn-lt"/>
              </a:rPr>
              <a:t>Automotive</a:t>
            </a:r>
          </a:p>
          <a:p>
            <a:pPr lvl="1"/>
            <a:r>
              <a:rPr lang="en-US" sz="2000" i="1" dirty="0">
                <a:latin typeface="+mn-lt"/>
              </a:rPr>
              <a:t>Autonomous Systems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E04C-3B08-4FC6-A94E-4F9FEF18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Effective Date: 17/10/2022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6BD80-0087-460A-B63E-7D695D93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D37-C20E-4BC5-9338-D50B89261AAB}" type="slidenum">
              <a:rPr lang="en-SG" smtClean="0"/>
              <a:t>5</a:t>
            </a:fld>
            <a:endParaRPr lang="en-SG"/>
          </a:p>
        </p:txBody>
      </p:sp>
      <p:pic>
        <p:nvPicPr>
          <p:cNvPr id="2052" name="Picture 4" descr="Homepage">
            <a:hlinkClick r:id="rId2"/>
            <a:extLst>
              <a:ext uri="{FF2B5EF4-FFF2-40B4-BE49-F238E27FC236}">
                <a16:creationId xmlns:a16="http://schemas.microsoft.com/office/drawing/2014/main" id="{9FC10CE2-7446-4C70-8552-6632D767A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25" y="4689917"/>
            <a:ext cx="4286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77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0591A2-4C36-4400-B138-046FBC5A6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i="1" dirty="0">
              <a:latin typeface="+mn-l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i="1" dirty="0">
              <a:latin typeface="+mn-l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i="1" dirty="0">
              <a:latin typeface="+mn-l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i="1" dirty="0">
              <a:latin typeface="+mn-l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i="1" dirty="0">
              <a:latin typeface="+mn-l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i="1" dirty="0">
              <a:latin typeface="+mn-l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i="1" dirty="0">
              <a:latin typeface="+mn-l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i="1" dirty="0">
              <a:latin typeface="+mn-l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i="1" dirty="0">
              <a:latin typeface="+mn-l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i="1" dirty="0">
              <a:latin typeface="+mn-l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+mn-lt"/>
              </a:rPr>
              <a:t>Proceed to the </a:t>
            </a:r>
            <a:r>
              <a:rPr lang="en-US" sz="2000" b="1" dirty="0" err="1">
                <a:latin typeface="+mn-lt"/>
              </a:rPr>
              <a:t>Jamboard</a:t>
            </a:r>
            <a:r>
              <a:rPr lang="en-US" sz="2000" dirty="0">
                <a:latin typeface="+mn-lt"/>
              </a:rPr>
              <a:t> Link on </a:t>
            </a:r>
            <a:r>
              <a:rPr lang="en-US" sz="2000" dirty="0" err="1">
                <a:latin typeface="+mn-lt"/>
              </a:rPr>
              <a:t>BrightSpace</a:t>
            </a:r>
            <a:r>
              <a:rPr lang="en-US" sz="2000" dirty="0">
                <a:latin typeface="+mn-lt"/>
              </a:rPr>
              <a:t> for the Inquiry Facilitation Session</a:t>
            </a:r>
          </a:p>
        </p:txBody>
      </p:sp>
      <p:pic>
        <p:nvPicPr>
          <p:cNvPr id="7" name="Picture 2" descr="Facilitation">
            <a:extLst>
              <a:ext uri="{FF2B5EF4-FFF2-40B4-BE49-F238E27FC236}">
                <a16:creationId xmlns:a16="http://schemas.microsoft.com/office/drawing/2014/main" id="{E46140E4-3F6C-4E8B-99C5-A335B46E9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116" y="2649253"/>
            <a:ext cx="4412384" cy="300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71C6E7-40A9-4E48-B5C9-471231B9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Inquiry Facilitation Session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E04C-3B08-4FC6-A94E-4F9FEF18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Effective Date: 17/10/2022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6BD80-0087-460A-B63E-7D695D93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D37-C20E-4BC5-9338-D50B89261AAB}" type="slidenum">
              <a:rPr lang="en-SG" smtClean="0"/>
              <a:t>6</a:t>
            </a:fld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F2676B-A2D7-4566-8780-6AACF92132BA}"/>
              </a:ext>
            </a:extLst>
          </p:cNvPr>
          <p:cNvSpPr txBox="1"/>
          <p:nvPr/>
        </p:nvSpPr>
        <p:spPr>
          <a:xfrm>
            <a:off x="838200" y="1870075"/>
            <a:ext cx="68770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i="1" dirty="0"/>
              <a:t>How can we </a:t>
            </a:r>
            <a:r>
              <a:rPr lang="en-US" sz="2000" b="1" i="1" dirty="0">
                <a:solidFill>
                  <a:srgbClr val="FF0000"/>
                </a:solidFill>
              </a:rPr>
              <a:t>develop</a:t>
            </a:r>
            <a:r>
              <a:rPr lang="en-US" sz="2000" i="1" dirty="0"/>
              <a:t> a </a:t>
            </a:r>
            <a:r>
              <a:rPr lang="en-US" sz="2000" b="1" i="1" dirty="0">
                <a:solidFill>
                  <a:srgbClr val="FF0000"/>
                </a:solidFill>
              </a:rPr>
              <a:t>connected</a:t>
            </a:r>
            <a:r>
              <a:rPr lang="en-US" sz="2000" i="1" dirty="0"/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system</a:t>
            </a:r>
            <a:r>
              <a:rPr lang="en-US" sz="2000" i="1" dirty="0"/>
              <a:t> for a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en-US" sz="2000" i="1" dirty="0"/>
              <a:t>, </a:t>
            </a:r>
            <a:r>
              <a:rPr lang="en-US" sz="2000" b="1" i="1" dirty="0" err="1">
                <a:solidFill>
                  <a:schemeClr val="accent6">
                    <a:lumMod val="75000"/>
                  </a:schemeClr>
                </a:solidFill>
              </a:rPr>
              <a:t>liveable</a:t>
            </a:r>
            <a:r>
              <a:rPr lang="en-US" sz="2000" i="1" dirty="0"/>
              <a:t> and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sustainable</a:t>
            </a:r>
            <a:r>
              <a:rPr lang="en-US" sz="2000" i="1" dirty="0"/>
              <a:t> environment for a better future?</a:t>
            </a:r>
          </a:p>
        </p:txBody>
      </p:sp>
    </p:spTree>
    <p:extLst>
      <p:ext uri="{BB962C8B-B14F-4D97-AF65-F5344CB8AC3E}">
        <p14:creationId xmlns:p14="http://schemas.microsoft.com/office/powerpoint/2010/main" val="57971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C6E7-40A9-4E48-B5C9-471231B9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Project (by Week 16 and 17)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5AA3C-CCF7-4073-BF23-D717D2077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Report (Group)			  Project Prototype	             Project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E04C-3B08-4FC6-A94E-4F9FEF18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Effective Date: 17/10/2022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6BD80-0087-460A-B63E-7D695D93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D37-C20E-4BC5-9338-D50B89261AAB}" type="slidenum">
              <a:rPr lang="en-SG" smtClean="0"/>
              <a:t>7</a:t>
            </a:fld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05A507-E67F-4FCA-9671-A2B652B6E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876" y="1928772"/>
            <a:ext cx="5250248" cy="3592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07491A-63D9-4A80-B42A-6D8C65164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34" y="3071200"/>
            <a:ext cx="1400009" cy="1308089"/>
          </a:xfrm>
          <a:prstGeom prst="rect">
            <a:avLst/>
          </a:prstGeom>
        </p:spPr>
      </p:pic>
      <p:pic>
        <p:nvPicPr>
          <p:cNvPr id="10" name="Graphic 9" descr="Add">
            <a:extLst>
              <a:ext uri="{FF2B5EF4-FFF2-40B4-BE49-F238E27FC236}">
                <a16:creationId xmlns:a16="http://schemas.microsoft.com/office/drawing/2014/main" id="{2BBD0C97-26C1-4F4A-BF97-F518FE315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6476" y="3280273"/>
            <a:ext cx="914400" cy="914400"/>
          </a:xfrm>
          <a:prstGeom prst="rect">
            <a:avLst/>
          </a:prstGeom>
        </p:spPr>
      </p:pic>
      <p:pic>
        <p:nvPicPr>
          <p:cNvPr id="11" name="Graphic 10" descr="Add">
            <a:extLst>
              <a:ext uri="{FF2B5EF4-FFF2-40B4-BE49-F238E27FC236}">
                <a16:creationId xmlns:a16="http://schemas.microsoft.com/office/drawing/2014/main" id="{6449C786-0B49-488D-878E-B7645ECDB1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1124" y="3268046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6C01BE-F3FE-4B77-AEE7-AD0FCC3C80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37" y="3071200"/>
            <a:ext cx="1348509" cy="134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C6E7-40A9-4E48-B5C9-471231B9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5AA3C-CCF7-4073-BF23-D717D2077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564"/>
            <a:ext cx="4897582" cy="4378036"/>
          </a:xfrm>
        </p:spPr>
        <p:txBody>
          <a:bodyPr anchor="ctr"/>
          <a:lstStyle/>
          <a:p>
            <a:r>
              <a:rPr lang="en-US" b="1" dirty="0">
                <a:solidFill>
                  <a:srgbClr val="FF0000"/>
                </a:solidFill>
              </a:rPr>
              <a:t>Rubric</a:t>
            </a:r>
            <a:r>
              <a:rPr lang="en-US" dirty="0"/>
              <a:t> is a </a:t>
            </a:r>
            <a:r>
              <a:rPr lang="en-US" b="1" dirty="0">
                <a:solidFill>
                  <a:srgbClr val="FF0000"/>
                </a:solidFill>
              </a:rPr>
              <a:t>scoring guide</a:t>
            </a:r>
            <a:r>
              <a:rPr lang="en-US" dirty="0"/>
              <a:t> used to evaluate the quality of the assignment, report and project submitted.</a:t>
            </a:r>
          </a:p>
          <a:p>
            <a:endParaRPr lang="en-US" dirty="0"/>
          </a:p>
          <a:p>
            <a:r>
              <a:rPr lang="en-US" dirty="0"/>
              <a:t>Rubrics usually contain </a:t>
            </a:r>
            <a:r>
              <a:rPr lang="en-US" b="1" dirty="0">
                <a:solidFill>
                  <a:srgbClr val="FF0000"/>
                </a:solidFill>
              </a:rPr>
              <a:t>evaluative criteria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quality definitions for those criteria at particular levels of achievement</a:t>
            </a:r>
            <a:r>
              <a:rPr lang="en-US" dirty="0"/>
              <a:t>, and a </a:t>
            </a:r>
            <a:r>
              <a:rPr lang="en-US" b="1" dirty="0">
                <a:solidFill>
                  <a:srgbClr val="FF0000"/>
                </a:solidFill>
              </a:rPr>
              <a:t>scoring strategy.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It is aimed to provide </a:t>
            </a:r>
            <a:r>
              <a:rPr lang="en-US" b="1" dirty="0">
                <a:solidFill>
                  <a:srgbClr val="FF0000"/>
                </a:solidFill>
              </a:rPr>
              <a:t>accurate and fair assessment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fostering understanding.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E04C-3B08-4FC6-A94E-4F9FEF18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Effective Date: 17/10/2022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6BD80-0087-460A-B63E-7D695D93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D37-C20E-4BC5-9338-D50B89261AAB}" type="slidenum">
              <a:rPr lang="en-SG" smtClean="0"/>
              <a:t>8</a:t>
            </a:fld>
            <a:endParaRPr lang="en-SG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B73AA0C-9909-419B-9001-2A94D1188F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1558445"/>
              </p:ext>
            </p:extLst>
          </p:nvPr>
        </p:nvGraphicFramePr>
        <p:xfrm>
          <a:off x="5978238" y="1690688"/>
          <a:ext cx="5375562" cy="4665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346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C6E7-40A9-4E48-B5C9-471231B9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Forming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5AA3C-CCF7-4073-BF23-D717D2077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9982" cy="4351338"/>
          </a:xfrm>
        </p:spPr>
        <p:txBody>
          <a:bodyPr anchor="ctr"/>
          <a:lstStyle/>
          <a:p>
            <a:r>
              <a:rPr lang="en-US" dirty="0"/>
              <a:t>Each team should have </a:t>
            </a:r>
            <a:r>
              <a:rPr lang="en-US" b="1" dirty="0">
                <a:solidFill>
                  <a:srgbClr val="FF0000"/>
                </a:solidFill>
              </a:rPr>
              <a:t>at least 4 members if not 5</a:t>
            </a:r>
            <a:r>
              <a:rPr lang="en-US" dirty="0"/>
              <a:t>. For example, a group of 23 learners should be divided into 3 teams of 5 members and 2 teams of 4 members. Odd number is preferred in order to better facilitate decision making within the team.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Team allocation will be done </a:t>
            </a:r>
            <a:r>
              <a:rPr lang="en-US" dirty="0"/>
              <a:t>based on the criteria which include academic result, gender, related module skills. </a:t>
            </a:r>
          </a:p>
          <a:p>
            <a:endParaRPr lang="en-US" dirty="0"/>
          </a:p>
          <a:p>
            <a:r>
              <a:rPr lang="en-US" dirty="0"/>
              <a:t>However, you can </a:t>
            </a:r>
            <a:r>
              <a:rPr lang="en-US" b="1" dirty="0">
                <a:solidFill>
                  <a:srgbClr val="FF0000"/>
                </a:solidFill>
              </a:rPr>
              <a:t>submit a request </a:t>
            </a:r>
            <a:r>
              <a:rPr lang="en-US" b="1" dirty="0">
                <a:hlinkClick r:id="rId2"/>
              </a:rPr>
              <a:t>here</a:t>
            </a:r>
            <a:r>
              <a:rPr lang="en-US" dirty="0"/>
              <a:t> on who do you want to be with in a team before the next lesson. We will try our best to grant your request.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E04C-3B08-4FC6-A94E-4F9FEF18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Effective Date: 17/10/2022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6BD80-0087-460A-B63E-7D695D93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D37-C20E-4BC5-9338-D50B89261AAB}" type="slidenum">
              <a:rPr lang="en-SG" smtClean="0"/>
              <a:t>9</a:t>
            </a:fld>
            <a:endParaRPr lang="en-SG"/>
          </a:p>
        </p:txBody>
      </p:sp>
      <p:pic>
        <p:nvPicPr>
          <p:cNvPr id="1026" name="Picture 2" descr="1600 X 1600 8 - Hands Coming Together Png Clipart - Full Size Clipart  (#3866208) - PinClipart">
            <a:extLst>
              <a:ext uri="{FF2B5EF4-FFF2-40B4-BE49-F238E27FC236}">
                <a16:creationId xmlns:a16="http://schemas.microsoft.com/office/drawing/2014/main" id="{431E6EA5-380A-4E6F-ABDC-A5A587C70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399" y="2257280"/>
            <a:ext cx="3345873" cy="334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30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3377</TotalTime>
  <Words>612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Segoe UI</vt:lpstr>
      <vt:lpstr>Office Theme</vt:lpstr>
      <vt:lpstr>Connected System Design Project  (EGE205) </vt:lpstr>
      <vt:lpstr>Introduction</vt:lpstr>
      <vt:lpstr>SG Green Plan</vt:lpstr>
      <vt:lpstr>The Driving Question for the Project</vt:lpstr>
      <vt:lpstr>Introducing The Driving Question</vt:lpstr>
      <vt:lpstr>Inquiry Facilitation Session</vt:lpstr>
      <vt:lpstr>Group Project (by Week 16 and 17)</vt:lpstr>
      <vt:lpstr>Rubrics</vt:lpstr>
      <vt:lpstr>Team Forming</vt:lpstr>
      <vt:lpstr>Team Forming</vt:lpstr>
      <vt:lpstr>Tips To Work In A Team</vt:lpstr>
      <vt:lpstr>Connected System Design Project  (EGE205)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SCSC-EI</dc:creator>
  <cp:lastModifiedBy>SCSC</cp:lastModifiedBy>
  <cp:revision>98</cp:revision>
  <dcterms:created xsi:type="dcterms:W3CDTF">2021-04-08T03:37:03Z</dcterms:created>
  <dcterms:modified xsi:type="dcterms:W3CDTF">2023-04-20T04:01:41Z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9d33a90-4c02-4a52-8338-a4bd8695bc77_Enabled">
    <vt:lpwstr>true</vt:lpwstr>
  </property>
  <property fmtid="{D5CDD505-2E9C-101B-9397-08002B2CF9AE}" pid="3" name="MSIP_Label_79d33a90-4c02-4a52-8338-a4bd8695bc77_SetDate">
    <vt:lpwstr>2023-04-17T06:35:57Z</vt:lpwstr>
  </property>
  <property fmtid="{D5CDD505-2E9C-101B-9397-08002B2CF9AE}" pid="4" name="MSIP_Label_79d33a90-4c02-4a52-8338-a4bd8695bc77_Method">
    <vt:lpwstr>Privileged</vt:lpwstr>
  </property>
  <property fmtid="{D5CDD505-2E9C-101B-9397-08002B2CF9AE}" pid="5" name="MSIP_Label_79d33a90-4c02-4a52-8338-a4bd8695bc77_Name">
    <vt:lpwstr>NON SENSITIVE_0</vt:lpwstr>
  </property>
  <property fmtid="{D5CDD505-2E9C-101B-9397-08002B2CF9AE}" pid="6" name="MSIP_Label_79d33a90-4c02-4a52-8338-a4bd8695bc77_SiteId">
    <vt:lpwstr>243ebaed-00d0-4690-a7dc-75893b0d9f98</vt:lpwstr>
  </property>
  <property fmtid="{D5CDD505-2E9C-101B-9397-08002B2CF9AE}" pid="7" name="MSIP_Label_79d33a90-4c02-4a52-8338-a4bd8695bc77_ActionId">
    <vt:lpwstr>40e2bf30-7d94-4c74-a056-eba49c61923d</vt:lpwstr>
  </property>
  <property fmtid="{D5CDD505-2E9C-101B-9397-08002B2CF9AE}" pid="8" name="MSIP_Label_79d33a90-4c02-4a52-8338-a4bd8695bc77_ContentBits">
    <vt:lpwstr>1</vt:lpwstr>
  </property>
</Properties>
</file>