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92" r:id="rId3"/>
    <p:sldId id="303" r:id="rId4"/>
    <p:sldId id="305" r:id="rId5"/>
    <p:sldId id="306" r:id="rId6"/>
    <p:sldId id="307" r:id="rId7"/>
    <p:sldId id="308" r:id="rId8"/>
    <p:sldId id="309" r:id="rId9"/>
    <p:sldId id="30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6895C6"/>
    <a:srgbClr val="A0BCDE"/>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20144-4B98-466F-BC18-438F5FDE7416}" type="datetimeFigureOut">
              <a:rPr lang="en-SG" smtClean="0"/>
              <a:t>12/10/2022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2F7F0-7E78-4EDD-B523-0674BBD08ECD}" type="slidenum">
              <a:rPr lang="en-SG" smtClean="0"/>
              <a:t>‹#›</a:t>
            </a:fld>
            <a:endParaRPr lang="en-SG"/>
          </a:p>
        </p:txBody>
      </p:sp>
    </p:spTree>
    <p:extLst>
      <p:ext uri="{BB962C8B-B14F-4D97-AF65-F5344CB8AC3E}">
        <p14:creationId xmlns:p14="http://schemas.microsoft.com/office/powerpoint/2010/main" val="39999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653A-AF25-4D26-8FEC-9076CCEBED21}"/>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US" dirty="0"/>
              <a:t>Click to edit Master title style</a:t>
            </a:r>
            <a:endParaRPr lang="en-SG" dirty="0"/>
          </a:p>
        </p:txBody>
      </p:sp>
      <p:sp>
        <p:nvSpPr>
          <p:cNvPr id="3" name="Subtitle 2">
            <a:extLst>
              <a:ext uri="{FF2B5EF4-FFF2-40B4-BE49-F238E27FC236}">
                <a16:creationId xmlns:a16="http://schemas.microsoft.com/office/drawing/2014/main" id="{083D4E05-B668-4C47-B673-B4D5E86B5040}"/>
              </a:ext>
            </a:extLst>
          </p:cNvPr>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
        <p:nvSpPr>
          <p:cNvPr id="4" name="Date Placeholder 3">
            <a:extLst>
              <a:ext uri="{FF2B5EF4-FFF2-40B4-BE49-F238E27FC236}">
                <a16:creationId xmlns:a16="http://schemas.microsoft.com/office/drawing/2014/main" id="{288E3ABD-2580-4ABC-A9CF-C90C0F8C8E42}"/>
              </a:ext>
            </a:extLst>
          </p:cNvPr>
          <p:cNvSpPr>
            <a:spLocks noGrp="1"/>
          </p:cNvSpPr>
          <p:nvPr>
            <p:ph type="dt" sz="half" idx="10"/>
          </p:nvPr>
        </p:nvSpPr>
        <p:spPr/>
        <p:txBody>
          <a:bodyPr/>
          <a:lstStyle/>
          <a:p>
            <a:r>
              <a:rPr lang="en-US"/>
              <a:t>Effective Date: 17/10/2022</a:t>
            </a:r>
            <a:endParaRPr lang="en-SG" dirty="0"/>
          </a:p>
        </p:txBody>
      </p:sp>
      <p:sp>
        <p:nvSpPr>
          <p:cNvPr id="5" name="Footer Placeholder 4">
            <a:extLst>
              <a:ext uri="{FF2B5EF4-FFF2-40B4-BE49-F238E27FC236}">
                <a16:creationId xmlns:a16="http://schemas.microsoft.com/office/drawing/2014/main" id="{E59C2C72-F4A0-4673-B7B7-E94B20CE33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9513472-7907-495B-A870-16753C28BB8B}"/>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146225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9D0D-EFAA-4EC5-A639-A05385E1B21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5072114-68A4-4B98-B112-B1851AC61C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8D3652-560B-4B8D-8D47-124618AC3881}"/>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5" name="Footer Placeholder 4">
            <a:extLst>
              <a:ext uri="{FF2B5EF4-FFF2-40B4-BE49-F238E27FC236}">
                <a16:creationId xmlns:a16="http://schemas.microsoft.com/office/drawing/2014/main" id="{8C54CE51-C2A8-4826-9493-665DA5D13C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9BD7D9-73C6-4608-84AF-FA64957519A7}"/>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214887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CC631-84EE-403B-8F3E-710B0DF75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2568E86-D51D-4633-8651-58FD474174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0229001-B513-406C-80BF-7E40A5E84E8F}"/>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5" name="Footer Placeholder 4">
            <a:extLst>
              <a:ext uri="{FF2B5EF4-FFF2-40B4-BE49-F238E27FC236}">
                <a16:creationId xmlns:a16="http://schemas.microsoft.com/office/drawing/2014/main" id="{101258A7-EBCA-4323-8EBF-EC95B410397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811F6F-EF7C-425E-A6E9-CE738D67A47C}"/>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427392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6A4F-9236-43C4-9B35-04EADC2F310C}"/>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A0AA6670-1DE4-410E-A69C-5A58AF612E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24542D-CA75-49D8-9A76-9D2FA5008646}"/>
              </a:ext>
            </a:extLst>
          </p:cNvPr>
          <p:cNvSpPr>
            <a:spLocks noGrp="1"/>
          </p:cNvSpPr>
          <p:nvPr>
            <p:ph type="dt" sz="half" idx="10"/>
          </p:nvPr>
        </p:nvSpPr>
        <p:spPr/>
        <p:txBody>
          <a:bodyPr/>
          <a:lstStyle/>
          <a:p>
            <a:r>
              <a:rPr lang="en-US"/>
              <a:t>Effective Date: 17/10/2022</a:t>
            </a:r>
            <a:endParaRPr lang="en-SG" dirty="0"/>
          </a:p>
        </p:txBody>
      </p:sp>
      <p:sp>
        <p:nvSpPr>
          <p:cNvPr id="5" name="Footer Placeholder 4">
            <a:extLst>
              <a:ext uri="{FF2B5EF4-FFF2-40B4-BE49-F238E27FC236}">
                <a16:creationId xmlns:a16="http://schemas.microsoft.com/office/drawing/2014/main" id="{76343AC9-0D49-4E3D-B4BD-1E5295ADBDE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2D7400-9F7B-4525-91A2-A54E147251AE}"/>
              </a:ext>
            </a:extLst>
          </p:cNvPr>
          <p:cNvSpPr>
            <a:spLocks noGrp="1"/>
          </p:cNvSpPr>
          <p:nvPr>
            <p:ph type="sldNum" sz="quarter" idx="12"/>
          </p:nvPr>
        </p:nvSpPr>
        <p:spPr/>
        <p:txBody>
          <a:bodyPr/>
          <a:lstStyle/>
          <a:p>
            <a:fld id="{3C112D37-C20E-4BC5-9338-D50B89261AAB}" type="slidenum">
              <a:rPr lang="en-SG" smtClean="0"/>
              <a:t>‹#›</a:t>
            </a:fld>
            <a:endParaRPr lang="en-SG"/>
          </a:p>
        </p:txBody>
      </p:sp>
      <p:cxnSp>
        <p:nvCxnSpPr>
          <p:cNvPr id="7" name="Straight Connector 6">
            <a:extLst>
              <a:ext uri="{FF2B5EF4-FFF2-40B4-BE49-F238E27FC236}">
                <a16:creationId xmlns:a16="http://schemas.microsoft.com/office/drawing/2014/main" id="{CDFA83EC-02E1-44EE-BCDD-F846AE53C3B6}"/>
              </a:ext>
            </a:extLst>
          </p:cNvPr>
          <p:cNvCxnSpPr/>
          <p:nvPr userDrawn="1"/>
        </p:nvCxnSpPr>
        <p:spPr>
          <a:xfrm>
            <a:off x="838200" y="1690688"/>
            <a:ext cx="10515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00523A5-B463-49E3-8B84-6AB8EE474A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0344" y="413693"/>
            <a:ext cx="1743456" cy="1232545"/>
          </a:xfrm>
          <a:prstGeom prst="rect">
            <a:avLst/>
          </a:prstGeom>
        </p:spPr>
      </p:pic>
    </p:spTree>
    <p:extLst>
      <p:ext uri="{BB962C8B-B14F-4D97-AF65-F5344CB8AC3E}">
        <p14:creationId xmlns:p14="http://schemas.microsoft.com/office/powerpoint/2010/main" val="427252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B7C9-4664-4DD0-98B3-CA31DB204E60}"/>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A10024A9-6E7A-4552-93B9-1AF574429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A92677-084D-45C5-879D-6FB83F6605A2}"/>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5" name="Footer Placeholder 4">
            <a:extLst>
              <a:ext uri="{FF2B5EF4-FFF2-40B4-BE49-F238E27FC236}">
                <a16:creationId xmlns:a16="http://schemas.microsoft.com/office/drawing/2014/main" id="{CD446D68-E505-410F-B38E-00B4991DA80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C906A8-D7A2-4A04-9D1C-E1EC741AA63F}"/>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179711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2AA-4184-4EE0-B37E-D32EBFB499E9}"/>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D405FFD9-52E7-4C45-9506-A7AAC62642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1DA5A48-A621-4225-B6C6-BE10FD3E16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6EA6526-AADB-4838-ABFB-44AAE63993EA}"/>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6" name="Footer Placeholder 5">
            <a:extLst>
              <a:ext uri="{FF2B5EF4-FFF2-40B4-BE49-F238E27FC236}">
                <a16:creationId xmlns:a16="http://schemas.microsoft.com/office/drawing/2014/main" id="{DF24637D-276F-4A0A-B1BD-3461DD58952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EDF83C-0464-4F48-8C2F-C5A4F26640A2}"/>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423088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6069-A789-46EB-93EA-AD7913CAB5C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D8C380F-5476-4DBD-BA79-4A2CD172B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028993-C753-4E35-B3C5-546D1A72B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5C40CE0-B55F-47B8-A945-2B9FB5ED7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CEC3C9-EBE3-4408-831F-EB167B2F1C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62B0FE5-9E4A-47FE-92E4-41E93709E751}"/>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8" name="Footer Placeholder 7">
            <a:extLst>
              <a:ext uri="{FF2B5EF4-FFF2-40B4-BE49-F238E27FC236}">
                <a16:creationId xmlns:a16="http://schemas.microsoft.com/office/drawing/2014/main" id="{B8F2B479-3AB0-4B8A-9E26-AA9457408A7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8AC41E0-0968-4A43-9DC9-2BFB596A924A}"/>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32594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1A3-FC56-4873-BFC3-C1CA32823BB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7ABC9A0-C10F-4B5E-AC94-A770345A409B}"/>
              </a:ext>
            </a:extLst>
          </p:cNvPr>
          <p:cNvSpPr>
            <a:spLocks noGrp="1"/>
          </p:cNvSpPr>
          <p:nvPr>
            <p:ph type="dt" sz="half" idx="10"/>
          </p:nvPr>
        </p:nvSpPr>
        <p:spPr/>
        <p:txBody>
          <a:bodyPr/>
          <a:lstStyle/>
          <a:p>
            <a:r>
              <a:rPr lang="en-US"/>
              <a:t>Effective Date: 17/10/2022</a:t>
            </a:r>
            <a:endParaRPr lang="en-SG" dirty="0"/>
          </a:p>
        </p:txBody>
      </p:sp>
      <p:sp>
        <p:nvSpPr>
          <p:cNvPr id="4" name="Footer Placeholder 3">
            <a:extLst>
              <a:ext uri="{FF2B5EF4-FFF2-40B4-BE49-F238E27FC236}">
                <a16:creationId xmlns:a16="http://schemas.microsoft.com/office/drawing/2014/main" id="{F6B5B24A-EE42-401D-B640-C83EA4F606B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B1E29DC-E69E-4360-AA4A-AB00AD87D028}"/>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258204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FC8CD-0845-4DD6-AE86-C5C77AED222A}"/>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3" name="Footer Placeholder 2">
            <a:extLst>
              <a:ext uri="{FF2B5EF4-FFF2-40B4-BE49-F238E27FC236}">
                <a16:creationId xmlns:a16="http://schemas.microsoft.com/office/drawing/2014/main" id="{157CFE48-555E-437F-AC32-5F129935249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ADDC227-698E-4CE5-8327-066D7669A5B8}"/>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25540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9186-800F-4E0B-A9F9-71996638A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A824C76-AEFE-44A2-9C0F-DA46C99B9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EF8732B-87EB-4352-B274-9E7F5C98C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86B0F2-A766-44F5-832E-71B842415E2F}"/>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6" name="Footer Placeholder 5">
            <a:extLst>
              <a:ext uri="{FF2B5EF4-FFF2-40B4-BE49-F238E27FC236}">
                <a16:creationId xmlns:a16="http://schemas.microsoft.com/office/drawing/2014/main" id="{DE9D7E13-1EAC-4BD8-9CD0-272877D265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8216FCE-801A-4B47-A55D-4701E2D6CE8C}"/>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362990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0EE8-C30B-4C0D-BE80-7B0A58B7F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A220973-02ED-49B6-BFD2-6C45FC0BD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2EC89E3-7681-4CA5-A152-EE6CFDFD2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9DF8C7-6E8A-4EBC-B906-1E20DCB1CE5E}"/>
              </a:ext>
            </a:extLst>
          </p:cNvPr>
          <p:cNvSpPr>
            <a:spLocks noGrp="1"/>
          </p:cNvSpPr>
          <p:nvPr>
            <p:ph type="dt" sz="half" idx="10"/>
          </p:nvPr>
        </p:nvSpPr>
        <p:spPr/>
        <p:txBody>
          <a:bodyPr/>
          <a:lstStyle>
            <a:lvl1pPr>
              <a:defRPr/>
            </a:lvl1pPr>
          </a:lstStyle>
          <a:p>
            <a:r>
              <a:rPr lang="en-US"/>
              <a:t>Effective Date: 17/10/2022</a:t>
            </a:r>
            <a:endParaRPr lang="en-SG" dirty="0"/>
          </a:p>
        </p:txBody>
      </p:sp>
      <p:sp>
        <p:nvSpPr>
          <p:cNvPr id="6" name="Footer Placeholder 5">
            <a:extLst>
              <a:ext uri="{FF2B5EF4-FFF2-40B4-BE49-F238E27FC236}">
                <a16:creationId xmlns:a16="http://schemas.microsoft.com/office/drawing/2014/main" id="{E9698BCB-6D56-448C-8045-3C4D3F6749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88A145A-60F8-4743-90A9-AB1453DCAEF6}"/>
              </a:ext>
            </a:extLst>
          </p:cNvPr>
          <p:cNvSpPr>
            <a:spLocks noGrp="1"/>
          </p:cNvSpPr>
          <p:nvPr>
            <p:ph type="sldNum" sz="quarter" idx="12"/>
          </p:nvPr>
        </p:nvSpPr>
        <p:spPr/>
        <p:txBody>
          <a:bodyPr/>
          <a:lstStyle/>
          <a:p>
            <a:fld id="{3C112D37-C20E-4BC5-9338-D50B89261AAB}" type="slidenum">
              <a:rPr lang="en-SG" smtClean="0"/>
              <a:t>‹#›</a:t>
            </a:fld>
            <a:endParaRPr lang="en-SG"/>
          </a:p>
        </p:txBody>
      </p:sp>
    </p:spTree>
    <p:extLst>
      <p:ext uri="{BB962C8B-B14F-4D97-AF65-F5344CB8AC3E}">
        <p14:creationId xmlns:p14="http://schemas.microsoft.com/office/powerpoint/2010/main" val="324680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04537-4E3C-4796-9E30-A1F8F860D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4ECEDADF-424F-4F25-B18C-B02EE624D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3FD2349F-F37C-4EA1-8F65-55D4938A6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Effective Date: 17/10/2022</a:t>
            </a:r>
            <a:endParaRPr lang="en-SG" dirty="0"/>
          </a:p>
        </p:txBody>
      </p:sp>
      <p:sp>
        <p:nvSpPr>
          <p:cNvPr id="5" name="Footer Placeholder 4">
            <a:extLst>
              <a:ext uri="{FF2B5EF4-FFF2-40B4-BE49-F238E27FC236}">
                <a16:creationId xmlns:a16="http://schemas.microsoft.com/office/drawing/2014/main" id="{13241AF0-53B8-48B3-B5A9-F0C4C9A74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4604135-BBE6-4273-BD9F-E62E45E4A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12D37-C20E-4BC5-9338-D50B89261AAB}" type="slidenum">
              <a:rPr lang="en-SG" smtClean="0"/>
              <a:t>‹#›</a:t>
            </a:fld>
            <a:endParaRPr lang="en-SG"/>
          </a:p>
        </p:txBody>
      </p:sp>
      <p:cxnSp>
        <p:nvCxnSpPr>
          <p:cNvPr id="7" name="Straight Connector 6">
            <a:extLst>
              <a:ext uri="{FF2B5EF4-FFF2-40B4-BE49-F238E27FC236}">
                <a16:creationId xmlns:a16="http://schemas.microsoft.com/office/drawing/2014/main" id="{C126856A-4D4F-4944-9F83-F869EBCCC374}"/>
              </a:ext>
            </a:extLst>
          </p:cNvPr>
          <p:cNvCxnSpPr/>
          <p:nvPr userDrawn="1"/>
        </p:nvCxnSpPr>
        <p:spPr>
          <a:xfrm>
            <a:off x="838200" y="6357476"/>
            <a:ext cx="105156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875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6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jectengineer.net/how-to-give-a-stunning-project-presentation/" TargetMode="External"/><Relationship Id="rId2" Type="http://schemas.openxmlformats.org/officeDocument/2006/relationships/hyperlink" Target="https://articles.bplans.com/create-value-propos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6753-0AAA-4D0C-A007-44BC88353375}"/>
              </a:ext>
            </a:extLst>
          </p:cNvPr>
          <p:cNvSpPr>
            <a:spLocks noGrp="1"/>
          </p:cNvSpPr>
          <p:nvPr>
            <p:ph type="ctrTitle"/>
          </p:nvPr>
        </p:nvSpPr>
        <p:spPr/>
        <p:txBody>
          <a:bodyPr/>
          <a:lstStyle/>
          <a:p>
            <a:r>
              <a:rPr lang="en-US" dirty="0"/>
              <a:t>Connected System Design Project </a:t>
            </a:r>
            <a:br>
              <a:rPr lang="en-US" dirty="0"/>
            </a:br>
            <a:r>
              <a:rPr lang="en-US" dirty="0"/>
              <a:t>(EGE205)</a:t>
            </a:r>
            <a:br>
              <a:rPr lang="en-US" dirty="0"/>
            </a:br>
            <a:endParaRPr lang="en-SG" dirty="0"/>
          </a:p>
        </p:txBody>
      </p:sp>
      <p:sp>
        <p:nvSpPr>
          <p:cNvPr id="3" name="Subtitle 2">
            <a:extLst>
              <a:ext uri="{FF2B5EF4-FFF2-40B4-BE49-F238E27FC236}">
                <a16:creationId xmlns:a16="http://schemas.microsoft.com/office/drawing/2014/main" id="{8C40A765-0526-4253-8891-808C203365E2}"/>
              </a:ext>
            </a:extLst>
          </p:cNvPr>
          <p:cNvSpPr>
            <a:spLocks noGrp="1"/>
          </p:cNvSpPr>
          <p:nvPr>
            <p:ph type="subTitle" idx="1"/>
          </p:nvPr>
        </p:nvSpPr>
        <p:spPr/>
        <p:txBody>
          <a:bodyPr/>
          <a:lstStyle/>
          <a:p>
            <a:endParaRPr lang="en-US" dirty="0"/>
          </a:p>
          <a:p>
            <a:r>
              <a:rPr lang="en-US" dirty="0"/>
              <a:t>Project Presentation Guidelines</a:t>
            </a:r>
            <a:endParaRPr lang="en-SG" dirty="0"/>
          </a:p>
        </p:txBody>
      </p:sp>
    </p:spTree>
    <p:extLst>
      <p:ext uri="{BB962C8B-B14F-4D97-AF65-F5344CB8AC3E}">
        <p14:creationId xmlns:p14="http://schemas.microsoft.com/office/powerpoint/2010/main" val="289672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6753-0AAA-4D0C-A007-44BC88353375}"/>
              </a:ext>
            </a:extLst>
          </p:cNvPr>
          <p:cNvSpPr>
            <a:spLocks noGrp="1"/>
          </p:cNvSpPr>
          <p:nvPr>
            <p:ph type="ctrTitle"/>
          </p:nvPr>
        </p:nvSpPr>
        <p:spPr/>
        <p:txBody>
          <a:bodyPr/>
          <a:lstStyle/>
          <a:p>
            <a:r>
              <a:rPr lang="en-US" dirty="0"/>
              <a:t>Connected System Design Project </a:t>
            </a:r>
            <a:br>
              <a:rPr lang="en-US" dirty="0"/>
            </a:br>
            <a:r>
              <a:rPr lang="en-US" dirty="0"/>
              <a:t>(EGE205)</a:t>
            </a:r>
            <a:br>
              <a:rPr lang="en-US" dirty="0"/>
            </a:br>
            <a:endParaRPr lang="en-SG" dirty="0"/>
          </a:p>
        </p:txBody>
      </p:sp>
      <p:sp>
        <p:nvSpPr>
          <p:cNvPr id="3" name="Subtitle 2">
            <a:extLst>
              <a:ext uri="{FF2B5EF4-FFF2-40B4-BE49-F238E27FC236}">
                <a16:creationId xmlns:a16="http://schemas.microsoft.com/office/drawing/2014/main" id="{8C40A765-0526-4253-8891-808C203365E2}"/>
              </a:ext>
            </a:extLst>
          </p:cNvPr>
          <p:cNvSpPr>
            <a:spLocks noGrp="1"/>
          </p:cNvSpPr>
          <p:nvPr>
            <p:ph type="subTitle" idx="1"/>
          </p:nvPr>
        </p:nvSpPr>
        <p:spPr/>
        <p:txBody>
          <a:bodyPr/>
          <a:lstStyle/>
          <a:p>
            <a:endParaRPr lang="en-US" dirty="0"/>
          </a:p>
          <a:p>
            <a:r>
              <a:rPr lang="en-US" dirty="0"/>
              <a:t>End of Project Presentation</a:t>
            </a:r>
          </a:p>
        </p:txBody>
      </p:sp>
    </p:spTree>
    <p:extLst>
      <p:ext uri="{BB962C8B-B14F-4D97-AF65-F5344CB8AC3E}">
        <p14:creationId xmlns:p14="http://schemas.microsoft.com/office/powerpoint/2010/main" val="29607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2</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2400300"/>
            <a:ext cx="5257801" cy="2883336"/>
          </a:xfrm>
        </p:spPr>
        <p:txBody>
          <a:bodyPr anchor="ctr">
            <a:normAutofit/>
          </a:bodyPr>
          <a:lstStyle/>
          <a:p>
            <a:r>
              <a:rPr lang="en-SG" dirty="0"/>
              <a:t>Project presentations can be very nerve racking and difficult for many people, but that doesn’t mean they have to be difficult.  </a:t>
            </a:r>
          </a:p>
          <a:p>
            <a:endParaRPr lang="en-SG" dirty="0"/>
          </a:p>
          <a:p>
            <a:r>
              <a:rPr lang="en-SG" dirty="0"/>
              <a:t>With </a:t>
            </a:r>
            <a:r>
              <a:rPr lang="en-SG" b="1" dirty="0">
                <a:solidFill>
                  <a:srgbClr val="FF0000"/>
                </a:solidFill>
              </a:rPr>
              <a:t>practice</a:t>
            </a:r>
            <a:r>
              <a:rPr lang="en-SG" dirty="0"/>
              <a:t> and some</a:t>
            </a:r>
            <a:r>
              <a:rPr lang="en-SG" b="1" dirty="0">
                <a:solidFill>
                  <a:srgbClr val="FF0000"/>
                </a:solidFill>
              </a:rPr>
              <a:t> basic guiding principles</a:t>
            </a:r>
            <a:r>
              <a:rPr lang="en-SG" dirty="0"/>
              <a:t>, you can give a stunning project presentation too!</a:t>
            </a:r>
            <a:endParaRPr lang="en-US" dirty="0"/>
          </a:p>
        </p:txBody>
      </p:sp>
      <p:pic>
        <p:nvPicPr>
          <p:cNvPr id="3" name="Picture 2" descr="Business project presentation Royalty Free Vector Image">
            <a:extLst>
              <a:ext uri="{FF2B5EF4-FFF2-40B4-BE49-F238E27FC236}">
                <a16:creationId xmlns:a16="http://schemas.microsoft.com/office/drawing/2014/main" id="{E21C193F-1418-4223-BC3C-F435DFB88C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15"/>
          <a:stretch/>
        </p:blipFill>
        <p:spPr bwMode="auto">
          <a:xfrm>
            <a:off x="7445386" y="2581851"/>
            <a:ext cx="2880456" cy="288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a:t>Project Presentation Required Elements</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3</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6334126" cy="4351338"/>
          </a:xfrm>
        </p:spPr>
        <p:txBody>
          <a:bodyPr anchor="ctr">
            <a:normAutofit fontScale="92500" lnSpcReduction="10000"/>
          </a:bodyPr>
          <a:lstStyle/>
          <a:p>
            <a:r>
              <a:rPr lang="en-SG" dirty="0"/>
              <a:t>Your presentation should be a </a:t>
            </a:r>
            <a:r>
              <a:rPr lang="en-SG" b="1" dirty="0">
                <a:solidFill>
                  <a:srgbClr val="FF0000"/>
                </a:solidFill>
              </a:rPr>
              <a:t>polished</a:t>
            </a:r>
            <a:r>
              <a:rPr lang="en-SG" dirty="0"/>
              <a:t>, </a:t>
            </a:r>
            <a:r>
              <a:rPr lang="en-SG" b="1" dirty="0">
                <a:solidFill>
                  <a:srgbClr val="FF0000"/>
                </a:solidFill>
              </a:rPr>
              <a:t>carefully</a:t>
            </a:r>
            <a:r>
              <a:rPr lang="en-SG" dirty="0"/>
              <a:t> planned performance. While it is good to be natural, you should avoid impromptu diversion or insertion that you may not be ready for.</a:t>
            </a:r>
          </a:p>
          <a:p>
            <a:pPr marL="0" indent="0">
              <a:buNone/>
            </a:pPr>
            <a:endParaRPr lang="en-SG" dirty="0"/>
          </a:p>
          <a:p>
            <a:r>
              <a:rPr lang="en-SG" dirty="0"/>
              <a:t>Your presentation should not be more than </a:t>
            </a:r>
            <a:r>
              <a:rPr lang="en-SG" b="1" dirty="0">
                <a:solidFill>
                  <a:srgbClr val="FF0000"/>
                </a:solidFill>
              </a:rPr>
              <a:t>10 minutes </a:t>
            </a:r>
            <a:r>
              <a:rPr lang="en-SG" dirty="0"/>
              <a:t>long. There is usually a </a:t>
            </a:r>
            <a:r>
              <a:rPr lang="en-SG" b="1" dirty="0">
                <a:solidFill>
                  <a:srgbClr val="FF0000"/>
                </a:solidFill>
              </a:rPr>
              <a:t>5 minutes’ Q&amp;A </a:t>
            </a:r>
            <a:r>
              <a:rPr lang="en-SG" dirty="0"/>
              <a:t>at the end of the presentation.</a:t>
            </a:r>
          </a:p>
          <a:p>
            <a:endParaRPr lang="en-SG" dirty="0"/>
          </a:p>
          <a:p>
            <a:r>
              <a:rPr lang="en-SG" dirty="0"/>
              <a:t>You are encouraged to </a:t>
            </a:r>
            <a:r>
              <a:rPr lang="en-SG" b="1" dirty="0">
                <a:solidFill>
                  <a:srgbClr val="FF0000"/>
                </a:solidFill>
              </a:rPr>
              <a:t>follow the</a:t>
            </a:r>
            <a:r>
              <a:rPr lang="en-SG" dirty="0"/>
              <a:t> </a:t>
            </a:r>
            <a:r>
              <a:rPr lang="en-SG" b="1" dirty="0">
                <a:solidFill>
                  <a:srgbClr val="FF0000"/>
                </a:solidFill>
              </a:rPr>
              <a:t>outline</a:t>
            </a:r>
            <a:r>
              <a:rPr lang="en-SG" dirty="0"/>
              <a:t> included in the following slides. You need not follow it rigidly, as a smooth, logical flow that makes sense is more important than a superficial form.</a:t>
            </a:r>
          </a:p>
          <a:p>
            <a:endParaRPr lang="en-SG" dirty="0"/>
          </a:p>
          <a:p>
            <a:r>
              <a:rPr lang="en-SG" b="1" dirty="0">
                <a:solidFill>
                  <a:srgbClr val="FF0000"/>
                </a:solidFill>
              </a:rPr>
              <a:t>Each member </a:t>
            </a:r>
            <a:r>
              <a:rPr lang="en-SG" dirty="0"/>
              <a:t>of your group must </a:t>
            </a:r>
            <a:r>
              <a:rPr lang="en-SG" b="1" dirty="0">
                <a:solidFill>
                  <a:srgbClr val="FF0000"/>
                </a:solidFill>
              </a:rPr>
              <a:t>play a significant role</a:t>
            </a:r>
            <a:r>
              <a:rPr lang="en-SG" dirty="0"/>
              <a:t> in the presentation.</a:t>
            </a:r>
            <a:endParaRPr lang="en-US" dirty="0"/>
          </a:p>
        </p:txBody>
      </p:sp>
      <p:pic>
        <p:nvPicPr>
          <p:cNvPr id="2052" name="Picture 4" descr="Clipart Table Guided Reading - Presentation Icon Png Blue , Transparent  Cartoon - Jing.fm">
            <a:extLst>
              <a:ext uri="{FF2B5EF4-FFF2-40B4-BE49-F238E27FC236}">
                <a16:creationId xmlns:a16="http://schemas.microsoft.com/office/drawing/2014/main" id="{07BDD331-CFB6-4966-AC2F-C12A8E30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320" y="2548255"/>
            <a:ext cx="2950528" cy="295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0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 Outline</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4</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5257801" cy="4351338"/>
          </a:xfrm>
        </p:spPr>
        <p:txBody>
          <a:bodyPr anchor="ctr">
            <a:normAutofit/>
          </a:bodyPr>
          <a:lstStyle/>
          <a:p>
            <a:pPr marL="0" indent="0">
              <a:buNone/>
            </a:pPr>
            <a:r>
              <a:rPr lang="en-SG" b="1" dirty="0">
                <a:solidFill>
                  <a:srgbClr val="FF0000"/>
                </a:solidFill>
              </a:rPr>
              <a:t>Title and Table of Content</a:t>
            </a:r>
            <a:endParaRPr lang="en-US" dirty="0">
              <a:solidFill>
                <a:srgbClr val="FF0000"/>
              </a:solidFill>
            </a:endParaRPr>
          </a:p>
          <a:p>
            <a:r>
              <a:rPr lang="en-SG" dirty="0"/>
              <a:t>Give a catchy title for your project and include all group members names on the title slide.</a:t>
            </a:r>
          </a:p>
          <a:p>
            <a:r>
              <a:rPr lang="en-SG" dirty="0"/>
              <a:t>Create a table of content slide that gives your audience an idea of the flow of your presentation.</a:t>
            </a:r>
          </a:p>
          <a:p>
            <a:pPr marL="0" indent="0">
              <a:buNone/>
            </a:pPr>
            <a:endParaRPr lang="en-SG" dirty="0"/>
          </a:p>
          <a:p>
            <a:pPr marL="0" indent="0">
              <a:buNone/>
            </a:pPr>
            <a:r>
              <a:rPr lang="en-SG" b="1" dirty="0">
                <a:solidFill>
                  <a:srgbClr val="FF0000"/>
                </a:solidFill>
              </a:rPr>
              <a:t>Motivation</a:t>
            </a:r>
            <a:endParaRPr lang="en-US" dirty="0">
              <a:solidFill>
                <a:srgbClr val="FF0000"/>
              </a:solidFill>
            </a:endParaRPr>
          </a:p>
          <a:p>
            <a:r>
              <a:rPr lang="en-SG" dirty="0"/>
              <a:t>Start with the driving question given for the project, explain what motivate your team and how the team arrive to the project that fulfils the needs of the driving question.</a:t>
            </a:r>
          </a:p>
        </p:txBody>
      </p:sp>
      <p:pic>
        <p:nvPicPr>
          <p:cNvPr id="4098" name="Picture 2" descr="Lecture Icon Png 5 » PNG Image #2196250 - PNG Images - PNGio">
            <a:extLst>
              <a:ext uri="{FF2B5EF4-FFF2-40B4-BE49-F238E27FC236}">
                <a16:creationId xmlns:a16="http://schemas.microsoft.com/office/drawing/2014/main" id="{A2ADF228-695B-4A41-97FD-626611503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720" y="280431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6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 Outline</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5</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5257801" cy="4351338"/>
          </a:xfrm>
        </p:spPr>
        <p:txBody>
          <a:bodyPr anchor="ctr">
            <a:normAutofit/>
          </a:bodyPr>
          <a:lstStyle/>
          <a:p>
            <a:pPr marL="0" indent="0">
              <a:buNone/>
            </a:pPr>
            <a:r>
              <a:rPr lang="en-SG" b="1" dirty="0">
                <a:solidFill>
                  <a:srgbClr val="FF0000"/>
                </a:solidFill>
              </a:rPr>
              <a:t>Introduction</a:t>
            </a:r>
            <a:endParaRPr lang="en-US" dirty="0">
              <a:solidFill>
                <a:srgbClr val="FF0000"/>
              </a:solidFill>
            </a:endParaRPr>
          </a:p>
          <a:p>
            <a:r>
              <a:rPr lang="en-SG" dirty="0"/>
              <a:t>Give high-level explanation of your project by clearly listing the criteria and constraints of your project. Zoom in to the features implemented in the project that can justify its existence in answering the driving question.</a:t>
            </a:r>
          </a:p>
        </p:txBody>
      </p:sp>
      <p:pic>
        <p:nvPicPr>
          <p:cNvPr id="4098" name="Picture 2" descr="Lecture Icon Png 5 » PNG Image #2196250 - PNG Images - PNGio">
            <a:extLst>
              <a:ext uri="{FF2B5EF4-FFF2-40B4-BE49-F238E27FC236}">
                <a16:creationId xmlns:a16="http://schemas.microsoft.com/office/drawing/2014/main" id="{A2ADF228-695B-4A41-97FD-626611503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720" y="280431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 Outline</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6</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5257801" cy="4351338"/>
          </a:xfrm>
        </p:spPr>
        <p:txBody>
          <a:bodyPr anchor="ctr">
            <a:normAutofit/>
          </a:bodyPr>
          <a:lstStyle/>
          <a:p>
            <a:pPr marL="0" indent="0">
              <a:buNone/>
            </a:pPr>
            <a:r>
              <a:rPr lang="en-SG" b="1" dirty="0">
                <a:solidFill>
                  <a:srgbClr val="FF0000"/>
                </a:solidFill>
              </a:rPr>
              <a:t>Project Design &amp; Methodology</a:t>
            </a:r>
            <a:endParaRPr lang="en-US" dirty="0">
              <a:solidFill>
                <a:srgbClr val="FF0000"/>
              </a:solidFill>
            </a:endParaRPr>
          </a:p>
          <a:p>
            <a:r>
              <a:rPr lang="en-SG" dirty="0"/>
              <a:t>Give a high-level overview of your project implementation to articulate the design process and method used in developing or designing the project. Pick one or two parts that is unique to your project to discuss in more detail.</a:t>
            </a:r>
          </a:p>
          <a:p>
            <a:r>
              <a:rPr lang="en-SG" dirty="0"/>
              <a:t>Use at least one picture to explain your project implementation.</a:t>
            </a:r>
          </a:p>
          <a:p>
            <a:r>
              <a:rPr lang="en-SG" dirty="0"/>
              <a:t>Avoid using source code to describe your project implementation.</a:t>
            </a:r>
          </a:p>
        </p:txBody>
      </p:sp>
      <p:pic>
        <p:nvPicPr>
          <p:cNvPr id="4098" name="Picture 2" descr="Lecture Icon Png 5 » PNG Image #2196250 - PNG Images - PNGio">
            <a:extLst>
              <a:ext uri="{FF2B5EF4-FFF2-40B4-BE49-F238E27FC236}">
                <a16:creationId xmlns:a16="http://schemas.microsoft.com/office/drawing/2014/main" id="{A2ADF228-695B-4A41-97FD-626611503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720" y="280431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2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 Outline</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7</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5257801" cy="4351338"/>
          </a:xfrm>
        </p:spPr>
        <p:txBody>
          <a:bodyPr anchor="ctr">
            <a:normAutofit/>
          </a:bodyPr>
          <a:lstStyle/>
          <a:p>
            <a:pPr marL="0" indent="0">
              <a:buNone/>
            </a:pPr>
            <a:r>
              <a:rPr lang="en-SG" b="1" dirty="0">
                <a:solidFill>
                  <a:srgbClr val="FF0000"/>
                </a:solidFill>
              </a:rPr>
              <a:t>Project Value Proposition</a:t>
            </a:r>
            <a:endParaRPr lang="en-US" dirty="0">
              <a:solidFill>
                <a:srgbClr val="FF0000"/>
              </a:solidFill>
            </a:endParaRPr>
          </a:p>
          <a:p>
            <a:r>
              <a:rPr lang="en-SG" dirty="0"/>
              <a:t>Describes what separates your project from your competitors if any. It could include how your project solves your customers’ problem, the specific benefits, and why your target customers should choose you over the competition.</a:t>
            </a:r>
          </a:p>
          <a:p>
            <a:pPr marL="0" indent="0">
              <a:buNone/>
            </a:pPr>
            <a:endParaRPr lang="en-SG" b="1" dirty="0">
              <a:solidFill>
                <a:srgbClr val="FF0000"/>
              </a:solidFill>
            </a:endParaRPr>
          </a:p>
          <a:p>
            <a:pPr marL="0" indent="0">
              <a:buNone/>
            </a:pPr>
            <a:r>
              <a:rPr lang="en-SG" b="1" dirty="0">
                <a:solidFill>
                  <a:srgbClr val="FF0000"/>
                </a:solidFill>
              </a:rPr>
              <a:t>Conclusion</a:t>
            </a:r>
            <a:endParaRPr lang="en-US" dirty="0">
              <a:solidFill>
                <a:srgbClr val="FF0000"/>
              </a:solidFill>
            </a:endParaRPr>
          </a:p>
          <a:p>
            <a:r>
              <a:rPr lang="en-SG" dirty="0"/>
              <a:t>Discuss lessons learned in this project.</a:t>
            </a:r>
          </a:p>
          <a:p>
            <a:r>
              <a:rPr lang="en-SG" dirty="0"/>
              <a:t>Discuss what was difficult? What do you wish you could have done (or done differently)?</a:t>
            </a:r>
          </a:p>
          <a:p>
            <a:r>
              <a:rPr lang="en-SG" dirty="0"/>
              <a:t>What would change if you have more time?</a:t>
            </a:r>
          </a:p>
        </p:txBody>
      </p:sp>
      <p:pic>
        <p:nvPicPr>
          <p:cNvPr id="4098" name="Picture 2" descr="Lecture Icon Png 5 » PNG Image #2196250 - PNG Images - PNGio">
            <a:extLst>
              <a:ext uri="{FF2B5EF4-FFF2-40B4-BE49-F238E27FC236}">
                <a16:creationId xmlns:a16="http://schemas.microsoft.com/office/drawing/2014/main" id="{A2ADF228-695B-4A41-97FD-626611503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720" y="280431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Tips on Giving a Good Project Presentation</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8</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5257801" cy="4351338"/>
          </a:xfrm>
        </p:spPr>
        <p:txBody>
          <a:bodyPr anchor="ctr">
            <a:normAutofit/>
          </a:bodyPr>
          <a:lstStyle/>
          <a:p>
            <a:r>
              <a:rPr lang="en-SG" b="1" dirty="0">
                <a:solidFill>
                  <a:srgbClr val="FF0000"/>
                </a:solidFill>
              </a:rPr>
              <a:t>Practice</a:t>
            </a:r>
            <a:r>
              <a:rPr lang="en-SG" dirty="0"/>
              <a:t> ahead of time.</a:t>
            </a:r>
          </a:p>
          <a:p>
            <a:endParaRPr lang="en-SG" dirty="0"/>
          </a:p>
          <a:p>
            <a:r>
              <a:rPr lang="en-SG" b="1" dirty="0">
                <a:solidFill>
                  <a:srgbClr val="FF0000"/>
                </a:solidFill>
              </a:rPr>
              <a:t>Start </a:t>
            </a:r>
            <a:r>
              <a:rPr lang="en-SG" dirty="0"/>
              <a:t>with an </a:t>
            </a:r>
            <a:r>
              <a:rPr lang="en-SG" b="1" dirty="0">
                <a:solidFill>
                  <a:srgbClr val="FF0000"/>
                </a:solidFill>
              </a:rPr>
              <a:t>outline </a:t>
            </a:r>
            <a:r>
              <a:rPr lang="en-SG" dirty="0"/>
              <a:t>and</a:t>
            </a:r>
            <a:r>
              <a:rPr lang="en-SG" b="1" dirty="0">
                <a:solidFill>
                  <a:srgbClr val="FF0000"/>
                </a:solidFill>
              </a:rPr>
              <a:t> end </a:t>
            </a:r>
            <a:r>
              <a:rPr lang="en-SG" dirty="0"/>
              <a:t>with a </a:t>
            </a:r>
            <a:r>
              <a:rPr lang="en-SG" b="1" dirty="0">
                <a:solidFill>
                  <a:srgbClr val="FF0000"/>
                </a:solidFill>
              </a:rPr>
              <a:t>conclusion.</a:t>
            </a:r>
          </a:p>
          <a:p>
            <a:endParaRPr lang="en-SG" b="1" dirty="0">
              <a:solidFill>
                <a:srgbClr val="FF0000"/>
              </a:solidFill>
            </a:endParaRPr>
          </a:p>
          <a:p>
            <a:r>
              <a:rPr lang="en-SG" dirty="0"/>
              <a:t>Be </a:t>
            </a:r>
            <a:r>
              <a:rPr lang="en-SG" b="1" dirty="0">
                <a:solidFill>
                  <a:srgbClr val="FF0000"/>
                </a:solidFill>
              </a:rPr>
              <a:t>confident</a:t>
            </a:r>
            <a:r>
              <a:rPr lang="en-SG" dirty="0"/>
              <a:t>; speak </a:t>
            </a:r>
            <a:r>
              <a:rPr lang="en-SG" b="1" dirty="0">
                <a:solidFill>
                  <a:srgbClr val="FF0000"/>
                </a:solidFill>
              </a:rPr>
              <a:t>clearly.</a:t>
            </a:r>
          </a:p>
          <a:p>
            <a:endParaRPr lang="en-SG" b="1" dirty="0">
              <a:solidFill>
                <a:srgbClr val="FF0000"/>
              </a:solidFill>
            </a:endParaRPr>
          </a:p>
          <a:p>
            <a:r>
              <a:rPr lang="en-SG" dirty="0"/>
              <a:t>Maintain</a:t>
            </a:r>
            <a:r>
              <a:rPr lang="en-SG" b="1" dirty="0">
                <a:solidFill>
                  <a:srgbClr val="FF0000"/>
                </a:solidFill>
              </a:rPr>
              <a:t> eye contact </a:t>
            </a:r>
            <a:r>
              <a:rPr lang="en-SG" dirty="0"/>
              <a:t>with the audience.</a:t>
            </a:r>
          </a:p>
          <a:p>
            <a:endParaRPr lang="en-SG" dirty="0"/>
          </a:p>
          <a:p>
            <a:r>
              <a:rPr lang="en-SG" dirty="0"/>
              <a:t>Use </a:t>
            </a:r>
            <a:r>
              <a:rPr lang="en-SG" b="1" dirty="0">
                <a:solidFill>
                  <a:srgbClr val="FF0000"/>
                </a:solidFill>
              </a:rPr>
              <a:t>visual aids</a:t>
            </a:r>
            <a:r>
              <a:rPr lang="en-SG" dirty="0"/>
              <a:t>!</a:t>
            </a:r>
          </a:p>
          <a:p>
            <a:endParaRPr lang="en-SG" dirty="0"/>
          </a:p>
          <a:p>
            <a:r>
              <a:rPr lang="en-SG" b="1" dirty="0">
                <a:solidFill>
                  <a:srgbClr val="FF0000"/>
                </a:solidFill>
              </a:rPr>
              <a:t>Plan</a:t>
            </a:r>
            <a:r>
              <a:rPr lang="en-SG" dirty="0"/>
              <a:t> for what to do if time runs short.</a:t>
            </a:r>
          </a:p>
        </p:txBody>
      </p:sp>
      <p:pic>
        <p:nvPicPr>
          <p:cNvPr id="6146" name="Picture 2" descr="Business, male, Class, men, Man, Humanpictos, Males, Presentation, meeting  icon">
            <a:extLst>
              <a:ext uri="{FF2B5EF4-FFF2-40B4-BE49-F238E27FC236}">
                <a16:creationId xmlns:a16="http://schemas.microsoft.com/office/drawing/2014/main" id="{E35BA5DB-077C-41B1-AF40-465DA6B39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0" y="2636679"/>
            <a:ext cx="2773680" cy="277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C6E7-40A9-4E48-B5C9-471231B9C7BF}"/>
              </a:ext>
            </a:extLst>
          </p:cNvPr>
          <p:cNvSpPr>
            <a:spLocks noGrp="1"/>
          </p:cNvSpPr>
          <p:nvPr>
            <p:ph type="title"/>
          </p:nvPr>
        </p:nvSpPr>
        <p:spPr/>
        <p:txBody>
          <a:bodyPr/>
          <a:lstStyle/>
          <a:p>
            <a:r>
              <a:rPr lang="en-US" dirty="0"/>
              <a:t>Project Presentation</a:t>
            </a:r>
            <a:endParaRPr lang="en-SG" dirty="0"/>
          </a:p>
        </p:txBody>
      </p:sp>
      <p:sp>
        <p:nvSpPr>
          <p:cNvPr id="4" name="Date Placeholder 3">
            <a:extLst>
              <a:ext uri="{FF2B5EF4-FFF2-40B4-BE49-F238E27FC236}">
                <a16:creationId xmlns:a16="http://schemas.microsoft.com/office/drawing/2014/main" id="{B318E04C-3B08-4FC6-A94E-4F9FEF186EF2}"/>
              </a:ext>
            </a:extLst>
          </p:cNvPr>
          <p:cNvSpPr>
            <a:spLocks noGrp="1"/>
          </p:cNvSpPr>
          <p:nvPr>
            <p:ph type="dt" sz="half" idx="10"/>
          </p:nvPr>
        </p:nvSpPr>
        <p:spPr/>
        <p:txBody>
          <a:bodyPr/>
          <a:lstStyle/>
          <a:p>
            <a:r>
              <a:rPr lang="en-US"/>
              <a:t>Effective Date: 17/10/2022</a:t>
            </a:r>
            <a:endParaRPr lang="en-SG" dirty="0"/>
          </a:p>
        </p:txBody>
      </p:sp>
      <p:sp>
        <p:nvSpPr>
          <p:cNvPr id="5" name="Slide Number Placeholder 4">
            <a:extLst>
              <a:ext uri="{FF2B5EF4-FFF2-40B4-BE49-F238E27FC236}">
                <a16:creationId xmlns:a16="http://schemas.microsoft.com/office/drawing/2014/main" id="{0AA6BD80-0087-460A-B63E-7D695D9382FB}"/>
              </a:ext>
            </a:extLst>
          </p:cNvPr>
          <p:cNvSpPr>
            <a:spLocks noGrp="1"/>
          </p:cNvSpPr>
          <p:nvPr>
            <p:ph type="sldNum" sz="quarter" idx="12"/>
          </p:nvPr>
        </p:nvSpPr>
        <p:spPr/>
        <p:txBody>
          <a:bodyPr/>
          <a:lstStyle/>
          <a:p>
            <a:fld id="{3C112D37-C20E-4BC5-9338-D50B89261AAB}" type="slidenum">
              <a:rPr lang="en-SG" smtClean="0"/>
              <a:t>9</a:t>
            </a:fld>
            <a:endParaRPr lang="en-SG"/>
          </a:p>
        </p:txBody>
      </p:sp>
      <p:sp>
        <p:nvSpPr>
          <p:cNvPr id="7" name="Content Placeholder 2">
            <a:extLst>
              <a:ext uri="{FF2B5EF4-FFF2-40B4-BE49-F238E27FC236}">
                <a16:creationId xmlns:a16="http://schemas.microsoft.com/office/drawing/2014/main" id="{91722D8D-6A05-4207-B254-876753D23228}"/>
              </a:ext>
            </a:extLst>
          </p:cNvPr>
          <p:cNvSpPr>
            <a:spLocks noGrp="1"/>
          </p:cNvSpPr>
          <p:nvPr>
            <p:ph idx="1"/>
          </p:nvPr>
        </p:nvSpPr>
        <p:spPr>
          <a:xfrm>
            <a:off x="838199" y="1825625"/>
            <a:ext cx="10515600" cy="4351338"/>
          </a:xfrm>
        </p:spPr>
        <p:txBody>
          <a:bodyPr anchor="t">
            <a:normAutofit/>
          </a:bodyPr>
          <a:lstStyle/>
          <a:p>
            <a:pPr marL="0" indent="0">
              <a:buNone/>
            </a:pPr>
            <a:r>
              <a:rPr lang="en-US" b="1" dirty="0"/>
              <a:t>Reading References:</a:t>
            </a:r>
          </a:p>
          <a:p>
            <a:pPr marL="0" indent="0">
              <a:buNone/>
            </a:pPr>
            <a:endParaRPr lang="en-US" b="1" dirty="0"/>
          </a:p>
          <a:p>
            <a:pPr lvl="1"/>
            <a:r>
              <a:rPr lang="en-US" dirty="0">
                <a:hlinkClick r:id="rId2"/>
              </a:rPr>
              <a:t>https://articles.bplans.com/what-to-include-in-your-pitch-deck/</a:t>
            </a:r>
          </a:p>
          <a:p>
            <a:pPr lvl="1"/>
            <a:r>
              <a:rPr lang="en-US" dirty="0">
                <a:hlinkClick r:id="rId2"/>
              </a:rPr>
              <a:t>https://articles.bplans.com/create-value-proposition/</a:t>
            </a:r>
            <a:endParaRPr lang="en-US" dirty="0"/>
          </a:p>
          <a:p>
            <a:pPr lvl="1"/>
            <a:r>
              <a:rPr lang="en-US" dirty="0">
                <a:hlinkClick r:id="rId3"/>
              </a:rPr>
              <a:t>https://www.projectengineer.net/how-to-give-a-stunning-project-presentation/</a:t>
            </a:r>
            <a:r>
              <a:rPr lang="en-US" dirty="0"/>
              <a:t> </a:t>
            </a:r>
          </a:p>
          <a:p>
            <a:pPr marL="457200" lvl="1" indent="0">
              <a:buNone/>
            </a:pPr>
            <a:endParaRPr lang="en-US" dirty="0"/>
          </a:p>
          <a:p>
            <a:pPr lvl="1"/>
            <a:endParaRPr lang="en-US" dirty="0"/>
          </a:p>
          <a:p>
            <a:pPr lvl="1"/>
            <a:endParaRPr lang="en-US" dirty="0"/>
          </a:p>
          <a:p>
            <a:pPr lvl="2"/>
            <a:endParaRPr lang="en-US" dirty="0"/>
          </a:p>
          <a:p>
            <a:pPr lvl="1"/>
            <a:endParaRPr lang="en-US" dirty="0"/>
          </a:p>
        </p:txBody>
      </p:sp>
    </p:spTree>
    <p:extLst>
      <p:ext uri="{BB962C8B-B14F-4D97-AF65-F5344CB8AC3E}">
        <p14:creationId xmlns:p14="http://schemas.microsoft.com/office/powerpoint/2010/main" val="68525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4339</TotalTime>
  <Words>575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Segoe UI</vt:lpstr>
      <vt:lpstr>Office Theme</vt:lpstr>
      <vt:lpstr>Connected System Design Project  (EGE205) </vt:lpstr>
      <vt:lpstr>Project Presentation</vt:lpstr>
      <vt:lpstr>Project Presentation Required Elements</vt:lpstr>
      <vt:lpstr>Project Presentation Outline</vt:lpstr>
      <vt:lpstr>Project Presentation Outline</vt:lpstr>
      <vt:lpstr>Project Presentation Outline</vt:lpstr>
      <vt:lpstr>Project Presentation Outline</vt:lpstr>
      <vt:lpstr>Tips on Giving a Good Project Presentation</vt:lpstr>
      <vt:lpstr>Project Presentation</vt:lpstr>
      <vt:lpstr>Connected System Design Project  (EGE205)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SCSC-EI</dc:creator>
  <cp:lastModifiedBy>Bee Hock David KOH (NYP)</cp:lastModifiedBy>
  <cp:revision>194</cp:revision>
  <dcterms:created xsi:type="dcterms:W3CDTF">2021-04-08T03:37:03Z</dcterms:created>
  <dcterms:modified xsi:type="dcterms:W3CDTF">2022-10-12T10:41:59Z</dcterms:modified>
</cp:coreProperties>
</file>