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72" r:id="rId4"/>
    <p:sldId id="259" r:id="rId5"/>
    <p:sldId id="260" r:id="rId6"/>
    <p:sldId id="261" r:id="rId7"/>
    <p:sldId id="258" r:id="rId8"/>
    <p:sldId id="273" r:id="rId9"/>
    <p:sldId id="264" r:id="rId10"/>
    <p:sldId id="278" r:id="rId11"/>
    <p:sldId id="269" r:id="rId12"/>
    <p:sldId id="265" r:id="rId13"/>
    <p:sldId id="266" r:id="rId14"/>
    <p:sldId id="274" r:id="rId15"/>
    <p:sldId id="268" r:id="rId16"/>
    <p:sldId id="275" r:id="rId17"/>
    <p:sldId id="276" r:id="rId18"/>
    <p:sldId id="277" r:id="rId19"/>
    <p:sldId id="270" r:id="rId20"/>
    <p:sldId id="27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32" autoAdjust="0"/>
  </p:normalViewPr>
  <p:slideViewPr>
    <p:cSldViewPr snapToGrid="0">
      <p:cViewPr varScale="1">
        <p:scale>
          <a:sx n="63" d="100"/>
          <a:sy n="63" d="100"/>
        </p:scale>
        <p:origin x="9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FDE30-3770-4E45-829A-42D9254FBF50}" type="datetimeFigureOut">
              <a:rPr lang="zh-CN" altLang="en-US" smtClean="0"/>
              <a:t>2016/11/3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ED6BD2-C960-41B5-AF79-B8FA9D7AB8B2}" type="slidenum">
              <a:rPr lang="zh-CN" altLang="en-US" smtClean="0"/>
              <a:t>‹#›</a:t>
            </a:fld>
            <a:endParaRPr lang="zh-CN" altLang="en-US"/>
          </a:p>
        </p:txBody>
      </p:sp>
    </p:spTree>
    <p:extLst>
      <p:ext uri="{BB962C8B-B14F-4D97-AF65-F5344CB8AC3E}">
        <p14:creationId xmlns:p14="http://schemas.microsoft.com/office/powerpoint/2010/main" val="349847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With the amount of relational databases are used in all walks of life, a huge amount of information is stored in relational databases, but information discovery on relational databases is not well supported. Even though the major RDBMSs have provided full-text search capabilities, the problem is that they still require users to have knowledge of the database schemas and use a structured query language to search information.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Keywords search is the most popular information discovery method now, such as people using keywords search on Google, Facebook. Because of using keywords search the user does not need to know either a query language or the underlying structure of the data. </a:t>
            </a:r>
            <a:endParaRPr lang="zh-CN" altLang="en-US" dirty="0"/>
          </a:p>
        </p:txBody>
      </p:sp>
      <p:sp>
        <p:nvSpPr>
          <p:cNvPr id="4" name="灯片编号占位符 3"/>
          <p:cNvSpPr>
            <a:spLocks noGrp="1"/>
          </p:cNvSpPr>
          <p:nvPr>
            <p:ph type="sldNum" sz="quarter" idx="10"/>
          </p:nvPr>
        </p:nvSpPr>
        <p:spPr/>
        <p:txBody>
          <a:bodyPr/>
          <a:lstStyle/>
          <a:p>
            <a:fld id="{7DED6BD2-C960-41B5-AF79-B8FA9D7AB8B2}" type="slidenum">
              <a:rPr lang="zh-CN" altLang="en-US" smtClean="0"/>
              <a:t>2</a:t>
            </a:fld>
            <a:endParaRPr lang="zh-CN" altLang="en-US"/>
          </a:p>
        </p:txBody>
      </p:sp>
    </p:spTree>
    <p:extLst>
      <p:ext uri="{BB962C8B-B14F-4D97-AF65-F5344CB8AC3E}">
        <p14:creationId xmlns:p14="http://schemas.microsoft.com/office/powerpoint/2010/main" val="3420150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Although there was some challenge</a:t>
            </a:r>
            <a:r>
              <a:rPr lang="en-US" altLang="zh-CN" baseline="0" dirty="0" smtClean="0"/>
              <a:t> and difficulties when I implemented the KSE, </a:t>
            </a:r>
            <a:r>
              <a:rPr lang="en-US" altLang="zh-CN" dirty="0" smtClean="0"/>
              <a:t>I</a:t>
            </a:r>
            <a:r>
              <a:rPr lang="en-US" altLang="zh-CN" baseline="0" dirty="0" smtClean="0"/>
              <a:t> learned a lot of new skills and got some real project management experiences from this. Thanks my academic supervisor Dr. Liu  , and the ITMS project team let me have this opportunity. I really enjoy it. Thanks everyone to attend </a:t>
            </a:r>
            <a:r>
              <a:rPr lang="en-US" altLang="zh-CN" baseline="0" smtClean="0"/>
              <a:t>my presentation.</a:t>
            </a:r>
            <a:endParaRPr lang="zh-CN" altLang="en-US" dirty="0"/>
          </a:p>
        </p:txBody>
      </p:sp>
      <p:sp>
        <p:nvSpPr>
          <p:cNvPr id="4" name="灯片编号占位符 3"/>
          <p:cNvSpPr>
            <a:spLocks noGrp="1"/>
          </p:cNvSpPr>
          <p:nvPr>
            <p:ph type="sldNum" sz="quarter" idx="10"/>
          </p:nvPr>
        </p:nvSpPr>
        <p:spPr/>
        <p:txBody>
          <a:bodyPr/>
          <a:lstStyle/>
          <a:p>
            <a:fld id="{7DED6BD2-C960-41B5-AF79-B8FA9D7AB8B2}" type="slidenum">
              <a:rPr lang="zh-CN" altLang="en-US" smtClean="0"/>
              <a:t>20</a:t>
            </a:fld>
            <a:endParaRPr lang="zh-CN" altLang="en-US"/>
          </a:p>
        </p:txBody>
      </p:sp>
    </p:spTree>
    <p:extLst>
      <p:ext uri="{BB962C8B-B14F-4D97-AF65-F5344CB8AC3E}">
        <p14:creationId xmlns:p14="http://schemas.microsoft.com/office/powerpoint/2010/main" val="503335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ED6BD2-C960-41B5-AF79-B8FA9D7AB8B2}" type="slidenum">
              <a:rPr lang="zh-CN" altLang="en-US" smtClean="0"/>
              <a:t>6</a:t>
            </a:fld>
            <a:endParaRPr lang="zh-CN" altLang="en-US"/>
          </a:p>
        </p:txBody>
      </p:sp>
    </p:spTree>
    <p:extLst>
      <p:ext uri="{BB962C8B-B14F-4D97-AF65-F5344CB8AC3E}">
        <p14:creationId xmlns:p14="http://schemas.microsoft.com/office/powerpoint/2010/main" val="2090929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main request of my client is</a:t>
            </a:r>
            <a:endParaRPr lang="zh-CN" altLang="en-US" dirty="0"/>
          </a:p>
        </p:txBody>
      </p:sp>
      <p:sp>
        <p:nvSpPr>
          <p:cNvPr id="4" name="灯片编号占位符 3"/>
          <p:cNvSpPr>
            <a:spLocks noGrp="1"/>
          </p:cNvSpPr>
          <p:nvPr>
            <p:ph type="sldNum" sz="quarter" idx="10"/>
          </p:nvPr>
        </p:nvSpPr>
        <p:spPr/>
        <p:txBody>
          <a:bodyPr/>
          <a:lstStyle/>
          <a:p>
            <a:fld id="{7DED6BD2-C960-41B5-AF79-B8FA9D7AB8B2}" type="slidenum">
              <a:rPr lang="zh-CN" altLang="en-US" smtClean="0"/>
              <a:t>7</a:t>
            </a:fld>
            <a:endParaRPr lang="zh-CN" altLang="en-US"/>
          </a:p>
        </p:txBody>
      </p:sp>
    </p:spTree>
    <p:extLst>
      <p:ext uri="{BB962C8B-B14F-4D97-AF65-F5344CB8AC3E}">
        <p14:creationId xmlns:p14="http://schemas.microsoft.com/office/powerpoint/2010/main" val="2581297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main request of my client is</a:t>
            </a:r>
            <a:endParaRPr lang="zh-CN" altLang="en-US" dirty="0"/>
          </a:p>
        </p:txBody>
      </p:sp>
      <p:sp>
        <p:nvSpPr>
          <p:cNvPr id="4" name="灯片编号占位符 3"/>
          <p:cNvSpPr>
            <a:spLocks noGrp="1"/>
          </p:cNvSpPr>
          <p:nvPr>
            <p:ph type="sldNum" sz="quarter" idx="10"/>
          </p:nvPr>
        </p:nvSpPr>
        <p:spPr/>
        <p:txBody>
          <a:bodyPr/>
          <a:lstStyle/>
          <a:p>
            <a:fld id="{7DED6BD2-C960-41B5-AF79-B8FA9D7AB8B2}"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501186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user level is a visual level which has an interface to users to input the keywords, display result and other operation buttons such as menu button, navigation buttons and export button.</a:t>
            </a:r>
          </a:p>
          <a:p>
            <a:r>
              <a:rPr lang="en-US" altLang="zh-CN" sz="1200" kern="1200" dirty="0" smtClean="0">
                <a:solidFill>
                  <a:schemeClr val="tx1"/>
                </a:solidFill>
                <a:effectLst/>
                <a:latin typeface="+mn-lt"/>
                <a:ea typeface="+mn-ea"/>
                <a:cs typeface="+mn-cs"/>
              </a:rPr>
              <a:t>The data handling level is background processing level which search the keywords</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from H-Base and SQL</a:t>
            </a:r>
            <a:r>
              <a:rPr lang="en-US" altLang="zh-CN" sz="1200" kern="1200" baseline="0" dirty="0" smtClean="0">
                <a:solidFill>
                  <a:schemeClr val="tx1"/>
                </a:solidFill>
                <a:effectLst/>
                <a:latin typeface="+mn-lt"/>
                <a:ea typeface="+mn-ea"/>
                <a:cs typeface="+mn-cs"/>
              </a:rPr>
              <a:t> query generator to </a:t>
            </a:r>
            <a:r>
              <a:rPr lang="en-US" altLang="zh-CN" sz="1200" kern="1200" dirty="0" smtClean="0">
                <a:solidFill>
                  <a:schemeClr val="tx1"/>
                </a:solidFill>
                <a:effectLst/>
                <a:latin typeface="+mn-lt"/>
                <a:ea typeface="+mn-ea"/>
                <a:cs typeface="+mn-cs"/>
              </a:rPr>
              <a:t>search with returned ID on relational database. </a:t>
            </a:r>
          </a:p>
          <a:p>
            <a:r>
              <a:rPr lang="en-US" altLang="zh-CN" sz="1200" kern="1200" dirty="0" smtClean="0">
                <a:solidFill>
                  <a:schemeClr val="tx1"/>
                </a:solidFill>
                <a:effectLst/>
                <a:latin typeface="+mn-lt"/>
                <a:ea typeface="+mn-ea"/>
                <a:cs typeface="+mn-cs"/>
              </a:rPr>
              <a:t>The administration level is an assistance level, this level has an external configure file which has the information to support the KSE initial and update H-Base</a:t>
            </a:r>
            <a:endParaRPr lang="zh-CN" altLang="en-US" dirty="0"/>
          </a:p>
        </p:txBody>
      </p:sp>
      <p:sp>
        <p:nvSpPr>
          <p:cNvPr id="4" name="灯片编号占位符 3"/>
          <p:cNvSpPr>
            <a:spLocks noGrp="1"/>
          </p:cNvSpPr>
          <p:nvPr>
            <p:ph type="sldNum" sz="quarter" idx="10"/>
          </p:nvPr>
        </p:nvSpPr>
        <p:spPr/>
        <p:txBody>
          <a:bodyPr/>
          <a:lstStyle/>
          <a:p>
            <a:fld id="{7DED6BD2-C960-41B5-AF79-B8FA9D7AB8B2}" type="slidenum">
              <a:rPr lang="zh-CN" altLang="en-US" smtClean="0"/>
              <a:t>9</a:t>
            </a:fld>
            <a:endParaRPr lang="zh-CN" altLang="en-US"/>
          </a:p>
        </p:txBody>
      </p:sp>
    </p:spTree>
    <p:extLst>
      <p:ext uri="{BB962C8B-B14F-4D97-AF65-F5344CB8AC3E}">
        <p14:creationId xmlns:p14="http://schemas.microsoft.com/office/powerpoint/2010/main" val="32884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ED6BD2-C960-41B5-AF79-B8FA9D7AB8B2}" type="slidenum">
              <a:rPr lang="zh-CN" altLang="en-US" smtClean="0"/>
              <a:t>10</a:t>
            </a:fld>
            <a:endParaRPr lang="zh-CN" altLang="en-US"/>
          </a:p>
        </p:txBody>
      </p:sp>
    </p:spTree>
    <p:extLst>
      <p:ext uri="{BB962C8B-B14F-4D97-AF65-F5344CB8AC3E}">
        <p14:creationId xmlns:p14="http://schemas.microsoft.com/office/powerpoint/2010/main" val="374653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ED6BD2-C960-41B5-AF79-B8FA9D7AB8B2}" type="slidenum">
              <a:rPr lang="zh-CN" altLang="en-US" smtClean="0"/>
              <a:t>12</a:t>
            </a:fld>
            <a:endParaRPr lang="zh-CN" altLang="en-US"/>
          </a:p>
        </p:txBody>
      </p:sp>
    </p:spTree>
    <p:extLst>
      <p:ext uri="{BB962C8B-B14F-4D97-AF65-F5344CB8AC3E}">
        <p14:creationId xmlns:p14="http://schemas.microsoft.com/office/powerpoint/2010/main" val="1316151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ED6BD2-C960-41B5-AF79-B8FA9D7AB8B2}" type="slidenum">
              <a:rPr lang="zh-CN" altLang="en-US" smtClean="0"/>
              <a:t>13</a:t>
            </a:fld>
            <a:endParaRPr lang="zh-CN" altLang="en-US"/>
          </a:p>
        </p:txBody>
      </p:sp>
    </p:spTree>
    <p:extLst>
      <p:ext uri="{BB962C8B-B14F-4D97-AF65-F5344CB8AC3E}">
        <p14:creationId xmlns:p14="http://schemas.microsoft.com/office/powerpoint/2010/main" val="2568093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ED6BD2-C960-41B5-AF79-B8FA9D7AB8B2}" type="slidenum">
              <a:rPr lang="zh-CN" altLang="en-US" smtClean="0"/>
              <a:t>15</a:t>
            </a:fld>
            <a:endParaRPr lang="zh-CN" altLang="en-US"/>
          </a:p>
        </p:txBody>
      </p:sp>
    </p:spTree>
    <p:extLst>
      <p:ext uri="{BB962C8B-B14F-4D97-AF65-F5344CB8AC3E}">
        <p14:creationId xmlns:p14="http://schemas.microsoft.com/office/powerpoint/2010/main" val="565866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79D9027-7B48-4DFD-839D-C82AE547B87B}" type="datetimeFigureOut">
              <a:rPr lang="zh-CN" altLang="en-US" smtClean="0"/>
              <a:t>2016/11/3</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E34AF362-243C-4012-8F09-8C9FEA6C8248}"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580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34AF362-243C-4012-8F09-8C9FEA6C8248}" type="slidenum">
              <a:rPr lang="zh-CN" altLang="en-US" smtClean="0"/>
              <a:t>‹#›</a:t>
            </a:fld>
            <a:endParaRPr lang="zh-CN" altLang="en-US"/>
          </a:p>
        </p:txBody>
      </p:sp>
    </p:spTree>
    <p:extLst>
      <p:ext uri="{BB962C8B-B14F-4D97-AF65-F5344CB8AC3E}">
        <p14:creationId xmlns:p14="http://schemas.microsoft.com/office/powerpoint/2010/main" val="3289772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4AF362-243C-4012-8F09-8C9FEA6C8248}"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8014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4AF362-243C-4012-8F09-8C9FEA6C8248}"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465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4AF362-243C-4012-8F09-8C9FEA6C8248}" type="slidenum">
              <a:rPr lang="zh-CN" altLang="en-US" smtClean="0"/>
              <a:t>‹#›</a:t>
            </a:fld>
            <a:endParaRPr lang="zh-CN" altLang="en-US"/>
          </a:p>
        </p:txBody>
      </p:sp>
    </p:spTree>
    <p:extLst>
      <p:ext uri="{BB962C8B-B14F-4D97-AF65-F5344CB8AC3E}">
        <p14:creationId xmlns:p14="http://schemas.microsoft.com/office/powerpoint/2010/main" val="1438894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4AF362-243C-4012-8F09-8C9FEA6C8248}"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0501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4AF362-243C-4012-8F09-8C9FEA6C8248}"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985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4AF362-243C-4012-8F09-8C9FEA6C8248}"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524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4AF362-243C-4012-8F09-8C9FEA6C8248}"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233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4AF362-243C-4012-8F09-8C9FEA6C8248}" type="slidenum">
              <a:rPr lang="zh-CN" altLang="en-US" smtClean="0"/>
              <a:t>‹#›</a:t>
            </a:fld>
            <a:endParaRPr lang="zh-CN" altLang="en-US"/>
          </a:p>
        </p:txBody>
      </p:sp>
    </p:spTree>
    <p:extLst>
      <p:ext uri="{BB962C8B-B14F-4D97-AF65-F5344CB8AC3E}">
        <p14:creationId xmlns:p14="http://schemas.microsoft.com/office/powerpoint/2010/main" val="282088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4AF362-243C-4012-8F09-8C9FEA6C8248}"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226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34AF362-243C-4012-8F09-8C9FEA6C8248}" type="slidenum">
              <a:rPr lang="zh-CN" altLang="en-US" smtClean="0"/>
              <a:t>‹#›</a:t>
            </a:fld>
            <a:endParaRPr lang="zh-CN" altLang="en-US"/>
          </a:p>
        </p:txBody>
      </p:sp>
    </p:spTree>
    <p:extLst>
      <p:ext uri="{BB962C8B-B14F-4D97-AF65-F5344CB8AC3E}">
        <p14:creationId xmlns:p14="http://schemas.microsoft.com/office/powerpoint/2010/main" val="279680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34AF362-243C-4012-8F09-8C9FEA6C8248}"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928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34AF362-243C-4012-8F09-8C9FEA6C8248}"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392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34AF362-243C-4012-8F09-8C9FEA6C8248}" type="slidenum">
              <a:rPr lang="zh-CN" altLang="en-US" smtClean="0"/>
              <a:t>‹#›</a:t>
            </a:fld>
            <a:endParaRPr lang="zh-CN" altLang="en-US"/>
          </a:p>
        </p:txBody>
      </p:sp>
    </p:spTree>
    <p:extLst>
      <p:ext uri="{BB962C8B-B14F-4D97-AF65-F5344CB8AC3E}">
        <p14:creationId xmlns:p14="http://schemas.microsoft.com/office/powerpoint/2010/main" val="64957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34AF362-243C-4012-8F09-8C9FEA6C8248}"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938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9D9027-7B48-4DFD-839D-C82AE547B87B}" type="datetimeFigureOut">
              <a:rPr lang="zh-CN" altLang="en-US" smtClean="0"/>
              <a:t>2016/11/3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34AF362-243C-4012-8F09-8C9FEA6C8248}" type="slidenum">
              <a:rPr lang="zh-CN" altLang="en-US" smtClean="0"/>
              <a:t>‹#›</a:t>
            </a:fld>
            <a:endParaRPr lang="zh-CN" altLang="en-US"/>
          </a:p>
        </p:txBody>
      </p:sp>
    </p:spTree>
    <p:extLst>
      <p:ext uri="{BB962C8B-B14F-4D97-AF65-F5344CB8AC3E}">
        <p14:creationId xmlns:p14="http://schemas.microsoft.com/office/powerpoint/2010/main" val="221551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9D9027-7B48-4DFD-839D-C82AE547B87B}" type="datetimeFigureOut">
              <a:rPr lang="zh-CN" altLang="en-US" smtClean="0"/>
              <a:t>2016/11/3</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4AF362-243C-4012-8F09-8C9FEA6C8248}" type="slidenum">
              <a:rPr lang="zh-CN" altLang="en-US" smtClean="0"/>
              <a:t>‹#›</a:t>
            </a:fld>
            <a:endParaRPr lang="zh-CN" altLang="en-US"/>
          </a:p>
        </p:txBody>
      </p:sp>
    </p:spTree>
    <p:extLst>
      <p:ext uri="{BB962C8B-B14F-4D97-AF65-F5344CB8AC3E}">
        <p14:creationId xmlns:p14="http://schemas.microsoft.com/office/powerpoint/2010/main" val="1220758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Keywords Search on Relational </a:t>
            </a:r>
            <a:r>
              <a:rPr lang="en-US" altLang="zh-CN" dirty="0"/>
              <a:t>D</a:t>
            </a:r>
            <a:r>
              <a:rPr lang="en-US" altLang="zh-CN" dirty="0" smtClean="0"/>
              <a:t>atabase</a:t>
            </a:r>
            <a:endParaRPr lang="zh-CN" altLang="en-US" dirty="0"/>
          </a:p>
        </p:txBody>
      </p:sp>
      <p:sp>
        <p:nvSpPr>
          <p:cNvPr id="3" name="副标题 2"/>
          <p:cNvSpPr>
            <a:spLocks noGrp="1"/>
          </p:cNvSpPr>
          <p:nvPr>
            <p:ph type="subTitle" idx="1"/>
          </p:nvPr>
        </p:nvSpPr>
        <p:spPr>
          <a:xfrm>
            <a:off x="1524000" y="3602038"/>
            <a:ext cx="9144000" cy="2225556"/>
          </a:xfrm>
        </p:spPr>
        <p:txBody>
          <a:bodyPr>
            <a:normAutofit/>
          </a:bodyPr>
          <a:lstStyle/>
          <a:p>
            <a:endParaRPr lang="en-US" altLang="zh-CN" dirty="0" smtClean="0"/>
          </a:p>
          <a:p>
            <a:r>
              <a:rPr lang="en-US" altLang="zh-CN" dirty="0" smtClean="0"/>
              <a:t>Project No: #32</a:t>
            </a:r>
          </a:p>
          <a:p>
            <a:r>
              <a:rPr lang="en-US" altLang="zh-CN" dirty="0" smtClean="0"/>
              <a:t>Reporter: Jiahui Zhao</a:t>
            </a:r>
          </a:p>
          <a:p>
            <a:r>
              <a:rPr lang="en-US" altLang="zh-CN" dirty="0" smtClean="0"/>
              <a:t>Supervisor: Dr. Jerry Liu</a:t>
            </a:r>
            <a:endParaRPr lang="zh-CN" altLang="en-US" dirty="0"/>
          </a:p>
        </p:txBody>
      </p:sp>
    </p:spTree>
    <p:extLst>
      <p:ext uri="{BB962C8B-B14F-4D97-AF65-F5344CB8AC3E}">
        <p14:creationId xmlns:p14="http://schemas.microsoft.com/office/powerpoint/2010/main" val="3227509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 </a:t>
            </a:r>
            <a:endParaRPr lang="zh-CN" altLang="en-US" dirty="0"/>
          </a:p>
        </p:txBody>
      </p:sp>
      <p:sp>
        <p:nvSpPr>
          <p:cNvPr id="3" name="内容占位符 2"/>
          <p:cNvSpPr>
            <a:spLocks noGrp="1"/>
          </p:cNvSpPr>
          <p:nvPr>
            <p:ph idx="1"/>
          </p:nvPr>
        </p:nvSpPr>
        <p:spPr/>
        <p:txBody>
          <a:bodyPr/>
          <a:lstStyle/>
          <a:p>
            <a:r>
              <a:rPr lang="en-US" altLang="zh-CN" dirty="0" smtClean="0"/>
              <a:t>Setup Hadoop and H-Base environment </a:t>
            </a:r>
          </a:p>
          <a:p>
            <a:pPr lvl="1"/>
            <a:r>
              <a:rPr lang="en-US" altLang="zh-CN" dirty="0" smtClean="0"/>
              <a:t>Reinstall Linux operating system more than 10 times</a:t>
            </a:r>
          </a:p>
          <a:p>
            <a:r>
              <a:rPr lang="en-US" altLang="zh-CN" dirty="0" smtClean="0"/>
              <a:t>Paged result and navigation for easy reading</a:t>
            </a:r>
          </a:p>
          <a:p>
            <a:pPr lvl="1"/>
            <a:r>
              <a:rPr lang="en-US" altLang="zh-CN" dirty="0"/>
              <a:t>R</a:t>
            </a:r>
            <a:r>
              <a:rPr lang="en-US" altLang="zh-CN" dirty="0" smtClean="0"/>
              <a:t>eset the result when reselect </a:t>
            </a:r>
            <a:r>
              <a:rPr lang="en-US" altLang="zh-CN" dirty="0"/>
              <a:t>row number per </a:t>
            </a:r>
            <a:r>
              <a:rPr lang="en-US" altLang="zh-CN" dirty="0" smtClean="0"/>
              <a:t>page</a:t>
            </a:r>
          </a:p>
          <a:p>
            <a:pPr lvl="1"/>
            <a:r>
              <a:rPr lang="en-US" altLang="zh-CN" dirty="0" smtClean="0"/>
              <a:t>Last page no empty cell if not full</a:t>
            </a:r>
          </a:p>
          <a:p>
            <a:r>
              <a:rPr lang="en-US" altLang="zh-CN" dirty="0" smtClean="0"/>
              <a:t>Highlight the keywords in result </a:t>
            </a:r>
            <a:endParaRPr lang="zh-CN" altLang="en-US" dirty="0"/>
          </a:p>
        </p:txBody>
      </p:sp>
    </p:spTree>
    <p:extLst>
      <p:ext uri="{BB962C8B-B14F-4D97-AF65-F5344CB8AC3E}">
        <p14:creationId xmlns:p14="http://schemas.microsoft.com/office/powerpoint/2010/main" val="77729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													KSE</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1634065"/>
            <a:ext cx="5492332" cy="4318346"/>
          </a:xfr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428" y="3231263"/>
            <a:ext cx="3419475" cy="1123950"/>
          </a:xfrm>
          <a:prstGeom prst="rect">
            <a:avLst/>
          </a:prstGeom>
        </p:spPr>
      </p:pic>
    </p:spTree>
    <p:extLst>
      <p:ext uri="{BB962C8B-B14F-4D97-AF65-F5344CB8AC3E}">
        <p14:creationId xmlns:p14="http://schemas.microsoft.com/office/powerpoint/2010/main" val="2301465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Functions and Components</a:t>
            </a:r>
            <a:endParaRPr lang="zh-CN" altLang="en-US" dirty="0"/>
          </a:p>
        </p:txBody>
      </p:sp>
      <p:pic>
        <p:nvPicPr>
          <p:cNvPr id="4" name="内容占位符 3"/>
          <p:cNvPicPr>
            <a:picLocks noGrp="1" noChangeAspect="1"/>
          </p:cNvPicPr>
          <p:nvPr>
            <p:ph idx="1"/>
          </p:nvPr>
        </p:nvPicPr>
        <p:blipFill>
          <a:blip r:embed="rId3"/>
          <a:stretch>
            <a:fillRect/>
          </a:stretch>
        </p:blipFill>
        <p:spPr>
          <a:xfrm>
            <a:off x="3786118" y="2556977"/>
            <a:ext cx="4619764" cy="3550374"/>
          </a:xfrm>
          <a:prstGeom prst="rect">
            <a:avLst/>
          </a:prstGeom>
        </p:spPr>
      </p:pic>
    </p:spTree>
    <p:extLst>
      <p:ext uri="{BB962C8B-B14F-4D97-AF65-F5344CB8AC3E}">
        <p14:creationId xmlns:p14="http://schemas.microsoft.com/office/powerpoint/2010/main" val="4273705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Configure File and Auto Update</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208" y="2883049"/>
            <a:ext cx="4709290" cy="2755435"/>
          </a:xfrm>
          <a:prstGeom prst="rect">
            <a:avLst/>
          </a:prstGeom>
        </p:spPr>
      </p:pic>
      <p:pic>
        <p:nvPicPr>
          <p:cNvPr id="9" name="内容占位符 8"/>
          <p:cNvPicPr>
            <a:picLocks noGrp="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601828"/>
            <a:ext cx="4516097" cy="3317875"/>
          </a:xfrm>
          <a:prstGeom prst="rect">
            <a:avLst/>
          </a:prstGeom>
          <a:noFill/>
        </p:spPr>
      </p:pic>
    </p:spTree>
    <p:extLst>
      <p:ext uri="{BB962C8B-B14F-4D97-AF65-F5344CB8AC3E}">
        <p14:creationId xmlns:p14="http://schemas.microsoft.com/office/powerpoint/2010/main" val="315715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45" y="619275"/>
            <a:ext cx="6927029" cy="5437718"/>
          </a:xfrm>
          <a:prstGeom prst="rect">
            <a:avLst/>
          </a:prstGeom>
        </p:spPr>
      </p:pic>
      <p:sp>
        <p:nvSpPr>
          <p:cNvPr id="2" name="标题 1"/>
          <p:cNvSpPr>
            <a:spLocks noGrp="1"/>
          </p:cNvSpPr>
          <p:nvPr>
            <p:ph type="title"/>
          </p:nvPr>
        </p:nvSpPr>
        <p:spPr/>
        <p:txBody>
          <a:bodyPr/>
          <a:lstStyle/>
          <a:p>
            <a:r>
              <a:rPr lang="en-US" altLang="zh-CN" dirty="0" smtClean="0"/>
              <a:t>														Configure</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2433" y="2891714"/>
            <a:ext cx="5257800" cy="3019425"/>
          </a:xfrm>
          <a:prstGeom prst="rect">
            <a:avLst/>
          </a:prstGeom>
        </p:spPr>
      </p:pic>
    </p:spTree>
    <p:extLst>
      <p:ext uri="{BB962C8B-B14F-4D97-AF65-F5344CB8AC3E}">
        <p14:creationId xmlns:p14="http://schemas.microsoft.com/office/powerpoint/2010/main" val="3735973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Keywords Search</a:t>
            </a:r>
            <a:endParaRPr lang="zh-CN" altLang="en-US" dirty="0"/>
          </a:p>
        </p:txBody>
      </p:sp>
      <p:pic>
        <p:nvPicPr>
          <p:cNvPr id="4" name="内容占位符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1" y="995780"/>
            <a:ext cx="4297605" cy="5241247"/>
          </a:xfrm>
          <a:prstGeom prst="rect">
            <a:avLst/>
          </a:prstGeom>
          <a:noFill/>
        </p:spPr>
      </p:pic>
      <p:pic>
        <p:nvPicPr>
          <p:cNvPr id="5" name="图片 4"/>
          <p:cNvPicPr>
            <a:picLocks noChangeAspect="1"/>
          </p:cNvPicPr>
          <p:nvPr/>
        </p:nvPicPr>
        <p:blipFill>
          <a:blip r:embed="rId4"/>
          <a:stretch>
            <a:fillRect/>
          </a:stretch>
        </p:blipFill>
        <p:spPr>
          <a:xfrm>
            <a:off x="6332561" y="1964640"/>
            <a:ext cx="4564037" cy="4286036"/>
          </a:xfrm>
          <a:prstGeom prst="rect">
            <a:avLst/>
          </a:prstGeom>
        </p:spPr>
      </p:pic>
    </p:spTree>
    <p:extLst>
      <p:ext uri="{BB962C8B-B14F-4D97-AF65-F5344CB8AC3E}">
        <p14:creationId xmlns:p14="http://schemas.microsoft.com/office/powerpoint/2010/main" val="3913819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Search single, with ‘AND’ relation</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644549"/>
            <a:ext cx="4281129" cy="3317875"/>
          </a:xfr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469" y="2644549"/>
            <a:ext cx="4281129" cy="3317875"/>
          </a:xfrm>
          <a:prstGeom prst="rect">
            <a:avLst/>
          </a:prstGeom>
        </p:spPr>
      </p:pic>
    </p:spTree>
    <p:extLst>
      <p:ext uri="{BB962C8B-B14F-4D97-AF65-F5344CB8AC3E}">
        <p14:creationId xmlns:p14="http://schemas.microsoft.com/office/powerpoint/2010/main" val="736936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Search ‘AND’ + ‘OR’</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9641" y="1872343"/>
            <a:ext cx="5792718" cy="4489357"/>
          </a:xfrm>
        </p:spPr>
      </p:pic>
    </p:spTree>
    <p:extLst>
      <p:ext uri="{BB962C8B-B14F-4D97-AF65-F5344CB8AC3E}">
        <p14:creationId xmlns:p14="http://schemas.microsoft.com/office/powerpoint/2010/main" val="597664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Export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769280"/>
            <a:ext cx="7620000" cy="1123950"/>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4376511"/>
            <a:ext cx="9677400" cy="1123950"/>
          </a:xfrm>
          <a:prstGeom prst="rect">
            <a:avLst/>
          </a:prstGeom>
        </p:spPr>
      </p:pic>
    </p:spTree>
    <p:extLst>
      <p:ext uri="{BB962C8B-B14F-4D97-AF65-F5344CB8AC3E}">
        <p14:creationId xmlns:p14="http://schemas.microsoft.com/office/powerpoint/2010/main" val="1619530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Demonstration and Questions</a:t>
            </a:r>
            <a:endParaRPr lang="zh-CN" altLang="en-US" dirty="0"/>
          </a:p>
        </p:txBody>
      </p:sp>
      <p:sp>
        <p:nvSpPr>
          <p:cNvPr id="3" name="内容占位符 2"/>
          <p:cNvSpPr>
            <a:spLocks noGrp="1"/>
          </p:cNvSpPr>
          <p:nvPr>
            <p:ph idx="1"/>
          </p:nvPr>
        </p:nvSpPr>
        <p:spPr/>
        <p:txBody>
          <a:bodyPr/>
          <a:lstStyle/>
          <a:p>
            <a:r>
              <a:rPr lang="en-US" altLang="zh-CN" dirty="0" smtClean="0"/>
              <a:t>KSE is open-source project,</a:t>
            </a:r>
          </a:p>
          <a:p>
            <a:r>
              <a:rPr lang="en-US" altLang="zh-CN" dirty="0" smtClean="0"/>
              <a:t>Everyone can using the code or improve the function as they need.</a:t>
            </a:r>
          </a:p>
          <a:p>
            <a:endParaRPr lang="en-US" altLang="zh-CN" dirty="0" smtClean="0"/>
          </a:p>
          <a:p>
            <a:r>
              <a:rPr lang="en-US" altLang="zh-CN" dirty="0" smtClean="0"/>
              <a:t>Any questions can send email to :</a:t>
            </a:r>
          </a:p>
          <a:p>
            <a:pPr algn="ctr"/>
            <a:r>
              <a:rPr lang="en-US" altLang="zh-CN" dirty="0" smtClean="0"/>
              <a:t>zhajy110@mymail.unisa.edu.au</a:t>
            </a:r>
          </a:p>
          <a:p>
            <a:pPr algn="ctr"/>
            <a:endParaRPr lang="zh-CN" altLang="en-US" dirty="0"/>
          </a:p>
        </p:txBody>
      </p:sp>
    </p:spTree>
    <p:extLst>
      <p:ext uri="{BB962C8B-B14F-4D97-AF65-F5344CB8AC3E}">
        <p14:creationId xmlns:p14="http://schemas.microsoft.com/office/powerpoint/2010/main" val="3805719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en-US" altLang="zh-CN" dirty="0" smtClean="0"/>
              <a:t>ackground</a:t>
            </a:r>
            <a:endParaRPr lang="zh-CN" altLang="en-US" dirty="0"/>
          </a:p>
        </p:txBody>
      </p:sp>
      <p:sp>
        <p:nvSpPr>
          <p:cNvPr id="3" name="内容占位符 2"/>
          <p:cNvSpPr>
            <a:spLocks noGrp="1"/>
          </p:cNvSpPr>
          <p:nvPr>
            <p:ph idx="1"/>
          </p:nvPr>
        </p:nvSpPr>
        <p:spPr/>
        <p:txBody>
          <a:bodyPr/>
          <a:lstStyle/>
          <a:p>
            <a:r>
              <a:rPr lang="en-US" altLang="zh-CN" dirty="0"/>
              <a:t>R</a:t>
            </a:r>
            <a:r>
              <a:rPr lang="en-US" altLang="zh-CN" dirty="0" smtClean="0"/>
              <a:t>elational databases are used more and more, not well on info discovery</a:t>
            </a:r>
          </a:p>
          <a:p>
            <a:r>
              <a:rPr lang="en-US" altLang="zh-CN" dirty="0"/>
              <a:t>Keywords search is </a:t>
            </a:r>
            <a:r>
              <a:rPr lang="en-US" altLang="zh-CN" dirty="0" smtClean="0"/>
              <a:t>the </a:t>
            </a:r>
            <a:r>
              <a:rPr lang="en-US" altLang="zh-CN" dirty="0"/>
              <a:t>most </a:t>
            </a:r>
            <a:r>
              <a:rPr lang="en-US" altLang="zh-CN" dirty="0" smtClean="0"/>
              <a:t>popular information </a:t>
            </a:r>
            <a:r>
              <a:rPr lang="en-US" altLang="zh-CN" dirty="0"/>
              <a:t>discovery </a:t>
            </a:r>
            <a:r>
              <a:rPr lang="en-US" altLang="zh-CN" dirty="0" smtClean="0"/>
              <a:t>method</a:t>
            </a:r>
          </a:p>
          <a:p>
            <a:r>
              <a:rPr lang="en-US" altLang="zh-CN" dirty="0" smtClean="0"/>
              <a:t>Such as, Google, Facebook</a:t>
            </a:r>
            <a:endParaRPr lang="zh-CN" altLang="en-US" dirty="0"/>
          </a:p>
        </p:txBody>
      </p:sp>
      <p:pic>
        <p:nvPicPr>
          <p:cNvPr id="4" name="图片 3"/>
          <p:cNvPicPr>
            <a:picLocks noChangeAspect="1"/>
          </p:cNvPicPr>
          <p:nvPr/>
        </p:nvPicPr>
        <p:blipFill>
          <a:blip r:embed="rId3"/>
          <a:stretch>
            <a:fillRect/>
          </a:stretch>
        </p:blipFill>
        <p:spPr>
          <a:xfrm>
            <a:off x="1981199" y="4254843"/>
            <a:ext cx="8229600" cy="563078"/>
          </a:xfrm>
          <a:prstGeom prst="rect">
            <a:avLst/>
          </a:prstGeom>
        </p:spPr>
      </p:pic>
      <p:pic>
        <p:nvPicPr>
          <p:cNvPr id="5" name="图片 4"/>
          <p:cNvPicPr>
            <a:picLocks noChangeAspect="1"/>
          </p:cNvPicPr>
          <p:nvPr/>
        </p:nvPicPr>
        <p:blipFill>
          <a:blip r:embed="rId4"/>
          <a:stretch>
            <a:fillRect/>
          </a:stretch>
        </p:blipFill>
        <p:spPr>
          <a:xfrm>
            <a:off x="1981199" y="5088854"/>
            <a:ext cx="8229600" cy="552978"/>
          </a:xfrm>
          <a:prstGeom prst="rect">
            <a:avLst/>
          </a:prstGeom>
        </p:spPr>
      </p:pic>
    </p:spTree>
    <p:extLst>
      <p:ext uri="{BB962C8B-B14F-4D97-AF65-F5344CB8AC3E}">
        <p14:creationId xmlns:p14="http://schemas.microsoft.com/office/powerpoint/2010/main" val="3214271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End</a:t>
            </a:r>
            <a:endParaRPr lang="zh-CN" altLang="en-US" dirty="0"/>
          </a:p>
        </p:txBody>
      </p:sp>
      <p:pic>
        <p:nvPicPr>
          <p:cNvPr id="1026" name="Picture 2" descr="Image result for thank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04812" y="2557463"/>
            <a:ext cx="6182375"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988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Searching methods on full-text of relational database in market now</a:t>
            </a:r>
          </a:p>
          <a:p>
            <a:pPr lvl="1"/>
            <a:r>
              <a:rPr lang="en-US" altLang="zh-CN" dirty="0" smtClean="0"/>
              <a:t>Oracle Text on Oracle: need to write SQL query</a:t>
            </a:r>
          </a:p>
          <a:p>
            <a:pPr lvl="1"/>
            <a:r>
              <a:rPr lang="en-US" altLang="zh-CN" dirty="0" smtClean="0"/>
              <a:t>Elastic-Search on H-Base: have its own language, and need to write its own query</a:t>
            </a:r>
          </a:p>
          <a:p>
            <a:pPr lvl="1"/>
            <a:r>
              <a:rPr lang="en-US" altLang="zh-CN" dirty="0" smtClean="0"/>
              <a:t>Only some professional person can do the searching</a:t>
            </a:r>
          </a:p>
          <a:p>
            <a:r>
              <a:rPr lang="en-US" altLang="zh-CN" dirty="0" smtClean="0"/>
              <a:t>This project is </a:t>
            </a:r>
            <a:r>
              <a:rPr lang="en-US" altLang="zh-CN" dirty="0"/>
              <a:t>a direct attempt of keywords </a:t>
            </a:r>
            <a:r>
              <a:rPr lang="en-US" altLang="zh-CN" dirty="0" smtClean="0"/>
              <a:t>search on relational database, built on </a:t>
            </a:r>
            <a:r>
              <a:rPr lang="en-US" altLang="zh-CN" dirty="0"/>
              <a:t>H-Base which is preferred storage </a:t>
            </a:r>
            <a:r>
              <a:rPr lang="en-US" altLang="zh-CN" dirty="0" smtClean="0"/>
              <a:t>system and without using Elastic Search</a:t>
            </a:r>
          </a:p>
          <a:p>
            <a:pPr lvl="1"/>
            <a:r>
              <a:rPr lang="en-US" altLang="zh-CN" dirty="0" smtClean="0"/>
              <a:t>Do not need to write query, just input some keywords</a:t>
            </a:r>
          </a:p>
          <a:p>
            <a:pPr lvl="1"/>
            <a:r>
              <a:rPr lang="en-US" altLang="zh-CN" dirty="0" smtClean="0"/>
              <a:t>Do not need to know the schema of relational database</a:t>
            </a:r>
          </a:p>
          <a:p>
            <a:pPr lvl="1"/>
            <a:r>
              <a:rPr lang="en-US" altLang="zh-CN" dirty="0" smtClean="0"/>
              <a:t>Can be used to do the searching for everyone</a:t>
            </a:r>
          </a:p>
        </p:txBody>
      </p:sp>
    </p:spTree>
    <p:extLst>
      <p:ext uri="{BB962C8B-B14F-4D97-AF65-F5344CB8AC3E}">
        <p14:creationId xmlns:p14="http://schemas.microsoft.com/office/powerpoint/2010/main" val="249769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Requests</a:t>
            </a:r>
            <a:endParaRPr lang="zh-CN" altLang="en-US"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1792548329"/>
              </p:ext>
            </p:extLst>
          </p:nvPr>
        </p:nvGraphicFramePr>
        <p:xfrm>
          <a:off x="2002790" y="2676208"/>
          <a:ext cx="8186420" cy="3080385"/>
        </p:xfrm>
        <a:graphic>
          <a:graphicData uri="http://schemas.openxmlformats.org/drawingml/2006/table">
            <a:tbl>
              <a:tblPr firstRow="1" firstCol="1" bandRow="1"/>
              <a:tblGrid>
                <a:gridCol w="4315460"/>
                <a:gridCol w="900430"/>
                <a:gridCol w="989965"/>
                <a:gridCol w="1980565"/>
              </a:tblGrid>
              <a:tr h="440055">
                <a:tc>
                  <a:txBody>
                    <a:bodyPr/>
                    <a:lstStyle/>
                    <a:p>
                      <a:pPr algn="ctr">
                        <a:spcBef>
                          <a:spcPts val="600"/>
                        </a:spcBef>
                        <a:spcAft>
                          <a:spcPts val="1125"/>
                        </a:spcAft>
                      </a:pPr>
                      <a:r>
                        <a:rPr lang="en-US" sz="1200" b="1" kern="100" dirty="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Request Name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solidFill>
                      <a:srgbClr val="BBDDFF"/>
                    </a:solidFill>
                  </a:tcPr>
                </a:tc>
                <a:tc>
                  <a:txBody>
                    <a:bodyPr/>
                    <a:lstStyle/>
                    <a:p>
                      <a:pPr algn="ctr">
                        <a:spcBef>
                          <a:spcPts val="600"/>
                        </a:spcBef>
                        <a:spcAft>
                          <a:spcPts val="1125"/>
                        </a:spcAft>
                      </a:pPr>
                      <a:r>
                        <a:rPr lang="en-US" sz="1200" b="1"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Request No.</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solidFill>
                      <a:srgbClr val="BBDDFF"/>
                    </a:solidFill>
                  </a:tcPr>
                </a:tc>
                <a:tc>
                  <a:txBody>
                    <a:bodyPr/>
                    <a:lstStyle/>
                    <a:p>
                      <a:pPr algn="ctr">
                        <a:spcBef>
                          <a:spcPts val="600"/>
                        </a:spcBef>
                        <a:spcAft>
                          <a:spcPts val="1125"/>
                        </a:spcAft>
                      </a:pPr>
                      <a:r>
                        <a:rPr lang="en-US" sz="1200" b="1"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Request Date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solidFill>
                      <a:srgbClr val="BBDDFF"/>
                    </a:solidFill>
                  </a:tcPr>
                </a:tc>
                <a:tc>
                  <a:txBody>
                    <a:bodyPr/>
                    <a:lstStyle/>
                    <a:p>
                      <a:pPr algn="ctr">
                        <a:spcBef>
                          <a:spcPts val="600"/>
                        </a:spcBef>
                        <a:spcAft>
                          <a:spcPts val="1125"/>
                        </a:spcAft>
                      </a:pPr>
                      <a:r>
                        <a:rPr lang="en-US" sz="1200" b="1"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Current Status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solidFill>
                      <a:srgbClr val="BBDDFF"/>
                    </a:solidFill>
                  </a:tcPr>
                </a:tc>
              </a:tr>
              <a:tr h="440055">
                <a:tc>
                  <a:txBody>
                    <a:bodyPr/>
                    <a:lstStyle/>
                    <a:p>
                      <a:pPr algn="just">
                        <a:spcBef>
                          <a:spcPts val="600"/>
                        </a:spcBef>
                        <a:spcAft>
                          <a:spcPts val="1125"/>
                        </a:spcAft>
                      </a:pPr>
                      <a:r>
                        <a:rPr lang="en-US" sz="1800"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Multiple keywords search with ‘and’ relation</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ctr">
                        <a:spcBef>
                          <a:spcPts val="600"/>
                        </a:spcBef>
                        <a:spcAft>
                          <a:spcPts val="1125"/>
                        </a:spcAft>
                      </a:pPr>
                      <a:r>
                        <a:rPr lang="en-US" sz="1600" kern="100" dirty="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2.1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ctr">
                        <a:spcBef>
                          <a:spcPts val="600"/>
                        </a:spcBef>
                        <a:spcAft>
                          <a:spcPts val="1125"/>
                        </a:spcAft>
                      </a:pPr>
                      <a:r>
                        <a:rPr lang="en-US" sz="1200" kern="100" dirty="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06/09/2016</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just">
                        <a:spcBef>
                          <a:spcPts val="600"/>
                        </a:spcBef>
                        <a:spcAft>
                          <a:spcPts val="1125"/>
                        </a:spcAft>
                      </a:pPr>
                      <a:r>
                        <a:rPr lang="en-US" sz="1200"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Completed at every version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r>
              <a:tr h="440055">
                <a:tc>
                  <a:txBody>
                    <a:bodyPr/>
                    <a:lstStyle/>
                    <a:p>
                      <a:pPr algn="just">
                        <a:spcBef>
                          <a:spcPts val="600"/>
                        </a:spcBef>
                        <a:spcAft>
                          <a:spcPts val="1125"/>
                        </a:spcAft>
                      </a:pPr>
                      <a:r>
                        <a:rPr lang="en-US" sz="1800"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Multiple keywords search with ‘or’ relation</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ctr">
                        <a:spcBef>
                          <a:spcPts val="600"/>
                        </a:spcBef>
                        <a:spcAft>
                          <a:spcPts val="1125"/>
                        </a:spcAft>
                      </a:pPr>
                      <a:r>
                        <a:rPr lang="en-US" sz="1600"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2.2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ctr">
                        <a:spcBef>
                          <a:spcPts val="600"/>
                        </a:spcBef>
                        <a:spcAft>
                          <a:spcPts val="1125"/>
                        </a:spcAft>
                      </a:pPr>
                      <a:r>
                        <a:rPr lang="en-US" sz="1200" kern="100" dirty="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06/09/2016</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just">
                        <a:spcBef>
                          <a:spcPts val="600"/>
                        </a:spcBef>
                        <a:spcAft>
                          <a:spcPts val="1125"/>
                        </a:spcAft>
                      </a:pPr>
                      <a:r>
                        <a:rPr lang="en-US" sz="1200" kern="100" dirty="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Completed at every version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r>
              <a:tr h="440055">
                <a:tc>
                  <a:txBody>
                    <a:bodyPr/>
                    <a:lstStyle/>
                    <a:p>
                      <a:pPr algn="just">
                        <a:spcBef>
                          <a:spcPts val="600"/>
                        </a:spcBef>
                        <a:spcAft>
                          <a:spcPts val="1125"/>
                        </a:spcAft>
                      </a:pPr>
                      <a:r>
                        <a:rPr lang="en-US" sz="1800"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Result in table</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ctr">
                        <a:spcBef>
                          <a:spcPts val="600"/>
                        </a:spcBef>
                        <a:spcAft>
                          <a:spcPts val="1125"/>
                        </a:spcAft>
                      </a:pPr>
                      <a:r>
                        <a:rPr lang="en-US" sz="1600"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4.1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ctr">
                        <a:spcBef>
                          <a:spcPts val="600"/>
                        </a:spcBef>
                        <a:spcAft>
                          <a:spcPts val="1125"/>
                        </a:spcAft>
                      </a:pPr>
                      <a:r>
                        <a:rPr lang="en-US" sz="1200"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18/09/2016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just">
                        <a:spcBef>
                          <a:spcPts val="600"/>
                        </a:spcBef>
                        <a:spcAft>
                          <a:spcPts val="1125"/>
                        </a:spcAft>
                      </a:pPr>
                      <a:r>
                        <a:rPr lang="en-US" sz="1200" kern="100" dirty="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Completed at version 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r>
              <a:tr h="440055">
                <a:tc>
                  <a:txBody>
                    <a:bodyPr/>
                    <a:lstStyle/>
                    <a:p>
                      <a:pPr algn="just">
                        <a:spcBef>
                          <a:spcPts val="600"/>
                        </a:spcBef>
                        <a:spcAft>
                          <a:spcPts val="1125"/>
                        </a:spcAft>
                      </a:pPr>
                      <a:r>
                        <a:rPr lang="en-US" sz="1800"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Configuration file</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ctr">
                        <a:spcBef>
                          <a:spcPts val="600"/>
                        </a:spcBef>
                        <a:spcAft>
                          <a:spcPts val="1125"/>
                        </a:spcAft>
                      </a:pPr>
                      <a:r>
                        <a:rPr lang="en-US" sz="1600"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10.1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ctr">
                        <a:spcBef>
                          <a:spcPts val="600"/>
                        </a:spcBef>
                        <a:spcAft>
                          <a:spcPts val="1125"/>
                        </a:spcAft>
                      </a:pPr>
                      <a:r>
                        <a:rPr lang="en-US" sz="1200"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10/10/2016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just">
                        <a:spcBef>
                          <a:spcPts val="600"/>
                        </a:spcBef>
                        <a:spcAft>
                          <a:spcPts val="1125"/>
                        </a:spcAft>
                      </a:pPr>
                      <a:r>
                        <a:rPr lang="en-US" sz="1200" kern="100" dirty="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Completed at version 2 &amp; 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r>
              <a:tr h="440055">
                <a:tc>
                  <a:txBody>
                    <a:bodyPr/>
                    <a:lstStyle/>
                    <a:p>
                      <a:pPr algn="just">
                        <a:spcBef>
                          <a:spcPts val="600"/>
                        </a:spcBef>
                        <a:spcAft>
                          <a:spcPts val="1125"/>
                        </a:spcAft>
                      </a:pPr>
                      <a:r>
                        <a:rPr lang="en-US" sz="1800"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Export result into file</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ctr">
                        <a:spcBef>
                          <a:spcPts val="600"/>
                        </a:spcBef>
                        <a:spcAft>
                          <a:spcPts val="1125"/>
                        </a:spcAft>
                      </a:pPr>
                      <a:r>
                        <a:rPr lang="en-US" sz="1600"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10.2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ctr">
                        <a:spcBef>
                          <a:spcPts val="600"/>
                        </a:spcBef>
                        <a:spcAft>
                          <a:spcPts val="1125"/>
                        </a:spcAft>
                      </a:pPr>
                      <a:r>
                        <a:rPr lang="en-US" sz="1200" kern="10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10/10/2016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just">
                        <a:spcBef>
                          <a:spcPts val="600"/>
                        </a:spcBef>
                        <a:spcAft>
                          <a:spcPts val="1125"/>
                        </a:spcAft>
                      </a:pPr>
                      <a:r>
                        <a:rPr lang="en-US" sz="1200" kern="100" dirty="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Completed at version 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r>
              <a:tr h="440055">
                <a:tc>
                  <a:txBody>
                    <a:bodyPr/>
                    <a:lstStyle/>
                    <a:p>
                      <a:pPr algn="just">
                        <a:spcBef>
                          <a:spcPts val="600"/>
                        </a:spcBef>
                        <a:spcAft>
                          <a:spcPts val="1125"/>
                        </a:spcAft>
                      </a:pPr>
                      <a:r>
                        <a:rPr lang="en-US" sz="1800" kern="100" dirty="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ID column number auto catch</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ctr">
                        <a:spcBef>
                          <a:spcPts val="600"/>
                        </a:spcBef>
                        <a:spcAft>
                          <a:spcPts val="1125"/>
                        </a:spcAft>
                      </a:pPr>
                      <a:r>
                        <a:rPr lang="en-US" sz="1600" kern="100" dirty="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11.1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ctr">
                        <a:spcBef>
                          <a:spcPts val="600"/>
                        </a:spcBef>
                        <a:spcAft>
                          <a:spcPts val="1125"/>
                        </a:spcAft>
                      </a:pPr>
                      <a:r>
                        <a:rPr lang="en-US" sz="1200" kern="100" dirty="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17/10/2016</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gn="just">
                        <a:spcBef>
                          <a:spcPts val="600"/>
                        </a:spcBef>
                        <a:spcAft>
                          <a:spcPts val="1125"/>
                        </a:spcAft>
                      </a:pPr>
                      <a:r>
                        <a:rPr lang="en-US" sz="1200" kern="100" dirty="0">
                          <a:solidFill>
                            <a:srgbClr val="000000"/>
                          </a:solidFill>
                          <a:effectLst/>
                          <a:latin typeface="Calibri" panose="020F0502020204030204" pitchFamily="34" charset="0"/>
                          <a:ea typeface="Arial Unicode MS" panose="020B0604020202020204" pitchFamily="34" charset="-122"/>
                          <a:cs typeface="Calibri" panose="020F0502020204030204" pitchFamily="34" charset="0"/>
                        </a:rPr>
                        <a:t>Completed at version 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r>
            </a:tbl>
          </a:graphicData>
        </a:graphic>
      </p:graphicFrame>
      <p:sp>
        <p:nvSpPr>
          <p:cNvPr id="5" name="五角星 4"/>
          <p:cNvSpPr/>
          <p:nvPr/>
        </p:nvSpPr>
        <p:spPr>
          <a:xfrm>
            <a:off x="1670156" y="3207895"/>
            <a:ext cx="188624" cy="19487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角星 5"/>
          <p:cNvSpPr/>
          <p:nvPr/>
        </p:nvSpPr>
        <p:spPr>
          <a:xfrm>
            <a:off x="1650794" y="3642610"/>
            <a:ext cx="188624" cy="19487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8279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a:t> Keywords Search Engine (KSE</a:t>
            </a:r>
            <a:r>
              <a:rPr lang="en-US" altLang="zh-CN" dirty="0" smtClean="0"/>
              <a:t>) : multiple keywords with relations search</a:t>
            </a:r>
          </a:p>
          <a:p>
            <a:r>
              <a:rPr lang="en-US" altLang="zh-CN" dirty="0" smtClean="0"/>
              <a:t>100% satisfy the requests from the client</a:t>
            </a:r>
          </a:p>
          <a:p>
            <a:r>
              <a:rPr lang="en-US" altLang="zh-CN" dirty="0" smtClean="0"/>
              <a:t>Do not need to know the schema of database</a:t>
            </a:r>
          </a:p>
          <a:p>
            <a:r>
              <a:rPr lang="en-US" altLang="zh-CN" dirty="0" smtClean="0"/>
              <a:t>Do not need to have query skills </a:t>
            </a:r>
          </a:p>
          <a:p>
            <a:r>
              <a:rPr lang="en-US" altLang="zh-CN" dirty="0" smtClean="0"/>
              <a:t>Reduce searching time cost</a:t>
            </a:r>
          </a:p>
          <a:p>
            <a:r>
              <a:rPr lang="en-US" altLang="zh-CN" dirty="0" smtClean="0"/>
              <a:t>Reduce searching engine cost</a:t>
            </a:r>
            <a:endParaRPr lang="zh-CN" altLang="en-US" dirty="0"/>
          </a:p>
        </p:txBody>
      </p:sp>
    </p:spTree>
    <p:extLst>
      <p:ext uri="{BB962C8B-B14F-4D97-AF65-F5344CB8AC3E}">
        <p14:creationId xmlns:p14="http://schemas.microsoft.com/office/powerpoint/2010/main" val="1361038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Scope</a:t>
            </a:r>
            <a:endParaRPr lang="zh-CN" altLang="en-US" dirty="0"/>
          </a:p>
        </p:txBody>
      </p:sp>
      <p:sp>
        <p:nvSpPr>
          <p:cNvPr id="3" name="内容占位符 2"/>
          <p:cNvSpPr>
            <a:spLocks noGrp="1"/>
          </p:cNvSpPr>
          <p:nvPr>
            <p:ph idx="1"/>
          </p:nvPr>
        </p:nvSpPr>
        <p:spPr/>
        <p:txBody>
          <a:bodyPr/>
          <a:lstStyle/>
          <a:p>
            <a:r>
              <a:rPr lang="en-US" altLang="zh-CN" dirty="0" smtClean="0"/>
              <a:t>Limited </a:t>
            </a:r>
            <a:r>
              <a:rPr lang="en-US" altLang="zh-CN" dirty="0"/>
              <a:t>to </a:t>
            </a:r>
            <a:r>
              <a:rPr lang="en-US" altLang="zh-CN" dirty="0" smtClean="0"/>
              <a:t>search on text of relational database such as number, dates, string</a:t>
            </a:r>
          </a:p>
          <a:p>
            <a:r>
              <a:rPr lang="en-US" altLang="zh-CN" dirty="0"/>
              <a:t>Relational database should has index column by itself. </a:t>
            </a:r>
            <a:endParaRPr lang="en-US" altLang="zh-CN" dirty="0" smtClean="0"/>
          </a:p>
          <a:p>
            <a:r>
              <a:rPr lang="en-US" altLang="zh-CN" dirty="0"/>
              <a:t>Specify the index column name in configure file</a:t>
            </a:r>
            <a:r>
              <a:rPr lang="en-US" altLang="zh-CN" dirty="0" smtClean="0"/>
              <a:t>.</a:t>
            </a:r>
            <a:endParaRPr lang="en-US" altLang="zh-CN" dirty="0"/>
          </a:p>
          <a:p>
            <a:r>
              <a:rPr lang="en-US" altLang="zh-CN" dirty="0" smtClean="0"/>
              <a:t>Relational </a:t>
            </a:r>
            <a:r>
              <a:rPr lang="en-US" altLang="zh-CN" dirty="0"/>
              <a:t>database needs to have trigger to recording any </a:t>
            </a:r>
            <a:r>
              <a:rPr lang="en-US" altLang="zh-CN" dirty="0" smtClean="0"/>
              <a:t>changes if using the </a:t>
            </a:r>
            <a:r>
              <a:rPr lang="en-US" altLang="zh-CN" dirty="0"/>
              <a:t>auto update function</a:t>
            </a:r>
            <a:r>
              <a:rPr lang="en-US" altLang="zh-CN" dirty="0" smtClean="0"/>
              <a:t>.</a:t>
            </a:r>
            <a:endParaRPr lang="zh-CN" altLang="zh-CN" dirty="0"/>
          </a:p>
        </p:txBody>
      </p:sp>
    </p:spTree>
    <p:extLst>
      <p:ext uri="{BB962C8B-B14F-4D97-AF65-F5344CB8AC3E}">
        <p14:creationId xmlns:p14="http://schemas.microsoft.com/office/powerpoint/2010/main" val="264689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Index</a:t>
            </a:r>
            <a:endParaRPr lang="zh-CN" altLang="en-US" dirty="0"/>
          </a:p>
        </p:txBody>
      </p:sp>
      <p:pic>
        <p:nvPicPr>
          <p:cNvPr id="5" name="内容占位符 4"/>
          <p:cNvPicPr>
            <a:picLocks noGrp="1" noChangeAspect="1"/>
          </p:cNvPicPr>
          <p:nvPr>
            <p:ph idx="1"/>
          </p:nvPr>
        </p:nvPicPr>
        <p:blipFill>
          <a:blip r:embed="rId3"/>
          <a:stretch>
            <a:fillRect/>
          </a:stretch>
        </p:blipFill>
        <p:spPr>
          <a:xfrm>
            <a:off x="779687" y="2477571"/>
            <a:ext cx="7524750" cy="2152650"/>
          </a:xfrm>
          <a:prstGeom prst="rect">
            <a:avLst/>
          </a:prstGeom>
        </p:spPr>
      </p:pic>
      <p:sp>
        <p:nvSpPr>
          <p:cNvPr id="6" name="文本框 5"/>
          <p:cNvSpPr txBox="1"/>
          <p:nvPr/>
        </p:nvSpPr>
        <p:spPr>
          <a:xfrm>
            <a:off x="779687" y="4821793"/>
            <a:ext cx="5386603" cy="1200329"/>
          </a:xfrm>
          <a:prstGeom prst="rect">
            <a:avLst/>
          </a:prstGeom>
          <a:noFill/>
        </p:spPr>
        <p:txBody>
          <a:bodyPr wrap="none" rtlCol="0">
            <a:spAutoFit/>
          </a:bodyPr>
          <a:lstStyle/>
          <a:p>
            <a:r>
              <a:rPr lang="en-US" altLang="zh-CN" dirty="0" smtClean="0"/>
              <a:t>KSE hash each cell into Key-Value pairs of H-Base as key</a:t>
            </a:r>
          </a:p>
          <a:p>
            <a:r>
              <a:rPr lang="en-US" altLang="zh-CN" dirty="0" smtClean="0"/>
              <a:t>The key column is the index of H-Base</a:t>
            </a:r>
          </a:p>
          <a:p>
            <a:r>
              <a:rPr lang="en-US" altLang="zh-CN" dirty="0" smtClean="0"/>
              <a:t>The ID as value stored in column name</a:t>
            </a:r>
          </a:p>
          <a:p>
            <a:r>
              <a:rPr lang="en-US" altLang="zh-CN" dirty="0" smtClean="0"/>
              <a:t>The column store a empty string, no </a:t>
            </a:r>
            <a:r>
              <a:rPr lang="en-US" altLang="zh-CN" smtClean="0"/>
              <a:t>timestamp conflict</a:t>
            </a:r>
            <a:endParaRPr lang="zh-CN" altLang="en-US" dirty="0"/>
          </a:p>
        </p:txBody>
      </p:sp>
      <p:pic>
        <p:nvPicPr>
          <p:cNvPr id="8" name="图片 7"/>
          <p:cNvPicPr>
            <a:picLocks noChangeAspect="1"/>
          </p:cNvPicPr>
          <p:nvPr/>
        </p:nvPicPr>
        <p:blipFill>
          <a:blip r:embed="rId4"/>
          <a:stretch>
            <a:fillRect/>
          </a:stretch>
        </p:blipFill>
        <p:spPr>
          <a:xfrm>
            <a:off x="8609116" y="2477571"/>
            <a:ext cx="2701634" cy="2949281"/>
          </a:xfrm>
          <a:prstGeom prst="rect">
            <a:avLst/>
          </a:prstGeom>
        </p:spPr>
      </p:pic>
    </p:spTree>
    <p:extLst>
      <p:ext uri="{BB962C8B-B14F-4D97-AF65-F5344CB8AC3E}">
        <p14:creationId xmlns:p14="http://schemas.microsoft.com/office/powerpoint/2010/main" val="185571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Index example</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3015" y="1901373"/>
            <a:ext cx="6645969" cy="4252684"/>
          </a:xfrm>
        </p:spPr>
      </p:pic>
    </p:spTree>
    <p:extLst>
      <p:ext uri="{BB962C8B-B14F-4D97-AF65-F5344CB8AC3E}">
        <p14:creationId xmlns:p14="http://schemas.microsoft.com/office/powerpoint/2010/main" val="613882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Construction</a:t>
            </a:r>
            <a:endParaRPr lang="zh-CN" altLang="en-US" dirty="0"/>
          </a:p>
        </p:txBody>
      </p:sp>
      <p:pic>
        <p:nvPicPr>
          <p:cNvPr id="4" name="内容占位符 3"/>
          <p:cNvPicPr>
            <a:picLocks noGrp="1" noChangeAspect="1"/>
          </p:cNvPicPr>
          <p:nvPr>
            <p:ph idx="1"/>
          </p:nvPr>
        </p:nvPicPr>
        <p:blipFill>
          <a:blip r:embed="rId3"/>
          <a:stretch>
            <a:fillRect/>
          </a:stretch>
        </p:blipFill>
        <p:spPr>
          <a:xfrm>
            <a:off x="2698224" y="2511188"/>
            <a:ext cx="6795552" cy="3586541"/>
          </a:xfrm>
          <a:prstGeom prst="rect">
            <a:avLst/>
          </a:prstGeom>
        </p:spPr>
      </p:pic>
    </p:spTree>
    <p:extLst>
      <p:ext uri="{BB962C8B-B14F-4D97-AF65-F5344CB8AC3E}">
        <p14:creationId xmlns:p14="http://schemas.microsoft.com/office/powerpoint/2010/main" val="23959603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786</TotalTime>
  <Words>756</Words>
  <Application>Microsoft Office PowerPoint</Application>
  <PresentationFormat>宽屏</PresentationFormat>
  <Paragraphs>106</Paragraphs>
  <Slides>20</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 Unicode MS</vt:lpstr>
      <vt:lpstr>宋体</vt:lpstr>
      <vt:lpstr>方正舒体</vt:lpstr>
      <vt:lpstr>Arial</vt:lpstr>
      <vt:lpstr>Calibri</vt:lpstr>
      <vt:lpstr>Garamond</vt:lpstr>
      <vt:lpstr>Times New Roman</vt:lpstr>
      <vt:lpstr>环保</vt:lpstr>
      <vt:lpstr>Keywords Search on Relational Database</vt:lpstr>
      <vt:lpstr>Background</vt:lpstr>
      <vt:lpstr>Motivation</vt:lpstr>
      <vt:lpstr>Requests</vt:lpstr>
      <vt:lpstr>Solution</vt:lpstr>
      <vt:lpstr>Scope</vt:lpstr>
      <vt:lpstr>Index</vt:lpstr>
      <vt:lpstr>Index example</vt:lpstr>
      <vt:lpstr>Construction</vt:lpstr>
      <vt:lpstr>Challenge </vt:lpstr>
      <vt:lpstr>             KSE</vt:lpstr>
      <vt:lpstr>Functions and Components</vt:lpstr>
      <vt:lpstr>Configure File and Auto Update</vt:lpstr>
      <vt:lpstr>              Configure</vt:lpstr>
      <vt:lpstr>                              Keywords Search</vt:lpstr>
      <vt:lpstr>Search single, with ‘AND’ relation</vt:lpstr>
      <vt:lpstr>Search ‘AND’ + ‘OR’</vt:lpstr>
      <vt:lpstr>Export</vt:lpstr>
      <vt:lpstr>Demonstration and Questions</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Keywords search on relational database</dc:title>
  <dc:creator>zac</dc:creator>
  <cp:lastModifiedBy>zac</cp:lastModifiedBy>
  <cp:revision>51</cp:revision>
  <dcterms:created xsi:type="dcterms:W3CDTF">2016-10-25T21:16:31Z</dcterms:created>
  <dcterms:modified xsi:type="dcterms:W3CDTF">2016-11-02T21:30:03Z</dcterms:modified>
</cp:coreProperties>
</file>