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7" r:id="rId2"/>
    <p:sldId id="263" r:id="rId3"/>
    <p:sldId id="260" r:id="rId4"/>
    <p:sldId id="268" r:id="rId5"/>
    <p:sldId id="264" r:id="rId6"/>
    <p:sldId id="267" r:id="rId7"/>
    <p:sldId id="265" r:id="rId8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4E5"/>
    <a:srgbClr val="F1C232"/>
    <a:srgbClr val="F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Styl pośredni 4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08" autoAdjust="0"/>
  </p:normalViewPr>
  <p:slideViewPr>
    <p:cSldViewPr showGuides="1">
      <p:cViewPr>
        <p:scale>
          <a:sx n="30" d="100"/>
          <a:sy n="30" d="100"/>
        </p:scale>
        <p:origin x="-1614" y="-306"/>
      </p:cViewPr>
      <p:guideLst>
        <p:guide orient="horz" pos="6098"/>
        <p:guide pos="1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77327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pl-PL" sz="1100" b="0" i="0" u="none" strike="noStrike" cap="none" dirty="0" smtClean="0"/>
              <a:t>Na tym slajdzie:</a:t>
            </a:r>
          </a:p>
          <a:p>
            <a:pPr marL="171450" marR="0" lvl="0" indent="-171450" algn="l" rtl="0">
              <a:spcBef>
                <a:spcPts val="0"/>
              </a:spcBef>
              <a:buSzPct val="25000"/>
              <a:buFont typeface="Arial" charset="0"/>
              <a:buChar char="•"/>
            </a:pPr>
            <a:r>
              <a:rPr lang="pl-PL" sz="1100" b="0" i="0" u="none" strike="noStrike" cap="none" baseline="0" dirty="0" smtClean="0"/>
              <a:t>Każdemu chociaż raz zdarzyło się nic nie robić/nie mieć pomysłu na spędzenie czasu w delegacji, w nowym mieście, w weekend.</a:t>
            </a:r>
          </a:p>
          <a:p>
            <a:pPr marL="171450" marR="0" lvl="0" indent="-171450" algn="l" rtl="0">
              <a:spcBef>
                <a:spcPts val="0"/>
              </a:spcBef>
              <a:buSzPct val="25000"/>
              <a:buFont typeface="Arial" charset="0"/>
              <a:buChar char="•"/>
            </a:pPr>
            <a:r>
              <a:rPr lang="pl-PL" sz="1100" b="0" i="0" u="none" strike="noStrike" cap="none" dirty="0" smtClean="0"/>
              <a:t>Wyobraźcie</a:t>
            </a:r>
            <a:r>
              <a:rPr lang="pl-PL" sz="1100" b="0" i="0" u="none" strike="noStrike" cap="none" baseline="0" dirty="0" smtClean="0"/>
              <a:t> sobie, że przyjeżdżacie do Wrocławia w celach biznesowych. Po udanym spotkaniu z kontrahentem macie do zagospodarowania 2-3 godziny. Jak sensownie wykorzystać tę chwilę? Nie znacie miasta, nie wiecie dokąd pójść, a znajomi wspominali, że Wrocław jest naprawdę pięknym miastem. Jak zobaczyć ciekawe miejsca w tak krótkim czasie, nie znając miasta? Przydałoby się mieć informacje o wszystkich atrakcjach w </a:t>
            </a:r>
            <a:r>
              <a:rPr lang="pl-PL" sz="1100" b="1" i="0" u="none" strike="noStrike" cap="none" baseline="0" dirty="0" smtClean="0"/>
              <a:t>jednym</a:t>
            </a:r>
            <a:r>
              <a:rPr lang="pl-PL" sz="1100" b="0" i="0" u="none" strike="noStrike" cap="none" baseline="0" dirty="0" smtClean="0"/>
              <a:t> miejscu, podane w </a:t>
            </a:r>
            <a:r>
              <a:rPr lang="pl-PL" sz="1100" b="1" i="0" u="none" strike="noStrike" cap="none" baseline="0" dirty="0" smtClean="0"/>
              <a:t>prosty</a:t>
            </a:r>
            <a:r>
              <a:rPr lang="pl-PL" sz="1100" b="0" i="0" u="none" strike="noStrike" cap="none" baseline="0" dirty="0" smtClean="0"/>
              <a:t>, przejrzysty sposób bez konieczności wertowania map,  przewodników, czy też łączenia informacji z wielu internetowych źródeł. W dodatku informacja, którą chcecie dostać ma być </a:t>
            </a:r>
            <a:r>
              <a:rPr lang="pl-PL" sz="1100" b="1" i="0" u="none" strike="noStrike" cap="none" baseline="0" dirty="0" smtClean="0"/>
              <a:t>wiarygodna</a:t>
            </a:r>
            <a:r>
              <a:rPr lang="pl-PL" sz="1100" b="0" i="0" u="none" strike="noStrike" cap="none" baseline="0" dirty="0" smtClean="0"/>
              <a:t>.</a:t>
            </a:r>
          </a:p>
          <a:p>
            <a:pPr marL="171450" marR="0" lvl="0" indent="-171450" algn="l" rtl="0">
              <a:spcBef>
                <a:spcPts val="0"/>
              </a:spcBef>
              <a:buSzPct val="25000"/>
              <a:buFont typeface="Arial" charset="0"/>
              <a:buChar char="•"/>
            </a:pPr>
            <a:endParaRPr lang="pl-PL" sz="1100" b="0" i="0" u="none" strike="noStrike" cap="none" baseline="0" dirty="0" smtClean="0"/>
          </a:p>
          <a:p>
            <a:pPr marL="171450" marR="0" lvl="0" indent="-171450" algn="l" rtl="0">
              <a:spcBef>
                <a:spcPts val="0"/>
              </a:spcBef>
              <a:buSzPct val="25000"/>
              <a:buFont typeface="Arial" charset="0"/>
              <a:buChar char="•"/>
            </a:pPr>
            <a:endParaRPr lang="pl-PL" sz="1100" b="0" i="0" u="none" strike="noStrike" cap="none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pl-PL" sz="1100" b="0" i="0" u="none" strike="noStrike" cap="none" dirty="0" smtClean="0"/>
              <a:t>Na tym slajdzie:</a:t>
            </a:r>
          </a:p>
          <a:p>
            <a:pPr marL="171450" marR="0" lvl="0" indent="-171450" algn="l" rtl="0">
              <a:spcBef>
                <a:spcPts val="0"/>
              </a:spcBef>
              <a:buSzPct val="25000"/>
              <a:buFont typeface="Arial" charset="0"/>
              <a:buChar char="•"/>
            </a:pPr>
            <a:r>
              <a:rPr lang="pl-PL" sz="1100" b="0" i="0" u="none" strike="noStrike" cap="none" baseline="0" dirty="0" smtClean="0"/>
              <a:t>Ok. 25 mln. Polaków od 16 do 67 roku życia (aktywni) podróżuje: biznesowo, prywatnie, zwiedza miasta, w których mieszka i zastanawia się, co robić np. w niedzielę po południu. </a:t>
            </a:r>
          </a:p>
          <a:p>
            <a:pPr marL="171450" marR="0" lvl="0" indent="-171450" algn="l" rtl="0">
              <a:spcBef>
                <a:spcPts val="0"/>
              </a:spcBef>
              <a:buSzPct val="25000"/>
              <a:buFont typeface="Arial" charset="0"/>
              <a:buChar char="•"/>
            </a:pPr>
            <a:r>
              <a:rPr lang="pl-PL" sz="1100" b="0" i="0" u="none" strike="noStrike" cap="none" baseline="0" dirty="0" smtClean="0"/>
              <a:t>Wychodząc naprzeciw potrzebom każdemu, kto jest zainteresowany aktywnym spędzaniem czasu stworzyliśmy aplikację pomagającą zmierzyć się ze zjawiskiem smart </a:t>
            </a:r>
            <a:r>
              <a:rPr lang="pl-PL" sz="1100" b="0" i="0" u="none" strike="noStrike" cap="none" baseline="0" dirty="0" err="1" smtClean="0"/>
              <a:t>boredom</a:t>
            </a:r>
            <a:r>
              <a:rPr lang="pl-PL" sz="1100" b="0" i="0" u="none" strike="noStrike" cap="none" baseline="0" dirty="0" smtClean="0"/>
              <a:t>.</a:t>
            </a:r>
          </a:p>
          <a:p>
            <a:pPr>
              <a:buClr>
                <a:srgbClr val="666666"/>
              </a:buClr>
              <a:buSzPct val="25000"/>
            </a:pPr>
            <a:r>
              <a:rPr lang="pl-PL" sz="1100" dirty="0" smtClean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Nie mam czasu szukać bo:</a:t>
            </a:r>
          </a:p>
          <a:p>
            <a:pPr>
              <a:buClr>
                <a:srgbClr val="666666"/>
              </a:buClr>
              <a:buSzPct val="25000"/>
            </a:pPr>
            <a:endParaRPr lang="pl-PL" sz="1100" dirty="0" smtClean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71500" lvl="0" indent="-571500">
              <a:buClr>
                <a:srgbClr val="666666"/>
              </a:buClr>
              <a:buSzPct val="25000"/>
              <a:buFont typeface="Arial" pitchFamily="34" charset="0"/>
              <a:buChar char="•"/>
            </a:pPr>
            <a:r>
              <a:rPr lang="pl-PL" sz="1100" dirty="0" smtClean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jest za dużo źródeł i informacji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Arial" pitchFamily="34" charset="0"/>
              <a:buChar char="•"/>
            </a:pPr>
            <a:r>
              <a:rPr lang="pl-PL" sz="1100" dirty="0" smtClean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nie wiem co warto zobaczyć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Arial" pitchFamily="34" charset="0"/>
              <a:buChar char="•"/>
            </a:pPr>
            <a:r>
              <a:rPr lang="pl-PL" sz="1100" dirty="0" smtClean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nie wiem co dla mnie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Arial" pitchFamily="34" charset="0"/>
              <a:buChar char="•"/>
            </a:pPr>
            <a:r>
              <a:rPr lang="pl-PL" sz="1100" dirty="0" smtClean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nie rozumiem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Arial" pitchFamily="34" charset="0"/>
              <a:buChar char="•"/>
            </a:pPr>
            <a:r>
              <a:rPr lang="pl-PL" sz="1100" dirty="0" smtClean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nie wiem co wybrać.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Verdana"/>
              <a:buNone/>
            </a:pPr>
            <a:endParaRPr lang="pl-PL" sz="1100" dirty="0" smtClean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Verdana"/>
              <a:buNone/>
            </a:pPr>
            <a:r>
              <a:rPr lang="pl-PL" sz="1100" dirty="0" smtClean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Nie wiem co zobaczyć,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Verdana"/>
              <a:buNone/>
            </a:pPr>
            <a:r>
              <a:rPr lang="pl-PL" sz="1100" dirty="0" smtClean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nudzę się </a:t>
            </a:r>
            <a:r>
              <a:rPr lang="pl-PL" sz="1100" dirty="0" smtClean="0">
                <a:solidFill>
                  <a:srgbClr val="666666"/>
                </a:solidFill>
                <a:latin typeface="Verdana"/>
                <a:ea typeface="Verdana"/>
                <a:cs typeface="Verdana"/>
                <a:sym typeface="Wingdings" pitchFamily="2" charset="2"/>
              </a:rPr>
              <a:t></a:t>
            </a:r>
            <a:endParaRPr lang="en-GB" sz="1100" i="0" u="none" strike="noStrike" cap="none" dirty="0" smtClean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1450" marR="0" lvl="0" indent="-171450" algn="l" rtl="0">
              <a:spcBef>
                <a:spcPts val="0"/>
              </a:spcBef>
              <a:buSzPct val="25000"/>
              <a:buFont typeface="Arial" charset="0"/>
              <a:buChar char="•"/>
            </a:pPr>
            <a:endParaRPr lang="pl-PL" sz="1100" b="0" i="0" u="none" strike="noStrike" cap="none" baseline="0" dirty="0" smtClean="0"/>
          </a:p>
          <a:p>
            <a:pPr marL="171450" marR="0" lvl="0" indent="-171450" algn="l" rtl="0">
              <a:spcBef>
                <a:spcPts val="0"/>
              </a:spcBef>
              <a:buSzPct val="25000"/>
              <a:buFont typeface="Arial" charset="0"/>
              <a:buChar char="•"/>
            </a:pPr>
            <a:endParaRPr lang="pl-PL" sz="1100" b="0" i="0" u="none" strike="noStrike" cap="none" baseline="0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pl-PL" sz="1100" b="0" i="0" u="none" strike="noStrike" cap="none" dirty="0" smtClean="0"/>
              <a:t>Proponujemy</a:t>
            </a:r>
            <a:r>
              <a:rPr lang="pl-PL" sz="1100" b="0" i="0" u="none" strike="noStrike" cap="none" baseline="0" dirty="0" smtClean="0"/>
              <a:t> drogowskaz:</a:t>
            </a:r>
          </a:p>
          <a:p>
            <a:pPr marL="171450" marR="0" lvl="0" indent="-171450" algn="l" rtl="0">
              <a:spcBef>
                <a:spcPts val="0"/>
              </a:spcBef>
              <a:buSzPct val="25000"/>
              <a:buFont typeface="Arial" charset="0"/>
              <a:buChar char="•"/>
            </a:pPr>
            <a:r>
              <a:rPr lang="pl-PL" sz="1100" b="0" i="0" u="none" strike="noStrike" cap="none" baseline="0" dirty="0" smtClean="0"/>
              <a:t>Kierunki spędzania wolnego czasu – różne rodzaje aktywności</a:t>
            </a:r>
          </a:p>
          <a:p>
            <a:pPr marL="171450" marR="0" lvl="0" indent="-171450" algn="l" rtl="0">
              <a:spcBef>
                <a:spcPts val="0"/>
              </a:spcBef>
              <a:buSzPct val="25000"/>
              <a:buFont typeface="Arial" charset="0"/>
              <a:buChar char="•"/>
            </a:pPr>
            <a:r>
              <a:rPr lang="pl-PL" sz="1100" b="0" i="0" u="none" strike="noStrike" cap="none" baseline="0" dirty="0" smtClean="0"/>
              <a:t>Możliwości poznawania miasta i lokalnych atrakcji, które zostały sprawdzone i polecone przez innych użytkowników</a:t>
            </a:r>
          </a:p>
          <a:p>
            <a:pPr marL="171450" marR="0" lvl="0" indent="-171450" algn="l" rtl="0">
              <a:spcBef>
                <a:spcPts val="0"/>
              </a:spcBef>
              <a:buSzPct val="25000"/>
              <a:buFont typeface="Arial" charset="0"/>
              <a:buChar char="•"/>
            </a:pPr>
            <a:r>
              <a:rPr lang="pl-PL" sz="1100" b="0" i="0" u="none" strike="noStrike" cap="none" baseline="0" dirty="0" smtClean="0"/>
              <a:t>Możliwość dodania odkrytych przez siebie miejsc, zabytków, tras spacerowych, które przydadzą się kolejnym odwiedzającym, którzy nie chcą się nudzić w dworcowych kawiarniach i hotelowych pokojach. </a:t>
            </a:r>
          </a:p>
          <a:p>
            <a:pPr marL="171450" marR="0" lvl="0" indent="-171450" algn="l" rtl="0">
              <a:spcBef>
                <a:spcPts val="0"/>
              </a:spcBef>
              <a:buSzPct val="25000"/>
              <a:buFont typeface="Arial" charset="0"/>
              <a:buChar char="•"/>
            </a:pPr>
            <a:endParaRPr lang="pl-PL" sz="1100" b="0" i="0" u="none" strike="noStrike" cap="none" baseline="0" dirty="0" smtClean="0"/>
          </a:p>
          <a:p>
            <a:pPr marL="171450" marR="0" lvl="0" indent="-171450" algn="l" rtl="0">
              <a:spcBef>
                <a:spcPts val="0"/>
              </a:spcBef>
              <a:buSzPct val="25000"/>
              <a:buFont typeface="Arial" charset="0"/>
              <a:buChar char="•"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666666"/>
              </a:buClr>
              <a:buSzPct val="25000"/>
            </a:pPr>
            <a:r>
              <a:rPr lang="pl-PL" sz="1100" dirty="0" smtClean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Nie potrzebuję czasu by szukać bo:</a:t>
            </a:r>
          </a:p>
          <a:p>
            <a:pPr>
              <a:buClr>
                <a:srgbClr val="666666"/>
              </a:buClr>
              <a:buSzPct val="25000"/>
            </a:pPr>
            <a:endParaRPr lang="pl-PL" sz="1100" dirty="0" smtClean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Arial" pitchFamily="34" charset="0"/>
              <a:buChar char="•"/>
            </a:pPr>
            <a:r>
              <a:rPr lang="pl-PL" sz="1100" dirty="0" smtClean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wszystko w 1 miejscu</a:t>
            </a:r>
          </a:p>
          <a:p>
            <a:pPr marL="571500" lvl="0" indent="-571500">
              <a:buClr>
                <a:srgbClr val="666666"/>
              </a:buClr>
              <a:buSzPct val="25000"/>
              <a:buFont typeface="Arial" pitchFamily="34" charset="0"/>
              <a:buChar char="•"/>
            </a:pPr>
            <a:r>
              <a:rPr lang="pl-PL" sz="1100" dirty="0" smtClean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szybko, prosto</a:t>
            </a:r>
          </a:p>
          <a:p>
            <a:pPr marL="571500" lvl="0" indent="-571500">
              <a:buClr>
                <a:srgbClr val="666666"/>
              </a:buClr>
              <a:buSzPct val="25000"/>
              <a:buFont typeface="Arial" pitchFamily="34" charset="0"/>
              <a:buChar char="•"/>
            </a:pPr>
            <a:r>
              <a:rPr lang="pl-PL" sz="1100" dirty="0" smtClean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tylko sprawdzone propozycje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Arial" pitchFamily="34" charset="0"/>
              <a:buChar char="•"/>
            </a:pPr>
            <a:r>
              <a:rPr lang="pl-PL" sz="1100" dirty="0" smtClean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rozumiem i wiem co dla mnie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Arial" pitchFamily="34" charset="0"/>
              <a:buChar char="•"/>
            </a:pPr>
            <a:r>
              <a:rPr lang="pl-PL" sz="1100" dirty="0" smtClean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mam łatwy wybór.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Verdana"/>
              <a:buNone/>
            </a:pPr>
            <a:endParaRPr lang="pl-PL" sz="1100" dirty="0" smtClean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Verdana"/>
              <a:buNone/>
            </a:pPr>
            <a:r>
              <a:rPr lang="pl-PL" sz="1100" dirty="0" smtClean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Wiem co warto zobaczyć, wreszcie mogę sensownie spędzić czas </a:t>
            </a:r>
            <a:r>
              <a:rPr lang="pl-PL" sz="1100" dirty="0" smtClean="0">
                <a:solidFill>
                  <a:srgbClr val="666666"/>
                </a:solidFill>
                <a:latin typeface="Verdana"/>
                <a:ea typeface="Verdana"/>
                <a:cs typeface="Verdana"/>
                <a:sym typeface="Wingdings" pitchFamily="2" charset="2"/>
              </a:rPr>
              <a:t></a:t>
            </a:r>
            <a:r>
              <a:rPr lang="pl-PL" sz="1100" dirty="0" smtClean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lang="en-GB" sz="1100" i="0" u="none" strike="noStrike" cap="none" dirty="0" smtClean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pl-PL" sz="1100" b="0" i="0" u="none" strike="noStrike" cap="none" baseline="0" dirty="0" smtClean="0"/>
              <a:t>Najbardziej istotne informacje, których uzupełnienia wymaga skuteczne korzystanie z aplikacji to te dotyczące godzin otwarcia zabytków dla zwiedzających.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pl-PL" sz="1100" b="0" i="0" u="none" strike="noStrike" cap="none" baseline="0" dirty="0" smtClean="0"/>
              <a:t>W tym przypadku wzmocnienie egzekwowania dostępności tych danych leżałoby po stronie organów zarządzających muzeami i zabytkami.</a:t>
            </a:r>
          </a:p>
          <a:p>
            <a:pPr marL="6858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 pitchFamily="34" charset="0"/>
              <a:buChar char="•"/>
            </a:pPr>
            <a:r>
              <a:rPr lang="pl-PL" sz="1100" dirty="0" smtClean="0">
                <a:latin typeface="Verdana"/>
                <a:ea typeface="Verdana"/>
                <a:cs typeface="Verdana"/>
                <a:sym typeface="Verdana"/>
              </a:rPr>
              <a:t>Zaproponowanie prostych standardów (np. wzory tabel)</a:t>
            </a:r>
          </a:p>
          <a:p>
            <a:pPr marL="685800" indent="-685800">
              <a:buClr>
                <a:srgbClr val="000000"/>
              </a:buClr>
              <a:buSzPct val="25000"/>
              <a:buFont typeface="Arial" panose="020B0604020202020204" pitchFamily="34" charset="0"/>
              <a:buChar char="•"/>
            </a:pPr>
            <a:r>
              <a:rPr lang="pl-PL" sz="1100" dirty="0" smtClean="0">
                <a:latin typeface="Verdana"/>
                <a:ea typeface="Verdana"/>
                <a:cs typeface="Verdana"/>
                <a:sym typeface="Verdana"/>
              </a:rPr>
              <a:t>Egzekwowanie danych przez właściwe organy </a:t>
            </a:r>
          </a:p>
          <a:p>
            <a:pPr marL="685800" indent="-685800">
              <a:buClr>
                <a:srgbClr val="000000"/>
              </a:buClr>
              <a:buSzPct val="25000"/>
              <a:buFont typeface="Arial" panose="020B0604020202020204" pitchFamily="34" charset="0"/>
              <a:buChar char="•"/>
            </a:pPr>
            <a:endParaRPr lang="pl-PL" sz="1100" dirty="0" smtClean="0">
              <a:latin typeface="Verdana"/>
              <a:ea typeface="Verdana"/>
              <a:cs typeface="Verdana"/>
              <a:sym typeface="Verdana"/>
            </a:endParaRPr>
          </a:p>
          <a:p>
            <a:pPr marL="6858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 pitchFamily="34" charset="0"/>
              <a:buChar char="•"/>
            </a:pPr>
            <a:r>
              <a:rPr lang="pl-PL" sz="1100" i="0" u="none" strike="noStrike" cap="none" dirty="0" smtClean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Jakość danych</a:t>
            </a:r>
          </a:p>
          <a:p>
            <a:pPr marL="6858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 pitchFamily="34" charset="0"/>
              <a:buChar char="•"/>
            </a:pPr>
            <a:r>
              <a:rPr lang="pl-PL" sz="1100" i="0" u="none" strike="noStrike" cap="none" dirty="0" smtClean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Szczegółowość</a:t>
            </a:r>
          </a:p>
          <a:p>
            <a:pPr marL="6858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 pitchFamily="34" charset="0"/>
              <a:buChar char="•"/>
            </a:pPr>
            <a:r>
              <a:rPr lang="pl-PL" sz="1100" i="0" u="none" strike="noStrike" cap="none" dirty="0" smtClean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Aktualność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endParaRPr lang="pl-PL" sz="11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endParaRPr lang="en-GB" sz="1100" i="0" u="none" strike="noStrike" cap="none" dirty="0" smtClean="0">
              <a:solidFill>
                <a:srgbClr val="00000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Verdana"/>
            </a:endParaRPr>
          </a:p>
          <a:p>
            <a:pPr marL="685800" indent="-685800">
              <a:buClr>
                <a:srgbClr val="000000"/>
              </a:buClr>
              <a:buSzPct val="25000"/>
              <a:buFont typeface="Arial" panose="020B0604020202020204" pitchFamily="34" charset="0"/>
              <a:buChar char="•"/>
            </a:pPr>
            <a:endParaRPr lang="pl-PL" sz="1100" dirty="0" smtClean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lang="pl-PL" sz="1100" b="0" i="0" u="none" strike="noStrike" cap="none" baseline="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pl-PL" sz="1100" b="0" i="0" u="none" strike="noStrike" cap="none" dirty="0" smtClean="0"/>
              <a:t>Udało nam się stworzyć</a:t>
            </a:r>
            <a:r>
              <a:rPr lang="pl-PL" sz="1100" b="0" i="0" u="none" strike="noStrike" cap="none" baseline="0" dirty="0" smtClean="0"/>
              <a:t> bazę danych, która stanowi podstawę działania aplikacji. Ze względów ograniczeń czasowych i złożoności dołączania kolejnych baz do podstawowej nie udało nam się dokończyć całości, jednak perspektywy są obiecujące i ryzują się w optymistycznych barwach.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23416" y="1489150"/>
            <a:ext cx="17041199" cy="410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04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04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04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04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04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04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04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0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23400" y="5668250"/>
            <a:ext cx="17041199" cy="158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5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5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5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5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5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5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5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5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5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6944915" y="9326432"/>
            <a:ext cx="1097399" cy="787200"/>
          </a:xfrm>
          <a:prstGeom prst="rect">
            <a:avLst/>
          </a:prstGeom>
          <a:noFill/>
          <a:ln>
            <a:noFill/>
          </a:ln>
        </p:spPr>
        <p:txBody>
          <a:bodyPr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23400" y="2212250"/>
            <a:ext cx="17041199" cy="392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23400" y="6304450"/>
            <a:ext cx="17041199" cy="260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6944915" y="9326432"/>
            <a:ext cx="1097399" cy="787200"/>
          </a:xfrm>
          <a:prstGeom prst="rect">
            <a:avLst/>
          </a:prstGeom>
          <a:noFill/>
          <a:ln>
            <a:noFill/>
          </a:ln>
        </p:spPr>
        <p:txBody>
          <a:bodyPr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6944915" y="9326432"/>
            <a:ext cx="1097399" cy="787200"/>
          </a:xfrm>
          <a:prstGeom prst="rect">
            <a:avLst/>
          </a:prstGeom>
          <a:noFill/>
          <a:ln>
            <a:noFill/>
          </a:ln>
        </p:spPr>
        <p:txBody>
          <a:bodyPr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23400" y="4301700"/>
            <a:ext cx="17041199" cy="168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7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7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7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7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7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7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7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7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6944915" y="9326432"/>
            <a:ext cx="1097399" cy="787200"/>
          </a:xfrm>
          <a:prstGeom prst="rect">
            <a:avLst/>
          </a:prstGeom>
          <a:noFill/>
          <a:ln>
            <a:noFill/>
          </a:ln>
        </p:spPr>
        <p:txBody>
          <a:bodyPr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199" cy="114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199" cy="683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6944915" y="9326432"/>
            <a:ext cx="1097399" cy="787200"/>
          </a:xfrm>
          <a:prstGeom prst="rect">
            <a:avLst/>
          </a:prstGeom>
          <a:noFill/>
          <a:ln>
            <a:noFill/>
          </a:ln>
        </p:spPr>
        <p:txBody>
          <a:bodyPr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199" cy="114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799" cy="683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799" cy="683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6944915" y="9326432"/>
            <a:ext cx="1097399" cy="787200"/>
          </a:xfrm>
          <a:prstGeom prst="rect">
            <a:avLst/>
          </a:prstGeom>
          <a:noFill/>
          <a:ln>
            <a:noFill/>
          </a:ln>
        </p:spPr>
        <p:txBody>
          <a:bodyPr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199" cy="114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6944915" y="9326432"/>
            <a:ext cx="1097399" cy="787200"/>
          </a:xfrm>
          <a:prstGeom prst="rect">
            <a:avLst/>
          </a:prstGeom>
          <a:noFill/>
          <a:ln>
            <a:noFill/>
          </a:ln>
        </p:spPr>
        <p:txBody>
          <a:bodyPr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23400" y="1111200"/>
            <a:ext cx="5615999" cy="151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23400" y="2779200"/>
            <a:ext cx="5615999" cy="6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6944915" y="9326432"/>
            <a:ext cx="1097399" cy="787200"/>
          </a:xfrm>
          <a:prstGeom prst="rect">
            <a:avLst/>
          </a:prstGeom>
          <a:noFill/>
          <a:ln>
            <a:noFill/>
          </a:ln>
        </p:spPr>
        <p:txBody>
          <a:bodyPr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96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96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96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96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96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96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96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9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6944915" y="9326432"/>
            <a:ext cx="1097399" cy="787200"/>
          </a:xfrm>
          <a:prstGeom prst="rect">
            <a:avLst/>
          </a:prstGeom>
          <a:noFill/>
          <a:ln>
            <a:noFill/>
          </a:ln>
        </p:spPr>
        <p:txBody>
          <a:bodyPr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9144000" y="-250"/>
            <a:ext cx="9144000" cy="102869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531000" y="2466350"/>
            <a:ext cx="8090399" cy="296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84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84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84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84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84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84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84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8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531000" y="5606150"/>
            <a:ext cx="8090399" cy="24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9879000" y="1448150"/>
            <a:ext cx="7674000" cy="739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6944915" y="9326432"/>
            <a:ext cx="1097399" cy="787200"/>
          </a:xfrm>
          <a:prstGeom prst="rect">
            <a:avLst/>
          </a:prstGeom>
          <a:noFill/>
          <a:ln>
            <a:noFill/>
          </a:ln>
        </p:spPr>
        <p:txBody>
          <a:bodyPr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6944915" y="9326432"/>
            <a:ext cx="1097399" cy="787200"/>
          </a:xfrm>
          <a:prstGeom prst="rect">
            <a:avLst/>
          </a:prstGeom>
          <a:noFill/>
          <a:ln>
            <a:noFill/>
          </a:ln>
        </p:spPr>
        <p:txBody>
          <a:bodyPr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199" cy="114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199" cy="683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6944915" y="9326432"/>
            <a:ext cx="1097399" cy="787200"/>
          </a:xfrm>
          <a:prstGeom prst="rect">
            <a:avLst/>
          </a:prstGeom>
          <a:noFill/>
          <a:ln>
            <a:noFill/>
          </a:ln>
        </p:spPr>
        <p:txBody>
          <a:bodyPr lIns="182850" tIns="182850" rIns="182850" bIns="1828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-13475"/>
            <a:ext cx="18288000" cy="2060631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Arial"/>
              </a:rPr>
              <a:t>     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359024" y="246957"/>
            <a:ext cx="14185576" cy="1512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pl-PL" sz="7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Jak sensownie spędzić czas?</a:t>
            </a:r>
            <a:endParaRPr lang="en-GB" sz="7200" b="1" i="0" u="none" strike="noStrike" cap="none" dirty="0">
              <a:solidFill>
                <a:srgbClr val="00000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Verdana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1867200" y="8711300"/>
            <a:ext cx="821399" cy="8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Verdana"/>
              <a:buNone/>
            </a:pPr>
            <a:r>
              <a:rPr lang="en-GB" sz="1800" b="0" i="0" u="none" strike="noStrike" cap="none">
                <a:solidFill>
                  <a:srgbClr val="66666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01</a:t>
            </a:r>
          </a:p>
        </p:txBody>
      </p:sp>
      <p:sp>
        <p:nvSpPr>
          <p:cNvPr id="6" name="Shape 93"/>
          <p:cNvSpPr txBox="1"/>
          <p:nvPr/>
        </p:nvSpPr>
        <p:spPr>
          <a:xfrm>
            <a:off x="1871192" y="8671892"/>
            <a:ext cx="821399" cy="8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Verdana"/>
              <a:buNone/>
            </a:pPr>
            <a:r>
              <a:rPr lang="pl-PL" sz="1800" b="1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1</a:t>
            </a:r>
            <a:endParaRPr lang="en-GB" sz="1800" b="1" i="0" u="none" strike="noStrike" cap="none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-13475"/>
            <a:ext cx="18288000" cy="20592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359024" y="246956"/>
            <a:ext cx="18146016" cy="224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lang="pl-PL" sz="7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To może przydarzyć się każdemu z nas</a:t>
            </a:r>
            <a:endParaRPr lang="en-GB" sz="7200" b="1" i="0" u="none" strike="noStrike" cap="none" dirty="0">
              <a:solidFill>
                <a:srgbClr val="00000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Verdana"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1867200" y="8711300"/>
            <a:ext cx="821399" cy="8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Verdana"/>
              <a:buNone/>
            </a:pPr>
            <a:r>
              <a:rPr lang="pl-PL" sz="1800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lang="en-GB" sz="1800" b="1" i="0" u="none" strike="noStrike" cap="none" dirty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5645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890" y="2119764"/>
            <a:ext cx="6652220" cy="6047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hape 93"/>
          <p:cNvSpPr txBox="1"/>
          <p:nvPr/>
        </p:nvSpPr>
        <p:spPr>
          <a:xfrm>
            <a:off x="1841881" y="8711300"/>
            <a:ext cx="821399" cy="8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Verdana"/>
              <a:buNone/>
            </a:pPr>
            <a:r>
              <a:rPr lang="pl-PL" sz="1800" b="1" i="0" u="none" strike="noStrike" cap="none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 lang="en-GB" sz="1800" b="1" i="0" u="none" strike="noStrike" cap="none" dirty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1867200" y="8711300"/>
            <a:ext cx="821399" cy="8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Verdana"/>
              <a:buNone/>
            </a:pPr>
            <a:r>
              <a:rPr lang="pl-PL" sz="18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 lang="en-GB" sz="1800" b="1" i="0" u="none" strike="noStrike" cap="none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Shape 64"/>
          <p:cNvSpPr/>
          <p:nvPr/>
        </p:nvSpPr>
        <p:spPr>
          <a:xfrm>
            <a:off x="0" y="-41076"/>
            <a:ext cx="18288000" cy="16992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</a:p>
        </p:txBody>
      </p:sp>
      <p:sp>
        <p:nvSpPr>
          <p:cNvPr id="10" name="Shape 65"/>
          <p:cNvSpPr txBox="1"/>
          <p:nvPr/>
        </p:nvSpPr>
        <p:spPr>
          <a:xfrm>
            <a:off x="431032" y="50878"/>
            <a:ext cx="15553728" cy="1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lang="pl-PL" sz="7200" b="1" i="0" u="none" strike="noStrike" cap="none" dirty="0" smtClean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…jak się nudzić, to sensownie!</a:t>
            </a:r>
            <a:endParaRPr lang="en-GB" sz="7200" b="1" i="0" u="none" strike="noStrike" cap="none" dirty="0">
              <a:solidFill>
                <a:srgbClr val="00000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1761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-13476"/>
            <a:ext cx="18288000" cy="1700591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Arial"/>
              </a:rPr>
              <a:t>     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359024" y="246956"/>
            <a:ext cx="14401600" cy="224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lang="pl-PL" sz="7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Co zrobić, żeby było lepiej?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1867200" y="8711300"/>
            <a:ext cx="821399" cy="8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Verdana"/>
              <a:buNone/>
            </a:pPr>
            <a:r>
              <a:rPr lang="pl-PL" sz="1800" b="1" i="0" u="none" strike="noStrike" cap="none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 lang="en-GB" sz="1800" b="1" i="0" u="none" strike="noStrike" cap="none" dirty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48" y="2286508"/>
            <a:ext cx="9937104" cy="7425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85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E5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2" y="0"/>
            <a:ext cx="9329625" cy="10287000"/>
          </a:xfrm>
          <a:prstGeom prst="flowChartInputOutput">
            <a:avLst/>
          </a:pr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846818" y="960103"/>
            <a:ext cx="7272808" cy="3225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-GB" sz="4600" b="1" i="0" u="none" strike="noStrike" cap="none" dirty="0" smtClean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Co </a:t>
            </a:r>
            <a:r>
              <a:rPr lang="pl-PL" sz="4600" b="1" i="0" u="none" strike="noStrike" cap="none" dirty="0" smtClean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wykorzystaliśmy?</a:t>
            </a:r>
            <a:endParaRPr lang="en-GB" sz="4600" b="1" i="0" u="none" strike="noStrike" cap="none" dirty="0">
              <a:solidFill>
                <a:srgbClr val="FFFFFF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Verdana"/>
            </a:endParaRPr>
          </a:p>
        </p:txBody>
      </p:sp>
      <p:sp>
        <p:nvSpPr>
          <p:cNvPr id="10" name="Shape 92"/>
          <p:cNvSpPr txBox="1"/>
          <p:nvPr/>
        </p:nvSpPr>
        <p:spPr>
          <a:xfrm>
            <a:off x="10049585" y="895028"/>
            <a:ext cx="7272808" cy="3225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-GB" sz="46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Co </a:t>
            </a:r>
            <a:r>
              <a:rPr lang="pl-PL" sz="4600" b="1" dirty="0" smtClean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w przyszłości</a:t>
            </a:r>
            <a:r>
              <a:rPr lang="pl-PL" sz="46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?</a:t>
            </a:r>
            <a:endParaRPr lang="en-GB" sz="4600" b="1" i="0" u="none" strike="noStrike" cap="none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Verdan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1487" y="3246874"/>
            <a:ext cx="2701666" cy="4916546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13" y="7447756"/>
            <a:ext cx="2536942" cy="1268472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929" y="4943069"/>
            <a:ext cx="2190978" cy="1390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317" y="3414013"/>
            <a:ext cx="6574908" cy="154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929" y="1929948"/>
            <a:ext cx="2190978" cy="2190978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20" y="5762586"/>
            <a:ext cx="6262994" cy="154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3883">
            <a:off x="9431791" y="2507977"/>
            <a:ext cx="1764716" cy="1371791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929" y="7447756"/>
            <a:ext cx="1867689" cy="1268472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627" y="4558372"/>
            <a:ext cx="1643652" cy="22802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Shape 93"/>
          <p:cNvSpPr txBox="1"/>
          <p:nvPr/>
        </p:nvSpPr>
        <p:spPr>
          <a:xfrm>
            <a:off x="1867200" y="8711300"/>
            <a:ext cx="821399" cy="8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Verdana"/>
              <a:buNone/>
            </a:pPr>
            <a:r>
              <a:rPr lang="pl-PL" sz="1800" b="1" i="0" u="none" strike="noStrike" cap="none" dirty="0" smtClean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endParaRPr lang="en-GB" sz="1800" b="1" i="0" u="none" strike="noStrike" cap="none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647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aśnienie owalne 2"/>
          <p:cNvSpPr/>
          <p:nvPr/>
        </p:nvSpPr>
        <p:spPr>
          <a:xfrm>
            <a:off x="1367136" y="1291072"/>
            <a:ext cx="2230810" cy="1764196"/>
          </a:xfrm>
          <a:prstGeom prst="wedgeEllipseCallout">
            <a:avLst/>
          </a:prstGeom>
          <a:solidFill>
            <a:srgbClr val="F1C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Marcin</a:t>
            </a:r>
            <a:endParaRPr lang="pl-PL" sz="2800" b="1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Objaśnienie owalne 6"/>
          <p:cNvSpPr/>
          <p:nvPr/>
        </p:nvSpPr>
        <p:spPr>
          <a:xfrm>
            <a:off x="4895528" y="859024"/>
            <a:ext cx="2230810" cy="1764196"/>
          </a:xfrm>
          <a:prstGeom prst="wedgeEllipseCallout">
            <a:avLst>
              <a:gd name="adj1" fmla="val -28519"/>
              <a:gd name="adj2" fmla="val 66819"/>
            </a:avLst>
          </a:prstGeom>
          <a:solidFill>
            <a:srgbClr val="F1C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Marcin</a:t>
            </a:r>
            <a:endParaRPr lang="pl-PL" sz="2800" b="1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Objaśnienie owalne 7"/>
          <p:cNvSpPr/>
          <p:nvPr/>
        </p:nvSpPr>
        <p:spPr>
          <a:xfrm>
            <a:off x="8207896" y="859024"/>
            <a:ext cx="2230810" cy="1764196"/>
          </a:xfrm>
          <a:prstGeom prst="wedgeEllipseCallout">
            <a:avLst>
              <a:gd name="adj1" fmla="val -25957"/>
              <a:gd name="adj2" fmla="val 62500"/>
            </a:avLst>
          </a:prstGeom>
          <a:solidFill>
            <a:srgbClr val="F1C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Marcin</a:t>
            </a:r>
            <a:endParaRPr lang="pl-PL" sz="2800" b="1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Objaśnienie owalne 8"/>
          <p:cNvSpPr/>
          <p:nvPr/>
        </p:nvSpPr>
        <p:spPr>
          <a:xfrm>
            <a:off x="10809523" y="872394"/>
            <a:ext cx="2230810" cy="1764196"/>
          </a:xfrm>
          <a:prstGeom prst="wedgeEllipseCallout">
            <a:avLst>
              <a:gd name="adj1" fmla="val -31934"/>
              <a:gd name="adj2" fmla="val 65739"/>
            </a:avLst>
          </a:prstGeom>
          <a:solidFill>
            <a:srgbClr val="F1C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Marta</a:t>
            </a:r>
            <a:endParaRPr lang="pl-PL" sz="2800" b="1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Objaśnienie owalne 9"/>
          <p:cNvSpPr/>
          <p:nvPr/>
        </p:nvSpPr>
        <p:spPr>
          <a:xfrm>
            <a:off x="13680504" y="1507096"/>
            <a:ext cx="2230810" cy="1764196"/>
          </a:xfrm>
          <a:prstGeom prst="wedgeEllipseCallout">
            <a:avLst>
              <a:gd name="adj1" fmla="val -33642"/>
              <a:gd name="adj2" fmla="val 58181"/>
            </a:avLst>
          </a:prstGeom>
          <a:solidFill>
            <a:srgbClr val="F1C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Ola</a:t>
            </a:r>
          </a:p>
        </p:txBody>
      </p:sp>
      <p:sp>
        <p:nvSpPr>
          <p:cNvPr id="11" name="Objaśnienie owalne 10"/>
          <p:cNvSpPr/>
          <p:nvPr/>
        </p:nvSpPr>
        <p:spPr>
          <a:xfrm>
            <a:off x="15194110" y="2911252"/>
            <a:ext cx="2230810" cy="1764196"/>
          </a:xfrm>
          <a:prstGeom prst="wedgeEllipseCallout">
            <a:avLst>
              <a:gd name="adj1" fmla="val -48159"/>
              <a:gd name="adj2" fmla="val 49542"/>
            </a:avLst>
          </a:prstGeom>
          <a:solidFill>
            <a:srgbClr val="F1C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Aga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655168" y="9332738"/>
            <a:ext cx="137535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500" b="1" dirty="0" smtClean="0">
                <a:solidFill>
                  <a:srgbClr val="F6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CZERWONE DIABŁY – nudzimy się inaczej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360" y="8041864"/>
            <a:ext cx="1583160" cy="218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482</Words>
  <Application>Microsoft Office PowerPoint</Application>
  <PresentationFormat>Niestandardowy</PresentationFormat>
  <Paragraphs>64</Paragraphs>
  <Slides>7</Slides>
  <Notes>7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simple-light-2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Aleksandra</dc:creator>
  <cp:lastModifiedBy>Bunikowska Aleksandra</cp:lastModifiedBy>
  <cp:revision>100</cp:revision>
  <dcterms:modified xsi:type="dcterms:W3CDTF">2016-09-25T13:03:50Z</dcterms:modified>
</cp:coreProperties>
</file>