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  <p:sldId id="294" r:id="rId9"/>
    <p:sldId id="295" r:id="rId10"/>
    <p:sldId id="296" r:id="rId11"/>
    <p:sldId id="297" r:id="rId12"/>
    <p:sldId id="298" r:id="rId13"/>
    <p:sldId id="299" r:id="rId14"/>
    <p:sldId id="264" r:id="rId15"/>
    <p:sldId id="273" r:id="rId16"/>
    <p:sldId id="266" r:id="rId17"/>
    <p:sldId id="275" r:id="rId18"/>
    <p:sldId id="276" r:id="rId19"/>
    <p:sldId id="279" r:id="rId20"/>
    <p:sldId id="280" r:id="rId21"/>
    <p:sldId id="283" r:id="rId22"/>
    <p:sldId id="284" r:id="rId23"/>
    <p:sldId id="282" r:id="rId24"/>
    <p:sldId id="277" r:id="rId25"/>
    <p:sldId id="278" r:id="rId26"/>
    <p:sldId id="274" r:id="rId27"/>
    <p:sldId id="267" r:id="rId28"/>
    <p:sldId id="268" r:id="rId29"/>
    <p:sldId id="269" r:id="rId30"/>
    <p:sldId id="270" r:id="rId31"/>
    <p:sldId id="271" r:id="rId32"/>
    <p:sldId id="285" r:id="rId33"/>
    <p:sldId id="286" r:id="rId34"/>
    <p:sldId id="287" r:id="rId35"/>
    <p:sldId id="288" r:id="rId36"/>
    <p:sldId id="289" r:id="rId37"/>
    <p:sldId id="292" r:id="rId38"/>
    <p:sldId id="290" r:id="rId39"/>
    <p:sldId id="29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09" autoAdjust="0"/>
    <p:restoredTop sz="94660"/>
  </p:normalViewPr>
  <p:slideViewPr>
    <p:cSldViewPr>
      <p:cViewPr varScale="1">
        <p:scale>
          <a:sx n="78" d="100"/>
          <a:sy n="78" d="100"/>
        </p:scale>
        <p:origin x="692" y="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F8A5-8DAD-4A82-9648-023BE48D7930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8A66F-2291-47C1-A199-79CE2D6BED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0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F8A5-8DAD-4A82-9648-023BE48D7930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8A66F-2291-47C1-A199-79CE2D6BED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0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F8A5-8DAD-4A82-9648-023BE48D7930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8A66F-2291-47C1-A199-79CE2D6BED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9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F8A5-8DAD-4A82-9648-023BE48D7930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8A66F-2291-47C1-A199-79CE2D6BED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9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F8A5-8DAD-4A82-9648-023BE48D7930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8A66F-2291-47C1-A199-79CE2D6BED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0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F8A5-8DAD-4A82-9648-023BE48D7930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8A66F-2291-47C1-A199-79CE2D6BED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4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F8A5-8DAD-4A82-9648-023BE48D7930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8A66F-2291-47C1-A199-79CE2D6BED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0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F8A5-8DAD-4A82-9648-023BE48D7930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8A66F-2291-47C1-A199-79CE2D6BED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8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F8A5-8DAD-4A82-9648-023BE48D7930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8A66F-2291-47C1-A199-79CE2D6BED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0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F8A5-8DAD-4A82-9648-023BE48D7930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8A66F-2291-47C1-A199-79CE2D6BED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9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F8A5-8DAD-4A82-9648-023BE48D7930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8A66F-2291-47C1-A199-79CE2D6BED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4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2F8A5-8DAD-4A82-9648-023BE48D7930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8A66F-2291-47C1-A199-79CE2D6BED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8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052736"/>
            <a:ext cx="8424936" cy="2088232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Mô tả cấu trúc dữ liệu của danh sách qua hình vẽ</a:t>
            </a:r>
          </a:p>
          <a:p>
            <a:pPr marL="914400" lvl="1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200" b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Gọi S là danh sách sinh viên, ta ký hiệu danh sách:</a:t>
            </a:r>
          </a:p>
          <a:p>
            <a:pPr lvl="1" algn="just">
              <a:spcBef>
                <a:spcPts val="1200"/>
              </a:spcBef>
            </a:pPr>
            <a:r>
              <a:rPr lang="en-US" sz="2200" b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	S = {s1001, s1002, s1003, s1004, s1005}</a:t>
            </a:r>
          </a:p>
          <a:p>
            <a:pPr marL="914400" lvl="1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200" b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Danh sách được biểu diễn như sau: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350772"/>
              </p:ext>
            </p:extLst>
          </p:nvPr>
        </p:nvGraphicFramePr>
        <p:xfrm>
          <a:off x="971600" y="3573016"/>
          <a:ext cx="7488832" cy="133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89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3548" y="4149080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08304" y="314096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MAX = 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4008" y="558924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4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5292080" y="4949879"/>
            <a:ext cx="0" cy="639361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B6273AEB-949D-4813-B9EA-CAA973271E74}"/>
              </a:ext>
            </a:extLst>
          </p:cNvPr>
          <p:cNvSpPr txBox="1">
            <a:spLocks/>
          </p:cNvSpPr>
          <p:nvPr/>
        </p:nvSpPr>
        <p:spPr>
          <a:xfrm>
            <a:off x="395536" y="116632"/>
            <a:ext cx="842493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LTKT - BÀI TẬP 01</a:t>
            </a:r>
          </a:p>
        </p:txBody>
      </p:sp>
    </p:spTree>
    <p:extLst>
      <p:ext uri="{BB962C8B-B14F-4D97-AF65-F5344CB8AC3E}">
        <p14:creationId xmlns:p14="http://schemas.microsoft.com/office/powerpoint/2010/main" val="1596751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722" y="218204"/>
            <a:ext cx="7225625" cy="432048"/>
          </a:xfrm>
        </p:spPr>
        <p:txBody>
          <a:bodyPr>
            <a:no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3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Thao tác xóa phần tử thứ ba trong danh sách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524023"/>
              </p:ext>
            </p:extLst>
          </p:nvPr>
        </p:nvGraphicFramePr>
        <p:xfrm>
          <a:off x="1871700" y="1295183"/>
          <a:ext cx="5616624" cy="999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17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0661" y="1727232"/>
            <a:ext cx="243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24228" y="980728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 Narrow" pitchFamily="34" charset="0"/>
              </a:rPr>
              <a:t>MAX = 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47672" y="2635333"/>
            <a:ext cx="117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 Narrow" pitchFamily="34" charset="0"/>
              </a:rPr>
              <a:t>count = 5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5765510" y="2294255"/>
            <a:ext cx="0" cy="383787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ircular Arrow 12"/>
          <p:cNvSpPr/>
          <p:nvPr/>
        </p:nvSpPr>
        <p:spPr>
          <a:xfrm rot="10574390">
            <a:off x="3654079" y="1962142"/>
            <a:ext cx="523874" cy="50530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699784"/>
              <a:gd name="adj5" fmla="val 125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4" name="Circular Arrow 13"/>
          <p:cNvSpPr/>
          <p:nvPr/>
        </p:nvSpPr>
        <p:spPr>
          <a:xfrm rot="10574390">
            <a:off x="4317976" y="1963157"/>
            <a:ext cx="523874" cy="50530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16549"/>
              <a:gd name="adj5" fmla="val 125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5447672" y="2783276"/>
            <a:ext cx="54006" cy="312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070023"/>
              </p:ext>
            </p:extLst>
          </p:nvPr>
        </p:nvGraphicFramePr>
        <p:xfrm>
          <a:off x="1871700" y="3879311"/>
          <a:ext cx="5616624" cy="999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17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520661" y="4311360"/>
            <a:ext cx="243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24228" y="3564856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 Narrow" pitchFamily="34" charset="0"/>
              </a:rPr>
              <a:t>MAX = 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4008" y="5209459"/>
            <a:ext cx="131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 Narrow" pitchFamily="34" charset="0"/>
              </a:rPr>
              <a:t>count = 4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 flipV="1">
            <a:off x="5021229" y="4878383"/>
            <a:ext cx="0" cy="422825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13">
            <a:extLst>
              <a:ext uri="{FF2B5EF4-FFF2-40B4-BE49-F238E27FC236}">
                <a16:creationId xmlns:a16="http://schemas.microsoft.com/office/drawing/2014/main" id="{1BDBB7D4-726E-463C-943E-960D8F016CD4}"/>
              </a:ext>
            </a:extLst>
          </p:cNvPr>
          <p:cNvSpPr/>
          <p:nvPr/>
        </p:nvSpPr>
        <p:spPr>
          <a:xfrm rot="10574390">
            <a:off x="5071267" y="1989100"/>
            <a:ext cx="523874" cy="50530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16549"/>
              <a:gd name="adj5" fmla="val 125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741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7488832" cy="432048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9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Hàm xóa phần tử thứ ba trong danh sách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99592" y="908720"/>
            <a:ext cx="7056784" cy="439248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xoa_pt_thu_3(List</a:t>
            </a: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H){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H.count &lt; 2){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cout&lt;&lt;"\nKhong xoa duoc...!";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 = 3; i &lt;= H.count; i++){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H.e[i-1] = H.e[i];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H.count--;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055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540" y="170670"/>
            <a:ext cx="7659851" cy="874040"/>
          </a:xfrm>
        </p:spPr>
        <p:txBody>
          <a:bodyPr>
            <a:no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Chèn hàng hóa vào vị trí đầu tiên trong danh sách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Gọi hàng hóa cần chèn là h2007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77494"/>
              </p:ext>
            </p:extLst>
          </p:nvPr>
        </p:nvGraphicFramePr>
        <p:xfrm>
          <a:off x="1979712" y="1367190"/>
          <a:ext cx="6318704" cy="76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765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28673" y="1700808"/>
            <a:ext cx="27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32239" y="1052736"/>
            <a:ext cx="109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 Narrow" pitchFamily="34" charset="0"/>
              </a:rPr>
              <a:t>MAX = 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27905" y="2447966"/>
            <a:ext cx="109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 Narrow" pitchFamily="34" charset="0"/>
              </a:rPr>
              <a:t>count = 5</a:t>
            </a:r>
          </a:p>
        </p:txBody>
      </p:sp>
      <p:cxnSp>
        <p:nvCxnSpPr>
          <p:cNvPr id="9" name="Straight Arrow Connector 8"/>
          <p:cNvCxnSpPr>
            <a:cxnSpLocks/>
            <a:stCxn id="7" idx="0"/>
          </p:cNvCxnSpPr>
          <p:nvPr/>
        </p:nvCxnSpPr>
        <p:spPr>
          <a:xfrm flipH="1" flipV="1">
            <a:off x="6374715" y="2131660"/>
            <a:ext cx="1" cy="316306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59558" y="2669213"/>
            <a:ext cx="27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87640" y="2636912"/>
            <a:ext cx="767325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Arial Narrow" pitchFamily="34" charset="0"/>
              </a:rPr>
              <a:t>h2007</a:t>
            </a:r>
          </a:p>
        </p:txBody>
      </p:sp>
      <p:sp>
        <p:nvSpPr>
          <p:cNvPr id="2" name="Curved Up Arrow 1"/>
          <p:cNvSpPr/>
          <p:nvPr/>
        </p:nvSpPr>
        <p:spPr>
          <a:xfrm>
            <a:off x="4896034" y="2061788"/>
            <a:ext cx="546811" cy="282846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>
            <a:off x="4161052" y="2061788"/>
            <a:ext cx="546811" cy="282846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/>
          <p:nvPr/>
        </p:nvSpPr>
        <p:spPr>
          <a:xfrm>
            <a:off x="5623783" y="2065746"/>
            <a:ext cx="546811" cy="282846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5861805" y="4083454"/>
            <a:ext cx="60755" cy="346249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710592"/>
              </p:ext>
            </p:extLst>
          </p:nvPr>
        </p:nvGraphicFramePr>
        <p:xfrm>
          <a:off x="1925706" y="3040693"/>
          <a:ext cx="6318704" cy="76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765"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574667" y="3374311"/>
            <a:ext cx="27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68144" y="4077073"/>
            <a:ext cx="109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 Narrow" pitchFamily="34" charset="0"/>
              </a:rPr>
              <a:t>count = 5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6334118" y="3813578"/>
            <a:ext cx="0" cy="317503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  <a:stCxn id="22" idx="3"/>
          </p:cNvCxnSpPr>
          <p:nvPr/>
        </p:nvCxnSpPr>
        <p:spPr>
          <a:xfrm>
            <a:off x="2054965" y="2821578"/>
            <a:ext cx="302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2357754" y="2827048"/>
            <a:ext cx="0" cy="54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678634"/>
              </p:ext>
            </p:extLst>
          </p:nvPr>
        </p:nvGraphicFramePr>
        <p:xfrm>
          <a:off x="2035227" y="4634262"/>
          <a:ext cx="6318704" cy="76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765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684188" y="4967880"/>
            <a:ext cx="27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930262" y="5723964"/>
            <a:ext cx="124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 Narrow" pitchFamily="34" charset="0"/>
              </a:rPr>
              <a:t>count = 6</a:t>
            </a:r>
          </a:p>
        </p:txBody>
      </p: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7227294" y="5399927"/>
            <a:ext cx="0" cy="324037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rved Up Arrow 23">
            <a:extLst>
              <a:ext uri="{FF2B5EF4-FFF2-40B4-BE49-F238E27FC236}">
                <a16:creationId xmlns:a16="http://schemas.microsoft.com/office/drawing/2014/main" id="{335892B4-8454-4619-9227-6DF5B3FEC7E2}"/>
              </a:ext>
            </a:extLst>
          </p:cNvPr>
          <p:cNvSpPr/>
          <p:nvPr/>
        </p:nvSpPr>
        <p:spPr>
          <a:xfrm>
            <a:off x="6575441" y="2065746"/>
            <a:ext cx="546811" cy="282846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0" name="Curved Up Arrow 23">
            <a:extLst>
              <a:ext uri="{FF2B5EF4-FFF2-40B4-BE49-F238E27FC236}">
                <a16:creationId xmlns:a16="http://schemas.microsoft.com/office/drawing/2014/main" id="{C37B155B-9377-4180-85CA-F77DDE1232C8}"/>
              </a:ext>
            </a:extLst>
          </p:cNvPr>
          <p:cNvSpPr/>
          <p:nvPr/>
        </p:nvSpPr>
        <p:spPr>
          <a:xfrm>
            <a:off x="2603564" y="2061788"/>
            <a:ext cx="546811" cy="282846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1" name="Curved Up Arrow 23">
            <a:extLst>
              <a:ext uri="{FF2B5EF4-FFF2-40B4-BE49-F238E27FC236}">
                <a16:creationId xmlns:a16="http://schemas.microsoft.com/office/drawing/2014/main" id="{A030D5B7-2B49-440E-AF68-978C30F98671}"/>
              </a:ext>
            </a:extLst>
          </p:cNvPr>
          <p:cNvSpPr/>
          <p:nvPr/>
        </p:nvSpPr>
        <p:spPr>
          <a:xfrm>
            <a:off x="3338546" y="2067802"/>
            <a:ext cx="546811" cy="282846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12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3" y="162472"/>
            <a:ext cx="7992888" cy="962271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9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Hàm chèn phần tử vào vị trí đầu tiên trong danh sách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9552" y="1124744"/>
            <a:ext cx="8208912" cy="487854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chen_vt_dau_tien(List</a:t>
            </a: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H, HangHoa x){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H.count == MAX - 1){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cout&lt;&lt;"\nDS day, khong chen duoc...!";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 = H.count; i &gt; -1; i--){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H.e[i+1] = H.e[i];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H.e[0] = x;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H.count++;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330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6631"/>
            <a:ext cx="8424936" cy="1860401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Mô tả Cấu trúc dữ liệu của danh sách</a:t>
            </a:r>
          </a:p>
          <a:p>
            <a:pPr marL="914400" lvl="1" indent="-457200" algn="just">
              <a:buFont typeface="Arial" pitchFamily="34" charset="0"/>
              <a:buChar char="−"/>
            </a:pPr>
            <a:r>
              <a:rPr lang="en-US" sz="18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Gọi L là danh sách sinh viên</a:t>
            </a:r>
          </a:p>
          <a:p>
            <a:pPr marL="914400" lvl="1" indent="-457200" algn="just">
              <a:buFont typeface="Arial" pitchFamily="34" charset="0"/>
              <a:buChar char="−"/>
            </a:pPr>
            <a:r>
              <a:rPr lang="en-US" sz="18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Không giảm tổng quát ta ký hiệu:</a:t>
            </a:r>
          </a:p>
          <a:p>
            <a:pPr lvl="1" algn="just"/>
            <a:r>
              <a:rPr lang="en-US" sz="18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0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 = {s1001, s1002, s1003, s1004, s005}</a:t>
            </a:r>
          </a:p>
          <a:p>
            <a:pPr marL="914400" lvl="1" indent="-457200" algn="just">
              <a:buFont typeface="Arial" pitchFamily="34" charset="0"/>
              <a:buChar char="−"/>
            </a:pPr>
            <a:r>
              <a:rPr lang="en-US" sz="18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Cấu trúc dữ liệu của danh sách được thể hiện như hình vẽ sau: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71802" y="2088852"/>
            <a:ext cx="3419475" cy="4508500"/>
            <a:chOff x="3071802" y="1747842"/>
            <a:chExt cx="3419475" cy="4508500"/>
          </a:xfrm>
        </p:grpSpPr>
        <p:grpSp>
          <p:nvGrpSpPr>
            <p:cNvPr id="2" name="Group 62"/>
            <p:cNvGrpSpPr>
              <a:grpSpLocks/>
            </p:cNvGrpSpPr>
            <p:nvPr/>
          </p:nvGrpSpPr>
          <p:grpSpPr bwMode="auto">
            <a:xfrm>
              <a:off x="3071802" y="4071942"/>
              <a:ext cx="2232025" cy="488950"/>
              <a:chOff x="3202" y="2375"/>
              <a:chExt cx="1406" cy="301"/>
            </a:xfrm>
          </p:grpSpPr>
          <p:grpSp>
            <p:nvGrpSpPr>
              <p:cNvPr id="4" name="Group 63"/>
              <p:cNvGrpSpPr>
                <a:grpSpLocks/>
              </p:cNvGrpSpPr>
              <p:nvPr/>
            </p:nvGrpSpPr>
            <p:grpSpPr bwMode="auto">
              <a:xfrm>
                <a:off x="3202" y="2375"/>
                <a:ext cx="1406" cy="301"/>
                <a:chOff x="4982" y="9602"/>
                <a:chExt cx="3301" cy="432"/>
              </a:xfrm>
            </p:grpSpPr>
            <p:sp>
              <p:nvSpPr>
                <p:cNvPr id="61" name="Rectangle 64"/>
                <p:cNvSpPr>
                  <a:spLocks noChangeArrowheads="1"/>
                </p:cNvSpPr>
                <p:nvPr/>
              </p:nvSpPr>
              <p:spPr bwMode="auto">
                <a:xfrm>
                  <a:off x="4982" y="9602"/>
                  <a:ext cx="2005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s1003</a:t>
                  </a:r>
                </a:p>
              </p:txBody>
            </p:sp>
            <p:sp>
              <p:nvSpPr>
                <p:cNvPr id="6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60" name="Oval 66"/>
              <p:cNvSpPr>
                <a:spLocks noChangeArrowheads="1"/>
              </p:cNvSpPr>
              <p:nvPr/>
            </p:nvSpPr>
            <p:spPr bwMode="auto">
              <a:xfrm>
                <a:off x="4295" y="246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3071802" y="2293942"/>
              <a:ext cx="2238375" cy="928688"/>
              <a:chOff x="3022" y="1248"/>
              <a:chExt cx="1410" cy="585"/>
            </a:xfrm>
          </p:grpSpPr>
          <p:grpSp>
            <p:nvGrpSpPr>
              <p:cNvPr id="7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71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s1001</a:t>
                  </a:r>
                </a:p>
              </p:txBody>
            </p:sp>
            <p:sp>
              <p:nvSpPr>
                <p:cNvPr id="7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69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70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3071802" y="5778505"/>
              <a:ext cx="2238375" cy="477837"/>
              <a:chOff x="3022" y="3443"/>
              <a:chExt cx="1410" cy="301"/>
            </a:xfrm>
          </p:grpSpPr>
          <p:grpSp>
            <p:nvGrpSpPr>
              <p:cNvPr id="9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76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s1005</a:t>
                  </a:r>
                </a:p>
              </p:txBody>
            </p:sp>
            <p:sp>
              <p:nvSpPr>
                <p:cNvPr id="7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75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3071802" y="3206755"/>
              <a:ext cx="2238375" cy="887412"/>
              <a:chOff x="3022" y="1823"/>
              <a:chExt cx="1410" cy="559"/>
            </a:xfrm>
          </p:grpSpPr>
          <p:grpSp>
            <p:nvGrpSpPr>
              <p:cNvPr id="11" name="Group 2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82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s1002</a:t>
                  </a:r>
                </a:p>
              </p:txBody>
            </p:sp>
            <p:sp>
              <p:nvSpPr>
                <p:cNvPr id="8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80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81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4" name="Line 31"/>
            <p:cNvSpPr>
              <a:spLocks noChangeShapeType="1"/>
            </p:cNvSpPr>
            <p:nvPr/>
          </p:nvSpPr>
          <p:spPr bwMode="auto">
            <a:xfrm>
              <a:off x="4905365" y="4427914"/>
              <a:ext cx="0" cy="50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071802" y="4902211"/>
              <a:ext cx="2238375" cy="887413"/>
              <a:chOff x="3022" y="2891"/>
              <a:chExt cx="1410" cy="559"/>
            </a:xfrm>
          </p:grpSpPr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3022" y="2891"/>
                <a:ext cx="1410" cy="301"/>
                <a:chOff x="4973" y="9602"/>
                <a:chExt cx="3310" cy="432"/>
              </a:xfrm>
            </p:grpSpPr>
            <p:sp>
              <p:nvSpPr>
                <p:cNvPr id="89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s1004</a:t>
                  </a:r>
                </a:p>
              </p:txBody>
            </p:sp>
            <p:sp>
              <p:nvSpPr>
                <p:cNvPr id="90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87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88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5310177" y="1747842"/>
              <a:ext cx="1181100" cy="774700"/>
              <a:chOff x="4616" y="1440"/>
              <a:chExt cx="744" cy="488"/>
            </a:xfrm>
          </p:grpSpPr>
          <p:sp>
            <p:nvSpPr>
              <p:cNvPr id="92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93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94" name="Line 41"/>
              <p:cNvSpPr>
                <a:spLocks noChangeShapeType="1"/>
              </p:cNvSpPr>
              <p:nvPr/>
            </p:nvSpPr>
            <p:spPr bwMode="auto">
              <a:xfrm flipH="1">
                <a:off x="4616" y="1632"/>
                <a:ext cx="284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594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04664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Khai báo cấu trúc dữ liệu của danh sách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619672" y="1052736"/>
            <a:ext cx="4752528" cy="511256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SinhVien{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maSv;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hoDem[25];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ten[9];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gioiTinh[5];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namSinh;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diemTk;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Node{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	SinhVien infor;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Node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next;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Node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TRO;</a:t>
            </a:r>
          </a:p>
        </p:txBody>
      </p:sp>
    </p:spTree>
    <p:extLst>
      <p:ext uri="{BB962C8B-B14F-4D97-AF65-F5344CB8AC3E}">
        <p14:creationId xmlns:p14="http://schemas.microsoft.com/office/powerpoint/2010/main" val="867714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04664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Mô tả thao tác xóa phần tử đầu tiên trong danh sách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57818" y="1844824"/>
            <a:ext cx="3429024" cy="3698883"/>
            <a:chOff x="5357818" y="2441570"/>
            <a:chExt cx="3429024" cy="3698883"/>
          </a:xfrm>
        </p:grpSpPr>
        <p:grpSp>
          <p:nvGrpSpPr>
            <p:cNvPr id="96" name="Group 8"/>
            <p:cNvGrpSpPr>
              <a:grpSpLocks/>
            </p:cNvGrpSpPr>
            <p:nvPr/>
          </p:nvGrpSpPr>
          <p:grpSpPr bwMode="auto">
            <a:xfrm>
              <a:off x="5367370" y="2981320"/>
              <a:ext cx="2238376" cy="935038"/>
              <a:chOff x="3022" y="1244"/>
              <a:chExt cx="1410" cy="589"/>
            </a:xfrm>
          </p:grpSpPr>
          <p:grpSp>
            <p:nvGrpSpPr>
              <p:cNvPr id="97" name="Group 9"/>
              <p:cNvGrpSpPr>
                <a:grpSpLocks/>
              </p:cNvGrpSpPr>
              <p:nvPr/>
            </p:nvGrpSpPr>
            <p:grpSpPr bwMode="auto">
              <a:xfrm>
                <a:off x="3022" y="1244"/>
                <a:ext cx="1410" cy="305"/>
                <a:chOff x="4973" y="9602"/>
                <a:chExt cx="3310" cy="438"/>
              </a:xfrm>
            </p:grpSpPr>
            <p:sp>
              <p:nvSpPr>
                <p:cNvPr id="100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8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s1002</a:t>
                  </a:r>
                </a:p>
              </p:txBody>
            </p:sp>
            <p:sp>
              <p:nvSpPr>
                <p:cNvPr id="10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98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99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" name="Group 14"/>
            <p:cNvGrpSpPr>
              <a:grpSpLocks/>
            </p:cNvGrpSpPr>
            <p:nvPr/>
          </p:nvGrpSpPr>
          <p:grpSpPr bwMode="auto">
            <a:xfrm>
              <a:off x="5357818" y="5662616"/>
              <a:ext cx="2238375" cy="477837"/>
              <a:chOff x="3022" y="3443"/>
              <a:chExt cx="1410" cy="301"/>
            </a:xfrm>
          </p:grpSpPr>
          <p:grpSp>
            <p:nvGrpSpPr>
              <p:cNvPr id="103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105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s1005</a:t>
                  </a:r>
                </a:p>
              </p:txBody>
            </p:sp>
            <p:sp>
              <p:nvSpPr>
                <p:cNvPr id="10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04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107" name="Group 19"/>
            <p:cNvGrpSpPr>
              <a:grpSpLocks/>
            </p:cNvGrpSpPr>
            <p:nvPr/>
          </p:nvGrpSpPr>
          <p:grpSpPr bwMode="auto">
            <a:xfrm>
              <a:off x="5367367" y="3900483"/>
              <a:ext cx="2238375" cy="887412"/>
              <a:chOff x="3022" y="1823"/>
              <a:chExt cx="1410" cy="559"/>
            </a:xfrm>
          </p:grpSpPr>
          <p:grpSp>
            <p:nvGrpSpPr>
              <p:cNvPr id="108" name="Group 2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111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s1003</a:t>
                  </a:r>
                </a:p>
              </p:txBody>
            </p:sp>
            <p:sp>
              <p:nvSpPr>
                <p:cNvPr id="11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09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10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" name="Group 32"/>
            <p:cNvGrpSpPr>
              <a:grpSpLocks/>
            </p:cNvGrpSpPr>
            <p:nvPr/>
          </p:nvGrpSpPr>
          <p:grpSpPr bwMode="auto">
            <a:xfrm>
              <a:off x="5357818" y="4786322"/>
              <a:ext cx="2238375" cy="887413"/>
              <a:chOff x="3022" y="2891"/>
              <a:chExt cx="1410" cy="559"/>
            </a:xfrm>
          </p:grpSpPr>
          <p:grpSp>
            <p:nvGrpSpPr>
              <p:cNvPr id="115" name="Group 33"/>
              <p:cNvGrpSpPr>
                <a:grpSpLocks/>
              </p:cNvGrpSpPr>
              <p:nvPr/>
            </p:nvGrpSpPr>
            <p:grpSpPr bwMode="auto">
              <a:xfrm>
                <a:off x="3022" y="2891"/>
                <a:ext cx="1410" cy="301"/>
                <a:chOff x="4973" y="9602"/>
                <a:chExt cx="3310" cy="432"/>
              </a:xfrm>
            </p:grpSpPr>
            <p:sp>
              <p:nvSpPr>
                <p:cNvPr id="119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s1004</a:t>
                  </a:r>
                </a:p>
              </p:txBody>
            </p:sp>
            <p:sp>
              <p:nvSpPr>
                <p:cNvPr id="120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16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17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1" name="Group 38"/>
            <p:cNvGrpSpPr>
              <a:grpSpLocks/>
            </p:cNvGrpSpPr>
            <p:nvPr/>
          </p:nvGrpSpPr>
          <p:grpSpPr bwMode="auto">
            <a:xfrm>
              <a:off x="7605742" y="2441570"/>
              <a:ext cx="1181100" cy="774700"/>
              <a:chOff x="4616" y="1440"/>
              <a:chExt cx="744" cy="488"/>
            </a:xfrm>
          </p:grpSpPr>
          <p:sp>
            <p:nvSpPr>
              <p:cNvPr id="122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124" name="Line 41"/>
              <p:cNvSpPr>
                <a:spLocks noChangeShapeType="1"/>
              </p:cNvSpPr>
              <p:nvPr/>
            </p:nvSpPr>
            <p:spPr bwMode="auto">
              <a:xfrm flipH="1">
                <a:off x="4616" y="1632"/>
                <a:ext cx="284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500066" y="928670"/>
            <a:ext cx="4705327" cy="4613292"/>
            <a:chOff x="500066" y="928670"/>
            <a:chExt cx="4705327" cy="4613292"/>
          </a:xfrm>
        </p:grpSpPr>
        <p:grpSp>
          <p:nvGrpSpPr>
            <p:cNvPr id="140" name="Group 62"/>
            <p:cNvGrpSpPr>
              <a:grpSpLocks/>
            </p:cNvGrpSpPr>
            <p:nvPr/>
          </p:nvGrpSpPr>
          <p:grpSpPr bwMode="auto">
            <a:xfrm>
              <a:off x="1785918" y="3357562"/>
              <a:ext cx="2232025" cy="488950"/>
              <a:chOff x="3202" y="2375"/>
              <a:chExt cx="1406" cy="301"/>
            </a:xfrm>
          </p:grpSpPr>
          <p:grpSp>
            <p:nvGrpSpPr>
              <p:cNvPr id="141" name="Group 63"/>
              <p:cNvGrpSpPr>
                <a:grpSpLocks/>
              </p:cNvGrpSpPr>
              <p:nvPr/>
            </p:nvGrpSpPr>
            <p:grpSpPr bwMode="auto">
              <a:xfrm>
                <a:off x="3202" y="2375"/>
                <a:ext cx="1406" cy="301"/>
                <a:chOff x="4982" y="9602"/>
                <a:chExt cx="3301" cy="432"/>
              </a:xfrm>
            </p:grpSpPr>
            <p:sp>
              <p:nvSpPr>
                <p:cNvPr id="143" name="Rectangle 64"/>
                <p:cNvSpPr>
                  <a:spLocks noChangeArrowheads="1"/>
                </p:cNvSpPr>
                <p:nvPr/>
              </p:nvSpPr>
              <p:spPr bwMode="auto">
                <a:xfrm>
                  <a:off x="4982" y="9602"/>
                  <a:ext cx="2005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s1003</a:t>
                  </a:r>
                </a:p>
              </p:txBody>
            </p:sp>
            <p:sp>
              <p:nvSpPr>
                <p:cNvPr id="144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42" name="Oval 66"/>
              <p:cNvSpPr>
                <a:spLocks noChangeArrowheads="1"/>
              </p:cNvSpPr>
              <p:nvPr/>
            </p:nvSpPr>
            <p:spPr bwMode="auto">
              <a:xfrm>
                <a:off x="4295" y="246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145" name="Group 8"/>
            <p:cNvGrpSpPr>
              <a:grpSpLocks/>
            </p:cNvGrpSpPr>
            <p:nvPr/>
          </p:nvGrpSpPr>
          <p:grpSpPr bwMode="auto">
            <a:xfrm>
              <a:off x="1785918" y="1579562"/>
              <a:ext cx="2238375" cy="928688"/>
              <a:chOff x="3022" y="1248"/>
              <a:chExt cx="1410" cy="585"/>
            </a:xfrm>
          </p:grpSpPr>
          <p:grpSp>
            <p:nvGrpSpPr>
              <p:cNvPr id="146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149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s1001</a:t>
                  </a:r>
                </a:p>
              </p:txBody>
            </p:sp>
            <p:sp>
              <p:nvSpPr>
                <p:cNvPr id="15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47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48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1" name="Group 14"/>
            <p:cNvGrpSpPr>
              <a:grpSpLocks/>
            </p:cNvGrpSpPr>
            <p:nvPr/>
          </p:nvGrpSpPr>
          <p:grpSpPr bwMode="auto">
            <a:xfrm>
              <a:off x="1785918" y="5064125"/>
              <a:ext cx="2238375" cy="477837"/>
              <a:chOff x="3022" y="3443"/>
              <a:chExt cx="1410" cy="301"/>
            </a:xfrm>
          </p:grpSpPr>
          <p:grpSp>
            <p:nvGrpSpPr>
              <p:cNvPr id="152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154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s1005</a:t>
                  </a:r>
                </a:p>
              </p:txBody>
            </p:sp>
            <p:sp>
              <p:nvSpPr>
                <p:cNvPr id="15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53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156" name="Group 19"/>
            <p:cNvGrpSpPr>
              <a:grpSpLocks/>
            </p:cNvGrpSpPr>
            <p:nvPr/>
          </p:nvGrpSpPr>
          <p:grpSpPr bwMode="auto">
            <a:xfrm>
              <a:off x="1785918" y="2492375"/>
              <a:ext cx="2238375" cy="887412"/>
              <a:chOff x="3022" y="1823"/>
              <a:chExt cx="1410" cy="559"/>
            </a:xfrm>
          </p:grpSpPr>
          <p:grpSp>
            <p:nvGrpSpPr>
              <p:cNvPr id="157" name="Group 2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160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s1002</a:t>
                  </a:r>
                </a:p>
              </p:txBody>
            </p:sp>
            <p:sp>
              <p:nvSpPr>
                <p:cNvPr id="161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58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59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2" name="Line 31"/>
            <p:cNvSpPr>
              <a:spLocks noChangeShapeType="1"/>
            </p:cNvSpPr>
            <p:nvPr/>
          </p:nvSpPr>
          <p:spPr bwMode="auto">
            <a:xfrm>
              <a:off x="3619481" y="3713534"/>
              <a:ext cx="0" cy="50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3" name="Group 32"/>
            <p:cNvGrpSpPr>
              <a:grpSpLocks/>
            </p:cNvGrpSpPr>
            <p:nvPr/>
          </p:nvGrpSpPr>
          <p:grpSpPr bwMode="auto">
            <a:xfrm>
              <a:off x="1785918" y="4187831"/>
              <a:ext cx="2238375" cy="887413"/>
              <a:chOff x="3022" y="2891"/>
              <a:chExt cx="1410" cy="559"/>
            </a:xfrm>
          </p:grpSpPr>
          <p:grpSp>
            <p:nvGrpSpPr>
              <p:cNvPr id="164" name="Group 33"/>
              <p:cNvGrpSpPr>
                <a:grpSpLocks/>
              </p:cNvGrpSpPr>
              <p:nvPr/>
            </p:nvGrpSpPr>
            <p:grpSpPr bwMode="auto">
              <a:xfrm>
                <a:off x="3022" y="2891"/>
                <a:ext cx="1410" cy="301"/>
                <a:chOff x="4973" y="9602"/>
                <a:chExt cx="3310" cy="432"/>
              </a:xfrm>
            </p:grpSpPr>
            <p:sp>
              <p:nvSpPr>
                <p:cNvPr id="168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s1004</a:t>
                  </a:r>
                </a:p>
              </p:txBody>
            </p:sp>
            <p:sp>
              <p:nvSpPr>
                <p:cNvPr id="16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65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66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0" name="Group 38"/>
            <p:cNvGrpSpPr>
              <a:grpSpLocks/>
            </p:cNvGrpSpPr>
            <p:nvPr/>
          </p:nvGrpSpPr>
          <p:grpSpPr bwMode="auto">
            <a:xfrm>
              <a:off x="4021118" y="1033462"/>
              <a:ext cx="1184275" cy="1701800"/>
              <a:chOff x="4614" y="1440"/>
              <a:chExt cx="746" cy="1072"/>
            </a:xfrm>
          </p:grpSpPr>
          <p:sp>
            <p:nvSpPr>
              <p:cNvPr id="171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173" name="Line 41"/>
              <p:cNvSpPr>
                <a:spLocks noChangeShapeType="1"/>
              </p:cNvSpPr>
              <p:nvPr/>
            </p:nvSpPr>
            <p:spPr bwMode="auto">
              <a:xfrm flipH="1">
                <a:off x="4616" y="1632"/>
                <a:ext cx="284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Line 41"/>
              <p:cNvSpPr>
                <a:spLocks noChangeShapeType="1"/>
              </p:cNvSpPr>
              <p:nvPr/>
            </p:nvSpPr>
            <p:spPr bwMode="auto">
              <a:xfrm flipH="1">
                <a:off x="4614" y="1644"/>
                <a:ext cx="302" cy="86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cxnSp>
          <p:nvCxnSpPr>
            <p:cNvPr id="192" name="Straight Connector 191"/>
            <p:cNvCxnSpPr/>
            <p:nvPr/>
          </p:nvCxnSpPr>
          <p:spPr>
            <a:xfrm>
              <a:off x="4000496" y="1500174"/>
              <a:ext cx="500066" cy="2143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rot="16200000" flipV="1">
              <a:off x="4000496" y="1500174"/>
              <a:ext cx="428628" cy="1428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/>
            <p:cNvGrpSpPr/>
            <p:nvPr/>
          </p:nvGrpSpPr>
          <p:grpSpPr>
            <a:xfrm>
              <a:off x="581982" y="1071546"/>
              <a:ext cx="1200150" cy="838200"/>
              <a:chOff x="490485" y="4149728"/>
              <a:chExt cx="1200150" cy="838200"/>
            </a:xfrm>
          </p:grpSpPr>
          <p:grpSp>
            <p:nvGrpSpPr>
              <p:cNvPr id="91" name="Group 90"/>
              <p:cNvGrpSpPr>
                <a:grpSpLocks/>
              </p:cNvGrpSpPr>
              <p:nvPr/>
            </p:nvGrpSpPr>
            <p:grpSpPr bwMode="auto">
              <a:xfrm>
                <a:off x="490485" y="4149728"/>
                <a:ext cx="965200" cy="519113"/>
                <a:chOff x="2880" y="912"/>
                <a:chExt cx="608" cy="327"/>
              </a:xfrm>
            </p:grpSpPr>
            <p:sp>
              <p:nvSpPr>
                <p:cNvPr id="93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2880" y="912"/>
                  <a:ext cx="608" cy="327"/>
                </a:xfrm>
                <a:prstGeom prst="rect">
                  <a:avLst/>
                </a:prstGeom>
                <a:solidFill>
                  <a:srgbClr val="FF7C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800" b="1">
                      <a:cs typeface="Arial" charset="0"/>
                    </a:rPr>
                    <a:t>Q</a:t>
                  </a:r>
                </a:p>
              </p:txBody>
            </p:sp>
            <p:sp>
              <p:nvSpPr>
                <p:cNvPr id="94" name="Oval 5"/>
                <p:cNvSpPr>
                  <a:spLocks noChangeArrowheads="1"/>
                </p:cNvSpPr>
                <p:nvPr/>
              </p:nvSpPr>
              <p:spPr bwMode="auto">
                <a:xfrm>
                  <a:off x="3276" y="1023"/>
                  <a:ext cx="116" cy="129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cs typeface="Arial" charset="0"/>
                  </a:endParaRPr>
                </a:p>
              </p:txBody>
            </p:sp>
          </p:grpSp>
          <p:sp>
            <p:nvSpPr>
              <p:cNvPr id="92" name="Line 6"/>
              <p:cNvSpPr>
                <a:spLocks noChangeShapeType="1"/>
              </p:cNvSpPr>
              <p:nvPr/>
            </p:nvSpPr>
            <p:spPr bwMode="auto">
              <a:xfrm>
                <a:off x="1227085" y="4454528"/>
                <a:ext cx="463550" cy="5334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5" name="Straight Connector 94"/>
            <p:cNvCxnSpPr/>
            <p:nvPr/>
          </p:nvCxnSpPr>
          <p:spPr>
            <a:xfrm>
              <a:off x="500066" y="928670"/>
              <a:ext cx="928662" cy="8572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500066" y="928670"/>
              <a:ext cx="928662" cy="8572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714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04664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Chèn sinh viên vào vị trí thứ 3 trong danh sách</a:t>
            </a:r>
          </a:p>
        </p:txBody>
      </p:sp>
      <p:grpSp>
        <p:nvGrpSpPr>
          <p:cNvPr id="12" name="Group 62"/>
          <p:cNvGrpSpPr>
            <a:grpSpLocks/>
          </p:cNvGrpSpPr>
          <p:nvPr/>
        </p:nvGrpSpPr>
        <p:grpSpPr bwMode="auto">
          <a:xfrm>
            <a:off x="1785918" y="3357562"/>
            <a:ext cx="2232025" cy="488950"/>
            <a:chOff x="3202" y="2375"/>
            <a:chExt cx="1406" cy="301"/>
          </a:xfrm>
        </p:grpSpPr>
        <p:grpSp>
          <p:nvGrpSpPr>
            <p:cNvPr id="13" name="Group 63"/>
            <p:cNvGrpSpPr>
              <a:grpSpLocks/>
            </p:cNvGrpSpPr>
            <p:nvPr/>
          </p:nvGrpSpPr>
          <p:grpSpPr bwMode="auto">
            <a:xfrm>
              <a:off x="3202" y="2375"/>
              <a:ext cx="1406" cy="301"/>
              <a:chOff x="4982" y="9602"/>
              <a:chExt cx="3301" cy="432"/>
            </a:xfrm>
          </p:grpSpPr>
          <p:sp>
            <p:nvSpPr>
              <p:cNvPr id="143" name="Rectangle 64"/>
              <p:cNvSpPr>
                <a:spLocks noChangeArrowheads="1"/>
              </p:cNvSpPr>
              <p:nvPr/>
            </p:nvSpPr>
            <p:spPr bwMode="auto">
              <a:xfrm>
                <a:off x="4982" y="9602"/>
                <a:ext cx="2005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s1003</a:t>
                </a:r>
              </a:p>
            </p:txBody>
          </p:sp>
          <p:sp>
            <p:nvSpPr>
              <p:cNvPr id="144" name="Text Box 65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42" name="Oval 66"/>
            <p:cNvSpPr>
              <a:spLocks noChangeArrowheads="1"/>
            </p:cNvSpPr>
            <p:nvPr/>
          </p:nvSpPr>
          <p:spPr bwMode="auto">
            <a:xfrm>
              <a:off x="4295" y="2461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1785918" y="1579562"/>
            <a:ext cx="2238375" cy="928688"/>
            <a:chOff x="3022" y="1248"/>
            <a:chExt cx="1410" cy="585"/>
          </a:xfrm>
        </p:grpSpPr>
        <p:grpSp>
          <p:nvGrpSpPr>
            <p:cNvPr id="15" name="Group 9"/>
            <p:cNvGrpSpPr>
              <a:grpSpLocks/>
            </p:cNvGrpSpPr>
            <p:nvPr/>
          </p:nvGrpSpPr>
          <p:grpSpPr bwMode="auto">
            <a:xfrm>
              <a:off x="3022" y="1248"/>
              <a:ext cx="1410" cy="301"/>
              <a:chOff x="4973" y="9602"/>
              <a:chExt cx="3310" cy="432"/>
            </a:xfrm>
          </p:grpSpPr>
          <p:sp>
            <p:nvSpPr>
              <p:cNvPr id="149" name="Rectangle 10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s1001</a:t>
                </a:r>
              </a:p>
            </p:txBody>
          </p:sp>
          <p:sp>
            <p:nvSpPr>
              <p:cNvPr id="150" name="Text Box 11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47" name="Oval 12"/>
            <p:cNvSpPr>
              <a:spLocks noChangeArrowheads="1"/>
            </p:cNvSpPr>
            <p:nvPr/>
          </p:nvSpPr>
          <p:spPr bwMode="auto">
            <a:xfrm>
              <a:off x="4104" y="1360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48" name="Line 13"/>
            <p:cNvSpPr>
              <a:spLocks noChangeShapeType="1"/>
            </p:cNvSpPr>
            <p:nvPr/>
          </p:nvSpPr>
          <p:spPr bwMode="auto">
            <a:xfrm>
              <a:off x="4168" y="1489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1785918" y="5064125"/>
            <a:ext cx="2238375" cy="477837"/>
            <a:chOff x="3022" y="3443"/>
            <a:chExt cx="1410" cy="301"/>
          </a:xfrm>
        </p:grpSpPr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3022" y="3443"/>
              <a:ext cx="1410" cy="301"/>
              <a:chOff x="4973" y="9602"/>
              <a:chExt cx="3310" cy="432"/>
            </a:xfrm>
          </p:grpSpPr>
          <p:sp>
            <p:nvSpPr>
              <p:cNvPr id="154" name="Rectangle 16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s1005</a:t>
                </a:r>
              </a:p>
            </p:txBody>
          </p:sp>
          <p:sp>
            <p:nvSpPr>
              <p:cNvPr id="155" name="Text Box 17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53" name="Oval 18"/>
            <p:cNvSpPr>
              <a:spLocks noChangeArrowheads="1"/>
            </p:cNvSpPr>
            <p:nvPr/>
          </p:nvSpPr>
          <p:spPr bwMode="auto">
            <a:xfrm>
              <a:off x="4113" y="352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1785918" y="2492375"/>
            <a:ext cx="2238375" cy="887412"/>
            <a:chOff x="3022" y="1823"/>
            <a:chExt cx="1410" cy="559"/>
          </a:xfrm>
        </p:grpSpPr>
        <p:grpSp>
          <p:nvGrpSpPr>
            <p:cNvPr id="19" name="Group 20"/>
            <p:cNvGrpSpPr>
              <a:grpSpLocks/>
            </p:cNvGrpSpPr>
            <p:nvPr/>
          </p:nvGrpSpPr>
          <p:grpSpPr bwMode="auto">
            <a:xfrm>
              <a:off x="3022" y="1823"/>
              <a:ext cx="1410" cy="301"/>
              <a:chOff x="4973" y="9602"/>
              <a:chExt cx="3310" cy="432"/>
            </a:xfrm>
          </p:grpSpPr>
          <p:sp>
            <p:nvSpPr>
              <p:cNvPr id="160" name="Rectangle 21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s1002</a:t>
                </a:r>
              </a:p>
            </p:txBody>
          </p:sp>
          <p:sp>
            <p:nvSpPr>
              <p:cNvPr id="161" name="Text Box 22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58" name="Oval 23"/>
            <p:cNvSpPr>
              <a:spLocks noChangeArrowheads="1"/>
            </p:cNvSpPr>
            <p:nvPr/>
          </p:nvSpPr>
          <p:spPr bwMode="auto">
            <a:xfrm>
              <a:off x="4113" y="190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59" name="Line 24"/>
            <p:cNvSpPr>
              <a:spLocks noChangeShapeType="1"/>
            </p:cNvSpPr>
            <p:nvPr/>
          </p:nvSpPr>
          <p:spPr bwMode="auto">
            <a:xfrm>
              <a:off x="4177" y="2038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2" name="Line 31"/>
          <p:cNvSpPr>
            <a:spLocks noChangeShapeType="1"/>
          </p:cNvSpPr>
          <p:nvPr/>
        </p:nvSpPr>
        <p:spPr bwMode="auto">
          <a:xfrm>
            <a:off x="3619481" y="3713534"/>
            <a:ext cx="0" cy="504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0" name="Group 32"/>
          <p:cNvGrpSpPr>
            <a:grpSpLocks/>
          </p:cNvGrpSpPr>
          <p:nvPr/>
        </p:nvGrpSpPr>
        <p:grpSpPr bwMode="auto">
          <a:xfrm>
            <a:off x="1785918" y="4187831"/>
            <a:ext cx="2238375" cy="887413"/>
            <a:chOff x="3022" y="2891"/>
            <a:chExt cx="1410" cy="559"/>
          </a:xfrm>
        </p:grpSpPr>
        <p:grpSp>
          <p:nvGrpSpPr>
            <p:cNvPr id="21" name="Group 33"/>
            <p:cNvGrpSpPr>
              <a:grpSpLocks/>
            </p:cNvGrpSpPr>
            <p:nvPr/>
          </p:nvGrpSpPr>
          <p:grpSpPr bwMode="auto">
            <a:xfrm>
              <a:off x="3022" y="2891"/>
              <a:ext cx="1410" cy="301"/>
              <a:chOff x="4973" y="9602"/>
              <a:chExt cx="3310" cy="432"/>
            </a:xfrm>
          </p:grpSpPr>
          <p:sp>
            <p:nvSpPr>
              <p:cNvPr id="168" name="Rectangle 34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s1004</a:t>
                </a:r>
              </a:p>
            </p:txBody>
          </p:sp>
          <p:sp>
            <p:nvSpPr>
              <p:cNvPr id="169" name="Text Box 35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65" name="Oval 36"/>
            <p:cNvSpPr>
              <a:spLocks noChangeArrowheads="1"/>
            </p:cNvSpPr>
            <p:nvPr/>
          </p:nvSpPr>
          <p:spPr bwMode="auto">
            <a:xfrm>
              <a:off x="4113" y="2977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6" name="Line 37"/>
            <p:cNvSpPr>
              <a:spLocks noChangeShapeType="1"/>
            </p:cNvSpPr>
            <p:nvPr/>
          </p:nvSpPr>
          <p:spPr bwMode="auto">
            <a:xfrm>
              <a:off x="4177" y="3106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38"/>
          <p:cNvGrpSpPr>
            <a:grpSpLocks/>
          </p:cNvGrpSpPr>
          <p:nvPr/>
        </p:nvGrpSpPr>
        <p:grpSpPr bwMode="auto">
          <a:xfrm>
            <a:off x="4024293" y="1033462"/>
            <a:ext cx="1181100" cy="774700"/>
            <a:chOff x="4616" y="1440"/>
            <a:chExt cx="744" cy="488"/>
          </a:xfrm>
        </p:grpSpPr>
        <p:sp>
          <p:nvSpPr>
            <p:cNvPr id="171" name="Text Box 39"/>
            <p:cNvSpPr txBox="1">
              <a:spLocks noChangeArrowheads="1"/>
            </p:cNvSpPr>
            <p:nvPr/>
          </p:nvSpPr>
          <p:spPr bwMode="auto">
            <a:xfrm>
              <a:off x="4752" y="1440"/>
              <a:ext cx="608" cy="327"/>
            </a:xfrm>
            <a:prstGeom prst="rect">
              <a:avLst/>
            </a:prstGeom>
            <a:solidFill>
              <a:srgbClr val="FF7C8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>
                  <a:cs typeface="Arial" charset="0"/>
                </a:rPr>
                <a:t>    L</a:t>
              </a:r>
            </a:p>
          </p:txBody>
        </p:sp>
        <p:sp>
          <p:nvSpPr>
            <p:cNvPr id="173" name="Line 41"/>
            <p:cNvSpPr>
              <a:spLocks noChangeShapeType="1"/>
            </p:cNvSpPr>
            <p:nvPr/>
          </p:nvSpPr>
          <p:spPr bwMode="auto">
            <a:xfrm flipH="1">
              <a:off x="4616" y="1632"/>
              <a:ext cx="284" cy="2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Oval 40"/>
            <p:cNvSpPr>
              <a:spLocks noChangeArrowheads="1"/>
            </p:cNvSpPr>
            <p:nvPr/>
          </p:nvSpPr>
          <p:spPr bwMode="auto">
            <a:xfrm>
              <a:off x="4852" y="1551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23" name="Group 89"/>
          <p:cNvGrpSpPr/>
          <p:nvPr/>
        </p:nvGrpSpPr>
        <p:grpSpPr>
          <a:xfrm>
            <a:off x="571472" y="1857364"/>
            <a:ext cx="1200150" cy="838200"/>
            <a:chOff x="490485" y="4149728"/>
            <a:chExt cx="1200150" cy="838200"/>
          </a:xfrm>
        </p:grpSpPr>
        <p:grpSp>
          <p:nvGrpSpPr>
            <p:cNvPr id="24" name="Group 90"/>
            <p:cNvGrpSpPr>
              <a:grpSpLocks/>
            </p:cNvGrpSpPr>
            <p:nvPr/>
          </p:nvGrpSpPr>
          <p:grpSpPr bwMode="auto">
            <a:xfrm>
              <a:off x="490485" y="4149728"/>
              <a:ext cx="965200" cy="519113"/>
              <a:chOff x="2880" y="912"/>
              <a:chExt cx="608" cy="327"/>
            </a:xfrm>
          </p:grpSpPr>
          <p:sp>
            <p:nvSpPr>
              <p:cNvPr id="93" name="Text Box 4"/>
              <p:cNvSpPr txBox="1">
                <a:spLocks noChangeArrowheads="1"/>
              </p:cNvSpPr>
              <p:nvPr/>
            </p:nvSpPr>
            <p:spPr bwMode="auto">
              <a:xfrm>
                <a:off x="2880" y="912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Q</a:t>
                </a:r>
              </a:p>
            </p:txBody>
          </p:sp>
          <p:sp>
            <p:nvSpPr>
              <p:cNvPr id="94" name="Oval 5"/>
              <p:cNvSpPr>
                <a:spLocks noChangeArrowheads="1"/>
              </p:cNvSpPr>
              <p:nvPr/>
            </p:nvSpPr>
            <p:spPr bwMode="auto">
              <a:xfrm>
                <a:off x="3276" y="1023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sp>
          <p:nvSpPr>
            <p:cNvPr id="92" name="Line 6"/>
            <p:cNvSpPr>
              <a:spLocks noChangeShapeType="1"/>
            </p:cNvSpPr>
            <p:nvPr/>
          </p:nvSpPr>
          <p:spPr bwMode="auto">
            <a:xfrm>
              <a:off x="1227085" y="4454528"/>
              <a:ext cx="463550" cy="533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" name="Group 62"/>
          <p:cNvGrpSpPr>
            <a:grpSpLocks/>
          </p:cNvGrpSpPr>
          <p:nvPr/>
        </p:nvGrpSpPr>
        <p:grpSpPr bwMode="auto">
          <a:xfrm>
            <a:off x="4500562" y="3013719"/>
            <a:ext cx="2232025" cy="2486983"/>
            <a:chOff x="3202" y="2375"/>
            <a:chExt cx="1406" cy="1531"/>
          </a:xfrm>
        </p:grpSpPr>
        <p:grpSp>
          <p:nvGrpSpPr>
            <p:cNvPr id="74" name="Group 63"/>
            <p:cNvGrpSpPr>
              <a:grpSpLocks/>
            </p:cNvGrpSpPr>
            <p:nvPr/>
          </p:nvGrpSpPr>
          <p:grpSpPr bwMode="auto">
            <a:xfrm>
              <a:off x="3202" y="2375"/>
              <a:ext cx="1406" cy="1531"/>
              <a:chOff x="4982" y="9602"/>
              <a:chExt cx="3301" cy="2198"/>
            </a:xfrm>
          </p:grpSpPr>
          <p:sp>
            <p:nvSpPr>
              <p:cNvPr id="76" name="Rectangle 64"/>
              <p:cNvSpPr>
                <a:spLocks noChangeArrowheads="1"/>
              </p:cNvSpPr>
              <p:nvPr/>
            </p:nvSpPr>
            <p:spPr bwMode="auto">
              <a:xfrm>
                <a:off x="4982" y="9602"/>
                <a:ext cx="2005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s1006</a:t>
                </a:r>
              </a:p>
            </p:txBody>
          </p:sp>
          <p:sp>
            <p:nvSpPr>
              <p:cNvPr id="77" name="Text Box 65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  <p:sp>
            <p:nvSpPr>
              <p:cNvPr id="78" name="Rectangle 64"/>
              <p:cNvSpPr>
                <a:spLocks noChangeArrowheads="1"/>
              </p:cNvSpPr>
              <p:nvPr/>
            </p:nvSpPr>
            <p:spPr bwMode="auto">
              <a:xfrm>
                <a:off x="4982" y="10933"/>
                <a:ext cx="2005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s1006</a:t>
                </a:r>
              </a:p>
            </p:txBody>
          </p:sp>
          <p:sp>
            <p:nvSpPr>
              <p:cNvPr id="102" name="Rectangle 64"/>
              <p:cNvSpPr>
                <a:spLocks noChangeArrowheads="1"/>
              </p:cNvSpPr>
              <p:nvPr/>
            </p:nvSpPr>
            <p:spPr bwMode="auto">
              <a:xfrm>
                <a:off x="4982" y="11368"/>
                <a:ext cx="2005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s</a:t>
                </a:r>
              </a:p>
            </p:txBody>
          </p:sp>
        </p:grpSp>
        <p:sp>
          <p:nvSpPr>
            <p:cNvPr id="75" name="Oval 66"/>
            <p:cNvSpPr>
              <a:spLocks noChangeArrowheads="1"/>
            </p:cNvSpPr>
            <p:nvPr/>
          </p:nvSpPr>
          <p:spPr bwMode="auto">
            <a:xfrm>
              <a:off x="4295" y="2461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sp>
        <p:nvSpPr>
          <p:cNvPr id="79" name="Line 6"/>
          <p:cNvSpPr>
            <a:spLocks noChangeShapeType="1"/>
          </p:cNvSpPr>
          <p:nvPr/>
        </p:nvSpPr>
        <p:spPr bwMode="auto">
          <a:xfrm flipV="1">
            <a:off x="5072066" y="3429000"/>
            <a:ext cx="0" cy="1143008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80" name="Group 89"/>
          <p:cNvGrpSpPr/>
          <p:nvPr/>
        </p:nvGrpSpPr>
        <p:grpSpPr>
          <a:xfrm>
            <a:off x="6357950" y="1857364"/>
            <a:ext cx="965200" cy="1000132"/>
            <a:chOff x="490485" y="4149728"/>
            <a:chExt cx="965200" cy="1000132"/>
          </a:xfrm>
        </p:grpSpPr>
        <p:grpSp>
          <p:nvGrpSpPr>
            <p:cNvPr id="81" name="Group 90"/>
            <p:cNvGrpSpPr>
              <a:grpSpLocks/>
            </p:cNvGrpSpPr>
            <p:nvPr/>
          </p:nvGrpSpPr>
          <p:grpSpPr bwMode="auto">
            <a:xfrm>
              <a:off x="490485" y="4149728"/>
              <a:ext cx="965200" cy="519113"/>
              <a:chOff x="2880" y="912"/>
              <a:chExt cx="608" cy="327"/>
            </a:xfrm>
          </p:grpSpPr>
          <p:sp>
            <p:nvSpPr>
              <p:cNvPr id="83" name="Text Box 4"/>
              <p:cNvSpPr txBox="1">
                <a:spLocks noChangeArrowheads="1"/>
              </p:cNvSpPr>
              <p:nvPr/>
            </p:nvSpPr>
            <p:spPr bwMode="auto">
              <a:xfrm>
                <a:off x="2880" y="912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P</a:t>
                </a:r>
              </a:p>
            </p:txBody>
          </p:sp>
          <p:sp>
            <p:nvSpPr>
              <p:cNvPr id="84" name="Oval 5"/>
              <p:cNvSpPr>
                <a:spLocks noChangeArrowheads="1"/>
              </p:cNvSpPr>
              <p:nvPr/>
            </p:nvSpPr>
            <p:spPr bwMode="auto">
              <a:xfrm>
                <a:off x="3276" y="1023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sp>
          <p:nvSpPr>
            <p:cNvPr id="82" name="Line 6"/>
            <p:cNvSpPr>
              <a:spLocks noChangeShapeType="1"/>
            </p:cNvSpPr>
            <p:nvPr/>
          </p:nvSpPr>
          <p:spPr bwMode="auto">
            <a:xfrm flipH="1">
              <a:off x="704799" y="4454528"/>
              <a:ext cx="522286" cy="6953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5" name="Straight Connector 84"/>
          <p:cNvCxnSpPr/>
          <p:nvPr/>
        </p:nvCxnSpPr>
        <p:spPr>
          <a:xfrm rot="10800000">
            <a:off x="3357554" y="2928933"/>
            <a:ext cx="500066" cy="3571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10800000" flipV="1">
            <a:off x="3428992" y="3000372"/>
            <a:ext cx="357190" cy="285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Line 6"/>
          <p:cNvSpPr>
            <a:spLocks noChangeShapeType="1"/>
          </p:cNvSpPr>
          <p:nvPr/>
        </p:nvSpPr>
        <p:spPr bwMode="auto">
          <a:xfrm flipV="1">
            <a:off x="3685346" y="2727262"/>
            <a:ext cx="264320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" name="Line 6"/>
          <p:cNvSpPr>
            <a:spLocks noChangeShapeType="1"/>
          </p:cNvSpPr>
          <p:nvPr/>
        </p:nvSpPr>
        <p:spPr bwMode="auto">
          <a:xfrm flipH="1">
            <a:off x="6307532" y="2704110"/>
            <a:ext cx="0" cy="32004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" name="Line 6"/>
          <p:cNvSpPr>
            <a:spLocks noChangeShapeType="1"/>
          </p:cNvSpPr>
          <p:nvPr/>
        </p:nvSpPr>
        <p:spPr bwMode="auto">
          <a:xfrm flipV="1">
            <a:off x="4011006" y="3643314"/>
            <a:ext cx="2346944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" name="Line 6"/>
          <p:cNvSpPr>
            <a:spLocks noChangeShapeType="1"/>
          </p:cNvSpPr>
          <p:nvPr/>
        </p:nvSpPr>
        <p:spPr bwMode="auto">
          <a:xfrm flipV="1">
            <a:off x="6336930" y="3357562"/>
            <a:ext cx="0" cy="28575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14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04664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Chèn sinh viên vào vị trí thứ 3 trong danh sách</a:t>
            </a:r>
          </a:p>
        </p:txBody>
      </p:sp>
      <p:grpSp>
        <p:nvGrpSpPr>
          <p:cNvPr id="12" name="Group 62"/>
          <p:cNvGrpSpPr>
            <a:grpSpLocks/>
          </p:cNvGrpSpPr>
          <p:nvPr/>
        </p:nvGrpSpPr>
        <p:grpSpPr bwMode="auto">
          <a:xfrm>
            <a:off x="1785918" y="4266016"/>
            <a:ext cx="2232025" cy="488950"/>
            <a:chOff x="3202" y="2375"/>
            <a:chExt cx="1406" cy="301"/>
          </a:xfrm>
        </p:grpSpPr>
        <p:grpSp>
          <p:nvGrpSpPr>
            <p:cNvPr id="13" name="Group 63"/>
            <p:cNvGrpSpPr>
              <a:grpSpLocks/>
            </p:cNvGrpSpPr>
            <p:nvPr/>
          </p:nvGrpSpPr>
          <p:grpSpPr bwMode="auto">
            <a:xfrm>
              <a:off x="3202" y="2375"/>
              <a:ext cx="1406" cy="301"/>
              <a:chOff x="4982" y="9602"/>
              <a:chExt cx="3301" cy="432"/>
            </a:xfrm>
          </p:grpSpPr>
          <p:sp>
            <p:nvSpPr>
              <p:cNvPr id="143" name="Rectangle 64"/>
              <p:cNvSpPr>
                <a:spLocks noChangeArrowheads="1"/>
              </p:cNvSpPr>
              <p:nvPr/>
            </p:nvSpPr>
            <p:spPr bwMode="auto">
              <a:xfrm>
                <a:off x="4982" y="9602"/>
                <a:ext cx="2005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s1003</a:t>
                </a:r>
              </a:p>
            </p:txBody>
          </p:sp>
          <p:sp>
            <p:nvSpPr>
              <p:cNvPr id="144" name="Text Box 65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42" name="Oval 66"/>
            <p:cNvSpPr>
              <a:spLocks noChangeArrowheads="1"/>
            </p:cNvSpPr>
            <p:nvPr/>
          </p:nvSpPr>
          <p:spPr bwMode="auto">
            <a:xfrm>
              <a:off x="4295" y="2461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1785918" y="1579562"/>
            <a:ext cx="2238375" cy="928688"/>
            <a:chOff x="3022" y="1248"/>
            <a:chExt cx="1410" cy="585"/>
          </a:xfrm>
        </p:grpSpPr>
        <p:grpSp>
          <p:nvGrpSpPr>
            <p:cNvPr id="15" name="Group 9"/>
            <p:cNvGrpSpPr>
              <a:grpSpLocks/>
            </p:cNvGrpSpPr>
            <p:nvPr/>
          </p:nvGrpSpPr>
          <p:grpSpPr bwMode="auto">
            <a:xfrm>
              <a:off x="3022" y="1248"/>
              <a:ext cx="1410" cy="301"/>
              <a:chOff x="4973" y="9602"/>
              <a:chExt cx="3310" cy="432"/>
            </a:xfrm>
          </p:grpSpPr>
          <p:sp>
            <p:nvSpPr>
              <p:cNvPr id="149" name="Rectangle 10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s1001</a:t>
                </a:r>
              </a:p>
            </p:txBody>
          </p:sp>
          <p:sp>
            <p:nvSpPr>
              <p:cNvPr id="150" name="Text Box 11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47" name="Oval 12"/>
            <p:cNvSpPr>
              <a:spLocks noChangeArrowheads="1"/>
            </p:cNvSpPr>
            <p:nvPr/>
          </p:nvSpPr>
          <p:spPr bwMode="auto">
            <a:xfrm>
              <a:off x="4104" y="1360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48" name="Line 13"/>
            <p:cNvSpPr>
              <a:spLocks noChangeShapeType="1"/>
            </p:cNvSpPr>
            <p:nvPr/>
          </p:nvSpPr>
          <p:spPr bwMode="auto">
            <a:xfrm>
              <a:off x="4168" y="1489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1785918" y="5972579"/>
            <a:ext cx="2238375" cy="477837"/>
            <a:chOff x="3022" y="3443"/>
            <a:chExt cx="1410" cy="301"/>
          </a:xfrm>
        </p:grpSpPr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3022" y="3443"/>
              <a:ext cx="1410" cy="301"/>
              <a:chOff x="4973" y="9602"/>
              <a:chExt cx="3310" cy="432"/>
            </a:xfrm>
          </p:grpSpPr>
          <p:sp>
            <p:nvSpPr>
              <p:cNvPr id="154" name="Rectangle 16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s1005</a:t>
                </a:r>
              </a:p>
            </p:txBody>
          </p:sp>
          <p:sp>
            <p:nvSpPr>
              <p:cNvPr id="155" name="Text Box 17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53" name="Oval 18"/>
            <p:cNvSpPr>
              <a:spLocks noChangeArrowheads="1"/>
            </p:cNvSpPr>
            <p:nvPr/>
          </p:nvSpPr>
          <p:spPr bwMode="auto">
            <a:xfrm>
              <a:off x="4113" y="352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1785918" y="2492375"/>
            <a:ext cx="2238375" cy="887412"/>
            <a:chOff x="3022" y="1823"/>
            <a:chExt cx="1410" cy="559"/>
          </a:xfrm>
        </p:grpSpPr>
        <p:grpSp>
          <p:nvGrpSpPr>
            <p:cNvPr id="19" name="Group 20"/>
            <p:cNvGrpSpPr>
              <a:grpSpLocks/>
            </p:cNvGrpSpPr>
            <p:nvPr/>
          </p:nvGrpSpPr>
          <p:grpSpPr bwMode="auto">
            <a:xfrm>
              <a:off x="3022" y="1823"/>
              <a:ext cx="1410" cy="301"/>
              <a:chOff x="4973" y="9602"/>
              <a:chExt cx="3310" cy="432"/>
            </a:xfrm>
          </p:grpSpPr>
          <p:sp>
            <p:nvSpPr>
              <p:cNvPr id="160" name="Rectangle 21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s1002</a:t>
                </a:r>
              </a:p>
            </p:txBody>
          </p:sp>
          <p:sp>
            <p:nvSpPr>
              <p:cNvPr id="161" name="Text Box 22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58" name="Oval 23"/>
            <p:cNvSpPr>
              <a:spLocks noChangeArrowheads="1"/>
            </p:cNvSpPr>
            <p:nvPr/>
          </p:nvSpPr>
          <p:spPr bwMode="auto">
            <a:xfrm>
              <a:off x="4113" y="190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59" name="Line 24"/>
            <p:cNvSpPr>
              <a:spLocks noChangeShapeType="1"/>
            </p:cNvSpPr>
            <p:nvPr/>
          </p:nvSpPr>
          <p:spPr bwMode="auto">
            <a:xfrm>
              <a:off x="4177" y="2038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2" name="Line 31"/>
          <p:cNvSpPr>
            <a:spLocks noChangeShapeType="1"/>
          </p:cNvSpPr>
          <p:nvPr/>
        </p:nvSpPr>
        <p:spPr bwMode="auto">
          <a:xfrm>
            <a:off x="3619481" y="4621988"/>
            <a:ext cx="0" cy="504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0" name="Group 32"/>
          <p:cNvGrpSpPr>
            <a:grpSpLocks/>
          </p:cNvGrpSpPr>
          <p:nvPr/>
        </p:nvGrpSpPr>
        <p:grpSpPr bwMode="auto">
          <a:xfrm>
            <a:off x="1785918" y="5096285"/>
            <a:ext cx="2238375" cy="887413"/>
            <a:chOff x="3022" y="2891"/>
            <a:chExt cx="1410" cy="559"/>
          </a:xfrm>
        </p:grpSpPr>
        <p:grpSp>
          <p:nvGrpSpPr>
            <p:cNvPr id="21" name="Group 33"/>
            <p:cNvGrpSpPr>
              <a:grpSpLocks/>
            </p:cNvGrpSpPr>
            <p:nvPr/>
          </p:nvGrpSpPr>
          <p:grpSpPr bwMode="auto">
            <a:xfrm>
              <a:off x="3022" y="2891"/>
              <a:ext cx="1410" cy="301"/>
              <a:chOff x="4973" y="9602"/>
              <a:chExt cx="3310" cy="432"/>
            </a:xfrm>
          </p:grpSpPr>
          <p:sp>
            <p:nvSpPr>
              <p:cNvPr id="168" name="Rectangle 34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s1004</a:t>
                </a:r>
              </a:p>
            </p:txBody>
          </p:sp>
          <p:sp>
            <p:nvSpPr>
              <p:cNvPr id="169" name="Text Box 35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65" name="Oval 36"/>
            <p:cNvSpPr>
              <a:spLocks noChangeArrowheads="1"/>
            </p:cNvSpPr>
            <p:nvPr/>
          </p:nvSpPr>
          <p:spPr bwMode="auto">
            <a:xfrm>
              <a:off x="4113" y="2977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6" name="Line 37"/>
            <p:cNvSpPr>
              <a:spLocks noChangeShapeType="1"/>
            </p:cNvSpPr>
            <p:nvPr/>
          </p:nvSpPr>
          <p:spPr bwMode="auto">
            <a:xfrm>
              <a:off x="4177" y="3106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38"/>
          <p:cNvGrpSpPr>
            <a:grpSpLocks/>
          </p:cNvGrpSpPr>
          <p:nvPr/>
        </p:nvGrpSpPr>
        <p:grpSpPr bwMode="auto">
          <a:xfrm>
            <a:off x="4024293" y="1033462"/>
            <a:ext cx="1181100" cy="774700"/>
            <a:chOff x="4616" y="1440"/>
            <a:chExt cx="744" cy="488"/>
          </a:xfrm>
        </p:grpSpPr>
        <p:sp>
          <p:nvSpPr>
            <p:cNvPr id="171" name="Text Box 39"/>
            <p:cNvSpPr txBox="1">
              <a:spLocks noChangeArrowheads="1"/>
            </p:cNvSpPr>
            <p:nvPr/>
          </p:nvSpPr>
          <p:spPr bwMode="auto">
            <a:xfrm>
              <a:off x="4752" y="1440"/>
              <a:ext cx="608" cy="327"/>
            </a:xfrm>
            <a:prstGeom prst="rect">
              <a:avLst/>
            </a:prstGeom>
            <a:solidFill>
              <a:srgbClr val="FF7C8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>
                  <a:cs typeface="Arial" charset="0"/>
                </a:rPr>
                <a:t>    L</a:t>
              </a:r>
            </a:p>
          </p:txBody>
        </p:sp>
        <p:sp>
          <p:nvSpPr>
            <p:cNvPr id="173" name="Line 41"/>
            <p:cNvSpPr>
              <a:spLocks noChangeShapeType="1"/>
            </p:cNvSpPr>
            <p:nvPr/>
          </p:nvSpPr>
          <p:spPr bwMode="auto">
            <a:xfrm flipH="1">
              <a:off x="4616" y="1632"/>
              <a:ext cx="284" cy="2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Oval 40"/>
            <p:cNvSpPr>
              <a:spLocks noChangeArrowheads="1"/>
            </p:cNvSpPr>
            <p:nvPr/>
          </p:nvSpPr>
          <p:spPr bwMode="auto">
            <a:xfrm>
              <a:off x="4852" y="1551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68" name="Group 32"/>
          <p:cNvGrpSpPr>
            <a:grpSpLocks/>
          </p:cNvGrpSpPr>
          <p:nvPr/>
        </p:nvGrpSpPr>
        <p:grpSpPr bwMode="auto">
          <a:xfrm>
            <a:off x="1785918" y="3378582"/>
            <a:ext cx="2238375" cy="887413"/>
            <a:chOff x="3022" y="2891"/>
            <a:chExt cx="1410" cy="559"/>
          </a:xfrm>
        </p:grpSpPr>
        <p:grpSp>
          <p:nvGrpSpPr>
            <p:cNvPr id="69" name="Group 33"/>
            <p:cNvGrpSpPr>
              <a:grpSpLocks/>
            </p:cNvGrpSpPr>
            <p:nvPr/>
          </p:nvGrpSpPr>
          <p:grpSpPr bwMode="auto">
            <a:xfrm>
              <a:off x="3022" y="2891"/>
              <a:ext cx="1410" cy="301"/>
              <a:chOff x="4973" y="9602"/>
              <a:chExt cx="3310" cy="432"/>
            </a:xfrm>
          </p:grpSpPr>
          <p:sp>
            <p:nvSpPr>
              <p:cNvPr id="72" name="Rectangle 34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s1006</a:t>
                </a:r>
              </a:p>
            </p:txBody>
          </p:sp>
          <p:sp>
            <p:nvSpPr>
              <p:cNvPr id="73" name="Text Box 35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70" name="Oval 36"/>
            <p:cNvSpPr>
              <a:spLocks noChangeArrowheads="1"/>
            </p:cNvSpPr>
            <p:nvPr/>
          </p:nvSpPr>
          <p:spPr bwMode="auto">
            <a:xfrm>
              <a:off x="4113" y="2977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71" name="Line 37"/>
            <p:cNvSpPr>
              <a:spLocks noChangeShapeType="1"/>
            </p:cNvSpPr>
            <p:nvPr/>
          </p:nvSpPr>
          <p:spPr bwMode="auto">
            <a:xfrm>
              <a:off x="4177" y="3106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714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24936" cy="52628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Sắp theo tên, tăng dần = pp lựa chọn</a:t>
            </a:r>
            <a:endParaRPr lang="en-US" sz="1800" b="1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928662" y="1071546"/>
            <a:ext cx="3419475" cy="4508500"/>
            <a:chOff x="3071802" y="1747842"/>
            <a:chExt cx="3419475" cy="4508500"/>
          </a:xfrm>
        </p:grpSpPr>
        <p:grpSp>
          <p:nvGrpSpPr>
            <p:cNvPr id="2" name="Group 62"/>
            <p:cNvGrpSpPr>
              <a:grpSpLocks/>
            </p:cNvGrpSpPr>
            <p:nvPr/>
          </p:nvGrpSpPr>
          <p:grpSpPr bwMode="auto">
            <a:xfrm>
              <a:off x="3071802" y="4071942"/>
              <a:ext cx="2232025" cy="488950"/>
              <a:chOff x="3202" y="2375"/>
              <a:chExt cx="1406" cy="301"/>
            </a:xfrm>
          </p:grpSpPr>
          <p:grpSp>
            <p:nvGrpSpPr>
              <p:cNvPr id="4" name="Group 63"/>
              <p:cNvGrpSpPr>
                <a:grpSpLocks/>
              </p:cNvGrpSpPr>
              <p:nvPr/>
            </p:nvGrpSpPr>
            <p:grpSpPr bwMode="auto">
              <a:xfrm>
                <a:off x="3202" y="2375"/>
                <a:ext cx="1406" cy="301"/>
                <a:chOff x="4982" y="9602"/>
                <a:chExt cx="3301" cy="432"/>
              </a:xfrm>
            </p:grpSpPr>
            <p:sp>
              <p:nvSpPr>
                <p:cNvPr id="61" name="Rectangle 64"/>
                <p:cNvSpPr>
                  <a:spLocks noChangeArrowheads="1"/>
                </p:cNvSpPr>
                <p:nvPr/>
              </p:nvSpPr>
              <p:spPr bwMode="auto">
                <a:xfrm>
                  <a:off x="4982" y="9602"/>
                  <a:ext cx="2005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Hung</a:t>
                  </a:r>
                </a:p>
              </p:txBody>
            </p:sp>
            <p:sp>
              <p:nvSpPr>
                <p:cNvPr id="6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60" name="Oval 66"/>
              <p:cNvSpPr>
                <a:spLocks noChangeArrowheads="1"/>
              </p:cNvSpPr>
              <p:nvPr/>
            </p:nvSpPr>
            <p:spPr bwMode="auto">
              <a:xfrm>
                <a:off x="4295" y="246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071802" y="2293942"/>
              <a:ext cx="2238375" cy="928688"/>
              <a:chOff x="3022" y="1248"/>
              <a:chExt cx="1410" cy="585"/>
            </a:xfrm>
          </p:grpSpPr>
          <p:grpSp>
            <p:nvGrpSpPr>
              <p:cNvPr id="6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71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Thanh</a:t>
                  </a:r>
                </a:p>
              </p:txBody>
            </p:sp>
            <p:sp>
              <p:nvSpPr>
                <p:cNvPr id="7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69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70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071802" y="5778505"/>
              <a:ext cx="2238375" cy="477837"/>
              <a:chOff x="3022" y="3443"/>
              <a:chExt cx="1410" cy="301"/>
            </a:xfrm>
          </p:grpSpPr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76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Giang</a:t>
                  </a:r>
                </a:p>
              </p:txBody>
            </p:sp>
            <p:sp>
              <p:nvSpPr>
                <p:cNvPr id="7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75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3071802" y="3206755"/>
              <a:ext cx="2238375" cy="887412"/>
              <a:chOff x="3022" y="1823"/>
              <a:chExt cx="1410" cy="559"/>
            </a:xfrm>
          </p:grpSpPr>
          <p:grpSp>
            <p:nvGrpSpPr>
              <p:cNvPr id="10" name="Group 2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82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Hong</a:t>
                  </a:r>
                </a:p>
              </p:txBody>
            </p:sp>
            <p:sp>
              <p:nvSpPr>
                <p:cNvPr id="8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80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81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4" name="Line 31"/>
            <p:cNvSpPr>
              <a:spLocks noChangeShapeType="1"/>
            </p:cNvSpPr>
            <p:nvPr/>
          </p:nvSpPr>
          <p:spPr bwMode="auto">
            <a:xfrm>
              <a:off x="4905365" y="4427914"/>
              <a:ext cx="0" cy="50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32"/>
            <p:cNvGrpSpPr>
              <a:grpSpLocks/>
            </p:cNvGrpSpPr>
            <p:nvPr/>
          </p:nvGrpSpPr>
          <p:grpSpPr bwMode="auto">
            <a:xfrm>
              <a:off x="3071805" y="4911736"/>
              <a:ext cx="2238376" cy="877888"/>
              <a:chOff x="3022" y="2897"/>
              <a:chExt cx="1410" cy="553"/>
            </a:xfrm>
          </p:grpSpPr>
          <p:grpSp>
            <p:nvGrpSpPr>
              <p:cNvPr id="12" name="Group 33"/>
              <p:cNvGrpSpPr>
                <a:grpSpLocks/>
              </p:cNvGrpSpPr>
              <p:nvPr/>
            </p:nvGrpSpPr>
            <p:grpSpPr bwMode="auto">
              <a:xfrm>
                <a:off x="3022" y="2897"/>
                <a:ext cx="1410" cy="302"/>
                <a:chOff x="4973" y="9601"/>
                <a:chExt cx="3310" cy="433"/>
              </a:xfrm>
            </p:grpSpPr>
            <p:sp>
              <p:nvSpPr>
                <p:cNvPr id="89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1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 u="sng">
                      <a:cs typeface="Arial" charset="0"/>
                    </a:rPr>
                    <a:t>Bich</a:t>
                  </a:r>
                </a:p>
              </p:txBody>
            </p:sp>
            <p:sp>
              <p:nvSpPr>
                <p:cNvPr id="90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87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88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5310177" y="1747842"/>
              <a:ext cx="1181100" cy="774700"/>
              <a:chOff x="4616" y="1440"/>
              <a:chExt cx="744" cy="488"/>
            </a:xfrm>
          </p:grpSpPr>
          <p:sp>
            <p:nvSpPr>
              <p:cNvPr id="92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93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94" name="Line 41"/>
              <p:cNvSpPr>
                <a:spLocks noChangeShapeType="1"/>
              </p:cNvSpPr>
              <p:nvPr/>
            </p:nvSpPr>
            <p:spPr bwMode="auto">
              <a:xfrm flipH="1">
                <a:off x="4616" y="1632"/>
                <a:ext cx="284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2339752" y="5786454"/>
            <a:ext cx="4069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Lần duyệt 1</a:t>
            </a:r>
          </a:p>
        </p:txBody>
      </p:sp>
      <p:sp>
        <p:nvSpPr>
          <p:cNvPr id="91" name="Down Arrow 90"/>
          <p:cNvSpPr/>
          <p:nvPr/>
        </p:nvSpPr>
        <p:spPr>
          <a:xfrm>
            <a:off x="1000100" y="1500174"/>
            <a:ext cx="142876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4714876" y="1071546"/>
            <a:ext cx="3419475" cy="4508500"/>
            <a:chOff x="3071802" y="1747842"/>
            <a:chExt cx="3419475" cy="4508500"/>
          </a:xfrm>
        </p:grpSpPr>
        <p:grpSp>
          <p:nvGrpSpPr>
            <p:cNvPr id="96" name="Group 62"/>
            <p:cNvGrpSpPr>
              <a:grpSpLocks/>
            </p:cNvGrpSpPr>
            <p:nvPr/>
          </p:nvGrpSpPr>
          <p:grpSpPr bwMode="auto">
            <a:xfrm>
              <a:off x="3071804" y="4071942"/>
              <a:ext cx="2232026" cy="488950"/>
              <a:chOff x="3202" y="2375"/>
              <a:chExt cx="1406" cy="301"/>
            </a:xfrm>
          </p:grpSpPr>
          <p:grpSp>
            <p:nvGrpSpPr>
              <p:cNvPr id="125" name="Group 63"/>
              <p:cNvGrpSpPr>
                <a:grpSpLocks/>
              </p:cNvGrpSpPr>
              <p:nvPr/>
            </p:nvGrpSpPr>
            <p:grpSpPr bwMode="auto">
              <a:xfrm>
                <a:off x="3202" y="2375"/>
                <a:ext cx="1406" cy="301"/>
                <a:chOff x="4982" y="9602"/>
                <a:chExt cx="3301" cy="432"/>
              </a:xfrm>
            </p:grpSpPr>
            <p:sp>
              <p:nvSpPr>
                <p:cNvPr id="127" name="Rectangle 64"/>
                <p:cNvSpPr>
                  <a:spLocks noChangeArrowheads="1"/>
                </p:cNvSpPr>
                <p:nvPr/>
              </p:nvSpPr>
              <p:spPr bwMode="auto">
                <a:xfrm>
                  <a:off x="4982" y="9602"/>
                  <a:ext cx="2005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Hung</a:t>
                  </a:r>
                </a:p>
              </p:txBody>
            </p:sp>
            <p:sp>
              <p:nvSpPr>
                <p:cNvPr id="128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26" name="Oval 66"/>
              <p:cNvSpPr>
                <a:spLocks noChangeArrowheads="1"/>
              </p:cNvSpPr>
              <p:nvPr/>
            </p:nvSpPr>
            <p:spPr bwMode="auto">
              <a:xfrm>
                <a:off x="4295" y="246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97" name="Group 8"/>
            <p:cNvGrpSpPr>
              <a:grpSpLocks/>
            </p:cNvGrpSpPr>
            <p:nvPr/>
          </p:nvGrpSpPr>
          <p:grpSpPr bwMode="auto">
            <a:xfrm>
              <a:off x="3071802" y="2293942"/>
              <a:ext cx="2238375" cy="928688"/>
              <a:chOff x="3022" y="1248"/>
              <a:chExt cx="1410" cy="585"/>
            </a:xfrm>
          </p:grpSpPr>
          <p:grpSp>
            <p:nvGrpSpPr>
              <p:cNvPr id="120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123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Bich</a:t>
                  </a:r>
                </a:p>
              </p:txBody>
            </p:sp>
            <p:sp>
              <p:nvSpPr>
                <p:cNvPr id="12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21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22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" name="Group 14"/>
            <p:cNvGrpSpPr>
              <a:grpSpLocks/>
            </p:cNvGrpSpPr>
            <p:nvPr/>
          </p:nvGrpSpPr>
          <p:grpSpPr bwMode="auto">
            <a:xfrm>
              <a:off x="3071804" y="5778505"/>
              <a:ext cx="2238376" cy="477837"/>
              <a:chOff x="3022" y="3443"/>
              <a:chExt cx="1410" cy="301"/>
            </a:xfrm>
          </p:grpSpPr>
          <p:grpSp>
            <p:nvGrpSpPr>
              <p:cNvPr id="116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118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Giang</a:t>
                  </a:r>
                </a:p>
              </p:txBody>
            </p:sp>
            <p:sp>
              <p:nvSpPr>
                <p:cNvPr id="11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17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99" name="Group 19"/>
            <p:cNvGrpSpPr>
              <a:grpSpLocks/>
            </p:cNvGrpSpPr>
            <p:nvPr/>
          </p:nvGrpSpPr>
          <p:grpSpPr bwMode="auto">
            <a:xfrm>
              <a:off x="3071804" y="3206755"/>
              <a:ext cx="2238376" cy="887412"/>
              <a:chOff x="3022" y="1823"/>
              <a:chExt cx="1410" cy="559"/>
            </a:xfrm>
          </p:grpSpPr>
          <p:grpSp>
            <p:nvGrpSpPr>
              <p:cNvPr id="111" name="Group 2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114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Hong</a:t>
                  </a:r>
                </a:p>
              </p:txBody>
            </p:sp>
            <p:sp>
              <p:nvSpPr>
                <p:cNvPr id="11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12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13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" name="Line 31"/>
            <p:cNvSpPr>
              <a:spLocks noChangeShapeType="1"/>
            </p:cNvSpPr>
            <p:nvPr/>
          </p:nvSpPr>
          <p:spPr bwMode="auto">
            <a:xfrm>
              <a:off x="4905365" y="4427914"/>
              <a:ext cx="0" cy="50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1" name="Group 32"/>
            <p:cNvGrpSpPr>
              <a:grpSpLocks/>
            </p:cNvGrpSpPr>
            <p:nvPr/>
          </p:nvGrpSpPr>
          <p:grpSpPr bwMode="auto">
            <a:xfrm>
              <a:off x="3071805" y="4911736"/>
              <a:ext cx="2238376" cy="877888"/>
              <a:chOff x="3022" y="2897"/>
              <a:chExt cx="1410" cy="553"/>
            </a:xfrm>
          </p:grpSpPr>
          <p:grpSp>
            <p:nvGrpSpPr>
              <p:cNvPr id="106" name="Group 33"/>
              <p:cNvGrpSpPr>
                <a:grpSpLocks/>
              </p:cNvGrpSpPr>
              <p:nvPr/>
            </p:nvGrpSpPr>
            <p:grpSpPr bwMode="auto">
              <a:xfrm>
                <a:off x="3022" y="2897"/>
                <a:ext cx="1410" cy="302"/>
                <a:chOff x="4973" y="9601"/>
                <a:chExt cx="3310" cy="433"/>
              </a:xfrm>
            </p:grpSpPr>
            <p:sp>
              <p:nvSpPr>
                <p:cNvPr id="109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1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Thanh</a:t>
                  </a:r>
                </a:p>
              </p:txBody>
            </p:sp>
            <p:sp>
              <p:nvSpPr>
                <p:cNvPr id="110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07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08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" name="Group 38"/>
            <p:cNvGrpSpPr>
              <a:grpSpLocks/>
            </p:cNvGrpSpPr>
            <p:nvPr/>
          </p:nvGrpSpPr>
          <p:grpSpPr bwMode="auto">
            <a:xfrm>
              <a:off x="5310177" y="1747845"/>
              <a:ext cx="1181100" cy="774701"/>
              <a:chOff x="4616" y="1440"/>
              <a:chExt cx="744" cy="488"/>
            </a:xfrm>
          </p:grpSpPr>
          <p:sp>
            <p:nvSpPr>
              <p:cNvPr id="103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104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05" name="Line 41"/>
              <p:cNvSpPr>
                <a:spLocks noChangeShapeType="1"/>
              </p:cNvSpPr>
              <p:nvPr/>
            </p:nvSpPr>
            <p:spPr bwMode="auto">
              <a:xfrm flipH="1">
                <a:off x="4616" y="1632"/>
                <a:ext cx="284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9" name="Oval 128"/>
          <p:cNvSpPr/>
          <p:nvPr/>
        </p:nvSpPr>
        <p:spPr>
          <a:xfrm>
            <a:off x="4929190" y="1643050"/>
            <a:ext cx="928694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9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04664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Khai báo cấu trúc dữ liệu của danh sách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619672" y="1052736"/>
            <a:ext cx="4752528" cy="511256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MAX 8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SinhVien{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maSv;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hoDem[25];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ten[9];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gioiTinh[5];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namSinh;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diemTk;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List{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SinhVien e[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67714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24936" cy="52628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Sắp theo tên, tăng dần = pp lựa chọn</a:t>
            </a:r>
            <a:endParaRPr lang="en-US" sz="1800" b="1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195736" y="5786454"/>
            <a:ext cx="421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Lần duyệt 2</a:t>
            </a:r>
          </a:p>
        </p:txBody>
      </p:sp>
      <p:grpSp>
        <p:nvGrpSpPr>
          <p:cNvPr id="78" name="Group 94"/>
          <p:cNvGrpSpPr/>
          <p:nvPr/>
        </p:nvGrpSpPr>
        <p:grpSpPr>
          <a:xfrm>
            <a:off x="4788024" y="1071546"/>
            <a:ext cx="3419475" cy="4508500"/>
            <a:chOff x="3071802" y="1747842"/>
            <a:chExt cx="3419475" cy="4508500"/>
          </a:xfrm>
        </p:grpSpPr>
        <p:grpSp>
          <p:nvGrpSpPr>
            <p:cNvPr id="79" name="Group 62"/>
            <p:cNvGrpSpPr>
              <a:grpSpLocks/>
            </p:cNvGrpSpPr>
            <p:nvPr/>
          </p:nvGrpSpPr>
          <p:grpSpPr bwMode="auto">
            <a:xfrm>
              <a:off x="3071804" y="4071942"/>
              <a:ext cx="2232026" cy="488950"/>
              <a:chOff x="3202" y="2375"/>
              <a:chExt cx="1406" cy="301"/>
            </a:xfrm>
          </p:grpSpPr>
          <p:grpSp>
            <p:nvGrpSpPr>
              <p:cNvPr id="146" name="Group 63"/>
              <p:cNvGrpSpPr>
                <a:grpSpLocks/>
              </p:cNvGrpSpPr>
              <p:nvPr/>
            </p:nvGrpSpPr>
            <p:grpSpPr bwMode="auto">
              <a:xfrm>
                <a:off x="3202" y="2375"/>
                <a:ext cx="1406" cy="301"/>
                <a:chOff x="4982" y="9602"/>
                <a:chExt cx="3301" cy="432"/>
              </a:xfrm>
            </p:grpSpPr>
            <p:sp>
              <p:nvSpPr>
                <p:cNvPr id="148" name="Rectangle 64"/>
                <p:cNvSpPr>
                  <a:spLocks noChangeArrowheads="1"/>
                </p:cNvSpPr>
                <p:nvPr/>
              </p:nvSpPr>
              <p:spPr bwMode="auto">
                <a:xfrm>
                  <a:off x="4982" y="9602"/>
                  <a:ext cx="2005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Hung</a:t>
                  </a:r>
                </a:p>
              </p:txBody>
            </p:sp>
            <p:sp>
              <p:nvSpPr>
                <p:cNvPr id="149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47" name="Oval 66"/>
              <p:cNvSpPr>
                <a:spLocks noChangeArrowheads="1"/>
              </p:cNvSpPr>
              <p:nvPr/>
            </p:nvSpPr>
            <p:spPr bwMode="auto">
              <a:xfrm>
                <a:off x="4295" y="246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85" name="Group 8"/>
            <p:cNvGrpSpPr>
              <a:grpSpLocks/>
            </p:cNvGrpSpPr>
            <p:nvPr/>
          </p:nvGrpSpPr>
          <p:grpSpPr bwMode="auto">
            <a:xfrm>
              <a:off x="3071802" y="2293942"/>
              <a:ext cx="2238375" cy="928688"/>
              <a:chOff x="3022" y="1248"/>
              <a:chExt cx="1410" cy="585"/>
            </a:xfrm>
          </p:grpSpPr>
          <p:grpSp>
            <p:nvGrpSpPr>
              <p:cNvPr id="141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144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Bich</a:t>
                  </a:r>
                </a:p>
              </p:txBody>
            </p:sp>
            <p:sp>
              <p:nvSpPr>
                <p:cNvPr id="14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42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43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" name="Group 14"/>
            <p:cNvGrpSpPr>
              <a:grpSpLocks/>
            </p:cNvGrpSpPr>
            <p:nvPr/>
          </p:nvGrpSpPr>
          <p:grpSpPr bwMode="auto">
            <a:xfrm>
              <a:off x="3071804" y="5778505"/>
              <a:ext cx="2238376" cy="477837"/>
              <a:chOff x="3022" y="3443"/>
              <a:chExt cx="1410" cy="301"/>
            </a:xfrm>
          </p:grpSpPr>
          <p:grpSp>
            <p:nvGrpSpPr>
              <p:cNvPr id="137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139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Hong</a:t>
                  </a:r>
                </a:p>
              </p:txBody>
            </p:sp>
            <p:sp>
              <p:nvSpPr>
                <p:cNvPr id="14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38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96" name="Group 19"/>
            <p:cNvGrpSpPr>
              <a:grpSpLocks/>
            </p:cNvGrpSpPr>
            <p:nvPr/>
          </p:nvGrpSpPr>
          <p:grpSpPr bwMode="auto">
            <a:xfrm>
              <a:off x="3071804" y="3206755"/>
              <a:ext cx="2238376" cy="887412"/>
              <a:chOff x="3022" y="1823"/>
              <a:chExt cx="1410" cy="559"/>
            </a:xfrm>
          </p:grpSpPr>
          <p:grpSp>
            <p:nvGrpSpPr>
              <p:cNvPr id="132" name="Group 2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135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Giang</a:t>
                  </a:r>
                </a:p>
              </p:txBody>
            </p:sp>
            <p:sp>
              <p:nvSpPr>
                <p:cNvPr id="13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33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34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" name="Line 31"/>
            <p:cNvSpPr>
              <a:spLocks noChangeShapeType="1"/>
            </p:cNvSpPr>
            <p:nvPr/>
          </p:nvSpPr>
          <p:spPr bwMode="auto">
            <a:xfrm>
              <a:off x="4905365" y="4427914"/>
              <a:ext cx="0" cy="50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8" name="Group 32"/>
            <p:cNvGrpSpPr>
              <a:grpSpLocks/>
            </p:cNvGrpSpPr>
            <p:nvPr/>
          </p:nvGrpSpPr>
          <p:grpSpPr bwMode="auto">
            <a:xfrm>
              <a:off x="3071805" y="4911736"/>
              <a:ext cx="2238376" cy="877888"/>
              <a:chOff x="3022" y="2897"/>
              <a:chExt cx="1410" cy="553"/>
            </a:xfrm>
          </p:grpSpPr>
          <p:grpSp>
            <p:nvGrpSpPr>
              <p:cNvPr id="111" name="Group 33"/>
              <p:cNvGrpSpPr>
                <a:grpSpLocks/>
              </p:cNvGrpSpPr>
              <p:nvPr/>
            </p:nvGrpSpPr>
            <p:grpSpPr bwMode="auto">
              <a:xfrm>
                <a:off x="3022" y="2897"/>
                <a:ext cx="1410" cy="302"/>
                <a:chOff x="4973" y="9601"/>
                <a:chExt cx="3310" cy="433"/>
              </a:xfrm>
            </p:grpSpPr>
            <p:sp>
              <p:nvSpPr>
                <p:cNvPr id="125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1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Thanh</a:t>
                  </a:r>
                </a:p>
              </p:txBody>
            </p:sp>
            <p:sp>
              <p:nvSpPr>
                <p:cNvPr id="13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16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20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" name="Group 38"/>
            <p:cNvGrpSpPr>
              <a:grpSpLocks/>
            </p:cNvGrpSpPr>
            <p:nvPr/>
          </p:nvGrpSpPr>
          <p:grpSpPr bwMode="auto">
            <a:xfrm>
              <a:off x="5310177" y="1747845"/>
              <a:ext cx="1181100" cy="774701"/>
              <a:chOff x="4616" y="1440"/>
              <a:chExt cx="744" cy="488"/>
            </a:xfrm>
          </p:grpSpPr>
          <p:sp>
            <p:nvSpPr>
              <p:cNvPr id="101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102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06" name="Line 41"/>
              <p:cNvSpPr>
                <a:spLocks noChangeShapeType="1"/>
              </p:cNvSpPr>
              <p:nvPr/>
            </p:nvSpPr>
            <p:spPr bwMode="auto">
              <a:xfrm flipH="1">
                <a:off x="4616" y="1632"/>
                <a:ext cx="284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0" name="Down Arrow 149"/>
          <p:cNvSpPr/>
          <p:nvPr/>
        </p:nvSpPr>
        <p:spPr>
          <a:xfrm>
            <a:off x="683568" y="2316177"/>
            <a:ext cx="142876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5002338" y="1643050"/>
            <a:ext cx="928694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5002338" y="2571744"/>
            <a:ext cx="928694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611560" y="957282"/>
            <a:ext cx="3419475" cy="4508500"/>
            <a:chOff x="3071802" y="1747842"/>
            <a:chExt cx="3419475" cy="4508500"/>
          </a:xfrm>
        </p:grpSpPr>
        <p:grpSp>
          <p:nvGrpSpPr>
            <p:cNvPr id="81" name="Group 62"/>
            <p:cNvGrpSpPr>
              <a:grpSpLocks/>
            </p:cNvGrpSpPr>
            <p:nvPr/>
          </p:nvGrpSpPr>
          <p:grpSpPr bwMode="auto">
            <a:xfrm>
              <a:off x="3071804" y="4071942"/>
              <a:ext cx="2232026" cy="488950"/>
              <a:chOff x="3202" y="2375"/>
              <a:chExt cx="1406" cy="301"/>
            </a:xfrm>
          </p:grpSpPr>
          <p:grpSp>
            <p:nvGrpSpPr>
              <p:cNvPr id="123" name="Group 63"/>
              <p:cNvGrpSpPr>
                <a:grpSpLocks/>
              </p:cNvGrpSpPr>
              <p:nvPr/>
            </p:nvGrpSpPr>
            <p:grpSpPr bwMode="auto">
              <a:xfrm>
                <a:off x="3202" y="2375"/>
                <a:ext cx="1406" cy="301"/>
                <a:chOff x="4982" y="9602"/>
                <a:chExt cx="3301" cy="432"/>
              </a:xfrm>
            </p:grpSpPr>
            <p:sp>
              <p:nvSpPr>
                <p:cNvPr id="126" name="Rectangle 64"/>
                <p:cNvSpPr>
                  <a:spLocks noChangeArrowheads="1"/>
                </p:cNvSpPr>
                <p:nvPr/>
              </p:nvSpPr>
              <p:spPr bwMode="auto">
                <a:xfrm>
                  <a:off x="4982" y="9602"/>
                  <a:ext cx="2005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Hung</a:t>
                  </a:r>
                </a:p>
              </p:txBody>
            </p:sp>
            <p:sp>
              <p:nvSpPr>
                <p:cNvPr id="127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24" name="Oval 66"/>
              <p:cNvSpPr>
                <a:spLocks noChangeArrowheads="1"/>
              </p:cNvSpPr>
              <p:nvPr/>
            </p:nvSpPr>
            <p:spPr bwMode="auto">
              <a:xfrm>
                <a:off x="4295" y="246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82" name="Group 8"/>
            <p:cNvGrpSpPr>
              <a:grpSpLocks/>
            </p:cNvGrpSpPr>
            <p:nvPr/>
          </p:nvGrpSpPr>
          <p:grpSpPr bwMode="auto">
            <a:xfrm>
              <a:off x="3071802" y="2293942"/>
              <a:ext cx="2238375" cy="928688"/>
              <a:chOff x="3022" y="1248"/>
              <a:chExt cx="1410" cy="585"/>
            </a:xfrm>
          </p:grpSpPr>
          <p:grpSp>
            <p:nvGrpSpPr>
              <p:cNvPr id="117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121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Bich</a:t>
                  </a:r>
                </a:p>
              </p:txBody>
            </p:sp>
            <p:sp>
              <p:nvSpPr>
                <p:cNvPr id="1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18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19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3" name="Group 14"/>
            <p:cNvGrpSpPr>
              <a:grpSpLocks/>
            </p:cNvGrpSpPr>
            <p:nvPr/>
          </p:nvGrpSpPr>
          <p:grpSpPr bwMode="auto">
            <a:xfrm>
              <a:off x="3071804" y="5778505"/>
              <a:ext cx="2238376" cy="477837"/>
              <a:chOff x="3022" y="3443"/>
              <a:chExt cx="1410" cy="301"/>
            </a:xfrm>
          </p:grpSpPr>
          <p:grpSp>
            <p:nvGrpSpPr>
              <p:cNvPr id="112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114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 u="sng">
                      <a:cs typeface="Arial" charset="0"/>
                    </a:rPr>
                    <a:t>Giang</a:t>
                  </a:r>
                </a:p>
              </p:txBody>
            </p:sp>
            <p:sp>
              <p:nvSpPr>
                <p:cNvPr id="1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13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84" name="Group 19"/>
            <p:cNvGrpSpPr>
              <a:grpSpLocks/>
            </p:cNvGrpSpPr>
            <p:nvPr/>
          </p:nvGrpSpPr>
          <p:grpSpPr bwMode="auto">
            <a:xfrm>
              <a:off x="3071804" y="3206755"/>
              <a:ext cx="2238376" cy="887412"/>
              <a:chOff x="3022" y="1823"/>
              <a:chExt cx="1410" cy="559"/>
            </a:xfrm>
          </p:grpSpPr>
          <p:grpSp>
            <p:nvGrpSpPr>
              <p:cNvPr id="105" name="Group 2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109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Hong</a:t>
                  </a:r>
                </a:p>
              </p:txBody>
            </p:sp>
            <p:sp>
              <p:nvSpPr>
                <p:cNvPr id="11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07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08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" name="Line 31"/>
            <p:cNvSpPr>
              <a:spLocks noChangeShapeType="1"/>
            </p:cNvSpPr>
            <p:nvPr/>
          </p:nvSpPr>
          <p:spPr bwMode="auto">
            <a:xfrm>
              <a:off x="4905365" y="4427914"/>
              <a:ext cx="0" cy="50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8" name="Group 32"/>
            <p:cNvGrpSpPr>
              <a:grpSpLocks/>
            </p:cNvGrpSpPr>
            <p:nvPr/>
          </p:nvGrpSpPr>
          <p:grpSpPr bwMode="auto">
            <a:xfrm>
              <a:off x="3071805" y="4911736"/>
              <a:ext cx="2238376" cy="877888"/>
              <a:chOff x="3022" y="2897"/>
              <a:chExt cx="1410" cy="553"/>
            </a:xfrm>
          </p:grpSpPr>
          <p:grpSp>
            <p:nvGrpSpPr>
              <p:cNvPr id="93" name="Group 33"/>
              <p:cNvGrpSpPr>
                <a:grpSpLocks/>
              </p:cNvGrpSpPr>
              <p:nvPr/>
            </p:nvGrpSpPr>
            <p:grpSpPr bwMode="auto">
              <a:xfrm>
                <a:off x="3022" y="2897"/>
                <a:ext cx="1410" cy="302"/>
                <a:chOff x="4973" y="9601"/>
                <a:chExt cx="3310" cy="433"/>
              </a:xfrm>
            </p:grpSpPr>
            <p:sp>
              <p:nvSpPr>
                <p:cNvPr id="103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1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Thanh</a:t>
                  </a:r>
                </a:p>
              </p:txBody>
            </p:sp>
            <p:sp>
              <p:nvSpPr>
                <p:cNvPr id="10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94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00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9" name="Group 38"/>
            <p:cNvGrpSpPr>
              <a:grpSpLocks/>
            </p:cNvGrpSpPr>
            <p:nvPr/>
          </p:nvGrpSpPr>
          <p:grpSpPr bwMode="auto">
            <a:xfrm>
              <a:off x="5310177" y="1747845"/>
              <a:ext cx="1181100" cy="774701"/>
              <a:chOff x="4616" y="1440"/>
              <a:chExt cx="744" cy="488"/>
            </a:xfrm>
          </p:grpSpPr>
          <p:sp>
            <p:nvSpPr>
              <p:cNvPr id="90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91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92" name="Line 41"/>
              <p:cNvSpPr>
                <a:spLocks noChangeShapeType="1"/>
              </p:cNvSpPr>
              <p:nvPr/>
            </p:nvSpPr>
            <p:spPr bwMode="auto">
              <a:xfrm flipH="1">
                <a:off x="4616" y="1632"/>
                <a:ext cx="284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594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24936" cy="52628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Sắp theo tên, tăng dần = pp lựa chọn</a:t>
            </a:r>
            <a:endParaRPr lang="en-US" sz="1800" b="1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8" name="Group 94"/>
          <p:cNvGrpSpPr/>
          <p:nvPr/>
        </p:nvGrpSpPr>
        <p:grpSpPr>
          <a:xfrm>
            <a:off x="4779002" y="1071546"/>
            <a:ext cx="3419475" cy="4508500"/>
            <a:chOff x="3071802" y="1747842"/>
            <a:chExt cx="3419475" cy="4508500"/>
          </a:xfrm>
        </p:grpSpPr>
        <p:grpSp>
          <p:nvGrpSpPr>
            <p:cNvPr id="79" name="Group 62"/>
            <p:cNvGrpSpPr>
              <a:grpSpLocks/>
            </p:cNvGrpSpPr>
            <p:nvPr/>
          </p:nvGrpSpPr>
          <p:grpSpPr bwMode="auto">
            <a:xfrm>
              <a:off x="3071804" y="4071942"/>
              <a:ext cx="2232026" cy="488950"/>
              <a:chOff x="3202" y="2375"/>
              <a:chExt cx="1406" cy="301"/>
            </a:xfrm>
          </p:grpSpPr>
          <p:grpSp>
            <p:nvGrpSpPr>
              <p:cNvPr id="146" name="Group 63"/>
              <p:cNvGrpSpPr>
                <a:grpSpLocks/>
              </p:cNvGrpSpPr>
              <p:nvPr/>
            </p:nvGrpSpPr>
            <p:grpSpPr bwMode="auto">
              <a:xfrm>
                <a:off x="3202" y="2375"/>
                <a:ext cx="1406" cy="301"/>
                <a:chOff x="4982" y="9602"/>
                <a:chExt cx="3301" cy="432"/>
              </a:xfrm>
            </p:grpSpPr>
            <p:sp>
              <p:nvSpPr>
                <p:cNvPr id="148" name="Rectangle 64"/>
                <p:cNvSpPr>
                  <a:spLocks noChangeArrowheads="1"/>
                </p:cNvSpPr>
                <p:nvPr/>
              </p:nvSpPr>
              <p:spPr bwMode="auto">
                <a:xfrm>
                  <a:off x="4982" y="9602"/>
                  <a:ext cx="2005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Hong</a:t>
                  </a:r>
                </a:p>
              </p:txBody>
            </p:sp>
            <p:sp>
              <p:nvSpPr>
                <p:cNvPr id="149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47" name="Oval 66"/>
              <p:cNvSpPr>
                <a:spLocks noChangeArrowheads="1"/>
              </p:cNvSpPr>
              <p:nvPr/>
            </p:nvSpPr>
            <p:spPr bwMode="auto">
              <a:xfrm>
                <a:off x="4295" y="246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85" name="Group 8"/>
            <p:cNvGrpSpPr>
              <a:grpSpLocks/>
            </p:cNvGrpSpPr>
            <p:nvPr/>
          </p:nvGrpSpPr>
          <p:grpSpPr bwMode="auto">
            <a:xfrm>
              <a:off x="3071802" y="2293942"/>
              <a:ext cx="2238375" cy="928688"/>
              <a:chOff x="3022" y="1248"/>
              <a:chExt cx="1410" cy="585"/>
            </a:xfrm>
          </p:grpSpPr>
          <p:grpSp>
            <p:nvGrpSpPr>
              <p:cNvPr id="141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144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Bich</a:t>
                  </a:r>
                </a:p>
              </p:txBody>
            </p:sp>
            <p:sp>
              <p:nvSpPr>
                <p:cNvPr id="14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42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43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" name="Group 14"/>
            <p:cNvGrpSpPr>
              <a:grpSpLocks/>
            </p:cNvGrpSpPr>
            <p:nvPr/>
          </p:nvGrpSpPr>
          <p:grpSpPr bwMode="auto">
            <a:xfrm>
              <a:off x="3071804" y="5778505"/>
              <a:ext cx="2238376" cy="477837"/>
              <a:chOff x="3022" y="3443"/>
              <a:chExt cx="1410" cy="301"/>
            </a:xfrm>
          </p:grpSpPr>
          <p:grpSp>
            <p:nvGrpSpPr>
              <p:cNvPr id="137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139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Hung</a:t>
                  </a:r>
                </a:p>
              </p:txBody>
            </p:sp>
            <p:sp>
              <p:nvSpPr>
                <p:cNvPr id="14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38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96" name="Group 19"/>
            <p:cNvGrpSpPr>
              <a:grpSpLocks/>
            </p:cNvGrpSpPr>
            <p:nvPr/>
          </p:nvGrpSpPr>
          <p:grpSpPr bwMode="auto">
            <a:xfrm>
              <a:off x="3071804" y="3206755"/>
              <a:ext cx="2238376" cy="887412"/>
              <a:chOff x="3022" y="1823"/>
              <a:chExt cx="1410" cy="559"/>
            </a:xfrm>
          </p:grpSpPr>
          <p:grpSp>
            <p:nvGrpSpPr>
              <p:cNvPr id="132" name="Group 2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135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Giang</a:t>
                  </a:r>
                </a:p>
              </p:txBody>
            </p:sp>
            <p:sp>
              <p:nvSpPr>
                <p:cNvPr id="13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33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34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" name="Line 31"/>
            <p:cNvSpPr>
              <a:spLocks noChangeShapeType="1"/>
            </p:cNvSpPr>
            <p:nvPr/>
          </p:nvSpPr>
          <p:spPr bwMode="auto">
            <a:xfrm>
              <a:off x="4905365" y="4427914"/>
              <a:ext cx="0" cy="50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8" name="Group 32"/>
            <p:cNvGrpSpPr>
              <a:grpSpLocks/>
            </p:cNvGrpSpPr>
            <p:nvPr/>
          </p:nvGrpSpPr>
          <p:grpSpPr bwMode="auto">
            <a:xfrm>
              <a:off x="3071805" y="4911736"/>
              <a:ext cx="2238376" cy="877888"/>
              <a:chOff x="3022" y="2897"/>
              <a:chExt cx="1410" cy="553"/>
            </a:xfrm>
          </p:grpSpPr>
          <p:grpSp>
            <p:nvGrpSpPr>
              <p:cNvPr id="111" name="Group 33"/>
              <p:cNvGrpSpPr>
                <a:grpSpLocks/>
              </p:cNvGrpSpPr>
              <p:nvPr/>
            </p:nvGrpSpPr>
            <p:grpSpPr bwMode="auto">
              <a:xfrm>
                <a:off x="3022" y="2897"/>
                <a:ext cx="1410" cy="302"/>
                <a:chOff x="4973" y="9601"/>
                <a:chExt cx="3310" cy="433"/>
              </a:xfrm>
            </p:grpSpPr>
            <p:sp>
              <p:nvSpPr>
                <p:cNvPr id="125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1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Thanh</a:t>
                  </a:r>
                </a:p>
              </p:txBody>
            </p:sp>
            <p:sp>
              <p:nvSpPr>
                <p:cNvPr id="13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16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20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" name="Group 38"/>
            <p:cNvGrpSpPr>
              <a:grpSpLocks/>
            </p:cNvGrpSpPr>
            <p:nvPr/>
          </p:nvGrpSpPr>
          <p:grpSpPr bwMode="auto">
            <a:xfrm>
              <a:off x="5310177" y="1747845"/>
              <a:ext cx="1181100" cy="774701"/>
              <a:chOff x="4616" y="1440"/>
              <a:chExt cx="744" cy="488"/>
            </a:xfrm>
          </p:grpSpPr>
          <p:sp>
            <p:nvSpPr>
              <p:cNvPr id="101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102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06" name="Line 41"/>
              <p:cNvSpPr>
                <a:spLocks noChangeShapeType="1"/>
              </p:cNvSpPr>
              <p:nvPr/>
            </p:nvSpPr>
            <p:spPr bwMode="auto">
              <a:xfrm flipH="1">
                <a:off x="4616" y="1632"/>
                <a:ext cx="284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0" name="Down Arrow 149"/>
          <p:cNvSpPr/>
          <p:nvPr/>
        </p:nvSpPr>
        <p:spPr>
          <a:xfrm>
            <a:off x="755576" y="3289238"/>
            <a:ext cx="142876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993316" y="1643050"/>
            <a:ext cx="928694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993316" y="2571744"/>
            <a:ext cx="928694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2397184" y="5949279"/>
            <a:ext cx="4191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Lần duyệt 3</a:t>
            </a:r>
          </a:p>
        </p:txBody>
      </p:sp>
      <p:grpSp>
        <p:nvGrpSpPr>
          <p:cNvPr id="80" name="Group 94"/>
          <p:cNvGrpSpPr/>
          <p:nvPr/>
        </p:nvGrpSpPr>
        <p:grpSpPr>
          <a:xfrm>
            <a:off x="720477" y="1071546"/>
            <a:ext cx="3419475" cy="4508500"/>
            <a:chOff x="3071802" y="1747842"/>
            <a:chExt cx="3419475" cy="4508500"/>
          </a:xfrm>
        </p:grpSpPr>
        <p:grpSp>
          <p:nvGrpSpPr>
            <p:cNvPr id="81" name="Group 62"/>
            <p:cNvGrpSpPr>
              <a:grpSpLocks/>
            </p:cNvGrpSpPr>
            <p:nvPr/>
          </p:nvGrpSpPr>
          <p:grpSpPr bwMode="auto">
            <a:xfrm>
              <a:off x="3071804" y="4071942"/>
              <a:ext cx="2232026" cy="488950"/>
              <a:chOff x="3202" y="2375"/>
              <a:chExt cx="1406" cy="301"/>
            </a:xfrm>
          </p:grpSpPr>
          <p:grpSp>
            <p:nvGrpSpPr>
              <p:cNvPr id="123" name="Group 63"/>
              <p:cNvGrpSpPr>
                <a:grpSpLocks/>
              </p:cNvGrpSpPr>
              <p:nvPr/>
            </p:nvGrpSpPr>
            <p:grpSpPr bwMode="auto">
              <a:xfrm>
                <a:off x="3202" y="2375"/>
                <a:ext cx="1406" cy="301"/>
                <a:chOff x="4982" y="9602"/>
                <a:chExt cx="3301" cy="432"/>
              </a:xfrm>
            </p:grpSpPr>
            <p:sp>
              <p:nvSpPr>
                <p:cNvPr id="126" name="Rectangle 64"/>
                <p:cNvSpPr>
                  <a:spLocks noChangeArrowheads="1"/>
                </p:cNvSpPr>
                <p:nvPr/>
              </p:nvSpPr>
              <p:spPr bwMode="auto">
                <a:xfrm>
                  <a:off x="4982" y="9602"/>
                  <a:ext cx="2005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Hung</a:t>
                  </a:r>
                </a:p>
              </p:txBody>
            </p:sp>
            <p:sp>
              <p:nvSpPr>
                <p:cNvPr id="127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24" name="Oval 66"/>
              <p:cNvSpPr>
                <a:spLocks noChangeArrowheads="1"/>
              </p:cNvSpPr>
              <p:nvPr/>
            </p:nvSpPr>
            <p:spPr bwMode="auto">
              <a:xfrm>
                <a:off x="4295" y="246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82" name="Group 8"/>
            <p:cNvGrpSpPr>
              <a:grpSpLocks/>
            </p:cNvGrpSpPr>
            <p:nvPr/>
          </p:nvGrpSpPr>
          <p:grpSpPr bwMode="auto">
            <a:xfrm>
              <a:off x="3071802" y="2293942"/>
              <a:ext cx="2238375" cy="928688"/>
              <a:chOff x="3022" y="1248"/>
              <a:chExt cx="1410" cy="585"/>
            </a:xfrm>
          </p:grpSpPr>
          <p:grpSp>
            <p:nvGrpSpPr>
              <p:cNvPr id="117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121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Bich</a:t>
                  </a:r>
                </a:p>
              </p:txBody>
            </p:sp>
            <p:sp>
              <p:nvSpPr>
                <p:cNvPr id="1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18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19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3" name="Group 14"/>
            <p:cNvGrpSpPr>
              <a:grpSpLocks/>
            </p:cNvGrpSpPr>
            <p:nvPr/>
          </p:nvGrpSpPr>
          <p:grpSpPr bwMode="auto">
            <a:xfrm>
              <a:off x="3071804" y="5778505"/>
              <a:ext cx="2238376" cy="477837"/>
              <a:chOff x="3022" y="3443"/>
              <a:chExt cx="1410" cy="301"/>
            </a:xfrm>
          </p:grpSpPr>
          <p:grpSp>
            <p:nvGrpSpPr>
              <p:cNvPr id="112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114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 u="sng">
                      <a:cs typeface="Arial" charset="0"/>
                    </a:rPr>
                    <a:t>Hong</a:t>
                  </a:r>
                </a:p>
              </p:txBody>
            </p:sp>
            <p:sp>
              <p:nvSpPr>
                <p:cNvPr id="1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13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84" name="Group 19"/>
            <p:cNvGrpSpPr>
              <a:grpSpLocks/>
            </p:cNvGrpSpPr>
            <p:nvPr/>
          </p:nvGrpSpPr>
          <p:grpSpPr bwMode="auto">
            <a:xfrm>
              <a:off x="3071804" y="3206755"/>
              <a:ext cx="2238376" cy="887412"/>
              <a:chOff x="3022" y="1823"/>
              <a:chExt cx="1410" cy="559"/>
            </a:xfrm>
          </p:grpSpPr>
          <p:grpSp>
            <p:nvGrpSpPr>
              <p:cNvPr id="105" name="Group 2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109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Giang</a:t>
                  </a:r>
                </a:p>
              </p:txBody>
            </p:sp>
            <p:sp>
              <p:nvSpPr>
                <p:cNvPr id="11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07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08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" name="Line 31"/>
            <p:cNvSpPr>
              <a:spLocks noChangeShapeType="1"/>
            </p:cNvSpPr>
            <p:nvPr/>
          </p:nvSpPr>
          <p:spPr bwMode="auto">
            <a:xfrm>
              <a:off x="4905365" y="4427914"/>
              <a:ext cx="0" cy="50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8" name="Group 32"/>
            <p:cNvGrpSpPr>
              <a:grpSpLocks/>
            </p:cNvGrpSpPr>
            <p:nvPr/>
          </p:nvGrpSpPr>
          <p:grpSpPr bwMode="auto">
            <a:xfrm>
              <a:off x="3071805" y="4911736"/>
              <a:ext cx="2238376" cy="877888"/>
              <a:chOff x="3022" y="2897"/>
              <a:chExt cx="1410" cy="553"/>
            </a:xfrm>
          </p:grpSpPr>
          <p:grpSp>
            <p:nvGrpSpPr>
              <p:cNvPr id="93" name="Group 33"/>
              <p:cNvGrpSpPr>
                <a:grpSpLocks/>
              </p:cNvGrpSpPr>
              <p:nvPr/>
            </p:nvGrpSpPr>
            <p:grpSpPr bwMode="auto">
              <a:xfrm>
                <a:off x="3022" y="2897"/>
                <a:ext cx="1410" cy="302"/>
                <a:chOff x="4973" y="9601"/>
                <a:chExt cx="3310" cy="433"/>
              </a:xfrm>
            </p:grpSpPr>
            <p:sp>
              <p:nvSpPr>
                <p:cNvPr id="103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1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Thanh</a:t>
                  </a:r>
                </a:p>
              </p:txBody>
            </p:sp>
            <p:sp>
              <p:nvSpPr>
                <p:cNvPr id="10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94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00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9" name="Group 38"/>
            <p:cNvGrpSpPr>
              <a:grpSpLocks/>
            </p:cNvGrpSpPr>
            <p:nvPr/>
          </p:nvGrpSpPr>
          <p:grpSpPr bwMode="auto">
            <a:xfrm>
              <a:off x="5310177" y="1747845"/>
              <a:ext cx="1181100" cy="774701"/>
              <a:chOff x="4616" y="1440"/>
              <a:chExt cx="744" cy="488"/>
            </a:xfrm>
          </p:grpSpPr>
          <p:sp>
            <p:nvSpPr>
              <p:cNvPr id="90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91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92" name="Line 41"/>
              <p:cNvSpPr>
                <a:spLocks noChangeShapeType="1"/>
              </p:cNvSpPr>
              <p:nvPr/>
            </p:nvSpPr>
            <p:spPr bwMode="auto">
              <a:xfrm flipH="1">
                <a:off x="4616" y="1632"/>
                <a:ext cx="284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8" name="Oval 127"/>
          <p:cNvSpPr/>
          <p:nvPr/>
        </p:nvSpPr>
        <p:spPr>
          <a:xfrm>
            <a:off x="4992514" y="3432114"/>
            <a:ext cx="928694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1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24936" cy="52628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Sắp theo tên, tăng dần = pp lựa chọn</a:t>
            </a:r>
            <a:endParaRPr lang="en-US" sz="1800" b="1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8" name="Group 94"/>
          <p:cNvGrpSpPr/>
          <p:nvPr/>
        </p:nvGrpSpPr>
        <p:grpSpPr>
          <a:xfrm>
            <a:off x="4779002" y="1071546"/>
            <a:ext cx="3419475" cy="4508500"/>
            <a:chOff x="3071802" y="1747842"/>
            <a:chExt cx="3419475" cy="4508500"/>
          </a:xfrm>
        </p:grpSpPr>
        <p:grpSp>
          <p:nvGrpSpPr>
            <p:cNvPr id="79" name="Group 62"/>
            <p:cNvGrpSpPr>
              <a:grpSpLocks/>
            </p:cNvGrpSpPr>
            <p:nvPr/>
          </p:nvGrpSpPr>
          <p:grpSpPr bwMode="auto">
            <a:xfrm>
              <a:off x="3071804" y="4071942"/>
              <a:ext cx="2232026" cy="488950"/>
              <a:chOff x="3202" y="2375"/>
              <a:chExt cx="1406" cy="301"/>
            </a:xfrm>
          </p:grpSpPr>
          <p:grpSp>
            <p:nvGrpSpPr>
              <p:cNvPr id="146" name="Group 63"/>
              <p:cNvGrpSpPr>
                <a:grpSpLocks/>
              </p:cNvGrpSpPr>
              <p:nvPr/>
            </p:nvGrpSpPr>
            <p:grpSpPr bwMode="auto">
              <a:xfrm>
                <a:off x="3202" y="2375"/>
                <a:ext cx="1406" cy="301"/>
                <a:chOff x="4982" y="9602"/>
                <a:chExt cx="3301" cy="432"/>
              </a:xfrm>
            </p:grpSpPr>
            <p:sp>
              <p:nvSpPr>
                <p:cNvPr id="148" name="Rectangle 64"/>
                <p:cNvSpPr>
                  <a:spLocks noChangeArrowheads="1"/>
                </p:cNvSpPr>
                <p:nvPr/>
              </p:nvSpPr>
              <p:spPr bwMode="auto">
                <a:xfrm>
                  <a:off x="4982" y="9602"/>
                  <a:ext cx="2005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Hong</a:t>
                  </a:r>
                </a:p>
              </p:txBody>
            </p:sp>
            <p:sp>
              <p:nvSpPr>
                <p:cNvPr id="149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47" name="Oval 66"/>
              <p:cNvSpPr>
                <a:spLocks noChangeArrowheads="1"/>
              </p:cNvSpPr>
              <p:nvPr/>
            </p:nvSpPr>
            <p:spPr bwMode="auto">
              <a:xfrm>
                <a:off x="4295" y="246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85" name="Group 8"/>
            <p:cNvGrpSpPr>
              <a:grpSpLocks/>
            </p:cNvGrpSpPr>
            <p:nvPr/>
          </p:nvGrpSpPr>
          <p:grpSpPr bwMode="auto">
            <a:xfrm>
              <a:off x="3071802" y="2293942"/>
              <a:ext cx="2238375" cy="928688"/>
              <a:chOff x="3022" y="1248"/>
              <a:chExt cx="1410" cy="585"/>
            </a:xfrm>
          </p:grpSpPr>
          <p:grpSp>
            <p:nvGrpSpPr>
              <p:cNvPr id="141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144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Bich</a:t>
                  </a:r>
                </a:p>
              </p:txBody>
            </p:sp>
            <p:sp>
              <p:nvSpPr>
                <p:cNvPr id="14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42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43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" name="Group 14"/>
            <p:cNvGrpSpPr>
              <a:grpSpLocks/>
            </p:cNvGrpSpPr>
            <p:nvPr/>
          </p:nvGrpSpPr>
          <p:grpSpPr bwMode="auto">
            <a:xfrm>
              <a:off x="3071804" y="5778505"/>
              <a:ext cx="2238376" cy="477837"/>
              <a:chOff x="3022" y="3443"/>
              <a:chExt cx="1410" cy="301"/>
            </a:xfrm>
          </p:grpSpPr>
          <p:grpSp>
            <p:nvGrpSpPr>
              <p:cNvPr id="137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139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Thanh</a:t>
                  </a:r>
                </a:p>
              </p:txBody>
            </p:sp>
            <p:sp>
              <p:nvSpPr>
                <p:cNvPr id="14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38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96" name="Group 19"/>
            <p:cNvGrpSpPr>
              <a:grpSpLocks/>
            </p:cNvGrpSpPr>
            <p:nvPr/>
          </p:nvGrpSpPr>
          <p:grpSpPr bwMode="auto">
            <a:xfrm>
              <a:off x="3071804" y="3206755"/>
              <a:ext cx="2238376" cy="887412"/>
              <a:chOff x="3022" y="1823"/>
              <a:chExt cx="1410" cy="559"/>
            </a:xfrm>
          </p:grpSpPr>
          <p:grpSp>
            <p:nvGrpSpPr>
              <p:cNvPr id="132" name="Group 2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135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Giang</a:t>
                  </a:r>
                </a:p>
              </p:txBody>
            </p:sp>
            <p:sp>
              <p:nvSpPr>
                <p:cNvPr id="13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33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34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" name="Line 31"/>
            <p:cNvSpPr>
              <a:spLocks noChangeShapeType="1"/>
            </p:cNvSpPr>
            <p:nvPr/>
          </p:nvSpPr>
          <p:spPr bwMode="auto">
            <a:xfrm>
              <a:off x="4905365" y="4427914"/>
              <a:ext cx="0" cy="50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8" name="Group 32"/>
            <p:cNvGrpSpPr>
              <a:grpSpLocks/>
            </p:cNvGrpSpPr>
            <p:nvPr/>
          </p:nvGrpSpPr>
          <p:grpSpPr bwMode="auto">
            <a:xfrm>
              <a:off x="3071805" y="4911736"/>
              <a:ext cx="2238376" cy="877888"/>
              <a:chOff x="3022" y="2897"/>
              <a:chExt cx="1410" cy="553"/>
            </a:xfrm>
          </p:grpSpPr>
          <p:grpSp>
            <p:nvGrpSpPr>
              <p:cNvPr id="111" name="Group 33"/>
              <p:cNvGrpSpPr>
                <a:grpSpLocks/>
              </p:cNvGrpSpPr>
              <p:nvPr/>
            </p:nvGrpSpPr>
            <p:grpSpPr bwMode="auto">
              <a:xfrm>
                <a:off x="3022" y="2897"/>
                <a:ext cx="1410" cy="302"/>
                <a:chOff x="4973" y="9601"/>
                <a:chExt cx="3310" cy="433"/>
              </a:xfrm>
            </p:grpSpPr>
            <p:sp>
              <p:nvSpPr>
                <p:cNvPr id="125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1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Hung</a:t>
                  </a:r>
                </a:p>
              </p:txBody>
            </p:sp>
            <p:sp>
              <p:nvSpPr>
                <p:cNvPr id="13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16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20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" name="Group 38"/>
            <p:cNvGrpSpPr>
              <a:grpSpLocks/>
            </p:cNvGrpSpPr>
            <p:nvPr/>
          </p:nvGrpSpPr>
          <p:grpSpPr bwMode="auto">
            <a:xfrm>
              <a:off x="5310177" y="1747845"/>
              <a:ext cx="1181100" cy="774701"/>
              <a:chOff x="4616" y="1440"/>
              <a:chExt cx="744" cy="488"/>
            </a:xfrm>
          </p:grpSpPr>
          <p:sp>
            <p:nvSpPr>
              <p:cNvPr id="101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102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06" name="Line 41"/>
              <p:cNvSpPr>
                <a:spLocks noChangeShapeType="1"/>
              </p:cNvSpPr>
              <p:nvPr/>
            </p:nvSpPr>
            <p:spPr bwMode="auto">
              <a:xfrm flipH="1">
                <a:off x="4616" y="1632"/>
                <a:ext cx="284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0" name="Down Arrow 149"/>
          <p:cNvSpPr/>
          <p:nvPr/>
        </p:nvSpPr>
        <p:spPr>
          <a:xfrm>
            <a:off x="827014" y="4117409"/>
            <a:ext cx="142876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993316" y="1643050"/>
            <a:ext cx="928694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993316" y="2571744"/>
            <a:ext cx="928694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2397184" y="5949279"/>
            <a:ext cx="4191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Lần duyệt 4</a:t>
            </a:r>
          </a:p>
        </p:txBody>
      </p:sp>
      <p:sp>
        <p:nvSpPr>
          <p:cNvPr id="128" name="Oval 127"/>
          <p:cNvSpPr/>
          <p:nvPr/>
        </p:nvSpPr>
        <p:spPr>
          <a:xfrm>
            <a:off x="4992514" y="3432114"/>
            <a:ext cx="928694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94"/>
          <p:cNvGrpSpPr/>
          <p:nvPr/>
        </p:nvGrpSpPr>
        <p:grpSpPr>
          <a:xfrm>
            <a:off x="720477" y="1071546"/>
            <a:ext cx="3419475" cy="4508500"/>
            <a:chOff x="3071802" y="1747842"/>
            <a:chExt cx="3419475" cy="4508500"/>
          </a:xfrm>
        </p:grpSpPr>
        <p:grpSp>
          <p:nvGrpSpPr>
            <p:cNvPr id="77" name="Group 62"/>
            <p:cNvGrpSpPr>
              <a:grpSpLocks/>
            </p:cNvGrpSpPr>
            <p:nvPr/>
          </p:nvGrpSpPr>
          <p:grpSpPr bwMode="auto">
            <a:xfrm>
              <a:off x="3071804" y="4071942"/>
              <a:ext cx="2232026" cy="488950"/>
              <a:chOff x="3202" y="2375"/>
              <a:chExt cx="1406" cy="301"/>
            </a:xfrm>
          </p:grpSpPr>
          <p:grpSp>
            <p:nvGrpSpPr>
              <p:cNvPr id="179" name="Group 63"/>
              <p:cNvGrpSpPr>
                <a:grpSpLocks/>
              </p:cNvGrpSpPr>
              <p:nvPr/>
            </p:nvGrpSpPr>
            <p:grpSpPr bwMode="auto">
              <a:xfrm>
                <a:off x="3202" y="2375"/>
                <a:ext cx="1406" cy="301"/>
                <a:chOff x="4982" y="9602"/>
                <a:chExt cx="3301" cy="432"/>
              </a:xfrm>
            </p:grpSpPr>
            <p:sp>
              <p:nvSpPr>
                <p:cNvPr id="181" name="Rectangle 64"/>
                <p:cNvSpPr>
                  <a:spLocks noChangeArrowheads="1"/>
                </p:cNvSpPr>
                <p:nvPr/>
              </p:nvSpPr>
              <p:spPr bwMode="auto">
                <a:xfrm>
                  <a:off x="4982" y="9602"/>
                  <a:ext cx="2005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Hong</a:t>
                  </a:r>
                </a:p>
              </p:txBody>
            </p:sp>
            <p:sp>
              <p:nvSpPr>
                <p:cNvPr id="18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80" name="Oval 66"/>
              <p:cNvSpPr>
                <a:spLocks noChangeArrowheads="1"/>
              </p:cNvSpPr>
              <p:nvPr/>
            </p:nvSpPr>
            <p:spPr bwMode="auto">
              <a:xfrm>
                <a:off x="4295" y="246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86" name="Group 8"/>
            <p:cNvGrpSpPr>
              <a:grpSpLocks/>
            </p:cNvGrpSpPr>
            <p:nvPr/>
          </p:nvGrpSpPr>
          <p:grpSpPr bwMode="auto">
            <a:xfrm>
              <a:off x="3071802" y="2293942"/>
              <a:ext cx="2238375" cy="928688"/>
              <a:chOff x="3022" y="1248"/>
              <a:chExt cx="1410" cy="585"/>
            </a:xfrm>
          </p:grpSpPr>
          <p:grpSp>
            <p:nvGrpSpPr>
              <p:cNvPr id="174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177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Bich</a:t>
                  </a:r>
                </a:p>
              </p:txBody>
            </p:sp>
            <p:sp>
              <p:nvSpPr>
                <p:cNvPr id="17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75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76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9" name="Group 14"/>
            <p:cNvGrpSpPr>
              <a:grpSpLocks/>
            </p:cNvGrpSpPr>
            <p:nvPr/>
          </p:nvGrpSpPr>
          <p:grpSpPr bwMode="auto">
            <a:xfrm>
              <a:off x="3071804" y="5778505"/>
              <a:ext cx="2238376" cy="477837"/>
              <a:chOff x="3022" y="3443"/>
              <a:chExt cx="1410" cy="301"/>
            </a:xfrm>
          </p:grpSpPr>
          <p:grpSp>
            <p:nvGrpSpPr>
              <p:cNvPr id="170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172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 u="sng">
                      <a:cs typeface="Arial" charset="0"/>
                    </a:rPr>
                    <a:t>Hung</a:t>
                  </a:r>
                </a:p>
              </p:txBody>
            </p:sp>
            <p:sp>
              <p:nvSpPr>
                <p:cNvPr id="17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71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130" name="Group 19"/>
            <p:cNvGrpSpPr>
              <a:grpSpLocks/>
            </p:cNvGrpSpPr>
            <p:nvPr/>
          </p:nvGrpSpPr>
          <p:grpSpPr bwMode="auto">
            <a:xfrm>
              <a:off x="3071804" y="3206755"/>
              <a:ext cx="2238376" cy="887412"/>
              <a:chOff x="3022" y="1823"/>
              <a:chExt cx="1410" cy="559"/>
            </a:xfrm>
          </p:grpSpPr>
          <p:grpSp>
            <p:nvGrpSpPr>
              <p:cNvPr id="165" name="Group 2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168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Giang</a:t>
                  </a:r>
                </a:p>
              </p:txBody>
            </p:sp>
            <p:sp>
              <p:nvSpPr>
                <p:cNvPr id="16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66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67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" name="Line 31"/>
            <p:cNvSpPr>
              <a:spLocks noChangeShapeType="1"/>
            </p:cNvSpPr>
            <p:nvPr/>
          </p:nvSpPr>
          <p:spPr bwMode="auto">
            <a:xfrm>
              <a:off x="4905365" y="4427914"/>
              <a:ext cx="0" cy="50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5" name="Group 32"/>
            <p:cNvGrpSpPr>
              <a:grpSpLocks/>
            </p:cNvGrpSpPr>
            <p:nvPr/>
          </p:nvGrpSpPr>
          <p:grpSpPr bwMode="auto">
            <a:xfrm>
              <a:off x="3071805" y="4911736"/>
              <a:ext cx="2238376" cy="877888"/>
              <a:chOff x="3022" y="2897"/>
              <a:chExt cx="1410" cy="553"/>
            </a:xfrm>
          </p:grpSpPr>
          <p:grpSp>
            <p:nvGrpSpPr>
              <p:cNvPr id="160" name="Group 33"/>
              <p:cNvGrpSpPr>
                <a:grpSpLocks/>
              </p:cNvGrpSpPr>
              <p:nvPr/>
            </p:nvGrpSpPr>
            <p:grpSpPr bwMode="auto">
              <a:xfrm>
                <a:off x="3022" y="2897"/>
                <a:ext cx="1410" cy="302"/>
                <a:chOff x="4973" y="9601"/>
                <a:chExt cx="3310" cy="433"/>
              </a:xfrm>
            </p:grpSpPr>
            <p:sp>
              <p:nvSpPr>
                <p:cNvPr id="163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1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Thanh</a:t>
                  </a:r>
                </a:p>
              </p:txBody>
            </p:sp>
            <p:sp>
              <p:nvSpPr>
                <p:cNvPr id="16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61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62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6" name="Group 38"/>
            <p:cNvGrpSpPr>
              <a:grpSpLocks/>
            </p:cNvGrpSpPr>
            <p:nvPr/>
          </p:nvGrpSpPr>
          <p:grpSpPr bwMode="auto">
            <a:xfrm>
              <a:off x="5310177" y="1747845"/>
              <a:ext cx="1181100" cy="774701"/>
              <a:chOff x="4616" y="1440"/>
              <a:chExt cx="744" cy="488"/>
            </a:xfrm>
          </p:grpSpPr>
          <p:sp>
            <p:nvSpPr>
              <p:cNvPr id="157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158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59" name="Line 41"/>
              <p:cNvSpPr>
                <a:spLocks noChangeShapeType="1"/>
              </p:cNvSpPr>
              <p:nvPr/>
            </p:nvSpPr>
            <p:spPr bwMode="auto">
              <a:xfrm flipH="1">
                <a:off x="4616" y="1632"/>
                <a:ext cx="284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83" name="Oval 182"/>
          <p:cNvSpPr/>
          <p:nvPr/>
        </p:nvSpPr>
        <p:spPr>
          <a:xfrm>
            <a:off x="5010707" y="4260285"/>
            <a:ext cx="928694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73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24936" cy="1097790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Mô tả Cấu trúc dữ liệu của danh sách</a:t>
            </a:r>
          </a:p>
          <a:p>
            <a:pPr marL="914400" lvl="1" indent="-457200" algn="just">
              <a:buFont typeface="Arial" pitchFamily="34" charset="0"/>
              <a:buChar char="−"/>
            </a:pPr>
            <a:r>
              <a:rPr lang="en-US" sz="18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Gọi L là danh sách hàng hóa</a:t>
            </a:r>
          </a:p>
          <a:p>
            <a:pPr marL="914400" lvl="1" indent="-457200" algn="just">
              <a:buFont typeface="Arial" pitchFamily="34" charset="0"/>
              <a:buChar char="−"/>
            </a:pPr>
            <a:r>
              <a:rPr lang="en-US" sz="18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Ký hiệu L = {h2001, h2002, h2003, h2004, h2005, h2006}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5367367" y="3317872"/>
            <a:ext cx="2232025" cy="488950"/>
            <a:chOff x="3202" y="2375"/>
            <a:chExt cx="1406" cy="301"/>
          </a:xfrm>
        </p:grpSpPr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3202" y="2375"/>
              <a:ext cx="1406" cy="301"/>
              <a:chOff x="4982" y="9602"/>
              <a:chExt cx="3301" cy="432"/>
            </a:xfrm>
          </p:grpSpPr>
          <p:sp>
            <p:nvSpPr>
              <p:cNvPr id="61" name="Rectangle 64"/>
              <p:cNvSpPr>
                <a:spLocks noChangeArrowheads="1"/>
              </p:cNvSpPr>
              <p:nvPr/>
            </p:nvSpPr>
            <p:spPr bwMode="auto">
              <a:xfrm>
                <a:off x="4982" y="9602"/>
                <a:ext cx="2005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h2003</a:t>
                </a:r>
              </a:p>
            </p:txBody>
          </p:sp>
          <p:sp>
            <p:nvSpPr>
              <p:cNvPr id="62" name="Text Box 65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60" name="Oval 66"/>
            <p:cNvSpPr>
              <a:spLocks noChangeArrowheads="1"/>
            </p:cNvSpPr>
            <p:nvPr/>
          </p:nvSpPr>
          <p:spPr bwMode="auto">
            <a:xfrm>
              <a:off x="4295" y="2461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367367" y="1539872"/>
            <a:ext cx="2238375" cy="928688"/>
            <a:chOff x="3022" y="1248"/>
            <a:chExt cx="1410" cy="585"/>
          </a:xfrm>
        </p:grpSpPr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022" y="1248"/>
              <a:ext cx="1410" cy="301"/>
              <a:chOff x="4973" y="9602"/>
              <a:chExt cx="3310" cy="432"/>
            </a:xfrm>
          </p:grpSpPr>
          <p:sp>
            <p:nvSpPr>
              <p:cNvPr id="71" name="Rectangle 10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h2001</a:t>
                </a:r>
              </a:p>
            </p:txBody>
          </p:sp>
          <p:sp>
            <p:nvSpPr>
              <p:cNvPr id="72" name="Text Box 11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69" name="Oval 12"/>
            <p:cNvSpPr>
              <a:spLocks noChangeArrowheads="1"/>
            </p:cNvSpPr>
            <p:nvPr/>
          </p:nvSpPr>
          <p:spPr bwMode="auto">
            <a:xfrm>
              <a:off x="4104" y="1360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70" name="Line 13"/>
            <p:cNvSpPr>
              <a:spLocks noChangeShapeType="1"/>
            </p:cNvSpPr>
            <p:nvPr/>
          </p:nvSpPr>
          <p:spPr bwMode="auto">
            <a:xfrm>
              <a:off x="4168" y="1489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5367367" y="5024435"/>
            <a:ext cx="2238375" cy="477837"/>
            <a:chOff x="3022" y="3443"/>
            <a:chExt cx="1410" cy="301"/>
          </a:xfrm>
        </p:grpSpPr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3022" y="3443"/>
              <a:ext cx="1410" cy="301"/>
              <a:chOff x="4973" y="9602"/>
              <a:chExt cx="3310" cy="432"/>
            </a:xfrm>
          </p:grpSpPr>
          <p:sp>
            <p:nvSpPr>
              <p:cNvPr id="76" name="Rectangle 16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h2005</a:t>
                </a:r>
              </a:p>
            </p:txBody>
          </p:sp>
          <p:sp>
            <p:nvSpPr>
              <p:cNvPr id="77" name="Text Box 17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75" name="Oval 18"/>
            <p:cNvSpPr>
              <a:spLocks noChangeArrowheads="1"/>
            </p:cNvSpPr>
            <p:nvPr/>
          </p:nvSpPr>
          <p:spPr bwMode="auto">
            <a:xfrm>
              <a:off x="4113" y="352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9" name="Group 19"/>
          <p:cNvGrpSpPr>
            <a:grpSpLocks/>
          </p:cNvGrpSpPr>
          <p:nvPr/>
        </p:nvGrpSpPr>
        <p:grpSpPr bwMode="auto">
          <a:xfrm>
            <a:off x="5367367" y="2452685"/>
            <a:ext cx="2238375" cy="887412"/>
            <a:chOff x="3022" y="1823"/>
            <a:chExt cx="1410" cy="559"/>
          </a:xfrm>
        </p:grpSpPr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3022" y="1823"/>
              <a:ext cx="1410" cy="301"/>
              <a:chOff x="4973" y="9602"/>
              <a:chExt cx="3310" cy="432"/>
            </a:xfrm>
          </p:grpSpPr>
          <p:sp>
            <p:nvSpPr>
              <p:cNvPr id="82" name="Rectangle 21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h2002</a:t>
                </a:r>
              </a:p>
            </p:txBody>
          </p:sp>
          <p:sp>
            <p:nvSpPr>
              <p:cNvPr id="83" name="Text Box 22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80" name="Oval 23"/>
            <p:cNvSpPr>
              <a:spLocks noChangeArrowheads="1"/>
            </p:cNvSpPr>
            <p:nvPr/>
          </p:nvSpPr>
          <p:spPr bwMode="auto">
            <a:xfrm>
              <a:off x="4113" y="190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81" name="Line 24"/>
            <p:cNvSpPr>
              <a:spLocks noChangeShapeType="1"/>
            </p:cNvSpPr>
            <p:nvPr/>
          </p:nvSpPr>
          <p:spPr bwMode="auto">
            <a:xfrm>
              <a:off x="4177" y="2038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" name="Line 31"/>
          <p:cNvSpPr>
            <a:spLocks noChangeShapeType="1"/>
          </p:cNvSpPr>
          <p:nvPr/>
        </p:nvSpPr>
        <p:spPr bwMode="auto">
          <a:xfrm>
            <a:off x="7200930" y="3673844"/>
            <a:ext cx="0" cy="504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67367" y="4148138"/>
            <a:ext cx="2238375" cy="1743075"/>
            <a:chOff x="3022" y="2891"/>
            <a:chExt cx="1410" cy="1098"/>
          </a:xfrm>
        </p:grpSpPr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3022" y="2891"/>
              <a:ext cx="1410" cy="301"/>
              <a:chOff x="4973" y="9602"/>
              <a:chExt cx="3310" cy="432"/>
            </a:xfrm>
          </p:grpSpPr>
          <p:sp>
            <p:nvSpPr>
              <p:cNvPr id="89" name="Rectangle 34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h2004</a:t>
                </a:r>
              </a:p>
            </p:txBody>
          </p:sp>
          <p:sp>
            <p:nvSpPr>
              <p:cNvPr id="90" name="Text Box 35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87" name="Oval 36"/>
            <p:cNvSpPr>
              <a:spLocks noChangeArrowheads="1"/>
            </p:cNvSpPr>
            <p:nvPr/>
          </p:nvSpPr>
          <p:spPr bwMode="auto">
            <a:xfrm>
              <a:off x="4113" y="2977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88" name="Line 37"/>
            <p:cNvSpPr>
              <a:spLocks noChangeShapeType="1"/>
            </p:cNvSpPr>
            <p:nvPr/>
          </p:nvSpPr>
          <p:spPr bwMode="auto">
            <a:xfrm>
              <a:off x="4177" y="3106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37"/>
            <p:cNvSpPr>
              <a:spLocks noChangeShapeType="1"/>
            </p:cNvSpPr>
            <p:nvPr/>
          </p:nvSpPr>
          <p:spPr bwMode="auto">
            <a:xfrm>
              <a:off x="4176" y="3645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7605742" y="993772"/>
            <a:ext cx="1181100" cy="774700"/>
            <a:chOff x="4616" y="1440"/>
            <a:chExt cx="744" cy="488"/>
          </a:xfrm>
        </p:grpSpPr>
        <p:sp>
          <p:nvSpPr>
            <p:cNvPr id="92" name="Text Box 39"/>
            <p:cNvSpPr txBox="1">
              <a:spLocks noChangeArrowheads="1"/>
            </p:cNvSpPr>
            <p:nvPr/>
          </p:nvSpPr>
          <p:spPr bwMode="auto">
            <a:xfrm>
              <a:off x="4752" y="1440"/>
              <a:ext cx="608" cy="327"/>
            </a:xfrm>
            <a:prstGeom prst="rect">
              <a:avLst/>
            </a:prstGeom>
            <a:solidFill>
              <a:srgbClr val="FF7C8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>
                  <a:cs typeface="Arial" charset="0"/>
                </a:rPr>
                <a:t>    L</a:t>
              </a:r>
            </a:p>
          </p:txBody>
        </p:sp>
        <p:sp>
          <p:nvSpPr>
            <p:cNvPr id="93" name="Oval 40"/>
            <p:cNvSpPr>
              <a:spLocks noChangeArrowheads="1"/>
            </p:cNvSpPr>
            <p:nvPr/>
          </p:nvSpPr>
          <p:spPr bwMode="auto">
            <a:xfrm>
              <a:off x="4852" y="1551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94" name="Line 41"/>
            <p:cNvSpPr>
              <a:spLocks noChangeShapeType="1"/>
            </p:cNvSpPr>
            <p:nvPr/>
          </p:nvSpPr>
          <p:spPr bwMode="auto">
            <a:xfrm flipH="1">
              <a:off x="4616" y="1632"/>
              <a:ext cx="284" cy="2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5367377" y="5880121"/>
            <a:ext cx="2252663" cy="477837"/>
            <a:chOff x="3013" y="3443"/>
            <a:chExt cx="1419" cy="301"/>
          </a:xfrm>
        </p:grpSpPr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3013" y="3443"/>
              <a:ext cx="1419" cy="301"/>
              <a:chOff x="4951" y="9602"/>
              <a:chExt cx="3332" cy="432"/>
            </a:xfrm>
          </p:grpSpPr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4951" y="9602"/>
                <a:ext cx="2036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h2006</a:t>
                </a:r>
              </a:p>
            </p:txBody>
          </p:sp>
          <p:sp>
            <p:nvSpPr>
              <p:cNvPr id="50" name="Text Box 17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48" name="Oval 18"/>
            <p:cNvSpPr>
              <a:spLocks noChangeArrowheads="1"/>
            </p:cNvSpPr>
            <p:nvPr/>
          </p:nvSpPr>
          <p:spPr bwMode="auto">
            <a:xfrm>
              <a:off x="4113" y="352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594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04664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Khai báo cấu trúc dữ liệu của danh sách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619672" y="1052736"/>
            <a:ext cx="4752528" cy="511256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HangHoa{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maHang;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tenHang[25];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dvTinh[9];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donGia;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soLuong;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thanhTien;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Node{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	HangHoa infor;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Node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next;</a:t>
            </a:r>
            <a:endParaRPr lang="en-US" sz="1600" b="1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Node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TRO;</a:t>
            </a:r>
          </a:p>
          <a:p>
            <a:pPr algn="just">
              <a:spcBef>
                <a:spcPts val="0"/>
              </a:spcBef>
            </a:pPr>
            <a:endParaRPr lang="en-US" sz="2400" b="1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714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04664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Mô tả thao tác xóa phần tử thứ 3 trong danh sách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67367" y="1539872"/>
            <a:ext cx="2238375" cy="928688"/>
            <a:chOff x="3022" y="1248"/>
            <a:chExt cx="1410" cy="585"/>
          </a:xfrm>
        </p:grpSpPr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022" y="1248"/>
              <a:ext cx="1410" cy="301"/>
              <a:chOff x="4973" y="9602"/>
              <a:chExt cx="3310" cy="432"/>
            </a:xfrm>
          </p:grpSpPr>
          <p:sp>
            <p:nvSpPr>
              <p:cNvPr id="100" name="Rectangle 10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h2001</a:t>
                </a:r>
              </a:p>
            </p:txBody>
          </p:sp>
          <p:sp>
            <p:nvSpPr>
              <p:cNvPr id="101" name="Text Box 11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98" name="Oval 12"/>
            <p:cNvSpPr>
              <a:spLocks noChangeArrowheads="1"/>
            </p:cNvSpPr>
            <p:nvPr/>
          </p:nvSpPr>
          <p:spPr bwMode="auto">
            <a:xfrm>
              <a:off x="4104" y="1360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4168" y="1489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357818" y="4214818"/>
            <a:ext cx="2238375" cy="477837"/>
            <a:chOff x="3022" y="3443"/>
            <a:chExt cx="1410" cy="301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3022" y="3443"/>
              <a:ext cx="1410" cy="301"/>
              <a:chOff x="4973" y="9602"/>
              <a:chExt cx="3310" cy="432"/>
            </a:xfrm>
          </p:grpSpPr>
          <p:sp>
            <p:nvSpPr>
              <p:cNvPr id="105" name="Rectangle 16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h2005</a:t>
                </a:r>
              </a:p>
            </p:txBody>
          </p:sp>
          <p:sp>
            <p:nvSpPr>
              <p:cNvPr id="106" name="Text Box 17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04" name="Oval 18"/>
            <p:cNvSpPr>
              <a:spLocks noChangeArrowheads="1"/>
            </p:cNvSpPr>
            <p:nvPr/>
          </p:nvSpPr>
          <p:spPr bwMode="auto">
            <a:xfrm>
              <a:off x="4113" y="352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5367367" y="2452685"/>
            <a:ext cx="2238375" cy="887412"/>
            <a:chOff x="3022" y="1823"/>
            <a:chExt cx="1410" cy="559"/>
          </a:xfrm>
        </p:grpSpPr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3022" y="1823"/>
              <a:ext cx="1410" cy="301"/>
              <a:chOff x="4973" y="9602"/>
              <a:chExt cx="3310" cy="432"/>
            </a:xfrm>
          </p:grpSpPr>
          <p:sp>
            <p:nvSpPr>
              <p:cNvPr id="111" name="Rectangle 21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h2002</a:t>
                </a:r>
              </a:p>
            </p:txBody>
          </p:sp>
          <p:sp>
            <p:nvSpPr>
              <p:cNvPr id="112" name="Text Box 22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09" name="Oval 23"/>
            <p:cNvSpPr>
              <a:spLocks noChangeArrowheads="1"/>
            </p:cNvSpPr>
            <p:nvPr/>
          </p:nvSpPr>
          <p:spPr bwMode="auto">
            <a:xfrm>
              <a:off x="4113" y="190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10" name="Line 24"/>
            <p:cNvSpPr>
              <a:spLocks noChangeShapeType="1"/>
            </p:cNvSpPr>
            <p:nvPr/>
          </p:nvSpPr>
          <p:spPr bwMode="auto">
            <a:xfrm>
              <a:off x="4177" y="2038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5357818" y="3338521"/>
            <a:ext cx="2238375" cy="1743075"/>
            <a:chOff x="3022" y="2891"/>
            <a:chExt cx="1410" cy="1098"/>
          </a:xfrm>
        </p:grpSpPr>
        <p:grpSp>
          <p:nvGrpSpPr>
            <p:cNvPr id="10" name="Group 33"/>
            <p:cNvGrpSpPr>
              <a:grpSpLocks/>
            </p:cNvGrpSpPr>
            <p:nvPr/>
          </p:nvGrpSpPr>
          <p:grpSpPr bwMode="auto">
            <a:xfrm>
              <a:off x="3022" y="2891"/>
              <a:ext cx="1410" cy="301"/>
              <a:chOff x="4973" y="9602"/>
              <a:chExt cx="3310" cy="432"/>
            </a:xfrm>
          </p:grpSpPr>
          <p:sp>
            <p:nvSpPr>
              <p:cNvPr id="119" name="Rectangle 34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h2004</a:t>
                </a:r>
              </a:p>
            </p:txBody>
          </p:sp>
          <p:sp>
            <p:nvSpPr>
              <p:cNvPr id="120" name="Text Box 35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16" name="Oval 36"/>
            <p:cNvSpPr>
              <a:spLocks noChangeArrowheads="1"/>
            </p:cNvSpPr>
            <p:nvPr/>
          </p:nvSpPr>
          <p:spPr bwMode="auto">
            <a:xfrm>
              <a:off x="4113" y="2977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17" name="Line 37"/>
            <p:cNvSpPr>
              <a:spLocks noChangeShapeType="1"/>
            </p:cNvSpPr>
            <p:nvPr/>
          </p:nvSpPr>
          <p:spPr bwMode="auto">
            <a:xfrm>
              <a:off x="4177" y="3106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37"/>
            <p:cNvSpPr>
              <a:spLocks noChangeShapeType="1"/>
            </p:cNvSpPr>
            <p:nvPr/>
          </p:nvSpPr>
          <p:spPr bwMode="auto">
            <a:xfrm>
              <a:off x="4176" y="3645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7605742" y="993772"/>
            <a:ext cx="1181100" cy="774700"/>
            <a:chOff x="4616" y="1440"/>
            <a:chExt cx="744" cy="488"/>
          </a:xfrm>
        </p:grpSpPr>
        <p:sp>
          <p:nvSpPr>
            <p:cNvPr id="122" name="Text Box 39"/>
            <p:cNvSpPr txBox="1">
              <a:spLocks noChangeArrowheads="1"/>
            </p:cNvSpPr>
            <p:nvPr/>
          </p:nvSpPr>
          <p:spPr bwMode="auto">
            <a:xfrm>
              <a:off x="4752" y="1440"/>
              <a:ext cx="608" cy="327"/>
            </a:xfrm>
            <a:prstGeom prst="rect">
              <a:avLst/>
            </a:prstGeom>
            <a:solidFill>
              <a:srgbClr val="FF7C8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>
                  <a:cs typeface="Arial" charset="0"/>
                </a:rPr>
                <a:t>    L</a:t>
              </a:r>
            </a:p>
          </p:txBody>
        </p:sp>
        <p:sp>
          <p:nvSpPr>
            <p:cNvPr id="123" name="Oval 40"/>
            <p:cNvSpPr>
              <a:spLocks noChangeArrowheads="1"/>
            </p:cNvSpPr>
            <p:nvPr/>
          </p:nvSpPr>
          <p:spPr bwMode="auto">
            <a:xfrm>
              <a:off x="4852" y="1551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24" name="Line 41"/>
            <p:cNvSpPr>
              <a:spLocks noChangeShapeType="1"/>
            </p:cNvSpPr>
            <p:nvPr/>
          </p:nvSpPr>
          <p:spPr bwMode="auto">
            <a:xfrm flipH="1">
              <a:off x="4616" y="1632"/>
              <a:ext cx="284" cy="2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5357828" y="5070504"/>
            <a:ext cx="2252663" cy="477837"/>
            <a:chOff x="3013" y="3443"/>
            <a:chExt cx="1419" cy="301"/>
          </a:xfrm>
        </p:grpSpPr>
        <p:grpSp>
          <p:nvGrpSpPr>
            <p:cNvPr id="13" name="Group 15"/>
            <p:cNvGrpSpPr>
              <a:grpSpLocks/>
            </p:cNvGrpSpPr>
            <p:nvPr/>
          </p:nvGrpSpPr>
          <p:grpSpPr bwMode="auto">
            <a:xfrm>
              <a:off x="3013" y="3443"/>
              <a:ext cx="1419" cy="301"/>
              <a:chOff x="4951" y="9602"/>
              <a:chExt cx="3332" cy="432"/>
            </a:xfrm>
          </p:grpSpPr>
          <p:sp>
            <p:nvSpPr>
              <p:cNvPr id="128" name="Rectangle 16"/>
              <p:cNvSpPr>
                <a:spLocks noChangeArrowheads="1"/>
              </p:cNvSpPr>
              <p:nvPr/>
            </p:nvSpPr>
            <p:spPr bwMode="auto">
              <a:xfrm>
                <a:off x="4951" y="9602"/>
                <a:ext cx="2036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h2006</a:t>
                </a:r>
              </a:p>
            </p:txBody>
          </p:sp>
          <p:sp>
            <p:nvSpPr>
              <p:cNvPr id="129" name="Text Box 17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27" name="Oval 18"/>
            <p:cNvSpPr>
              <a:spLocks noChangeArrowheads="1"/>
            </p:cNvSpPr>
            <p:nvPr/>
          </p:nvSpPr>
          <p:spPr bwMode="auto">
            <a:xfrm>
              <a:off x="4113" y="352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14" name="Group 62"/>
          <p:cNvGrpSpPr>
            <a:grpSpLocks/>
          </p:cNvGrpSpPr>
          <p:nvPr/>
        </p:nvGrpSpPr>
        <p:grpSpPr bwMode="auto">
          <a:xfrm>
            <a:off x="1285852" y="3429000"/>
            <a:ext cx="2232025" cy="488950"/>
            <a:chOff x="3202" y="2375"/>
            <a:chExt cx="1406" cy="301"/>
          </a:xfrm>
        </p:grpSpPr>
        <p:grpSp>
          <p:nvGrpSpPr>
            <p:cNvPr id="15" name="Group 63"/>
            <p:cNvGrpSpPr>
              <a:grpSpLocks/>
            </p:cNvGrpSpPr>
            <p:nvPr/>
          </p:nvGrpSpPr>
          <p:grpSpPr bwMode="auto">
            <a:xfrm>
              <a:off x="3202" y="2375"/>
              <a:ext cx="1406" cy="301"/>
              <a:chOff x="4982" y="9602"/>
              <a:chExt cx="3301" cy="432"/>
            </a:xfrm>
          </p:grpSpPr>
          <p:sp>
            <p:nvSpPr>
              <p:cNvPr id="143" name="Rectangle 64"/>
              <p:cNvSpPr>
                <a:spLocks noChangeArrowheads="1"/>
              </p:cNvSpPr>
              <p:nvPr/>
            </p:nvSpPr>
            <p:spPr bwMode="auto">
              <a:xfrm>
                <a:off x="4982" y="9602"/>
                <a:ext cx="2005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h2003</a:t>
                </a:r>
              </a:p>
            </p:txBody>
          </p:sp>
          <p:sp>
            <p:nvSpPr>
              <p:cNvPr id="144" name="Text Box 65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42" name="Oval 66"/>
            <p:cNvSpPr>
              <a:spLocks noChangeArrowheads="1"/>
            </p:cNvSpPr>
            <p:nvPr/>
          </p:nvSpPr>
          <p:spPr bwMode="auto">
            <a:xfrm>
              <a:off x="4295" y="2461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1285852" y="1651000"/>
            <a:ext cx="2238375" cy="928688"/>
            <a:chOff x="3022" y="1248"/>
            <a:chExt cx="1410" cy="585"/>
          </a:xfrm>
        </p:grpSpPr>
        <p:grpSp>
          <p:nvGrpSpPr>
            <p:cNvPr id="17" name="Group 9"/>
            <p:cNvGrpSpPr>
              <a:grpSpLocks/>
            </p:cNvGrpSpPr>
            <p:nvPr/>
          </p:nvGrpSpPr>
          <p:grpSpPr bwMode="auto">
            <a:xfrm>
              <a:off x="3022" y="1248"/>
              <a:ext cx="1410" cy="301"/>
              <a:chOff x="4973" y="9602"/>
              <a:chExt cx="3310" cy="432"/>
            </a:xfrm>
          </p:grpSpPr>
          <p:sp>
            <p:nvSpPr>
              <p:cNvPr id="149" name="Rectangle 10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h2001</a:t>
                </a:r>
              </a:p>
            </p:txBody>
          </p:sp>
          <p:sp>
            <p:nvSpPr>
              <p:cNvPr id="150" name="Text Box 11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47" name="Oval 12"/>
            <p:cNvSpPr>
              <a:spLocks noChangeArrowheads="1"/>
            </p:cNvSpPr>
            <p:nvPr/>
          </p:nvSpPr>
          <p:spPr bwMode="auto">
            <a:xfrm>
              <a:off x="4104" y="1360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48" name="Line 13"/>
            <p:cNvSpPr>
              <a:spLocks noChangeShapeType="1"/>
            </p:cNvSpPr>
            <p:nvPr/>
          </p:nvSpPr>
          <p:spPr bwMode="auto">
            <a:xfrm>
              <a:off x="4168" y="1489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1285852" y="5135563"/>
            <a:ext cx="2238375" cy="477837"/>
            <a:chOff x="3022" y="3443"/>
            <a:chExt cx="1410" cy="301"/>
          </a:xfrm>
        </p:grpSpPr>
        <p:grpSp>
          <p:nvGrpSpPr>
            <p:cNvPr id="19" name="Group 15"/>
            <p:cNvGrpSpPr>
              <a:grpSpLocks/>
            </p:cNvGrpSpPr>
            <p:nvPr/>
          </p:nvGrpSpPr>
          <p:grpSpPr bwMode="auto">
            <a:xfrm>
              <a:off x="3022" y="3443"/>
              <a:ext cx="1410" cy="301"/>
              <a:chOff x="4973" y="9602"/>
              <a:chExt cx="3310" cy="432"/>
            </a:xfrm>
          </p:grpSpPr>
          <p:sp>
            <p:nvSpPr>
              <p:cNvPr id="154" name="Rectangle 16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h2005</a:t>
                </a:r>
              </a:p>
            </p:txBody>
          </p:sp>
          <p:sp>
            <p:nvSpPr>
              <p:cNvPr id="155" name="Text Box 17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53" name="Oval 18"/>
            <p:cNvSpPr>
              <a:spLocks noChangeArrowheads="1"/>
            </p:cNvSpPr>
            <p:nvPr/>
          </p:nvSpPr>
          <p:spPr bwMode="auto">
            <a:xfrm>
              <a:off x="4113" y="352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1285852" y="2563813"/>
            <a:ext cx="2238375" cy="887412"/>
            <a:chOff x="3022" y="1823"/>
            <a:chExt cx="1410" cy="559"/>
          </a:xfrm>
        </p:grpSpPr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3022" y="1823"/>
              <a:ext cx="1410" cy="301"/>
              <a:chOff x="4973" y="9602"/>
              <a:chExt cx="3310" cy="432"/>
            </a:xfrm>
          </p:grpSpPr>
          <p:sp>
            <p:nvSpPr>
              <p:cNvPr id="160" name="Rectangle 21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h2002</a:t>
                </a:r>
              </a:p>
            </p:txBody>
          </p:sp>
          <p:sp>
            <p:nvSpPr>
              <p:cNvPr id="161" name="Text Box 22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58" name="Oval 23"/>
            <p:cNvSpPr>
              <a:spLocks noChangeArrowheads="1"/>
            </p:cNvSpPr>
            <p:nvPr/>
          </p:nvSpPr>
          <p:spPr bwMode="auto">
            <a:xfrm>
              <a:off x="4113" y="190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59" name="Line 24"/>
            <p:cNvSpPr>
              <a:spLocks noChangeShapeType="1"/>
            </p:cNvSpPr>
            <p:nvPr/>
          </p:nvSpPr>
          <p:spPr bwMode="auto">
            <a:xfrm>
              <a:off x="4177" y="2038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2" name="Line 31"/>
          <p:cNvSpPr>
            <a:spLocks noChangeShapeType="1"/>
          </p:cNvSpPr>
          <p:nvPr/>
        </p:nvSpPr>
        <p:spPr bwMode="auto">
          <a:xfrm>
            <a:off x="3119415" y="3784972"/>
            <a:ext cx="0" cy="504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2" name="Group 32"/>
          <p:cNvGrpSpPr>
            <a:grpSpLocks/>
          </p:cNvGrpSpPr>
          <p:nvPr/>
        </p:nvGrpSpPr>
        <p:grpSpPr bwMode="auto">
          <a:xfrm>
            <a:off x="1285852" y="4259266"/>
            <a:ext cx="2238375" cy="1743075"/>
            <a:chOff x="3022" y="2891"/>
            <a:chExt cx="1410" cy="1098"/>
          </a:xfrm>
        </p:grpSpPr>
        <p:grpSp>
          <p:nvGrpSpPr>
            <p:cNvPr id="23" name="Group 33"/>
            <p:cNvGrpSpPr>
              <a:grpSpLocks/>
            </p:cNvGrpSpPr>
            <p:nvPr/>
          </p:nvGrpSpPr>
          <p:grpSpPr bwMode="auto">
            <a:xfrm>
              <a:off x="3022" y="2891"/>
              <a:ext cx="1410" cy="301"/>
              <a:chOff x="4973" y="9602"/>
              <a:chExt cx="3310" cy="432"/>
            </a:xfrm>
          </p:grpSpPr>
          <p:sp>
            <p:nvSpPr>
              <p:cNvPr id="168" name="Rectangle 34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h2004</a:t>
                </a:r>
              </a:p>
            </p:txBody>
          </p:sp>
          <p:sp>
            <p:nvSpPr>
              <p:cNvPr id="169" name="Text Box 35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65" name="Oval 36"/>
            <p:cNvSpPr>
              <a:spLocks noChangeArrowheads="1"/>
            </p:cNvSpPr>
            <p:nvPr/>
          </p:nvSpPr>
          <p:spPr bwMode="auto">
            <a:xfrm>
              <a:off x="4113" y="2977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6" name="Line 37"/>
            <p:cNvSpPr>
              <a:spLocks noChangeShapeType="1"/>
            </p:cNvSpPr>
            <p:nvPr/>
          </p:nvSpPr>
          <p:spPr bwMode="auto">
            <a:xfrm>
              <a:off x="4177" y="3106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37"/>
            <p:cNvSpPr>
              <a:spLocks noChangeShapeType="1"/>
            </p:cNvSpPr>
            <p:nvPr/>
          </p:nvSpPr>
          <p:spPr bwMode="auto">
            <a:xfrm>
              <a:off x="4176" y="3645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38"/>
          <p:cNvGrpSpPr>
            <a:grpSpLocks/>
          </p:cNvGrpSpPr>
          <p:nvPr/>
        </p:nvGrpSpPr>
        <p:grpSpPr bwMode="auto">
          <a:xfrm>
            <a:off x="3524227" y="1104900"/>
            <a:ext cx="1181100" cy="774700"/>
            <a:chOff x="4616" y="1440"/>
            <a:chExt cx="744" cy="488"/>
          </a:xfrm>
        </p:grpSpPr>
        <p:sp>
          <p:nvSpPr>
            <p:cNvPr id="171" name="Text Box 39"/>
            <p:cNvSpPr txBox="1">
              <a:spLocks noChangeArrowheads="1"/>
            </p:cNvSpPr>
            <p:nvPr/>
          </p:nvSpPr>
          <p:spPr bwMode="auto">
            <a:xfrm>
              <a:off x="4752" y="1440"/>
              <a:ext cx="608" cy="327"/>
            </a:xfrm>
            <a:prstGeom prst="rect">
              <a:avLst/>
            </a:prstGeom>
            <a:solidFill>
              <a:srgbClr val="FF7C8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>
                  <a:cs typeface="Arial" charset="0"/>
                </a:rPr>
                <a:t>    L</a:t>
              </a:r>
            </a:p>
          </p:txBody>
        </p:sp>
        <p:sp>
          <p:nvSpPr>
            <p:cNvPr id="172" name="Oval 40"/>
            <p:cNvSpPr>
              <a:spLocks noChangeArrowheads="1"/>
            </p:cNvSpPr>
            <p:nvPr/>
          </p:nvSpPr>
          <p:spPr bwMode="auto">
            <a:xfrm>
              <a:off x="4852" y="1551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73" name="Line 41"/>
            <p:cNvSpPr>
              <a:spLocks noChangeShapeType="1"/>
            </p:cNvSpPr>
            <p:nvPr/>
          </p:nvSpPr>
          <p:spPr bwMode="auto">
            <a:xfrm flipH="1">
              <a:off x="4616" y="1632"/>
              <a:ext cx="284" cy="2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14"/>
          <p:cNvGrpSpPr>
            <a:grpSpLocks/>
          </p:cNvGrpSpPr>
          <p:nvPr/>
        </p:nvGrpSpPr>
        <p:grpSpPr bwMode="auto">
          <a:xfrm>
            <a:off x="1285862" y="5991249"/>
            <a:ext cx="2252663" cy="477837"/>
            <a:chOff x="3013" y="3443"/>
            <a:chExt cx="1419" cy="301"/>
          </a:xfrm>
        </p:grpSpPr>
        <p:grpSp>
          <p:nvGrpSpPr>
            <p:cNvPr id="26" name="Group 15"/>
            <p:cNvGrpSpPr>
              <a:grpSpLocks/>
            </p:cNvGrpSpPr>
            <p:nvPr/>
          </p:nvGrpSpPr>
          <p:grpSpPr bwMode="auto">
            <a:xfrm>
              <a:off x="3013" y="3443"/>
              <a:ext cx="1419" cy="301"/>
              <a:chOff x="4951" y="9602"/>
              <a:chExt cx="3332" cy="432"/>
            </a:xfrm>
          </p:grpSpPr>
          <p:sp>
            <p:nvSpPr>
              <p:cNvPr id="177" name="Rectangle 16"/>
              <p:cNvSpPr>
                <a:spLocks noChangeArrowheads="1"/>
              </p:cNvSpPr>
              <p:nvPr/>
            </p:nvSpPr>
            <p:spPr bwMode="auto">
              <a:xfrm>
                <a:off x="4951" y="9602"/>
                <a:ext cx="2036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h2006</a:t>
                </a:r>
              </a:p>
            </p:txBody>
          </p:sp>
          <p:sp>
            <p:nvSpPr>
              <p:cNvPr id="178" name="Text Box 17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76" name="Oval 18"/>
            <p:cNvSpPr>
              <a:spLocks noChangeArrowheads="1"/>
            </p:cNvSpPr>
            <p:nvPr/>
          </p:nvSpPr>
          <p:spPr bwMode="auto">
            <a:xfrm>
              <a:off x="4113" y="352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27" name="Group 188"/>
          <p:cNvGrpSpPr/>
          <p:nvPr/>
        </p:nvGrpSpPr>
        <p:grpSpPr>
          <a:xfrm>
            <a:off x="81916" y="2857496"/>
            <a:ext cx="1200150" cy="838200"/>
            <a:chOff x="490485" y="4149728"/>
            <a:chExt cx="1200150" cy="838200"/>
          </a:xfrm>
        </p:grpSpPr>
        <p:grpSp>
          <p:nvGrpSpPr>
            <p:cNvPr id="28" name="Group 178"/>
            <p:cNvGrpSpPr>
              <a:grpSpLocks/>
            </p:cNvGrpSpPr>
            <p:nvPr/>
          </p:nvGrpSpPr>
          <p:grpSpPr bwMode="auto">
            <a:xfrm>
              <a:off x="490485" y="4149728"/>
              <a:ext cx="965200" cy="519113"/>
              <a:chOff x="2880" y="912"/>
              <a:chExt cx="608" cy="327"/>
            </a:xfrm>
          </p:grpSpPr>
          <p:sp>
            <p:nvSpPr>
              <p:cNvPr id="180" name="Text Box 4"/>
              <p:cNvSpPr txBox="1">
                <a:spLocks noChangeArrowheads="1"/>
              </p:cNvSpPr>
              <p:nvPr/>
            </p:nvSpPr>
            <p:spPr bwMode="auto">
              <a:xfrm>
                <a:off x="2880" y="912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Q</a:t>
                </a:r>
              </a:p>
            </p:txBody>
          </p:sp>
          <p:sp>
            <p:nvSpPr>
              <p:cNvPr id="181" name="Oval 5"/>
              <p:cNvSpPr>
                <a:spLocks noChangeArrowheads="1"/>
              </p:cNvSpPr>
              <p:nvPr/>
            </p:nvSpPr>
            <p:spPr bwMode="auto">
              <a:xfrm>
                <a:off x="3276" y="1023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sp>
          <p:nvSpPr>
            <p:cNvPr id="182" name="Line 6"/>
            <p:cNvSpPr>
              <a:spLocks noChangeShapeType="1"/>
            </p:cNvSpPr>
            <p:nvPr/>
          </p:nvSpPr>
          <p:spPr bwMode="auto">
            <a:xfrm>
              <a:off x="1227085" y="4454528"/>
              <a:ext cx="463550" cy="533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77"/>
          <p:cNvGrpSpPr>
            <a:grpSpLocks/>
          </p:cNvGrpSpPr>
          <p:nvPr/>
        </p:nvGrpSpPr>
        <p:grpSpPr bwMode="auto">
          <a:xfrm>
            <a:off x="81916" y="2000240"/>
            <a:ext cx="1200150" cy="838200"/>
            <a:chOff x="2880" y="2016"/>
            <a:chExt cx="756" cy="528"/>
          </a:xfrm>
        </p:grpSpPr>
        <p:grpSp>
          <p:nvGrpSpPr>
            <p:cNvPr id="30" name="Group 58"/>
            <p:cNvGrpSpPr>
              <a:grpSpLocks/>
            </p:cNvGrpSpPr>
            <p:nvPr/>
          </p:nvGrpSpPr>
          <p:grpSpPr bwMode="auto">
            <a:xfrm>
              <a:off x="2880" y="2016"/>
              <a:ext cx="608" cy="327"/>
              <a:chOff x="2880" y="912"/>
              <a:chExt cx="608" cy="327"/>
            </a:xfrm>
          </p:grpSpPr>
          <p:sp>
            <p:nvSpPr>
              <p:cNvPr id="186" name="Text Box 59"/>
              <p:cNvSpPr txBox="1">
                <a:spLocks noChangeArrowheads="1"/>
              </p:cNvSpPr>
              <p:nvPr/>
            </p:nvSpPr>
            <p:spPr bwMode="auto">
              <a:xfrm>
                <a:off x="2880" y="912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M</a:t>
                </a:r>
              </a:p>
            </p:txBody>
          </p:sp>
          <p:sp>
            <p:nvSpPr>
              <p:cNvPr id="187" name="Oval 60"/>
              <p:cNvSpPr>
                <a:spLocks noChangeArrowheads="1"/>
              </p:cNvSpPr>
              <p:nvPr/>
            </p:nvSpPr>
            <p:spPr bwMode="auto">
              <a:xfrm>
                <a:off x="3276" y="1023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sp>
          <p:nvSpPr>
            <p:cNvPr id="185" name="Line 61"/>
            <p:cNvSpPr>
              <a:spLocks noChangeShapeType="1"/>
            </p:cNvSpPr>
            <p:nvPr/>
          </p:nvSpPr>
          <p:spPr bwMode="auto">
            <a:xfrm>
              <a:off x="3344" y="2208"/>
              <a:ext cx="292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88" name="AutoShape 74"/>
          <p:cNvCxnSpPr>
            <a:cxnSpLocks noChangeShapeType="1"/>
          </p:cNvCxnSpPr>
          <p:nvPr/>
        </p:nvCxnSpPr>
        <p:spPr bwMode="auto">
          <a:xfrm>
            <a:off x="3202363" y="2807078"/>
            <a:ext cx="319087" cy="1701800"/>
          </a:xfrm>
          <a:prstGeom prst="bentConnector3">
            <a:avLst>
              <a:gd name="adj1" fmla="val 171644"/>
            </a:avLst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92" name="Straight Connector 191"/>
          <p:cNvCxnSpPr/>
          <p:nvPr/>
        </p:nvCxnSpPr>
        <p:spPr>
          <a:xfrm>
            <a:off x="2857488" y="3071810"/>
            <a:ext cx="571504" cy="214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2857488" y="3071810"/>
            <a:ext cx="500066" cy="214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0" y="2714620"/>
            <a:ext cx="928662" cy="857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0" y="2714620"/>
            <a:ext cx="928662" cy="857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714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Chèn hàng hóa h2007 vào vị trí đầu tiên</a:t>
            </a:r>
          </a:p>
        </p:txBody>
      </p:sp>
      <p:grpSp>
        <p:nvGrpSpPr>
          <p:cNvPr id="14" name="Group 62"/>
          <p:cNvGrpSpPr>
            <a:grpSpLocks/>
          </p:cNvGrpSpPr>
          <p:nvPr/>
        </p:nvGrpSpPr>
        <p:grpSpPr bwMode="auto">
          <a:xfrm>
            <a:off x="1285852" y="3429000"/>
            <a:ext cx="2232025" cy="488950"/>
            <a:chOff x="3202" y="2375"/>
            <a:chExt cx="1406" cy="301"/>
          </a:xfrm>
        </p:grpSpPr>
        <p:grpSp>
          <p:nvGrpSpPr>
            <p:cNvPr id="15" name="Group 63"/>
            <p:cNvGrpSpPr>
              <a:grpSpLocks/>
            </p:cNvGrpSpPr>
            <p:nvPr/>
          </p:nvGrpSpPr>
          <p:grpSpPr bwMode="auto">
            <a:xfrm>
              <a:off x="3202" y="2375"/>
              <a:ext cx="1406" cy="301"/>
              <a:chOff x="4982" y="9602"/>
              <a:chExt cx="3301" cy="432"/>
            </a:xfrm>
          </p:grpSpPr>
          <p:sp>
            <p:nvSpPr>
              <p:cNvPr id="143" name="Rectangle 64"/>
              <p:cNvSpPr>
                <a:spLocks noChangeArrowheads="1"/>
              </p:cNvSpPr>
              <p:nvPr/>
            </p:nvSpPr>
            <p:spPr bwMode="auto">
              <a:xfrm>
                <a:off x="4982" y="9602"/>
                <a:ext cx="2005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h2003</a:t>
                </a:r>
              </a:p>
            </p:txBody>
          </p:sp>
          <p:sp>
            <p:nvSpPr>
              <p:cNvPr id="144" name="Text Box 65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42" name="Oval 66"/>
            <p:cNvSpPr>
              <a:spLocks noChangeArrowheads="1"/>
            </p:cNvSpPr>
            <p:nvPr/>
          </p:nvSpPr>
          <p:spPr bwMode="auto">
            <a:xfrm>
              <a:off x="4295" y="2461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1285852" y="1651000"/>
            <a:ext cx="2238375" cy="928688"/>
            <a:chOff x="3022" y="1248"/>
            <a:chExt cx="1410" cy="585"/>
          </a:xfrm>
        </p:grpSpPr>
        <p:grpSp>
          <p:nvGrpSpPr>
            <p:cNvPr id="17" name="Group 9"/>
            <p:cNvGrpSpPr>
              <a:grpSpLocks/>
            </p:cNvGrpSpPr>
            <p:nvPr/>
          </p:nvGrpSpPr>
          <p:grpSpPr bwMode="auto">
            <a:xfrm>
              <a:off x="3022" y="1248"/>
              <a:ext cx="1410" cy="301"/>
              <a:chOff x="4973" y="9602"/>
              <a:chExt cx="3310" cy="432"/>
            </a:xfrm>
          </p:grpSpPr>
          <p:sp>
            <p:nvSpPr>
              <p:cNvPr id="149" name="Rectangle 10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h2001</a:t>
                </a:r>
              </a:p>
            </p:txBody>
          </p:sp>
          <p:sp>
            <p:nvSpPr>
              <p:cNvPr id="150" name="Text Box 11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47" name="Oval 12"/>
            <p:cNvSpPr>
              <a:spLocks noChangeArrowheads="1"/>
            </p:cNvSpPr>
            <p:nvPr/>
          </p:nvSpPr>
          <p:spPr bwMode="auto">
            <a:xfrm>
              <a:off x="4104" y="1360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48" name="Line 13"/>
            <p:cNvSpPr>
              <a:spLocks noChangeShapeType="1"/>
            </p:cNvSpPr>
            <p:nvPr/>
          </p:nvSpPr>
          <p:spPr bwMode="auto">
            <a:xfrm>
              <a:off x="4168" y="1489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1285852" y="5135563"/>
            <a:ext cx="2238375" cy="477837"/>
            <a:chOff x="3022" y="3443"/>
            <a:chExt cx="1410" cy="301"/>
          </a:xfrm>
        </p:grpSpPr>
        <p:grpSp>
          <p:nvGrpSpPr>
            <p:cNvPr id="19" name="Group 15"/>
            <p:cNvGrpSpPr>
              <a:grpSpLocks/>
            </p:cNvGrpSpPr>
            <p:nvPr/>
          </p:nvGrpSpPr>
          <p:grpSpPr bwMode="auto">
            <a:xfrm>
              <a:off x="3022" y="3443"/>
              <a:ext cx="1410" cy="301"/>
              <a:chOff x="4973" y="9602"/>
              <a:chExt cx="3310" cy="432"/>
            </a:xfrm>
          </p:grpSpPr>
          <p:sp>
            <p:nvSpPr>
              <p:cNvPr id="154" name="Rectangle 16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h2005</a:t>
                </a:r>
              </a:p>
            </p:txBody>
          </p:sp>
          <p:sp>
            <p:nvSpPr>
              <p:cNvPr id="155" name="Text Box 17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53" name="Oval 18"/>
            <p:cNvSpPr>
              <a:spLocks noChangeArrowheads="1"/>
            </p:cNvSpPr>
            <p:nvPr/>
          </p:nvSpPr>
          <p:spPr bwMode="auto">
            <a:xfrm>
              <a:off x="4113" y="352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1285852" y="2563813"/>
            <a:ext cx="2238375" cy="887412"/>
            <a:chOff x="3022" y="1823"/>
            <a:chExt cx="1410" cy="559"/>
          </a:xfrm>
        </p:grpSpPr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3022" y="1823"/>
              <a:ext cx="1410" cy="301"/>
              <a:chOff x="4973" y="9602"/>
              <a:chExt cx="3310" cy="432"/>
            </a:xfrm>
          </p:grpSpPr>
          <p:sp>
            <p:nvSpPr>
              <p:cNvPr id="160" name="Rectangle 21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h2002</a:t>
                </a:r>
              </a:p>
            </p:txBody>
          </p:sp>
          <p:sp>
            <p:nvSpPr>
              <p:cNvPr id="161" name="Text Box 22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58" name="Oval 23"/>
            <p:cNvSpPr>
              <a:spLocks noChangeArrowheads="1"/>
            </p:cNvSpPr>
            <p:nvPr/>
          </p:nvSpPr>
          <p:spPr bwMode="auto">
            <a:xfrm>
              <a:off x="4113" y="190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59" name="Line 24"/>
            <p:cNvSpPr>
              <a:spLocks noChangeShapeType="1"/>
            </p:cNvSpPr>
            <p:nvPr/>
          </p:nvSpPr>
          <p:spPr bwMode="auto">
            <a:xfrm>
              <a:off x="4177" y="2038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2" name="Line 31"/>
          <p:cNvSpPr>
            <a:spLocks noChangeShapeType="1"/>
          </p:cNvSpPr>
          <p:nvPr/>
        </p:nvSpPr>
        <p:spPr bwMode="auto">
          <a:xfrm>
            <a:off x="3119415" y="3784972"/>
            <a:ext cx="0" cy="504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2" name="Group 32"/>
          <p:cNvGrpSpPr>
            <a:grpSpLocks/>
          </p:cNvGrpSpPr>
          <p:nvPr/>
        </p:nvGrpSpPr>
        <p:grpSpPr bwMode="auto">
          <a:xfrm>
            <a:off x="1285852" y="4259266"/>
            <a:ext cx="2238375" cy="1743075"/>
            <a:chOff x="3022" y="2891"/>
            <a:chExt cx="1410" cy="1098"/>
          </a:xfrm>
        </p:grpSpPr>
        <p:grpSp>
          <p:nvGrpSpPr>
            <p:cNvPr id="23" name="Group 33"/>
            <p:cNvGrpSpPr>
              <a:grpSpLocks/>
            </p:cNvGrpSpPr>
            <p:nvPr/>
          </p:nvGrpSpPr>
          <p:grpSpPr bwMode="auto">
            <a:xfrm>
              <a:off x="3022" y="2891"/>
              <a:ext cx="1410" cy="301"/>
              <a:chOff x="4973" y="9602"/>
              <a:chExt cx="3310" cy="432"/>
            </a:xfrm>
          </p:grpSpPr>
          <p:sp>
            <p:nvSpPr>
              <p:cNvPr id="168" name="Rectangle 34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h2004</a:t>
                </a:r>
              </a:p>
            </p:txBody>
          </p:sp>
          <p:sp>
            <p:nvSpPr>
              <p:cNvPr id="169" name="Text Box 35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65" name="Oval 36"/>
            <p:cNvSpPr>
              <a:spLocks noChangeArrowheads="1"/>
            </p:cNvSpPr>
            <p:nvPr/>
          </p:nvSpPr>
          <p:spPr bwMode="auto">
            <a:xfrm>
              <a:off x="4113" y="2977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6" name="Line 37"/>
            <p:cNvSpPr>
              <a:spLocks noChangeShapeType="1"/>
            </p:cNvSpPr>
            <p:nvPr/>
          </p:nvSpPr>
          <p:spPr bwMode="auto">
            <a:xfrm>
              <a:off x="4177" y="3106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37"/>
            <p:cNvSpPr>
              <a:spLocks noChangeShapeType="1"/>
            </p:cNvSpPr>
            <p:nvPr/>
          </p:nvSpPr>
          <p:spPr bwMode="auto">
            <a:xfrm>
              <a:off x="4176" y="3645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38"/>
          <p:cNvGrpSpPr>
            <a:grpSpLocks/>
          </p:cNvGrpSpPr>
          <p:nvPr/>
        </p:nvGrpSpPr>
        <p:grpSpPr bwMode="auto">
          <a:xfrm>
            <a:off x="3521052" y="928689"/>
            <a:ext cx="1184275" cy="950913"/>
            <a:chOff x="4614" y="1329"/>
            <a:chExt cx="746" cy="599"/>
          </a:xfrm>
        </p:grpSpPr>
        <p:sp>
          <p:nvSpPr>
            <p:cNvPr id="171" name="Text Box 39"/>
            <p:cNvSpPr txBox="1">
              <a:spLocks noChangeArrowheads="1"/>
            </p:cNvSpPr>
            <p:nvPr/>
          </p:nvSpPr>
          <p:spPr bwMode="auto">
            <a:xfrm>
              <a:off x="4752" y="1440"/>
              <a:ext cx="608" cy="327"/>
            </a:xfrm>
            <a:prstGeom prst="rect">
              <a:avLst/>
            </a:prstGeom>
            <a:solidFill>
              <a:srgbClr val="FF7C8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>
                  <a:cs typeface="Arial" charset="0"/>
                </a:rPr>
                <a:t>    L</a:t>
              </a:r>
            </a:p>
          </p:txBody>
        </p:sp>
        <p:sp>
          <p:nvSpPr>
            <p:cNvPr id="172" name="Oval 40"/>
            <p:cNvSpPr>
              <a:spLocks noChangeArrowheads="1"/>
            </p:cNvSpPr>
            <p:nvPr/>
          </p:nvSpPr>
          <p:spPr bwMode="auto">
            <a:xfrm>
              <a:off x="4852" y="1551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73" name="Line 41"/>
            <p:cNvSpPr>
              <a:spLocks noChangeShapeType="1"/>
            </p:cNvSpPr>
            <p:nvPr/>
          </p:nvSpPr>
          <p:spPr bwMode="auto">
            <a:xfrm flipH="1">
              <a:off x="4616" y="1632"/>
              <a:ext cx="284" cy="2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41"/>
            <p:cNvSpPr>
              <a:spLocks noChangeShapeType="1"/>
            </p:cNvSpPr>
            <p:nvPr/>
          </p:nvSpPr>
          <p:spPr bwMode="auto">
            <a:xfrm flipH="1" flipV="1">
              <a:off x="4614" y="1329"/>
              <a:ext cx="270" cy="27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14"/>
          <p:cNvGrpSpPr>
            <a:grpSpLocks/>
          </p:cNvGrpSpPr>
          <p:nvPr/>
        </p:nvGrpSpPr>
        <p:grpSpPr bwMode="auto">
          <a:xfrm>
            <a:off x="1285862" y="5991249"/>
            <a:ext cx="2252663" cy="477837"/>
            <a:chOff x="3013" y="3443"/>
            <a:chExt cx="1419" cy="301"/>
          </a:xfrm>
        </p:grpSpPr>
        <p:grpSp>
          <p:nvGrpSpPr>
            <p:cNvPr id="26" name="Group 15"/>
            <p:cNvGrpSpPr>
              <a:grpSpLocks/>
            </p:cNvGrpSpPr>
            <p:nvPr/>
          </p:nvGrpSpPr>
          <p:grpSpPr bwMode="auto">
            <a:xfrm>
              <a:off x="3013" y="3443"/>
              <a:ext cx="1419" cy="301"/>
              <a:chOff x="4951" y="9602"/>
              <a:chExt cx="3332" cy="432"/>
            </a:xfrm>
          </p:grpSpPr>
          <p:sp>
            <p:nvSpPr>
              <p:cNvPr id="177" name="Rectangle 16"/>
              <p:cNvSpPr>
                <a:spLocks noChangeArrowheads="1"/>
              </p:cNvSpPr>
              <p:nvPr/>
            </p:nvSpPr>
            <p:spPr bwMode="auto">
              <a:xfrm>
                <a:off x="4951" y="9602"/>
                <a:ext cx="2036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h2006</a:t>
                </a:r>
              </a:p>
            </p:txBody>
          </p:sp>
          <p:sp>
            <p:nvSpPr>
              <p:cNvPr id="178" name="Text Box 17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76" name="Oval 18"/>
            <p:cNvSpPr>
              <a:spLocks noChangeArrowheads="1"/>
            </p:cNvSpPr>
            <p:nvPr/>
          </p:nvSpPr>
          <p:spPr bwMode="auto">
            <a:xfrm>
              <a:off x="4113" y="352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29" name="Group 77"/>
          <p:cNvGrpSpPr>
            <a:grpSpLocks/>
          </p:cNvGrpSpPr>
          <p:nvPr/>
        </p:nvGrpSpPr>
        <p:grpSpPr bwMode="auto">
          <a:xfrm>
            <a:off x="142844" y="376225"/>
            <a:ext cx="1143000" cy="623888"/>
            <a:chOff x="2880" y="2016"/>
            <a:chExt cx="720" cy="393"/>
          </a:xfrm>
        </p:grpSpPr>
        <p:grpSp>
          <p:nvGrpSpPr>
            <p:cNvPr id="30" name="Group 58"/>
            <p:cNvGrpSpPr>
              <a:grpSpLocks/>
            </p:cNvGrpSpPr>
            <p:nvPr/>
          </p:nvGrpSpPr>
          <p:grpSpPr bwMode="auto">
            <a:xfrm>
              <a:off x="2880" y="2016"/>
              <a:ext cx="608" cy="327"/>
              <a:chOff x="2880" y="912"/>
              <a:chExt cx="608" cy="327"/>
            </a:xfrm>
          </p:grpSpPr>
          <p:sp>
            <p:nvSpPr>
              <p:cNvPr id="186" name="Text Box 59"/>
              <p:cNvSpPr txBox="1">
                <a:spLocks noChangeArrowheads="1"/>
              </p:cNvSpPr>
              <p:nvPr/>
            </p:nvSpPr>
            <p:spPr bwMode="auto">
              <a:xfrm>
                <a:off x="2880" y="912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P</a:t>
                </a:r>
              </a:p>
            </p:txBody>
          </p:sp>
          <p:sp>
            <p:nvSpPr>
              <p:cNvPr id="187" name="Oval 60"/>
              <p:cNvSpPr>
                <a:spLocks noChangeArrowheads="1"/>
              </p:cNvSpPr>
              <p:nvPr/>
            </p:nvSpPr>
            <p:spPr bwMode="auto">
              <a:xfrm>
                <a:off x="3276" y="1023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sp>
          <p:nvSpPr>
            <p:cNvPr id="185" name="Line 61"/>
            <p:cNvSpPr>
              <a:spLocks noChangeShapeType="1"/>
            </p:cNvSpPr>
            <p:nvPr/>
          </p:nvSpPr>
          <p:spPr bwMode="auto">
            <a:xfrm>
              <a:off x="3344" y="2208"/>
              <a:ext cx="256" cy="20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92" name="Straight Connector 191"/>
          <p:cNvCxnSpPr/>
          <p:nvPr/>
        </p:nvCxnSpPr>
        <p:spPr>
          <a:xfrm rot="16200000" flipH="1">
            <a:off x="3500430" y="1460267"/>
            <a:ext cx="500066" cy="3571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428992" y="1603143"/>
            <a:ext cx="571504" cy="714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8"/>
          <p:cNvGrpSpPr>
            <a:grpSpLocks/>
          </p:cNvGrpSpPr>
          <p:nvPr/>
        </p:nvGrpSpPr>
        <p:grpSpPr bwMode="auto">
          <a:xfrm>
            <a:off x="142852" y="742329"/>
            <a:ext cx="3381375" cy="1335088"/>
            <a:chOff x="2302" y="1259"/>
            <a:chExt cx="2130" cy="841"/>
          </a:xfrm>
        </p:grpSpPr>
        <p:grpSp>
          <p:nvGrpSpPr>
            <p:cNvPr id="103" name="Group 9"/>
            <p:cNvGrpSpPr>
              <a:grpSpLocks/>
            </p:cNvGrpSpPr>
            <p:nvPr/>
          </p:nvGrpSpPr>
          <p:grpSpPr bwMode="auto">
            <a:xfrm>
              <a:off x="2302" y="1259"/>
              <a:ext cx="2130" cy="841"/>
              <a:chOff x="3284" y="9602"/>
              <a:chExt cx="4999" cy="1205"/>
            </a:xfrm>
          </p:grpSpPr>
          <p:sp>
            <p:nvSpPr>
              <p:cNvPr id="113" name="Rectangle 10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h2007</a:t>
                </a:r>
              </a:p>
            </p:txBody>
          </p:sp>
          <p:sp>
            <p:nvSpPr>
              <p:cNvPr id="114" name="Text Box 11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  <p:sp>
            <p:nvSpPr>
              <p:cNvPr id="218" name="Rectangle 10"/>
              <p:cNvSpPr>
                <a:spLocks noChangeArrowheads="1"/>
              </p:cNvSpPr>
              <p:nvPr/>
            </p:nvSpPr>
            <p:spPr bwMode="auto">
              <a:xfrm>
                <a:off x="3284" y="10028"/>
                <a:ext cx="1479" cy="431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h2007</a:t>
                </a:r>
              </a:p>
            </p:txBody>
          </p:sp>
          <p:sp>
            <p:nvSpPr>
              <p:cNvPr id="221" name="Rectangle 10"/>
              <p:cNvSpPr>
                <a:spLocks noChangeArrowheads="1"/>
              </p:cNvSpPr>
              <p:nvPr/>
            </p:nvSpPr>
            <p:spPr bwMode="auto">
              <a:xfrm>
                <a:off x="3495" y="10418"/>
                <a:ext cx="1056" cy="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x</a:t>
                </a:r>
              </a:p>
            </p:txBody>
          </p:sp>
        </p:grpSp>
        <p:sp>
          <p:nvSpPr>
            <p:cNvPr id="107" name="Oval 12"/>
            <p:cNvSpPr>
              <a:spLocks noChangeArrowheads="1"/>
            </p:cNvSpPr>
            <p:nvPr/>
          </p:nvSpPr>
          <p:spPr bwMode="auto">
            <a:xfrm>
              <a:off x="4104" y="1360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>
              <a:off x="4168" y="1489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1" name="Group 62"/>
          <p:cNvGrpSpPr>
            <a:grpSpLocks/>
          </p:cNvGrpSpPr>
          <p:nvPr/>
        </p:nvGrpSpPr>
        <p:grpSpPr bwMode="auto">
          <a:xfrm>
            <a:off x="5286380" y="3436931"/>
            <a:ext cx="2232025" cy="488950"/>
            <a:chOff x="3202" y="2375"/>
            <a:chExt cx="1406" cy="301"/>
          </a:xfrm>
        </p:grpSpPr>
        <p:grpSp>
          <p:nvGrpSpPr>
            <p:cNvPr id="125" name="Group 63"/>
            <p:cNvGrpSpPr>
              <a:grpSpLocks/>
            </p:cNvGrpSpPr>
            <p:nvPr/>
          </p:nvGrpSpPr>
          <p:grpSpPr bwMode="auto">
            <a:xfrm>
              <a:off x="3202" y="2375"/>
              <a:ext cx="1406" cy="301"/>
              <a:chOff x="4982" y="9602"/>
              <a:chExt cx="3301" cy="432"/>
            </a:xfrm>
          </p:grpSpPr>
          <p:sp>
            <p:nvSpPr>
              <p:cNvPr id="130" name="Rectangle 64"/>
              <p:cNvSpPr>
                <a:spLocks noChangeArrowheads="1"/>
              </p:cNvSpPr>
              <p:nvPr/>
            </p:nvSpPr>
            <p:spPr bwMode="auto">
              <a:xfrm>
                <a:off x="4982" y="9602"/>
                <a:ext cx="2005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h2003</a:t>
                </a:r>
              </a:p>
            </p:txBody>
          </p:sp>
          <p:sp>
            <p:nvSpPr>
              <p:cNvPr id="131" name="Text Box 65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26" name="Oval 66"/>
            <p:cNvSpPr>
              <a:spLocks noChangeArrowheads="1"/>
            </p:cNvSpPr>
            <p:nvPr/>
          </p:nvSpPr>
          <p:spPr bwMode="auto">
            <a:xfrm>
              <a:off x="4295" y="2461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132" name="Group 8"/>
          <p:cNvGrpSpPr>
            <a:grpSpLocks/>
          </p:cNvGrpSpPr>
          <p:nvPr/>
        </p:nvGrpSpPr>
        <p:grpSpPr bwMode="auto">
          <a:xfrm>
            <a:off x="5286380" y="1658931"/>
            <a:ext cx="2238375" cy="928688"/>
            <a:chOff x="3022" y="1248"/>
            <a:chExt cx="1410" cy="585"/>
          </a:xfrm>
        </p:grpSpPr>
        <p:grpSp>
          <p:nvGrpSpPr>
            <p:cNvPr id="133" name="Group 9"/>
            <p:cNvGrpSpPr>
              <a:grpSpLocks/>
            </p:cNvGrpSpPr>
            <p:nvPr/>
          </p:nvGrpSpPr>
          <p:grpSpPr bwMode="auto">
            <a:xfrm>
              <a:off x="3022" y="1248"/>
              <a:ext cx="1410" cy="301"/>
              <a:chOff x="4973" y="9602"/>
              <a:chExt cx="3310" cy="432"/>
            </a:xfrm>
          </p:grpSpPr>
          <p:sp>
            <p:nvSpPr>
              <p:cNvPr id="136" name="Rectangle 10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h2001</a:t>
                </a:r>
              </a:p>
            </p:txBody>
          </p:sp>
          <p:sp>
            <p:nvSpPr>
              <p:cNvPr id="137" name="Text Box 11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34" name="Oval 12"/>
            <p:cNvSpPr>
              <a:spLocks noChangeArrowheads="1"/>
            </p:cNvSpPr>
            <p:nvPr/>
          </p:nvSpPr>
          <p:spPr bwMode="auto">
            <a:xfrm>
              <a:off x="4104" y="1360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35" name="Line 13"/>
            <p:cNvSpPr>
              <a:spLocks noChangeShapeType="1"/>
            </p:cNvSpPr>
            <p:nvPr/>
          </p:nvSpPr>
          <p:spPr bwMode="auto">
            <a:xfrm>
              <a:off x="4168" y="1489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8" name="Group 14"/>
          <p:cNvGrpSpPr>
            <a:grpSpLocks/>
          </p:cNvGrpSpPr>
          <p:nvPr/>
        </p:nvGrpSpPr>
        <p:grpSpPr bwMode="auto">
          <a:xfrm>
            <a:off x="5286380" y="5143494"/>
            <a:ext cx="2238375" cy="477837"/>
            <a:chOff x="3022" y="3443"/>
            <a:chExt cx="1410" cy="301"/>
          </a:xfrm>
        </p:grpSpPr>
        <p:grpSp>
          <p:nvGrpSpPr>
            <p:cNvPr id="139" name="Group 15"/>
            <p:cNvGrpSpPr>
              <a:grpSpLocks/>
            </p:cNvGrpSpPr>
            <p:nvPr/>
          </p:nvGrpSpPr>
          <p:grpSpPr bwMode="auto">
            <a:xfrm>
              <a:off x="3022" y="3443"/>
              <a:ext cx="1410" cy="301"/>
              <a:chOff x="4973" y="9602"/>
              <a:chExt cx="3310" cy="432"/>
            </a:xfrm>
          </p:grpSpPr>
          <p:sp>
            <p:nvSpPr>
              <p:cNvPr id="141" name="Rectangle 16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h2005</a:t>
                </a:r>
              </a:p>
            </p:txBody>
          </p:sp>
          <p:sp>
            <p:nvSpPr>
              <p:cNvPr id="145" name="Text Box 17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40" name="Oval 18"/>
            <p:cNvSpPr>
              <a:spLocks noChangeArrowheads="1"/>
            </p:cNvSpPr>
            <p:nvPr/>
          </p:nvSpPr>
          <p:spPr bwMode="auto">
            <a:xfrm>
              <a:off x="4113" y="352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146" name="Group 145"/>
          <p:cNvGrpSpPr>
            <a:grpSpLocks/>
          </p:cNvGrpSpPr>
          <p:nvPr/>
        </p:nvGrpSpPr>
        <p:grpSpPr bwMode="auto">
          <a:xfrm>
            <a:off x="5286380" y="2571744"/>
            <a:ext cx="2238375" cy="887412"/>
            <a:chOff x="3022" y="1823"/>
            <a:chExt cx="1410" cy="559"/>
          </a:xfrm>
        </p:grpSpPr>
        <p:grpSp>
          <p:nvGrpSpPr>
            <p:cNvPr id="151" name="Group 150"/>
            <p:cNvGrpSpPr>
              <a:grpSpLocks/>
            </p:cNvGrpSpPr>
            <p:nvPr/>
          </p:nvGrpSpPr>
          <p:grpSpPr bwMode="auto">
            <a:xfrm>
              <a:off x="3022" y="1823"/>
              <a:ext cx="1410" cy="301"/>
              <a:chOff x="4973" y="9602"/>
              <a:chExt cx="3310" cy="432"/>
            </a:xfrm>
          </p:grpSpPr>
          <p:sp>
            <p:nvSpPr>
              <p:cNvPr id="157" name="Rectangle 21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h2002</a:t>
                </a:r>
              </a:p>
            </p:txBody>
          </p:sp>
          <p:sp>
            <p:nvSpPr>
              <p:cNvPr id="163" name="Text Box 22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52" name="Oval 23"/>
            <p:cNvSpPr>
              <a:spLocks noChangeArrowheads="1"/>
            </p:cNvSpPr>
            <p:nvPr/>
          </p:nvSpPr>
          <p:spPr bwMode="auto">
            <a:xfrm>
              <a:off x="4113" y="190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56" name="Line 24"/>
            <p:cNvSpPr>
              <a:spLocks noChangeShapeType="1"/>
            </p:cNvSpPr>
            <p:nvPr/>
          </p:nvSpPr>
          <p:spPr bwMode="auto">
            <a:xfrm>
              <a:off x="4177" y="2038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" name="Line 31"/>
          <p:cNvSpPr>
            <a:spLocks noChangeShapeType="1"/>
          </p:cNvSpPr>
          <p:nvPr/>
        </p:nvSpPr>
        <p:spPr bwMode="auto">
          <a:xfrm>
            <a:off x="7119943" y="3792903"/>
            <a:ext cx="0" cy="504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70" name="Group 32"/>
          <p:cNvGrpSpPr>
            <a:grpSpLocks/>
          </p:cNvGrpSpPr>
          <p:nvPr/>
        </p:nvGrpSpPr>
        <p:grpSpPr bwMode="auto">
          <a:xfrm>
            <a:off x="5286380" y="4267197"/>
            <a:ext cx="2238375" cy="1743075"/>
            <a:chOff x="3022" y="2891"/>
            <a:chExt cx="1410" cy="1098"/>
          </a:xfrm>
        </p:grpSpPr>
        <p:grpSp>
          <p:nvGrpSpPr>
            <p:cNvPr id="174" name="Group 33"/>
            <p:cNvGrpSpPr>
              <a:grpSpLocks/>
            </p:cNvGrpSpPr>
            <p:nvPr/>
          </p:nvGrpSpPr>
          <p:grpSpPr bwMode="auto">
            <a:xfrm>
              <a:off x="3022" y="2891"/>
              <a:ext cx="1410" cy="301"/>
              <a:chOff x="4973" y="9602"/>
              <a:chExt cx="3310" cy="432"/>
            </a:xfrm>
          </p:grpSpPr>
          <p:sp>
            <p:nvSpPr>
              <p:cNvPr id="184" name="Rectangle 34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h2004</a:t>
                </a:r>
              </a:p>
            </p:txBody>
          </p:sp>
          <p:sp>
            <p:nvSpPr>
              <p:cNvPr id="189" name="Text Box 35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75" name="Oval 36"/>
            <p:cNvSpPr>
              <a:spLocks noChangeArrowheads="1"/>
            </p:cNvSpPr>
            <p:nvPr/>
          </p:nvSpPr>
          <p:spPr bwMode="auto">
            <a:xfrm>
              <a:off x="4113" y="2977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79" name="Line 37"/>
            <p:cNvSpPr>
              <a:spLocks noChangeShapeType="1"/>
            </p:cNvSpPr>
            <p:nvPr/>
          </p:nvSpPr>
          <p:spPr bwMode="auto">
            <a:xfrm>
              <a:off x="4177" y="3106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37"/>
            <p:cNvSpPr>
              <a:spLocks noChangeShapeType="1"/>
            </p:cNvSpPr>
            <p:nvPr/>
          </p:nvSpPr>
          <p:spPr bwMode="auto">
            <a:xfrm>
              <a:off x="4176" y="3645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0" name="Group 38"/>
          <p:cNvGrpSpPr>
            <a:grpSpLocks/>
          </p:cNvGrpSpPr>
          <p:nvPr/>
        </p:nvGrpSpPr>
        <p:grpSpPr bwMode="auto">
          <a:xfrm>
            <a:off x="7521580" y="936619"/>
            <a:ext cx="1184275" cy="695325"/>
            <a:chOff x="4614" y="1329"/>
            <a:chExt cx="746" cy="438"/>
          </a:xfrm>
        </p:grpSpPr>
        <p:sp>
          <p:nvSpPr>
            <p:cNvPr id="191" name="Text Box 39"/>
            <p:cNvSpPr txBox="1">
              <a:spLocks noChangeArrowheads="1"/>
            </p:cNvSpPr>
            <p:nvPr/>
          </p:nvSpPr>
          <p:spPr bwMode="auto">
            <a:xfrm>
              <a:off x="4752" y="1440"/>
              <a:ext cx="608" cy="327"/>
            </a:xfrm>
            <a:prstGeom prst="rect">
              <a:avLst/>
            </a:prstGeom>
            <a:solidFill>
              <a:srgbClr val="FF7C8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>
                  <a:cs typeface="Arial" charset="0"/>
                </a:rPr>
                <a:t>    L</a:t>
              </a:r>
            </a:p>
          </p:txBody>
        </p:sp>
        <p:sp>
          <p:nvSpPr>
            <p:cNvPr id="194" name="Oval 40"/>
            <p:cNvSpPr>
              <a:spLocks noChangeArrowheads="1"/>
            </p:cNvSpPr>
            <p:nvPr/>
          </p:nvSpPr>
          <p:spPr bwMode="auto">
            <a:xfrm>
              <a:off x="4852" y="1551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96" name="Line 41"/>
            <p:cNvSpPr>
              <a:spLocks noChangeShapeType="1"/>
            </p:cNvSpPr>
            <p:nvPr/>
          </p:nvSpPr>
          <p:spPr bwMode="auto">
            <a:xfrm flipH="1" flipV="1">
              <a:off x="4614" y="1329"/>
              <a:ext cx="270" cy="27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9" name="Group 14"/>
          <p:cNvGrpSpPr>
            <a:grpSpLocks/>
          </p:cNvGrpSpPr>
          <p:nvPr/>
        </p:nvGrpSpPr>
        <p:grpSpPr bwMode="auto">
          <a:xfrm>
            <a:off x="5286390" y="5999180"/>
            <a:ext cx="2252663" cy="477837"/>
            <a:chOff x="3013" y="3443"/>
            <a:chExt cx="1419" cy="301"/>
          </a:xfrm>
        </p:grpSpPr>
        <p:grpSp>
          <p:nvGrpSpPr>
            <p:cNvPr id="200" name="Group 15"/>
            <p:cNvGrpSpPr>
              <a:grpSpLocks/>
            </p:cNvGrpSpPr>
            <p:nvPr/>
          </p:nvGrpSpPr>
          <p:grpSpPr bwMode="auto">
            <a:xfrm>
              <a:off x="3013" y="3443"/>
              <a:ext cx="1419" cy="301"/>
              <a:chOff x="4951" y="9602"/>
              <a:chExt cx="3332" cy="432"/>
            </a:xfrm>
          </p:grpSpPr>
          <p:sp>
            <p:nvSpPr>
              <p:cNvPr id="202" name="Rectangle 16"/>
              <p:cNvSpPr>
                <a:spLocks noChangeArrowheads="1"/>
              </p:cNvSpPr>
              <p:nvPr/>
            </p:nvSpPr>
            <p:spPr bwMode="auto">
              <a:xfrm>
                <a:off x="4951" y="9602"/>
                <a:ext cx="2036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h2006</a:t>
                </a:r>
              </a:p>
            </p:txBody>
          </p:sp>
          <p:sp>
            <p:nvSpPr>
              <p:cNvPr id="203" name="Text Box 17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201" name="Oval 18"/>
            <p:cNvSpPr>
              <a:spLocks noChangeArrowheads="1"/>
            </p:cNvSpPr>
            <p:nvPr/>
          </p:nvSpPr>
          <p:spPr bwMode="auto">
            <a:xfrm>
              <a:off x="4113" y="352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212" name="Group 8"/>
          <p:cNvGrpSpPr>
            <a:grpSpLocks/>
          </p:cNvGrpSpPr>
          <p:nvPr/>
        </p:nvGrpSpPr>
        <p:grpSpPr bwMode="auto">
          <a:xfrm>
            <a:off x="5286380" y="732797"/>
            <a:ext cx="2238375" cy="928688"/>
            <a:chOff x="3022" y="1248"/>
            <a:chExt cx="1410" cy="585"/>
          </a:xfrm>
        </p:grpSpPr>
        <p:grpSp>
          <p:nvGrpSpPr>
            <p:cNvPr id="213" name="Group 9"/>
            <p:cNvGrpSpPr>
              <a:grpSpLocks/>
            </p:cNvGrpSpPr>
            <p:nvPr/>
          </p:nvGrpSpPr>
          <p:grpSpPr bwMode="auto">
            <a:xfrm>
              <a:off x="3022" y="1248"/>
              <a:ext cx="1410" cy="301"/>
              <a:chOff x="4973" y="9602"/>
              <a:chExt cx="3310" cy="432"/>
            </a:xfrm>
          </p:grpSpPr>
          <p:sp>
            <p:nvSpPr>
              <p:cNvPr id="216" name="Rectangle 10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h2007</a:t>
                </a:r>
              </a:p>
            </p:txBody>
          </p:sp>
          <p:sp>
            <p:nvSpPr>
              <p:cNvPr id="217" name="Text Box 11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214" name="Oval 12"/>
            <p:cNvSpPr>
              <a:spLocks noChangeArrowheads="1"/>
            </p:cNvSpPr>
            <p:nvPr/>
          </p:nvSpPr>
          <p:spPr bwMode="auto">
            <a:xfrm>
              <a:off x="4104" y="1360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215" name="Line 13"/>
            <p:cNvSpPr>
              <a:spLocks noChangeShapeType="1"/>
            </p:cNvSpPr>
            <p:nvPr/>
          </p:nvSpPr>
          <p:spPr bwMode="auto">
            <a:xfrm>
              <a:off x="4168" y="1489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20" name="Straight Arrow Connector 219"/>
          <p:cNvCxnSpPr/>
          <p:nvPr/>
        </p:nvCxnSpPr>
        <p:spPr>
          <a:xfrm flipV="1">
            <a:off x="928662" y="1000108"/>
            <a:ext cx="571504" cy="285752"/>
          </a:xfrm>
          <a:prstGeom prst="straightConnector1">
            <a:avLst/>
          </a:prstGeom>
          <a:ln w="254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714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Sắp theo chiều tăng dần của thành tiền = PP nổi bọt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500034" y="493693"/>
            <a:ext cx="3500462" cy="6007141"/>
            <a:chOff x="500034" y="493693"/>
            <a:chExt cx="3500462" cy="6007141"/>
          </a:xfrm>
        </p:grpSpPr>
        <p:grpSp>
          <p:nvGrpSpPr>
            <p:cNvPr id="20" name="Group 62"/>
            <p:cNvGrpSpPr>
              <a:grpSpLocks/>
            </p:cNvGrpSpPr>
            <p:nvPr/>
          </p:nvGrpSpPr>
          <p:grpSpPr bwMode="auto">
            <a:xfrm>
              <a:off x="500034" y="3460748"/>
              <a:ext cx="2232025" cy="488950"/>
              <a:chOff x="3202" y="2375"/>
              <a:chExt cx="1406" cy="301"/>
            </a:xfrm>
          </p:grpSpPr>
          <p:grpSp>
            <p:nvGrpSpPr>
              <p:cNvPr id="21" name="Group 63"/>
              <p:cNvGrpSpPr>
                <a:grpSpLocks/>
              </p:cNvGrpSpPr>
              <p:nvPr/>
            </p:nvGrpSpPr>
            <p:grpSpPr bwMode="auto">
              <a:xfrm>
                <a:off x="3202" y="2375"/>
                <a:ext cx="1406" cy="301"/>
                <a:chOff x="4982" y="9602"/>
                <a:chExt cx="3301" cy="432"/>
              </a:xfrm>
            </p:grpSpPr>
            <p:sp>
              <p:nvSpPr>
                <p:cNvPr id="130" name="Rectangle 64"/>
                <p:cNvSpPr>
                  <a:spLocks noChangeArrowheads="1"/>
                </p:cNvSpPr>
                <p:nvPr/>
              </p:nvSpPr>
              <p:spPr bwMode="auto">
                <a:xfrm>
                  <a:off x="4982" y="9602"/>
                  <a:ext cx="2005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300000</a:t>
                  </a:r>
                </a:p>
              </p:txBody>
            </p:sp>
            <p:sp>
              <p:nvSpPr>
                <p:cNvPr id="131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26" name="Oval 66"/>
              <p:cNvSpPr>
                <a:spLocks noChangeArrowheads="1"/>
              </p:cNvSpPr>
              <p:nvPr/>
            </p:nvSpPr>
            <p:spPr bwMode="auto">
              <a:xfrm>
                <a:off x="4295" y="246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22" name="Group 8"/>
            <p:cNvGrpSpPr>
              <a:grpSpLocks/>
            </p:cNvGrpSpPr>
            <p:nvPr/>
          </p:nvGrpSpPr>
          <p:grpSpPr bwMode="auto">
            <a:xfrm>
              <a:off x="500034" y="1682748"/>
              <a:ext cx="2238375" cy="928688"/>
              <a:chOff x="3022" y="1248"/>
              <a:chExt cx="1410" cy="585"/>
            </a:xfrm>
          </p:grpSpPr>
          <p:grpSp>
            <p:nvGrpSpPr>
              <p:cNvPr id="23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136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100000</a:t>
                  </a:r>
                </a:p>
              </p:txBody>
            </p:sp>
            <p:sp>
              <p:nvSpPr>
                <p:cNvPr id="13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34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35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" name="Group 14"/>
            <p:cNvGrpSpPr>
              <a:grpSpLocks/>
            </p:cNvGrpSpPr>
            <p:nvPr/>
          </p:nvGrpSpPr>
          <p:grpSpPr bwMode="auto">
            <a:xfrm>
              <a:off x="500034" y="5167311"/>
              <a:ext cx="2238375" cy="477837"/>
              <a:chOff x="3022" y="3443"/>
              <a:chExt cx="1410" cy="301"/>
            </a:xfrm>
          </p:grpSpPr>
          <p:grpSp>
            <p:nvGrpSpPr>
              <p:cNvPr id="25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141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60000</a:t>
                  </a:r>
                </a:p>
              </p:txBody>
            </p:sp>
            <p:sp>
              <p:nvSpPr>
                <p:cNvPr id="14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40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26" name="Group 145"/>
            <p:cNvGrpSpPr>
              <a:grpSpLocks/>
            </p:cNvGrpSpPr>
            <p:nvPr/>
          </p:nvGrpSpPr>
          <p:grpSpPr bwMode="auto">
            <a:xfrm>
              <a:off x="500034" y="2595561"/>
              <a:ext cx="2238375" cy="887412"/>
              <a:chOff x="3022" y="1823"/>
              <a:chExt cx="1410" cy="559"/>
            </a:xfrm>
          </p:grpSpPr>
          <p:grpSp>
            <p:nvGrpSpPr>
              <p:cNvPr id="27" name="Group 15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157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400000</a:t>
                  </a:r>
                </a:p>
              </p:txBody>
            </p:sp>
            <p:sp>
              <p:nvSpPr>
                <p:cNvPr id="16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52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56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" name="Line 31"/>
            <p:cNvSpPr>
              <a:spLocks noChangeShapeType="1"/>
            </p:cNvSpPr>
            <p:nvPr/>
          </p:nvSpPr>
          <p:spPr bwMode="auto">
            <a:xfrm>
              <a:off x="2333597" y="3816720"/>
              <a:ext cx="0" cy="50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" name="Group 32"/>
            <p:cNvGrpSpPr>
              <a:grpSpLocks/>
            </p:cNvGrpSpPr>
            <p:nvPr/>
          </p:nvGrpSpPr>
          <p:grpSpPr bwMode="auto">
            <a:xfrm>
              <a:off x="500034" y="4291014"/>
              <a:ext cx="2238375" cy="1743075"/>
              <a:chOff x="3022" y="2891"/>
              <a:chExt cx="1410" cy="1098"/>
            </a:xfrm>
          </p:grpSpPr>
          <p:grpSp>
            <p:nvGrpSpPr>
              <p:cNvPr id="29" name="Group 33"/>
              <p:cNvGrpSpPr>
                <a:grpSpLocks/>
              </p:cNvGrpSpPr>
              <p:nvPr/>
            </p:nvGrpSpPr>
            <p:grpSpPr bwMode="auto">
              <a:xfrm>
                <a:off x="3022" y="2891"/>
                <a:ext cx="1410" cy="301"/>
                <a:chOff x="4973" y="9602"/>
                <a:chExt cx="3310" cy="432"/>
              </a:xfrm>
            </p:grpSpPr>
            <p:sp>
              <p:nvSpPr>
                <p:cNvPr id="184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200000</a:t>
                  </a:r>
                </a:p>
              </p:txBody>
            </p:sp>
            <p:sp>
              <p:nvSpPr>
                <p:cNvPr id="18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75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79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Line 37"/>
              <p:cNvSpPr>
                <a:spLocks noChangeShapeType="1"/>
              </p:cNvSpPr>
              <p:nvPr/>
            </p:nvSpPr>
            <p:spPr bwMode="auto">
              <a:xfrm>
                <a:off x="4176" y="3645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" name="Group 38"/>
            <p:cNvGrpSpPr>
              <a:grpSpLocks/>
            </p:cNvGrpSpPr>
            <p:nvPr/>
          </p:nvGrpSpPr>
          <p:grpSpPr bwMode="auto">
            <a:xfrm>
              <a:off x="2744783" y="493693"/>
              <a:ext cx="1255713" cy="609601"/>
              <a:chOff x="4569" y="1440"/>
              <a:chExt cx="791" cy="384"/>
            </a:xfrm>
          </p:grpSpPr>
          <p:sp>
            <p:nvSpPr>
              <p:cNvPr id="191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194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96" name="Line 41"/>
              <p:cNvSpPr>
                <a:spLocks noChangeShapeType="1"/>
              </p:cNvSpPr>
              <p:nvPr/>
            </p:nvSpPr>
            <p:spPr bwMode="auto">
              <a:xfrm flipH="1">
                <a:off x="4569" y="1644"/>
                <a:ext cx="315" cy="1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" name="Group 14"/>
            <p:cNvGrpSpPr>
              <a:grpSpLocks/>
            </p:cNvGrpSpPr>
            <p:nvPr/>
          </p:nvGrpSpPr>
          <p:grpSpPr bwMode="auto">
            <a:xfrm>
              <a:off x="500044" y="6022997"/>
              <a:ext cx="2252663" cy="477837"/>
              <a:chOff x="3013" y="3443"/>
              <a:chExt cx="1419" cy="301"/>
            </a:xfrm>
          </p:grpSpPr>
          <p:grpSp>
            <p:nvGrpSpPr>
              <p:cNvPr id="96" name="Group 15"/>
              <p:cNvGrpSpPr>
                <a:grpSpLocks/>
              </p:cNvGrpSpPr>
              <p:nvPr/>
            </p:nvGrpSpPr>
            <p:grpSpPr bwMode="auto">
              <a:xfrm>
                <a:off x="3013" y="3443"/>
                <a:ext cx="1419" cy="301"/>
                <a:chOff x="4951" y="9602"/>
                <a:chExt cx="3332" cy="432"/>
              </a:xfrm>
            </p:grpSpPr>
            <p:sp>
              <p:nvSpPr>
                <p:cNvPr id="202" name="Rectangle 16"/>
                <p:cNvSpPr>
                  <a:spLocks noChangeArrowheads="1"/>
                </p:cNvSpPr>
                <p:nvPr/>
              </p:nvSpPr>
              <p:spPr bwMode="auto">
                <a:xfrm>
                  <a:off x="4951" y="9602"/>
                  <a:ext cx="2036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45000</a:t>
                  </a:r>
                </a:p>
              </p:txBody>
            </p:sp>
            <p:sp>
              <p:nvSpPr>
                <p:cNvPr id="20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01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97" name="Group 8"/>
            <p:cNvGrpSpPr>
              <a:grpSpLocks/>
            </p:cNvGrpSpPr>
            <p:nvPr/>
          </p:nvGrpSpPr>
          <p:grpSpPr bwMode="auto">
            <a:xfrm>
              <a:off x="500034" y="756614"/>
              <a:ext cx="2238375" cy="928688"/>
              <a:chOff x="3022" y="1248"/>
              <a:chExt cx="1410" cy="585"/>
            </a:xfrm>
          </p:grpSpPr>
          <p:grpSp>
            <p:nvGrpSpPr>
              <p:cNvPr id="98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216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45000</a:t>
                  </a:r>
                </a:p>
              </p:txBody>
            </p:sp>
            <p:sp>
              <p:nvSpPr>
                <p:cNvPr id="21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14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215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5020294" y="493693"/>
            <a:ext cx="3500462" cy="6007141"/>
            <a:chOff x="500034" y="493693"/>
            <a:chExt cx="3500462" cy="6007141"/>
          </a:xfrm>
        </p:grpSpPr>
        <p:grpSp>
          <p:nvGrpSpPr>
            <p:cNvPr id="106" name="Group 62"/>
            <p:cNvGrpSpPr>
              <a:grpSpLocks/>
            </p:cNvGrpSpPr>
            <p:nvPr/>
          </p:nvGrpSpPr>
          <p:grpSpPr bwMode="auto">
            <a:xfrm>
              <a:off x="500036" y="3460748"/>
              <a:ext cx="2232026" cy="488950"/>
              <a:chOff x="3202" y="2375"/>
              <a:chExt cx="1406" cy="301"/>
            </a:xfrm>
          </p:grpSpPr>
          <p:grpSp>
            <p:nvGrpSpPr>
              <p:cNvPr id="209" name="Group 63"/>
              <p:cNvGrpSpPr>
                <a:grpSpLocks/>
              </p:cNvGrpSpPr>
              <p:nvPr/>
            </p:nvGrpSpPr>
            <p:grpSpPr bwMode="auto">
              <a:xfrm>
                <a:off x="3202" y="2375"/>
                <a:ext cx="1406" cy="301"/>
                <a:chOff x="4982" y="9602"/>
                <a:chExt cx="3301" cy="432"/>
              </a:xfrm>
            </p:grpSpPr>
            <p:sp>
              <p:nvSpPr>
                <p:cNvPr id="211" name="Rectangle 64"/>
                <p:cNvSpPr>
                  <a:spLocks noChangeArrowheads="1"/>
                </p:cNvSpPr>
                <p:nvPr/>
              </p:nvSpPr>
              <p:spPr bwMode="auto">
                <a:xfrm>
                  <a:off x="4982" y="9602"/>
                  <a:ext cx="2005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200000</a:t>
                  </a:r>
                </a:p>
              </p:txBody>
            </p:sp>
            <p:sp>
              <p:nvSpPr>
                <p:cNvPr id="21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10" name="Oval 66"/>
              <p:cNvSpPr>
                <a:spLocks noChangeArrowheads="1"/>
              </p:cNvSpPr>
              <p:nvPr/>
            </p:nvSpPr>
            <p:spPr bwMode="auto">
              <a:xfrm>
                <a:off x="4295" y="246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109" name="Group 8"/>
            <p:cNvGrpSpPr>
              <a:grpSpLocks/>
            </p:cNvGrpSpPr>
            <p:nvPr/>
          </p:nvGrpSpPr>
          <p:grpSpPr bwMode="auto">
            <a:xfrm>
              <a:off x="500034" y="1682748"/>
              <a:ext cx="2238375" cy="928688"/>
              <a:chOff x="3022" y="1248"/>
              <a:chExt cx="1410" cy="585"/>
            </a:xfrm>
          </p:grpSpPr>
          <p:grpSp>
            <p:nvGrpSpPr>
              <p:cNvPr id="204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207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100000</a:t>
                  </a:r>
                </a:p>
              </p:txBody>
            </p:sp>
            <p:sp>
              <p:nvSpPr>
                <p:cNvPr id="20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05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206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0" name="Group 14"/>
            <p:cNvGrpSpPr>
              <a:grpSpLocks/>
            </p:cNvGrpSpPr>
            <p:nvPr/>
          </p:nvGrpSpPr>
          <p:grpSpPr bwMode="auto">
            <a:xfrm>
              <a:off x="500036" y="5167311"/>
              <a:ext cx="2238376" cy="477837"/>
              <a:chOff x="3022" y="3443"/>
              <a:chExt cx="1410" cy="301"/>
            </a:xfrm>
          </p:grpSpPr>
          <p:grpSp>
            <p:nvGrpSpPr>
              <p:cNvPr id="197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199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45000</a:t>
                  </a:r>
                </a:p>
              </p:txBody>
            </p:sp>
            <p:sp>
              <p:nvSpPr>
                <p:cNvPr id="20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98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111" name="Group 145"/>
            <p:cNvGrpSpPr>
              <a:grpSpLocks/>
            </p:cNvGrpSpPr>
            <p:nvPr/>
          </p:nvGrpSpPr>
          <p:grpSpPr bwMode="auto">
            <a:xfrm>
              <a:off x="500036" y="2595561"/>
              <a:ext cx="2238376" cy="887412"/>
              <a:chOff x="3022" y="1823"/>
              <a:chExt cx="1410" cy="559"/>
            </a:xfrm>
          </p:grpSpPr>
          <p:grpSp>
            <p:nvGrpSpPr>
              <p:cNvPr id="181" name="Group 15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190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300000</a:t>
                  </a:r>
                </a:p>
              </p:txBody>
            </p:sp>
            <p:sp>
              <p:nvSpPr>
                <p:cNvPr id="19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82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88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" name="Line 31"/>
            <p:cNvSpPr>
              <a:spLocks noChangeShapeType="1"/>
            </p:cNvSpPr>
            <p:nvPr/>
          </p:nvSpPr>
          <p:spPr bwMode="auto">
            <a:xfrm>
              <a:off x="2333597" y="3816720"/>
              <a:ext cx="0" cy="50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6" name="Group 32"/>
            <p:cNvGrpSpPr>
              <a:grpSpLocks/>
            </p:cNvGrpSpPr>
            <p:nvPr/>
          </p:nvGrpSpPr>
          <p:grpSpPr bwMode="auto">
            <a:xfrm>
              <a:off x="500036" y="4291017"/>
              <a:ext cx="2238376" cy="1743076"/>
              <a:chOff x="3022" y="2891"/>
              <a:chExt cx="1410" cy="1098"/>
            </a:xfrm>
          </p:grpSpPr>
          <p:grpSp>
            <p:nvGrpSpPr>
              <p:cNvPr id="139" name="Group 33"/>
              <p:cNvGrpSpPr>
                <a:grpSpLocks/>
              </p:cNvGrpSpPr>
              <p:nvPr/>
            </p:nvGrpSpPr>
            <p:grpSpPr bwMode="auto">
              <a:xfrm>
                <a:off x="3022" y="2891"/>
                <a:ext cx="1410" cy="301"/>
                <a:chOff x="4973" y="9602"/>
                <a:chExt cx="3310" cy="432"/>
              </a:xfrm>
            </p:grpSpPr>
            <p:sp>
              <p:nvSpPr>
                <p:cNvPr id="174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60000</a:t>
                  </a:r>
                </a:p>
              </p:txBody>
            </p:sp>
            <p:sp>
              <p:nvSpPr>
                <p:cNvPr id="180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46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51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Line 37"/>
              <p:cNvSpPr>
                <a:spLocks noChangeShapeType="1"/>
              </p:cNvSpPr>
              <p:nvPr/>
            </p:nvSpPr>
            <p:spPr bwMode="auto">
              <a:xfrm>
                <a:off x="4176" y="3645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7" name="Group 38"/>
            <p:cNvGrpSpPr>
              <a:grpSpLocks/>
            </p:cNvGrpSpPr>
            <p:nvPr/>
          </p:nvGrpSpPr>
          <p:grpSpPr bwMode="auto">
            <a:xfrm>
              <a:off x="2744783" y="493693"/>
              <a:ext cx="1255713" cy="609601"/>
              <a:chOff x="4569" y="1440"/>
              <a:chExt cx="791" cy="384"/>
            </a:xfrm>
          </p:grpSpPr>
          <p:sp>
            <p:nvSpPr>
              <p:cNvPr id="132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133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38" name="Line 41"/>
              <p:cNvSpPr>
                <a:spLocks noChangeShapeType="1"/>
              </p:cNvSpPr>
              <p:nvPr/>
            </p:nvSpPr>
            <p:spPr bwMode="auto">
              <a:xfrm flipH="1">
                <a:off x="4569" y="1644"/>
                <a:ext cx="315" cy="1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8" name="Group 14"/>
            <p:cNvGrpSpPr>
              <a:grpSpLocks/>
            </p:cNvGrpSpPr>
            <p:nvPr/>
          </p:nvGrpSpPr>
          <p:grpSpPr bwMode="auto">
            <a:xfrm>
              <a:off x="500044" y="6022997"/>
              <a:ext cx="2252663" cy="477837"/>
              <a:chOff x="3013" y="3443"/>
              <a:chExt cx="1419" cy="301"/>
            </a:xfrm>
          </p:grpSpPr>
          <p:grpSp>
            <p:nvGrpSpPr>
              <p:cNvPr id="125" name="Group 15"/>
              <p:cNvGrpSpPr>
                <a:grpSpLocks/>
              </p:cNvGrpSpPr>
              <p:nvPr/>
            </p:nvGrpSpPr>
            <p:grpSpPr bwMode="auto">
              <a:xfrm>
                <a:off x="3013" y="3443"/>
                <a:ext cx="1419" cy="301"/>
                <a:chOff x="4951" y="9602"/>
                <a:chExt cx="3332" cy="432"/>
              </a:xfrm>
            </p:grpSpPr>
            <p:sp>
              <p:nvSpPr>
                <p:cNvPr id="128" name="Rectangle 16"/>
                <p:cNvSpPr>
                  <a:spLocks noChangeArrowheads="1"/>
                </p:cNvSpPr>
                <p:nvPr/>
              </p:nvSpPr>
              <p:spPr bwMode="auto">
                <a:xfrm>
                  <a:off x="4951" y="9602"/>
                  <a:ext cx="2036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400000</a:t>
                  </a:r>
                </a:p>
              </p:txBody>
            </p:sp>
            <p:sp>
              <p:nvSpPr>
                <p:cNvPr id="12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27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119" name="Group 8"/>
            <p:cNvGrpSpPr>
              <a:grpSpLocks/>
            </p:cNvGrpSpPr>
            <p:nvPr/>
          </p:nvGrpSpPr>
          <p:grpSpPr bwMode="auto">
            <a:xfrm>
              <a:off x="500034" y="756614"/>
              <a:ext cx="2238375" cy="928688"/>
              <a:chOff x="3022" y="1248"/>
              <a:chExt cx="1410" cy="585"/>
            </a:xfrm>
          </p:grpSpPr>
          <p:grpSp>
            <p:nvGrpSpPr>
              <p:cNvPr id="120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123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45000</a:t>
                  </a:r>
                </a:p>
              </p:txBody>
            </p:sp>
            <p:sp>
              <p:nvSpPr>
                <p:cNvPr id="12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21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22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13" name="Oval 212"/>
          <p:cNvSpPr/>
          <p:nvPr/>
        </p:nvSpPr>
        <p:spPr>
          <a:xfrm>
            <a:off x="4948856" y="5986474"/>
            <a:ext cx="2571768" cy="6108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/>
          <p:cNvSpPr txBox="1"/>
          <p:nvPr/>
        </p:nvSpPr>
        <p:spPr>
          <a:xfrm>
            <a:off x="7592062" y="2500306"/>
            <a:ext cx="112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Lần 1</a:t>
            </a:r>
          </a:p>
        </p:txBody>
      </p:sp>
    </p:spTree>
    <p:extLst>
      <p:ext uri="{BB962C8B-B14F-4D97-AF65-F5344CB8AC3E}">
        <p14:creationId xmlns:p14="http://schemas.microsoft.com/office/powerpoint/2010/main" val="867714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Sắp theo chiều tăng dần của thành tiền = PP nổi bọt</a:t>
            </a:r>
          </a:p>
        </p:txBody>
      </p:sp>
      <p:grpSp>
        <p:nvGrpSpPr>
          <p:cNvPr id="99" name="Group 104"/>
          <p:cNvGrpSpPr/>
          <p:nvPr/>
        </p:nvGrpSpPr>
        <p:grpSpPr>
          <a:xfrm>
            <a:off x="571472" y="493717"/>
            <a:ext cx="3500462" cy="6007141"/>
            <a:chOff x="500034" y="493693"/>
            <a:chExt cx="3500462" cy="6007141"/>
          </a:xfrm>
        </p:grpSpPr>
        <p:grpSp>
          <p:nvGrpSpPr>
            <p:cNvPr id="100" name="Group 62"/>
            <p:cNvGrpSpPr>
              <a:grpSpLocks/>
            </p:cNvGrpSpPr>
            <p:nvPr/>
          </p:nvGrpSpPr>
          <p:grpSpPr bwMode="auto">
            <a:xfrm>
              <a:off x="500036" y="3460748"/>
              <a:ext cx="2232026" cy="488950"/>
              <a:chOff x="3202" y="2375"/>
              <a:chExt cx="1406" cy="301"/>
            </a:xfrm>
          </p:grpSpPr>
          <p:grpSp>
            <p:nvGrpSpPr>
              <p:cNvPr id="169" name="Group 63"/>
              <p:cNvGrpSpPr>
                <a:grpSpLocks/>
              </p:cNvGrpSpPr>
              <p:nvPr/>
            </p:nvGrpSpPr>
            <p:grpSpPr bwMode="auto">
              <a:xfrm>
                <a:off x="3202" y="2375"/>
                <a:ext cx="1406" cy="301"/>
                <a:chOff x="4982" y="9602"/>
                <a:chExt cx="3301" cy="432"/>
              </a:xfrm>
            </p:grpSpPr>
            <p:sp>
              <p:nvSpPr>
                <p:cNvPr id="172" name="Rectangle 64"/>
                <p:cNvSpPr>
                  <a:spLocks noChangeArrowheads="1"/>
                </p:cNvSpPr>
                <p:nvPr/>
              </p:nvSpPr>
              <p:spPr bwMode="auto">
                <a:xfrm>
                  <a:off x="4982" y="9602"/>
                  <a:ext cx="2005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60000</a:t>
                  </a:r>
                </a:p>
              </p:txBody>
            </p:sp>
            <p:sp>
              <p:nvSpPr>
                <p:cNvPr id="173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71" name="Oval 66"/>
              <p:cNvSpPr>
                <a:spLocks noChangeArrowheads="1"/>
              </p:cNvSpPr>
              <p:nvPr/>
            </p:nvSpPr>
            <p:spPr bwMode="auto">
              <a:xfrm>
                <a:off x="4295" y="246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101" name="Group 8"/>
            <p:cNvGrpSpPr>
              <a:grpSpLocks/>
            </p:cNvGrpSpPr>
            <p:nvPr/>
          </p:nvGrpSpPr>
          <p:grpSpPr bwMode="auto">
            <a:xfrm>
              <a:off x="500034" y="1682748"/>
              <a:ext cx="2238375" cy="928688"/>
              <a:chOff x="3022" y="1248"/>
              <a:chExt cx="1410" cy="585"/>
            </a:xfrm>
          </p:grpSpPr>
          <p:grpSp>
            <p:nvGrpSpPr>
              <p:cNvPr id="162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167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100000</a:t>
                  </a:r>
                </a:p>
              </p:txBody>
            </p:sp>
            <p:sp>
              <p:nvSpPr>
                <p:cNvPr id="16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65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66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" name="Group 14"/>
            <p:cNvGrpSpPr>
              <a:grpSpLocks/>
            </p:cNvGrpSpPr>
            <p:nvPr/>
          </p:nvGrpSpPr>
          <p:grpSpPr bwMode="auto">
            <a:xfrm>
              <a:off x="500036" y="5167311"/>
              <a:ext cx="2238376" cy="477837"/>
              <a:chOff x="3022" y="3443"/>
              <a:chExt cx="1410" cy="301"/>
            </a:xfrm>
          </p:grpSpPr>
          <p:grpSp>
            <p:nvGrpSpPr>
              <p:cNvPr id="158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160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300000</a:t>
                  </a:r>
                </a:p>
              </p:txBody>
            </p:sp>
            <p:sp>
              <p:nvSpPr>
                <p:cNvPr id="16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59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103" name="Group 145"/>
            <p:cNvGrpSpPr>
              <a:grpSpLocks/>
            </p:cNvGrpSpPr>
            <p:nvPr/>
          </p:nvGrpSpPr>
          <p:grpSpPr bwMode="auto">
            <a:xfrm>
              <a:off x="500036" y="2595561"/>
              <a:ext cx="2238376" cy="887412"/>
              <a:chOff x="3022" y="1823"/>
              <a:chExt cx="1410" cy="559"/>
            </a:xfrm>
          </p:grpSpPr>
          <p:grpSp>
            <p:nvGrpSpPr>
              <p:cNvPr id="149" name="Group 15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154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200000</a:t>
                  </a:r>
                </a:p>
              </p:txBody>
            </p:sp>
            <p:sp>
              <p:nvSpPr>
                <p:cNvPr id="15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50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53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" name="Line 31"/>
            <p:cNvSpPr>
              <a:spLocks noChangeShapeType="1"/>
            </p:cNvSpPr>
            <p:nvPr/>
          </p:nvSpPr>
          <p:spPr bwMode="auto">
            <a:xfrm>
              <a:off x="2333597" y="3816720"/>
              <a:ext cx="0" cy="50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" name="Group 32"/>
            <p:cNvGrpSpPr>
              <a:grpSpLocks/>
            </p:cNvGrpSpPr>
            <p:nvPr/>
          </p:nvGrpSpPr>
          <p:grpSpPr bwMode="auto">
            <a:xfrm>
              <a:off x="500036" y="4291017"/>
              <a:ext cx="2238376" cy="1743076"/>
              <a:chOff x="3022" y="2891"/>
              <a:chExt cx="1410" cy="1098"/>
            </a:xfrm>
          </p:grpSpPr>
          <p:grpSp>
            <p:nvGrpSpPr>
              <p:cNvPr id="139" name="Group 33"/>
              <p:cNvGrpSpPr>
                <a:grpSpLocks/>
              </p:cNvGrpSpPr>
              <p:nvPr/>
            </p:nvGrpSpPr>
            <p:grpSpPr bwMode="auto">
              <a:xfrm>
                <a:off x="3022" y="2891"/>
                <a:ext cx="1410" cy="301"/>
                <a:chOff x="4973" y="9602"/>
                <a:chExt cx="3310" cy="432"/>
              </a:xfrm>
            </p:grpSpPr>
            <p:sp>
              <p:nvSpPr>
                <p:cNvPr id="147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45000</a:t>
                  </a:r>
                </a:p>
              </p:txBody>
            </p:sp>
            <p:sp>
              <p:nvSpPr>
                <p:cNvPr id="148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42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43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37"/>
              <p:cNvSpPr>
                <a:spLocks noChangeShapeType="1"/>
              </p:cNvSpPr>
              <p:nvPr/>
            </p:nvSpPr>
            <p:spPr bwMode="auto">
              <a:xfrm>
                <a:off x="4176" y="3645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6" name="Group 38"/>
            <p:cNvGrpSpPr>
              <a:grpSpLocks/>
            </p:cNvGrpSpPr>
            <p:nvPr/>
          </p:nvGrpSpPr>
          <p:grpSpPr bwMode="auto">
            <a:xfrm>
              <a:off x="2744783" y="493693"/>
              <a:ext cx="1255713" cy="609601"/>
              <a:chOff x="4569" y="1440"/>
              <a:chExt cx="791" cy="384"/>
            </a:xfrm>
          </p:grpSpPr>
          <p:sp>
            <p:nvSpPr>
              <p:cNvPr id="119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120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25" name="Line 41"/>
              <p:cNvSpPr>
                <a:spLocks noChangeShapeType="1"/>
              </p:cNvSpPr>
              <p:nvPr/>
            </p:nvSpPr>
            <p:spPr bwMode="auto">
              <a:xfrm flipH="1">
                <a:off x="4569" y="1644"/>
                <a:ext cx="315" cy="1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7" name="Group 14"/>
            <p:cNvGrpSpPr>
              <a:grpSpLocks/>
            </p:cNvGrpSpPr>
            <p:nvPr/>
          </p:nvGrpSpPr>
          <p:grpSpPr bwMode="auto">
            <a:xfrm>
              <a:off x="500044" y="6022997"/>
              <a:ext cx="2252663" cy="477837"/>
              <a:chOff x="3013" y="3443"/>
              <a:chExt cx="1419" cy="301"/>
            </a:xfrm>
          </p:grpSpPr>
          <p:grpSp>
            <p:nvGrpSpPr>
              <p:cNvPr id="115" name="Group 15"/>
              <p:cNvGrpSpPr>
                <a:grpSpLocks/>
              </p:cNvGrpSpPr>
              <p:nvPr/>
            </p:nvGrpSpPr>
            <p:grpSpPr bwMode="auto">
              <a:xfrm>
                <a:off x="3013" y="3443"/>
                <a:ext cx="1419" cy="301"/>
                <a:chOff x="4951" y="9602"/>
                <a:chExt cx="3332" cy="432"/>
              </a:xfrm>
            </p:grpSpPr>
            <p:sp>
              <p:nvSpPr>
                <p:cNvPr id="1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951" y="9602"/>
                  <a:ext cx="2036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400000</a:t>
                  </a:r>
                </a:p>
              </p:txBody>
            </p:sp>
            <p:sp>
              <p:nvSpPr>
                <p:cNvPr id="11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16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108" name="Group 8"/>
            <p:cNvGrpSpPr>
              <a:grpSpLocks/>
            </p:cNvGrpSpPr>
            <p:nvPr/>
          </p:nvGrpSpPr>
          <p:grpSpPr bwMode="auto">
            <a:xfrm>
              <a:off x="500034" y="756614"/>
              <a:ext cx="2238375" cy="928688"/>
              <a:chOff x="3022" y="1248"/>
              <a:chExt cx="1410" cy="585"/>
            </a:xfrm>
          </p:grpSpPr>
          <p:grpSp>
            <p:nvGrpSpPr>
              <p:cNvPr id="109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113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45000</a:t>
                  </a:r>
                </a:p>
              </p:txBody>
            </p:sp>
            <p:sp>
              <p:nvSpPr>
                <p:cNvPr id="1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10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11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6" name="Oval 175"/>
          <p:cNvSpPr/>
          <p:nvPr/>
        </p:nvSpPr>
        <p:spPr>
          <a:xfrm>
            <a:off x="428596" y="5786454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3143240" y="2500330"/>
            <a:ext cx="112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Lần 2</a:t>
            </a:r>
          </a:p>
        </p:txBody>
      </p:sp>
      <p:sp>
        <p:nvSpPr>
          <p:cNvPr id="178" name="Oval 177"/>
          <p:cNvSpPr/>
          <p:nvPr/>
        </p:nvSpPr>
        <p:spPr>
          <a:xfrm>
            <a:off x="428596" y="4929198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1" name="Group 104"/>
          <p:cNvGrpSpPr/>
          <p:nvPr/>
        </p:nvGrpSpPr>
        <p:grpSpPr>
          <a:xfrm>
            <a:off x="5072066" y="428604"/>
            <a:ext cx="3500462" cy="6007141"/>
            <a:chOff x="500034" y="493693"/>
            <a:chExt cx="3500462" cy="6007141"/>
          </a:xfrm>
        </p:grpSpPr>
        <p:grpSp>
          <p:nvGrpSpPr>
            <p:cNvPr id="185" name="Group 62"/>
            <p:cNvGrpSpPr>
              <a:grpSpLocks/>
            </p:cNvGrpSpPr>
            <p:nvPr/>
          </p:nvGrpSpPr>
          <p:grpSpPr bwMode="auto">
            <a:xfrm>
              <a:off x="500036" y="3460748"/>
              <a:ext cx="2232026" cy="488950"/>
              <a:chOff x="3202" y="2375"/>
              <a:chExt cx="1406" cy="301"/>
            </a:xfrm>
          </p:grpSpPr>
          <p:grpSp>
            <p:nvGrpSpPr>
              <p:cNvPr id="252" name="Group 63"/>
              <p:cNvGrpSpPr>
                <a:grpSpLocks/>
              </p:cNvGrpSpPr>
              <p:nvPr/>
            </p:nvGrpSpPr>
            <p:grpSpPr bwMode="auto">
              <a:xfrm>
                <a:off x="3202" y="2375"/>
                <a:ext cx="1406" cy="301"/>
                <a:chOff x="4982" y="9602"/>
                <a:chExt cx="3301" cy="432"/>
              </a:xfrm>
            </p:grpSpPr>
            <p:sp>
              <p:nvSpPr>
                <p:cNvPr id="254" name="Rectangle 64"/>
                <p:cNvSpPr>
                  <a:spLocks noChangeArrowheads="1"/>
                </p:cNvSpPr>
                <p:nvPr/>
              </p:nvSpPr>
              <p:spPr bwMode="auto">
                <a:xfrm>
                  <a:off x="4982" y="9602"/>
                  <a:ext cx="2005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45000</a:t>
                  </a:r>
                </a:p>
              </p:txBody>
            </p:sp>
            <p:sp>
              <p:nvSpPr>
                <p:cNvPr id="255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53" name="Oval 66"/>
              <p:cNvSpPr>
                <a:spLocks noChangeArrowheads="1"/>
              </p:cNvSpPr>
              <p:nvPr/>
            </p:nvSpPr>
            <p:spPr bwMode="auto">
              <a:xfrm>
                <a:off x="4295" y="246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186" name="Group 8"/>
            <p:cNvGrpSpPr>
              <a:grpSpLocks/>
            </p:cNvGrpSpPr>
            <p:nvPr/>
          </p:nvGrpSpPr>
          <p:grpSpPr bwMode="auto">
            <a:xfrm>
              <a:off x="500034" y="1682748"/>
              <a:ext cx="2238375" cy="928688"/>
              <a:chOff x="3022" y="1248"/>
              <a:chExt cx="1410" cy="585"/>
            </a:xfrm>
          </p:grpSpPr>
          <p:grpSp>
            <p:nvGrpSpPr>
              <p:cNvPr id="247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250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100000</a:t>
                  </a:r>
                </a:p>
              </p:txBody>
            </p:sp>
            <p:sp>
              <p:nvSpPr>
                <p:cNvPr id="25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48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249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7" name="Group 14"/>
            <p:cNvGrpSpPr>
              <a:grpSpLocks/>
            </p:cNvGrpSpPr>
            <p:nvPr/>
          </p:nvGrpSpPr>
          <p:grpSpPr bwMode="auto">
            <a:xfrm>
              <a:off x="500036" y="5167311"/>
              <a:ext cx="2238376" cy="477837"/>
              <a:chOff x="3022" y="3443"/>
              <a:chExt cx="1410" cy="301"/>
            </a:xfrm>
          </p:grpSpPr>
          <p:grpSp>
            <p:nvGrpSpPr>
              <p:cNvPr id="243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245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300000</a:t>
                  </a:r>
                </a:p>
              </p:txBody>
            </p:sp>
            <p:sp>
              <p:nvSpPr>
                <p:cNvPr id="24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44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192" name="Group 145"/>
            <p:cNvGrpSpPr>
              <a:grpSpLocks/>
            </p:cNvGrpSpPr>
            <p:nvPr/>
          </p:nvGrpSpPr>
          <p:grpSpPr bwMode="auto">
            <a:xfrm>
              <a:off x="500036" y="2595561"/>
              <a:ext cx="2238376" cy="887412"/>
              <a:chOff x="3022" y="1823"/>
              <a:chExt cx="1410" cy="559"/>
            </a:xfrm>
          </p:grpSpPr>
          <p:grpSp>
            <p:nvGrpSpPr>
              <p:cNvPr id="238" name="Group 15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241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60000</a:t>
                  </a:r>
                </a:p>
              </p:txBody>
            </p:sp>
            <p:sp>
              <p:nvSpPr>
                <p:cNvPr id="24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39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240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3" name="Line 31"/>
            <p:cNvSpPr>
              <a:spLocks noChangeShapeType="1"/>
            </p:cNvSpPr>
            <p:nvPr/>
          </p:nvSpPr>
          <p:spPr bwMode="auto">
            <a:xfrm>
              <a:off x="2333597" y="3816720"/>
              <a:ext cx="0" cy="50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7" name="Group 32"/>
            <p:cNvGrpSpPr>
              <a:grpSpLocks/>
            </p:cNvGrpSpPr>
            <p:nvPr/>
          </p:nvGrpSpPr>
          <p:grpSpPr bwMode="auto">
            <a:xfrm>
              <a:off x="500036" y="4291017"/>
              <a:ext cx="2238376" cy="1743076"/>
              <a:chOff x="3022" y="2891"/>
              <a:chExt cx="1410" cy="1098"/>
            </a:xfrm>
          </p:grpSpPr>
          <p:grpSp>
            <p:nvGrpSpPr>
              <p:cNvPr id="232" name="Group 33"/>
              <p:cNvGrpSpPr>
                <a:grpSpLocks/>
              </p:cNvGrpSpPr>
              <p:nvPr/>
            </p:nvGrpSpPr>
            <p:grpSpPr bwMode="auto">
              <a:xfrm>
                <a:off x="3022" y="2891"/>
                <a:ext cx="1410" cy="301"/>
                <a:chOff x="4973" y="9602"/>
                <a:chExt cx="3310" cy="432"/>
              </a:xfrm>
            </p:grpSpPr>
            <p:sp>
              <p:nvSpPr>
                <p:cNvPr id="236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200000</a:t>
                  </a:r>
                </a:p>
              </p:txBody>
            </p:sp>
            <p:sp>
              <p:nvSpPr>
                <p:cNvPr id="23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33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234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Line 37"/>
              <p:cNvSpPr>
                <a:spLocks noChangeShapeType="1"/>
              </p:cNvSpPr>
              <p:nvPr/>
            </p:nvSpPr>
            <p:spPr bwMode="auto">
              <a:xfrm>
                <a:off x="4176" y="3645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4" name="Group 38"/>
            <p:cNvGrpSpPr>
              <a:grpSpLocks/>
            </p:cNvGrpSpPr>
            <p:nvPr/>
          </p:nvGrpSpPr>
          <p:grpSpPr bwMode="auto">
            <a:xfrm>
              <a:off x="2744783" y="493693"/>
              <a:ext cx="1255713" cy="609601"/>
              <a:chOff x="4569" y="1440"/>
              <a:chExt cx="791" cy="384"/>
            </a:xfrm>
          </p:grpSpPr>
          <p:sp>
            <p:nvSpPr>
              <p:cNvPr id="229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230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231" name="Line 41"/>
              <p:cNvSpPr>
                <a:spLocks noChangeShapeType="1"/>
              </p:cNvSpPr>
              <p:nvPr/>
            </p:nvSpPr>
            <p:spPr bwMode="auto">
              <a:xfrm flipH="1">
                <a:off x="4569" y="1644"/>
                <a:ext cx="315" cy="1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9" name="Group 14"/>
            <p:cNvGrpSpPr>
              <a:grpSpLocks/>
            </p:cNvGrpSpPr>
            <p:nvPr/>
          </p:nvGrpSpPr>
          <p:grpSpPr bwMode="auto">
            <a:xfrm>
              <a:off x="500044" y="6022997"/>
              <a:ext cx="2252663" cy="477837"/>
              <a:chOff x="3013" y="3443"/>
              <a:chExt cx="1419" cy="301"/>
            </a:xfrm>
          </p:grpSpPr>
          <p:grpSp>
            <p:nvGrpSpPr>
              <p:cNvPr id="225" name="Group 15"/>
              <p:cNvGrpSpPr>
                <a:grpSpLocks/>
              </p:cNvGrpSpPr>
              <p:nvPr/>
            </p:nvGrpSpPr>
            <p:grpSpPr bwMode="auto">
              <a:xfrm>
                <a:off x="3013" y="3443"/>
                <a:ext cx="1419" cy="301"/>
                <a:chOff x="4951" y="9602"/>
                <a:chExt cx="3332" cy="432"/>
              </a:xfrm>
            </p:grpSpPr>
            <p:sp>
              <p:nvSpPr>
                <p:cNvPr id="227" name="Rectangle 16"/>
                <p:cNvSpPr>
                  <a:spLocks noChangeArrowheads="1"/>
                </p:cNvSpPr>
                <p:nvPr/>
              </p:nvSpPr>
              <p:spPr bwMode="auto">
                <a:xfrm>
                  <a:off x="4951" y="9602"/>
                  <a:ext cx="2036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400000</a:t>
                  </a:r>
                </a:p>
              </p:txBody>
            </p:sp>
            <p:sp>
              <p:nvSpPr>
                <p:cNvPr id="22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26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218" name="Group 8"/>
            <p:cNvGrpSpPr>
              <a:grpSpLocks/>
            </p:cNvGrpSpPr>
            <p:nvPr/>
          </p:nvGrpSpPr>
          <p:grpSpPr bwMode="auto">
            <a:xfrm>
              <a:off x="500034" y="756614"/>
              <a:ext cx="2238375" cy="928688"/>
              <a:chOff x="3022" y="1248"/>
              <a:chExt cx="1410" cy="585"/>
            </a:xfrm>
          </p:grpSpPr>
          <p:grpSp>
            <p:nvGrpSpPr>
              <p:cNvPr id="220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223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45000</a:t>
                  </a:r>
                </a:p>
              </p:txBody>
            </p:sp>
            <p:sp>
              <p:nvSpPr>
                <p:cNvPr id="22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21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222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6" name="Oval 255"/>
          <p:cNvSpPr/>
          <p:nvPr/>
        </p:nvSpPr>
        <p:spPr>
          <a:xfrm>
            <a:off x="4929190" y="5721341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/>
          <p:cNvSpPr txBox="1"/>
          <p:nvPr/>
        </p:nvSpPr>
        <p:spPr>
          <a:xfrm>
            <a:off x="7643834" y="2435217"/>
            <a:ext cx="112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Lần 3</a:t>
            </a:r>
          </a:p>
        </p:txBody>
      </p:sp>
      <p:sp>
        <p:nvSpPr>
          <p:cNvPr id="258" name="Oval 257"/>
          <p:cNvSpPr/>
          <p:nvPr/>
        </p:nvSpPr>
        <p:spPr>
          <a:xfrm>
            <a:off x="4929190" y="4864085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4929190" y="4000504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1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Thao tác xóa phần tử đầu tiên trong danh sách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35503"/>
              </p:ext>
            </p:extLst>
          </p:nvPr>
        </p:nvGraphicFramePr>
        <p:xfrm>
          <a:off x="971600" y="1472010"/>
          <a:ext cx="7488832" cy="133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89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3548" y="2048074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08304" y="105273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MAX = 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4008" y="317108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4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5292080" y="2848875"/>
            <a:ext cx="0" cy="322205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rcular Arrow 10"/>
          <p:cNvSpPr/>
          <p:nvPr/>
        </p:nvSpPr>
        <p:spPr>
          <a:xfrm rot="10574390">
            <a:off x="1475897" y="2330655"/>
            <a:ext cx="698498" cy="67373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546836"/>
              <a:gd name="adj5" fmla="val 125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ircular Arrow 11"/>
          <p:cNvSpPr/>
          <p:nvPr/>
        </p:nvSpPr>
        <p:spPr>
          <a:xfrm rot="10574390">
            <a:off x="2361092" y="2362640"/>
            <a:ext cx="698498" cy="67373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648351"/>
              <a:gd name="adj5" fmla="val 125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ircular Arrow 12"/>
          <p:cNvSpPr/>
          <p:nvPr/>
        </p:nvSpPr>
        <p:spPr>
          <a:xfrm rot="10574390">
            <a:off x="3348105" y="2335409"/>
            <a:ext cx="698498" cy="67373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699784"/>
              <a:gd name="adj5" fmla="val 125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ular Arrow 13"/>
          <p:cNvSpPr/>
          <p:nvPr/>
        </p:nvSpPr>
        <p:spPr>
          <a:xfrm rot="10574390">
            <a:off x="4233301" y="2362641"/>
            <a:ext cx="698498" cy="67373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16549"/>
              <a:gd name="adj5" fmla="val 125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644008" y="3242593"/>
            <a:ext cx="72008" cy="416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817158"/>
              </p:ext>
            </p:extLst>
          </p:nvPr>
        </p:nvGraphicFramePr>
        <p:xfrm>
          <a:off x="1115616" y="4029414"/>
          <a:ext cx="7488832" cy="133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89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47564" y="4605478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52320" y="361014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MAX = 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35263" y="5721033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3</a:t>
            </a:r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>
          <a:xfrm flipV="1">
            <a:off x="4383335" y="5398828"/>
            <a:ext cx="0" cy="322205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434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Sắp theo chiều tăng dần của thành tiền = PP nổi bọt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3143240" y="2500330"/>
            <a:ext cx="112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Lần 4</a:t>
            </a:r>
          </a:p>
        </p:txBody>
      </p:sp>
      <p:grpSp>
        <p:nvGrpSpPr>
          <p:cNvPr id="19" name="Group 104"/>
          <p:cNvGrpSpPr/>
          <p:nvPr/>
        </p:nvGrpSpPr>
        <p:grpSpPr>
          <a:xfrm>
            <a:off x="714348" y="500042"/>
            <a:ext cx="3500462" cy="6007141"/>
            <a:chOff x="500034" y="493693"/>
            <a:chExt cx="3500462" cy="6007141"/>
          </a:xfrm>
        </p:grpSpPr>
        <p:grpSp>
          <p:nvGrpSpPr>
            <p:cNvPr id="20" name="Group 62"/>
            <p:cNvGrpSpPr>
              <a:grpSpLocks/>
            </p:cNvGrpSpPr>
            <p:nvPr/>
          </p:nvGrpSpPr>
          <p:grpSpPr bwMode="auto">
            <a:xfrm>
              <a:off x="500036" y="3460748"/>
              <a:ext cx="2232026" cy="488950"/>
              <a:chOff x="3202" y="2375"/>
              <a:chExt cx="1406" cy="301"/>
            </a:xfrm>
          </p:grpSpPr>
          <p:grpSp>
            <p:nvGrpSpPr>
              <p:cNvPr id="21" name="Group 63"/>
              <p:cNvGrpSpPr>
                <a:grpSpLocks/>
              </p:cNvGrpSpPr>
              <p:nvPr/>
            </p:nvGrpSpPr>
            <p:grpSpPr bwMode="auto">
              <a:xfrm>
                <a:off x="3202" y="2375"/>
                <a:ext cx="1406" cy="301"/>
                <a:chOff x="4982" y="9602"/>
                <a:chExt cx="3301" cy="432"/>
              </a:xfrm>
            </p:grpSpPr>
            <p:sp>
              <p:nvSpPr>
                <p:cNvPr id="254" name="Rectangle 64"/>
                <p:cNvSpPr>
                  <a:spLocks noChangeArrowheads="1"/>
                </p:cNvSpPr>
                <p:nvPr/>
              </p:nvSpPr>
              <p:spPr bwMode="auto">
                <a:xfrm>
                  <a:off x="4982" y="9602"/>
                  <a:ext cx="2005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100000</a:t>
                  </a:r>
                </a:p>
              </p:txBody>
            </p:sp>
            <p:sp>
              <p:nvSpPr>
                <p:cNvPr id="255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53" name="Oval 66"/>
              <p:cNvSpPr>
                <a:spLocks noChangeArrowheads="1"/>
              </p:cNvSpPr>
              <p:nvPr/>
            </p:nvSpPr>
            <p:spPr bwMode="auto">
              <a:xfrm>
                <a:off x="4295" y="246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22" name="Group 8"/>
            <p:cNvGrpSpPr>
              <a:grpSpLocks/>
            </p:cNvGrpSpPr>
            <p:nvPr/>
          </p:nvGrpSpPr>
          <p:grpSpPr bwMode="auto">
            <a:xfrm>
              <a:off x="500034" y="1682748"/>
              <a:ext cx="2238375" cy="928688"/>
              <a:chOff x="3022" y="1248"/>
              <a:chExt cx="1410" cy="585"/>
            </a:xfrm>
          </p:grpSpPr>
          <p:grpSp>
            <p:nvGrpSpPr>
              <p:cNvPr id="23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250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60000</a:t>
                  </a:r>
                </a:p>
              </p:txBody>
            </p:sp>
            <p:sp>
              <p:nvSpPr>
                <p:cNvPr id="25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48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249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" name="Group 14"/>
            <p:cNvGrpSpPr>
              <a:grpSpLocks/>
            </p:cNvGrpSpPr>
            <p:nvPr/>
          </p:nvGrpSpPr>
          <p:grpSpPr bwMode="auto">
            <a:xfrm>
              <a:off x="500036" y="5167311"/>
              <a:ext cx="2238376" cy="477837"/>
              <a:chOff x="3022" y="3443"/>
              <a:chExt cx="1410" cy="301"/>
            </a:xfrm>
          </p:grpSpPr>
          <p:grpSp>
            <p:nvGrpSpPr>
              <p:cNvPr id="25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245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300000</a:t>
                  </a:r>
                </a:p>
              </p:txBody>
            </p:sp>
            <p:sp>
              <p:nvSpPr>
                <p:cNvPr id="24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44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26" name="Group 145"/>
            <p:cNvGrpSpPr>
              <a:grpSpLocks/>
            </p:cNvGrpSpPr>
            <p:nvPr/>
          </p:nvGrpSpPr>
          <p:grpSpPr bwMode="auto">
            <a:xfrm>
              <a:off x="500036" y="2595561"/>
              <a:ext cx="2238376" cy="887412"/>
              <a:chOff x="3022" y="1823"/>
              <a:chExt cx="1410" cy="559"/>
            </a:xfrm>
          </p:grpSpPr>
          <p:grpSp>
            <p:nvGrpSpPr>
              <p:cNvPr id="27" name="Group 15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241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45000</a:t>
                  </a:r>
                </a:p>
              </p:txBody>
            </p:sp>
            <p:sp>
              <p:nvSpPr>
                <p:cNvPr id="24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39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240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3" name="Line 31"/>
            <p:cNvSpPr>
              <a:spLocks noChangeShapeType="1"/>
            </p:cNvSpPr>
            <p:nvPr/>
          </p:nvSpPr>
          <p:spPr bwMode="auto">
            <a:xfrm>
              <a:off x="2333597" y="3816720"/>
              <a:ext cx="0" cy="50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" name="Group 32"/>
            <p:cNvGrpSpPr>
              <a:grpSpLocks/>
            </p:cNvGrpSpPr>
            <p:nvPr/>
          </p:nvGrpSpPr>
          <p:grpSpPr bwMode="auto">
            <a:xfrm>
              <a:off x="500036" y="4291017"/>
              <a:ext cx="2238376" cy="1743076"/>
              <a:chOff x="3022" y="2891"/>
              <a:chExt cx="1410" cy="1098"/>
            </a:xfrm>
          </p:grpSpPr>
          <p:grpSp>
            <p:nvGrpSpPr>
              <p:cNvPr id="29" name="Group 33"/>
              <p:cNvGrpSpPr>
                <a:grpSpLocks/>
              </p:cNvGrpSpPr>
              <p:nvPr/>
            </p:nvGrpSpPr>
            <p:grpSpPr bwMode="auto">
              <a:xfrm>
                <a:off x="3022" y="2891"/>
                <a:ext cx="1410" cy="301"/>
                <a:chOff x="4973" y="9602"/>
                <a:chExt cx="3310" cy="432"/>
              </a:xfrm>
            </p:grpSpPr>
            <p:sp>
              <p:nvSpPr>
                <p:cNvPr id="236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200000</a:t>
                  </a:r>
                </a:p>
              </p:txBody>
            </p:sp>
            <p:sp>
              <p:nvSpPr>
                <p:cNvPr id="23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33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234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Line 37"/>
              <p:cNvSpPr>
                <a:spLocks noChangeShapeType="1"/>
              </p:cNvSpPr>
              <p:nvPr/>
            </p:nvSpPr>
            <p:spPr bwMode="auto">
              <a:xfrm>
                <a:off x="4176" y="3645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" name="Group 38"/>
            <p:cNvGrpSpPr>
              <a:grpSpLocks/>
            </p:cNvGrpSpPr>
            <p:nvPr/>
          </p:nvGrpSpPr>
          <p:grpSpPr bwMode="auto">
            <a:xfrm>
              <a:off x="2744783" y="493693"/>
              <a:ext cx="1255713" cy="609601"/>
              <a:chOff x="4569" y="1440"/>
              <a:chExt cx="791" cy="384"/>
            </a:xfrm>
          </p:grpSpPr>
          <p:sp>
            <p:nvSpPr>
              <p:cNvPr id="229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230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231" name="Line 41"/>
              <p:cNvSpPr>
                <a:spLocks noChangeShapeType="1"/>
              </p:cNvSpPr>
              <p:nvPr/>
            </p:nvSpPr>
            <p:spPr bwMode="auto">
              <a:xfrm flipH="1">
                <a:off x="4569" y="1644"/>
                <a:ext cx="315" cy="1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" name="Group 14"/>
            <p:cNvGrpSpPr>
              <a:grpSpLocks/>
            </p:cNvGrpSpPr>
            <p:nvPr/>
          </p:nvGrpSpPr>
          <p:grpSpPr bwMode="auto">
            <a:xfrm>
              <a:off x="500044" y="6022997"/>
              <a:ext cx="2252663" cy="477837"/>
              <a:chOff x="3013" y="3443"/>
              <a:chExt cx="1419" cy="301"/>
            </a:xfrm>
          </p:grpSpPr>
          <p:grpSp>
            <p:nvGrpSpPr>
              <p:cNvPr id="225" name="Group 15"/>
              <p:cNvGrpSpPr>
                <a:grpSpLocks/>
              </p:cNvGrpSpPr>
              <p:nvPr/>
            </p:nvGrpSpPr>
            <p:grpSpPr bwMode="auto">
              <a:xfrm>
                <a:off x="3013" y="3443"/>
                <a:ext cx="1419" cy="301"/>
                <a:chOff x="4951" y="9602"/>
                <a:chExt cx="3332" cy="432"/>
              </a:xfrm>
            </p:grpSpPr>
            <p:sp>
              <p:nvSpPr>
                <p:cNvPr id="227" name="Rectangle 16"/>
                <p:cNvSpPr>
                  <a:spLocks noChangeArrowheads="1"/>
                </p:cNvSpPr>
                <p:nvPr/>
              </p:nvSpPr>
              <p:spPr bwMode="auto">
                <a:xfrm>
                  <a:off x="4951" y="9602"/>
                  <a:ext cx="2036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400000</a:t>
                  </a:r>
                </a:p>
              </p:txBody>
            </p:sp>
            <p:sp>
              <p:nvSpPr>
                <p:cNvPr id="22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26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232" name="Group 8"/>
            <p:cNvGrpSpPr>
              <a:grpSpLocks/>
            </p:cNvGrpSpPr>
            <p:nvPr/>
          </p:nvGrpSpPr>
          <p:grpSpPr bwMode="auto">
            <a:xfrm>
              <a:off x="500034" y="756614"/>
              <a:ext cx="2238375" cy="928688"/>
              <a:chOff x="3022" y="1248"/>
              <a:chExt cx="1410" cy="585"/>
            </a:xfrm>
          </p:grpSpPr>
          <p:grpSp>
            <p:nvGrpSpPr>
              <p:cNvPr id="238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223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45000</a:t>
                  </a:r>
                </a:p>
              </p:txBody>
            </p:sp>
            <p:sp>
              <p:nvSpPr>
                <p:cNvPr id="22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21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222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6" name="Oval 255"/>
          <p:cNvSpPr/>
          <p:nvPr/>
        </p:nvSpPr>
        <p:spPr>
          <a:xfrm>
            <a:off x="571472" y="5792779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571472" y="4935523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571472" y="4071942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71472" y="3244108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7286644" y="2470908"/>
            <a:ext cx="112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Lần 5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4857752" y="470620"/>
            <a:ext cx="3500462" cy="6007141"/>
            <a:chOff x="500034" y="493693"/>
            <a:chExt cx="3500462" cy="6007141"/>
          </a:xfrm>
        </p:grpSpPr>
        <p:grpSp>
          <p:nvGrpSpPr>
            <p:cNvPr id="106" name="Group 62"/>
            <p:cNvGrpSpPr>
              <a:grpSpLocks/>
            </p:cNvGrpSpPr>
            <p:nvPr/>
          </p:nvGrpSpPr>
          <p:grpSpPr bwMode="auto">
            <a:xfrm>
              <a:off x="500036" y="3460748"/>
              <a:ext cx="2232026" cy="488950"/>
              <a:chOff x="3202" y="2375"/>
              <a:chExt cx="1406" cy="301"/>
            </a:xfrm>
          </p:grpSpPr>
          <p:grpSp>
            <p:nvGrpSpPr>
              <p:cNvPr id="179" name="Group 63"/>
              <p:cNvGrpSpPr>
                <a:grpSpLocks/>
              </p:cNvGrpSpPr>
              <p:nvPr/>
            </p:nvGrpSpPr>
            <p:grpSpPr bwMode="auto">
              <a:xfrm>
                <a:off x="3202" y="2375"/>
                <a:ext cx="1406" cy="301"/>
                <a:chOff x="4982" y="9602"/>
                <a:chExt cx="3301" cy="432"/>
              </a:xfrm>
            </p:grpSpPr>
            <p:sp>
              <p:nvSpPr>
                <p:cNvPr id="181" name="Rectangle 64"/>
                <p:cNvSpPr>
                  <a:spLocks noChangeArrowheads="1"/>
                </p:cNvSpPr>
                <p:nvPr/>
              </p:nvSpPr>
              <p:spPr bwMode="auto">
                <a:xfrm>
                  <a:off x="4982" y="9602"/>
                  <a:ext cx="2005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100000</a:t>
                  </a:r>
                </a:p>
              </p:txBody>
            </p:sp>
            <p:sp>
              <p:nvSpPr>
                <p:cNvPr id="18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80" name="Oval 66"/>
              <p:cNvSpPr>
                <a:spLocks noChangeArrowheads="1"/>
              </p:cNvSpPr>
              <p:nvPr/>
            </p:nvSpPr>
            <p:spPr bwMode="auto">
              <a:xfrm>
                <a:off x="4295" y="246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107" name="Group 8"/>
            <p:cNvGrpSpPr>
              <a:grpSpLocks/>
            </p:cNvGrpSpPr>
            <p:nvPr/>
          </p:nvGrpSpPr>
          <p:grpSpPr bwMode="auto">
            <a:xfrm>
              <a:off x="500034" y="1682748"/>
              <a:ext cx="2238375" cy="928688"/>
              <a:chOff x="3022" y="1248"/>
              <a:chExt cx="1410" cy="585"/>
            </a:xfrm>
          </p:grpSpPr>
          <p:grpSp>
            <p:nvGrpSpPr>
              <p:cNvPr id="164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174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45000</a:t>
                  </a:r>
                </a:p>
              </p:txBody>
            </p:sp>
            <p:sp>
              <p:nvSpPr>
                <p:cNvPr id="17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69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70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8" name="Group 14"/>
            <p:cNvGrpSpPr>
              <a:grpSpLocks/>
            </p:cNvGrpSpPr>
            <p:nvPr/>
          </p:nvGrpSpPr>
          <p:grpSpPr bwMode="auto">
            <a:xfrm>
              <a:off x="500036" y="5167311"/>
              <a:ext cx="2238376" cy="477837"/>
              <a:chOff x="3022" y="3443"/>
              <a:chExt cx="1410" cy="301"/>
            </a:xfrm>
          </p:grpSpPr>
          <p:grpSp>
            <p:nvGrpSpPr>
              <p:cNvPr id="157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162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300000</a:t>
                  </a:r>
                </a:p>
              </p:txBody>
            </p:sp>
            <p:sp>
              <p:nvSpPr>
                <p:cNvPr id="16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58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109" name="Group 145"/>
            <p:cNvGrpSpPr>
              <a:grpSpLocks/>
            </p:cNvGrpSpPr>
            <p:nvPr/>
          </p:nvGrpSpPr>
          <p:grpSpPr bwMode="auto">
            <a:xfrm>
              <a:off x="500036" y="2595561"/>
              <a:ext cx="2238376" cy="887412"/>
              <a:chOff x="3022" y="1823"/>
              <a:chExt cx="1410" cy="559"/>
            </a:xfrm>
          </p:grpSpPr>
          <p:grpSp>
            <p:nvGrpSpPr>
              <p:cNvPr id="146" name="Group 15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152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60000</a:t>
                  </a:r>
                </a:p>
              </p:txBody>
            </p:sp>
            <p:sp>
              <p:nvSpPr>
                <p:cNvPr id="15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49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51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" name="Line 31"/>
            <p:cNvSpPr>
              <a:spLocks noChangeShapeType="1"/>
            </p:cNvSpPr>
            <p:nvPr/>
          </p:nvSpPr>
          <p:spPr bwMode="auto">
            <a:xfrm>
              <a:off x="2333597" y="3816720"/>
              <a:ext cx="0" cy="50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5" name="Group 32"/>
            <p:cNvGrpSpPr>
              <a:grpSpLocks/>
            </p:cNvGrpSpPr>
            <p:nvPr/>
          </p:nvGrpSpPr>
          <p:grpSpPr bwMode="auto">
            <a:xfrm>
              <a:off x="500036" y="4291017"/>
              <a:ext cx="2238376" cy="1743076"/>
              <a:chOff x="3022" y="2891"/>
              <a:chExt cx="1410" cy="1098"/>
            </a:xfrm>
          </p:grpSpPr>
          <p:grpSp>
            <p:nvGrpSpPr>
              <p:cNvPr id="137" name="Group 33"/>
              <p:cNvGrpSpPr>
                <a:grpSpLocks/>
              </p:cNvGrpSpPr>
              <p:nvPr/>
            </p:nvGrpSpPr>
            <p:grpSpPr bwMode="auto">
              <a:xfrm>
                <a:off x="3022" y="2891"/>
                <a:ext cx="1410" cy="301"/>
                <a:chOff x="4973" y="9602"/>
                <a:chExt cx="3310" cy="432"/>
              </a:xfrm>
            </p:grpSpPr>
            <p:sp>
              <p:nvSpPr>
                <p:cNvPr id="141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200000</a:t>
                  </a:r>
                </a:p>
              </p:txBody>
            </p:sp>
            <p:sp>
              <p:nvSpPr>
                <p:cNvPr id="14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38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39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37"/>
              <p:cNvSpPr>
                <a:spLocks noChangeShapeType="1"/>
              </p:cNvSpPr>
              <p:nvPr/>
            </p:nvSpPr>
            <p:spPr bwMode="auto">
              <a:xfrm>
                <a:off x="4176" y="3645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1" name="Group 38"/>
            <p:cNvGrpSpPr>
              <a:grpSpLocks/>
            </p:cNvGrpSpPr>
            <p:nvPr/>
          </p:nvGrpSpPr>
          <p:grpSpPr bwMode="auto">
            <a:xfrm>
              <a:off x="2744783" y="493693"/>
              <a:ext cx="1255713" cy="609601"/>
              <a:chOff x="4569" y="1440"/>
              <a:chExt cx="791" cy="384"/>
            </a:xfrm>
          </p:grpSpPr>
          <p:sp>
            <p:nvSpPr>
              <p:cNvPr id="134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135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36" name="Line 41"/>
              <p:cNvSpPr>
                <a:spLocks noChangeShapeType="1"/>
              </p:cNvSpPr>
              <p:nvPr/>
            </p:nvSpPr>
            <p:spPr bwMode="auto">
              <a:xfrm flipH="1">
                <a:off x="4569" y="1644"/>
                <a:ext cx="315" cy="1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2" name="Group 14"/>
            <p:cNvGrpSpPr>
              <a:grpSpLocks/>
            </p:cNvGrpSpPr>
            <p:nvPr/>
          </p:nvGrpSpPr>
          <p:grpSpPr bwMode="auto">
            <a:xfrm>
              <a:off x="500044" y="6022997"/>
              <a:ext cx="2252663" cy="477837"/>
              <a:chOff x="3013" y="3443"/>
              <a:chExt cx="1419" cy="301"/>
            </a:xfrm>
          </p:grpSpPr>
          <p:grpSp>
            <p:nvGrpSpPr>
              <p:cNvPr id="130" name="Group 15"/>
              <p:cNvGrpSpPr>
                <a:grpSpLocks/>
              </p:cNvGrpSpPr>
              <p:nvPr/>
            </p:nvGrpSpPr>
            <p:grpSpPr bwMode="auto">
              <a:xfrm>
                <a:off x="3013" y="3443"/>
                <a:ext cx="1419" cy="301"/>
                <a:chOff x="4951" y="9602"/>
                <a:chExt cx="3332" cy="432"/>
              </a:xfrm>
            </p:grpSpPr>
            <p:sp>
              <p:nvSpPr>
                <p:cNvPr id="132" name="Rectangle 16"/>
                <p:cNvSpPr>
                  <a:spLocks noChangeArrowheads="1"/>
                </p:cNvSpPr>
                <p:nvPr/>
              </p:nvSpPr>
              <p:spPr bwMode="auto">
                <a:xfrm>
                  <a:off x="4951" y="9602"/>
                  <a:ext cx="2036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400000</a:t>
                  </a:r>
                </a:p>
              </p:txBody>
            </p:sp>
            <p:sp>
              <p:nvSpPr>
                <p:cNvPr id="13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31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123" name="Group 8"/>
            <p:cNvGrpSpPr>
              <a:grpSpLocks/>
            </p:cNvGrpSpPr>
            <p:nvPr/>
          </p:nvGrpSpPr>
          <p:grpSpPr bwMode="auto">
            <a:xfrm>
              <a:off x="500034" y="756614"/>
              <a:ext cx="2238375" cy="928688"/>
              <a:chOff x="3022" y="1248"/>
              <a:chExt cx="1410" cy="585"/>
            </a:xfrm>
          </p:grpSpPr>
          <p:grpSp>
            <p:nvGrpSpPr>
              <p:cNvPr id="124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128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45000</a:t>
                  </a:r>
                </a:p>
              </p:txBody>
            </p:sp>
            <p:sp>
              <p:nvSpPr>
                <p:cNvPr id="12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26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27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83" name="Oval 182"/>
          <p:cNvSpPr/>
          <p:nvPr/>
        </p:nvSpPr>
        <p:spPr>
          <a:xfrm>
            <a:off x="4714876" y="5763357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4714876" y="4906101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4714876" y="4042520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4714876" y="3214686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4714876" y="2357430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14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Sắp theo chiều tăng dần của thành tiền = PP nổi bọt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429256" y="2470908"/>
            <a:ext cx="112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Lần 6</a:t>
            </a:r>
          </a:p>
        </p:txBody>
      </p:sp>
      <p:grpSp>
        <p:nvGrpSpPr>
          <p:cNvPr id="19" name="Group 104"/>
          <p:cNvGrpSpPr/>
          <p:nvPr/>
        </p:nvGrpSpPr>
        <p:grpSpPr>
          <a:xfrm>
            <a:off x="3000364" y="470620"/>
            <a:ext cx="3500462" cy="6007141"/>
            <a:chOff x="500034" y="493693"/>
            <a:chExt cx="3500462" cy="6007141"/>
          </a:xfrm>
        </p:grpSpPr>
        <p:grpSp>
          <p:nvGrpSpPr>
            <p:cNvPr id="20" name="Group 62"/>
            <p:cNvGrpSpPr>
              <a:grpSpLocks/>
            </p:cNvGrpSpPr>
            <p:nvPr/>
          </p:nvGrpSpPr>
          <p:grpSpPr bwMode="auto">
            <a:xfrm>
              <a:off x="500036" y="3460748"/>
              <a:ext cx="2232026" cy="488950"/>
              <a:chOff x="3202" y="2375"/>
              <a:chExt cx="1406" cy="301"/>
            </a:xfrm>
          </p:grpSpPr>
          <p:grpSp>
            <p:nvGrpSpPr>
              <p:cNvPr id="21" name="Group 63"/>
              <p:cNvGrpSpPr>
                <a:grpSpLocks/>
              </p:cNvGrpSpPr>
              <p:nvPr/>
            </p:nvGrpSpPr>
            <p:grpSpPr bwMode="auto">
              <a:xfrm>
                <a:off x="3202" y="2375"/>
                <a:ext cx="1406" cy="301"/>
                <a:chOff x="4982" y="9602"/>
                <a:chExt cx="3301" cy="432"/>
              </a:xfrm>
            </p:grpSpPr>
            <p:sp>
              <p:nvSpPr>
                <p:cNvPr id="181" name="Rectangle 64"/>
                <p:cNvSpPr>
                  <a:spLocks noChangeArrowheads="1"/>
                </p:cNvSpPr>
                <p:nvPr/>
              </p:nvSpPr>
              <p:spPr bwMode="auto">
                <a:xfrm>
                  <a:off x="4982" y="9602"/>
                  <a:ext cx="2005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100000</a:t>
                  </a:r>
                </a:p>
              </p:txBody>
            </p:sp>
            <p:sp>
              <p:nvSpPr>
                <p:cNvPr id="18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80" name="Oval 66"/>
              <p:cNvSpPr>
                <a:spLocks noChangeArrowheads="1"/>
              </p:cNvSpPr>
              <p:nvPr/>
            </p:nvSpPr>
            <p:spPr bwMode="auto">
              <a:xfrm>
                <a:off x="4295" y="246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22" name="Group 8"/>
            <p:cNvGrpSpPr>
              <a:grpSpLocks/>
            </p:cNvGrpSpPr>
            <p:nvPr/>
          </p:nvGrpSpPr>
          <p:grpSpPr bwMode="auto">
            <a:xfrm>
              <a:off x="500034" y="1682748"/>
              <a:ext cx="2238375" cy="928688"/>
              <a:chOff x="3022" y="1248"/>
              <a:chExt cx="1410" cy="585"/>
            </a:xfrm>
          </p:grpSpPr>
          <p:grpSp>
            <p:nvGrpSpPr>
              <p:cNvPr id="23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174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45000</a:t>
                  </a:r>
                </a:p>
              </p:txBody>
            </p:sp>
            <p:sp>
              <p:nvSpPr>
                <p:cNvPr id="17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69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70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" name="Group 14"/>
            <p:cNvGrpSpPr>
              <a:grpSpLocks/>
            </p:cNvGrpSpPr>
            <p:nvPr/>
          </p:nvGrpSpPr>
          <p:grpSpPr bwMode="auto">
            <a:xfrm>
              <a:off x="500036" y="5167311"/>
              <a:ext cx="2238376" cy="477837"/>
              <a:chOff x="3022" y="3443"/>
              <a:chExt cx="1410" cy="301"/>
            </a:xfrm>
          </p:grpSpPr>
          <p:grpSp>
            <p:nvGrpSpPr>
              <p:cNvPr id="25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162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300000</a:t>
                  </a:r>
                </a:p>
              </p:txBody>
            </p:sp>
            <p:sp>
              <p:nvSpPr>
                <p:cNvPr id="16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58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26" name="Group 145"/>
            <p:cNvGrpSpPr>
              <a:grpSpLocks/>
            </p:cNvGrpSpPr>
            <p:nvPr/>
          </p:nvGrpSpPr>
          <p:grpSpPr bwMode="auto">
            <a:xfrm>
              <a:off x="500036" y="2595561"/>
              <a:ext cx="2238376" cy="887412"/>
              <a:chOff x="3022" y="1823"/>
              <a:chExt cx="1410" cy="559"/>
            </a:xfrm>
          </p:grpSpPr>
          <p:grpSp>
            <p:nvGrpSpPr>
              <p:cNvPr id="27" name="Group 15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152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60000</a:t>
                  </a:r>
                </a:p>
              </p:txBody>
            </p:sp>
            <p:sp>
              <p:nvSpPr>
                <p:cNvPr id="15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49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51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" name="Line 31"/>
            <p:cNvSpPr>
              <a:spLocks noChangeShapeType="1"/>
            </p:cNvSpPr>
            <p:nvPr/>
          </p:nvSpPr>
          <p:spPr bwMode="auto">
            <a:xfrm>
              <a:off x="2333597" y="3816720"/>
              <a:ext cx="0" cy="50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" name="Group 32"/>
            <p:cNvGrpSpPr>
              <a:grpSpLocks/>
            </p:cNvGrpSpPr>
            <p:nvPr/>
          </p:nvGrpSpPr>
          <p:grpSpPr bwMode="auto">
            <a:xfrm>
              <a:off x="500036" y="4291017"/>
              <a:ext cx="2238376" cy="1743076"/>
              <a:chOff x="3022" y="2891"/>
              <a:chExt cx="1410" cy="1098"/>
            </a:xfrm>
          </p:grpSpPr>
          <p:grpSp>
            <p:nvGrpSpPr>
              <p:cNvPr id="29" name="Group 33"/>
              <p:cNvGrpSpPr>
                <a:grpSpLocks/>
              </p:cNvGrpSpPr>
              <p:nvPr/>
            </p:nvGrpSpPr>
            <p:grpSpPr bwMode="auto">
              <a:xfrm>
                <a:off x="3022" y="2891"/>
                <a:ext cx="1410" cy="301"/>
                <a:chOff x="4973" y="9602"/>
                <a:chExt cx="3310" cy="432"/>
              </a:xfrm>
            </p:grpSpPr>
            <p:sp>
              <p:nvSpPr>
                <p:cNvPr id="141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200000</a:t>
                  </a:r>
                </a:p>
              </p:txBody>
            </p:sp>
            <p:sp>
              <p:nvSpPr>
                <p:cNvPr id="14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38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39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37"/>
              <p:cNvSpPr>
                <a:spLocks noChangeShapeType="1"/>
              </p:cNvSpPr>
              <p:nvPr/>
            </p:nvSpPr>
            <p:spPr bwMode="auto">
              <a:xfrm>
                <a:off x="4176" y="3645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" name="Group 38"/>
            <p:cNvGrpSpPr>
              <a:grpSpLocks/>
            </p:cNvGrpSpPr>
            <p:nvPr/>
          </p:nvGrpSpPr>
          <p:grpSpPr bwMode="auto">
            <a:xfrm>
              <a:off x="2744783" y="493693"/>
              <a:ext cx="1255713" cy="609601"/>
              <a:chOff x="4569" y="1440"/>
              <a:chExt cx="791" cy="384"/>
            </a:xfrm>
          </p:grpSpPr>
          <p:sp>
            <p:nvSpPr>
              <p:cNvPr id="134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135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36" name="Line 41"/>
              <p:cNvSpPr>
                <a:spLocks noChangeShapeType="1"/>
              </p:cNvSpPr>
              <p:nvPr/>
            </p:nvSpPr>
            <p:spPr bwMode="auto">
              <a:xfrm flipH="1">
                <a:off x="4569" y="1644"/>
                <a:ext cx="315" cy="1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" name="Group 14"/>
            <p:cNvGrpSpPr>
              <a:grpSpLocks/>
            </p:cNvGrpSpPr>
            <p:nvPr/>
          </p:nvGrpSpPr>
          <p:grpSpPr bwMode="auto">
            <a:xfrm>
              <a:off x="500044" y="6022997"/>
              <a:ext cx="2252663" cy="477837"/>
              <a:chOff x="3013" y="3443"/>
              <a:chExt cx="1419" cy="301"/>
            </a:xfrm>
          </p:grpSpPr>
          <p:grpSp>
            <p:nvGrpSpPr>
              <p:cNvPr id="225" name="Group 15"/>
              <p:cNvGrpSpPr>
                <a:grpSpLocks/>
              </p:cNvGrpSpPr>
              <p:nvPr/>
            </p:nvGrpSpPr>
            <p:grpSpPr bwMode="auto">
              <a:xfrm>
                <a:off x="3013" y="3443"/>
                <a:ext cx="1419" cy="301"/>
                <a:chOff x="4951" y="9602"/>
                <a:chExt cx="3332" cy="432"/>
              </a:xfrm>
            </p:grpSpPr>
            <p:sp>
              <p:nvSpPr>
                <p:cNvPr id="132" name="Rectangle 16"/>
                <p:cNvSpPr>
                  <a:spLocks noChangeArrowheads="1"/>
                </p:cNvSpPr>
                <p:nvPr/>
              </p:nvSpPr>
              <p:spPr bwMode="auto">
                <a:xfrm>
                  <a:off x="4951" y="9602"/>
                  <a:ext cx="2036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400000</a:t>
                  </a:r>
                </a:p>
              </p:txBody>
            </p:sp>
            <p:sp>
              <p:nvSpPr>
                <p:cNvPr id="13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31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232" name="Group 8"/>
            <p:cNvGrpSpPr>
              <a:grpSpLocks/>
            </p:cNvGrpSpPr>
            <p:nvPr/>
          </p:nvGrpSpPr>
          <p:grpSpPr bwMode="auto">
            <a:xfrm>
              <a:off x="500034" y="756614"/>
              <a:ext cx="2238375" cy="928688"/>
              <a:chOff x="3022" y="1248"/>
              <a:chExt cx="1410" cy="585"/>
            </a:xfrm>
          </p:grpSpPr>
          <p:grpSp>
            <p:nvGrpSpPr>
              <p:cNvPr id="238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128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45000</a:t>
                  </a:r>
                </a:p>
              </p:txBody>
            </p:sp>
            <p:sp>
              <p:nvSpPr>
                <p:cNvPr id="12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26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27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83" name="Oval 182"/>
          <p:cNvSpPr/>
          <p:nvPr/>
        </p:nvSpPr>
        <p:spPr>
          <a:xfrm>
            <a:off x="2857488" y="5763357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2857488" y="4906101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2857488" y="4042520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2857488" y="3214686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2857488" y="2357430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857488" y="1428736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14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04664"/>
            <a:ext cx="8424936" cy="2088232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Mô tả cấu trúc dữ liệu của danh sách qua hình vẽ</a:t>
            </a:r>
          </a:p>
          <a:p>
            <a:pPr marL="914400" lvl="1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200" b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Gọi H là danh sách sinh viên, ta ký hiệu danh sách:</a:t>
            </a:r>
          </a:p>
          <a:p>
            <a:pPr lvl="1" algn="just">
              <a:spcBef>
                <a:spcPts val="1200"/>
              </a:spcBef>
            </a:pPr>
            <a:r>
              <a:rPr lang="en-US" sz="2200" b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	H = {h2001, h2002, h2003, h2004, h2005, h2006}</a:t>
            </a:r>
          </a:p>
          <a:p>
            <a:pPr marL="914400" lvl="1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200" b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Danh sách được biểu diễn như sau: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940794"/>
              </p:ext>
            </p:extLst>
          </p:nvPr>
        </p:nvGraphicFramePr>
        <p:xfrm>
          <a:off x="971600" y="2924944"/>
          <a:ext cx="7488832" cy="133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89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3548" y="3501008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08304" y="249289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MAX = 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2120" y="486916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6156176" y="4301807"/>
            <a:ext cx="0" cy="639361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759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04664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Khai báo cấu trúc dữ liệu của danh sách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619672" y="1052736"/>
            <a:ext cx="4752528" cy="511256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MAX 8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HangHoa{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ma_hang;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ten_hang[25];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dv_tinh[20];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don_gia;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so_luong;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thanh_tien;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List{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HangHoa e[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02732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Thao tác xóa phần tử thứ ba trong danh sách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781358"/>
              </p:ext>
            </p:extLst>
          </p:nvPr>
        </p:nvGraphicFramePr>
        <p:xfrm>
          <a:off x="971600" y="1472010"/>
          <a:ext cx="7488832" cy="133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89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3548" y="2048074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08304" y="105273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MAX = 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8104" y="317108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6156176" y="2848875"/>
            <a:ext cx="0" cy="322205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ircular Arrow 12"/>
          <p:cNvSpPr/>
          <p:nvPr/>
        </p:nvSpPr>
        <p:spPr>
          <a:xfrm rot="10574390">
            <a:off x="3348105" y="2335409"/>
            <a:ext cx="698498" cy="67373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699784"/>
              <a:gd name="adj5" fmla="val 125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ular Arrow 13"/>
          <p:cNvSpPr/>
          <p:nvPr/>
        </p:nvSpPr>
        <p:spPr>
          <a:xfrm rot="10574390">
            <a:off x="4233301" y="2362641"/>
            <a:ext cx="698498" cy="67373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16549"/>
              <a:gd name="adj5" fmla="val 125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5508104" y="3242593"/>
            <a:ext cx="72008" cy="416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12541"/>
              </p:ext>
            </p:extLst>
          </p:nvPr>
        </p:nvGraphicFramePr>
        <p:xfrm>
          <a:off x="1115616" y="4029414"/>
          <a:ext cx="7488832" cy="133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89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47564" y="4605478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52320" y="361014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MAX = 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88024" y="5721033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4</a:t>
            </a:r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>
          <a:xfrm flipV="1">
            <a:off x="5436096" y="5398828"/>
            <a:ext cx="0" cy="322205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13">
            <a:extLst>
              <a:ext uri="{FF2B5EF4-FFF2-40B4-BE49-F238E27FC236}">
                <a16:creationId xmlns:a16="http://schemas.microsoft.com/office/drawing/2014/main" id="{C6ED8A13-DD14-459B-9BD9-391E7C0FFDEF}"/>
              </a:ext>
            </a:extLst>
          </p:cNvPr>
          <p:cNvSpPr/>
          <p:nvPr/>
        </p:nvSpPr>
        <p:spPr>
          <a:xfrm rot="10574390">
            <a:off x="5315750" y="2377750"/>
            <a:ext cx="698498" cy="67373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16549"/>
              <a:gd name="adj5" fmla="val 125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9140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04664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Hàm xóa phần tử thứ ba trong danh sách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15616" y="1052736"/>
            <a:ext cx="7056784" cy="460851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xoaPtThu3(List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H){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H.count &lt; 2){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cout&lt;&lt;"\nKhong xoa duoc...!";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i=3; i&lt;=H.count; i++){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H.e[i-1] = H.e[i];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H.count--;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5531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24936" cy="792088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Chèn sinh viên vào vị trí đầu tiên trong danh sách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Gọi sinh viên cần chèn là h2007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470906"/>
              </p:ext>
            </p:extLst>
          </p:nvPr>
        </p:nvGraphicFramePr>
        <p:xfrm>
          <a:off x="1115616" y="1039962"/>
          <a:ext cx="7488832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7564" y="1484784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52320" y="62068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MAX = 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4128" y="249289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6372200" y="2069559"/>
            <a:ext cx="0" cy="423337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6564" y="1969674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852" y="2492895"/>
            <a:ext cx="909423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h2007</a:t>
            </a:r>
          </a:p>
        </p:txBody>
      </p:sp>
      <p:sp>
        <p:nvSpPr>
          <p:cNvPr id="2" name="Curved Up Arrow 1"/>
          <p:cNvSpPr/>
          <p:nvPr/>
        </p:nvSpPr>
        <p:spPr>
          <a:xfrm>
            <a:off x="4527351" y="1967689"/>
            <a:ext cx="648072" cy="377128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>
            <a:off x="3563888" y="1971752"/>
            <a:ext cx="648072" cy="377128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/>
          <p:nvPr/>
        </p:nvSpPr>
        <p:spPr>
          <a:xfrm>
            <a:off x="5508104" y="1971752"/>
            <a:ext cx="648072" cy="377128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5652120" y="4265210"/>
            <a:ext cx="72006" cy="46166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320748"/>
              </p:ext>
            </p:extLst>
          </p:nvPr>
        </p:nvGraphicFramePr>
        <p:xfrm>
          <a:off x="1043608" y="2911258"/>
          <a:ext cx="7488832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75556" y="3356080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52120" y="429309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6273417" y="3941767"/>
            <a:ext cx="0" cy="423337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  <a:stCxn id="22" idx="3"/>
          </p:cNvCxnSpPr>
          <p:nvPr/>
        </p:nvCxnSpPr>
        <p:spPr>
          <a:xfrm>
            <a:off x="1102275" y="2723728"/>
            <a:ext cx="517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619672" y="2723728"/>
            <a:ext cx="0" cy="632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865606"/>
              </p:ext>
            </p:extLst>
          </p:nvPr>
        </p:nvGraphicFramePr>
        <p:xfrm>
          <a:off x="1189636" y="4820686"/>
          <a:ext cx="7488832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21584" y="5265508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60232" y="627362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6</a:t>
            </a:r>
          </a:p>
        </p:txBody>
      </p:sp>
      <p:cxnSp>
        <p:nvCxnSpPr>
          <p:cNvPr id="46" name="Straight Arrow Connector 45"/>
          <p:cNvCxnSpPr>
            <a:stCxn id="45" idx="0"/>
          </p:cNvCxnSpPr>
          <p:nvPr/>
        </p:nvCxnSpPr>
        <p:spPr>
          <a:xfrm flipV="1">
            <a:off x="7308304" y="5850283"/>
            <a:ext cx="0" cy="423337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rved Up Arrow 23">
            <a:extLst>
              <a:ext uri="{FF2B5EF4-FFF2-40B4-BE49-F238E27FC236}">
                <a16:creationId xmlns:a16="http://schemas.microsoft.com/office/drawing/2014/main" id="{335892B4-8454-4619-9227-6DF5B3FEC7E2}"/>
              </a:ext>
            </a:extLst>
          </p:cNvPr>
          <p:cNvSpPr/>
          <p:nvPr/>
        </p:nvSpPr>
        <p:spPr>
          <a:xfrm>
            <a:off x="6516217" y="2003526"/>
            <a:ext cx="648072" cy="377128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Up Arrow 23">
            <a:extLst>
              <a:ext uri="{FF2B5EF4-FFF2-40B4-BE49-F238E27FC236}">
                <a16:creationId xmlns:a16="http://schemas.microsoft.com/office/drawing/2014/main" id="{C37B155B-9377-4180-85CA-F77DDE1232C8}"/>
              </a:ext>
            </a:extLst>
          </p:cNvPr>
          <p:cNvSpPr/>
          <p:nvPr/>
        </p:nvSpPr>
        <p:spPr>
          <a:xfrm>
            <a:off x="1714004" y="2025748"/>
            <a:ext cx="648072" cy="377128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Up Arrow 23">
            <a:extLst>
              <a:ext uri="{FF2B5EF4-FFF2-40B4-BE49-F238E27FC236}">
                <a16:creationId xmlns:a16="http://schemas.microsoft.com/office/drawing/2014/main" id="{A030D5B7-2B49-440E-AF68-978C30F98671}"/>
              </a:ext>
            </a:extLst>
          </p:cNvPr>
          <p:cNvSpPr/>
          <p:nvPr/>
        </p:nvSpPr>
        <p:spPr>
          <a:xfrm>
            <a:off x="2636428" y="2042620"/>
            <a:ext cx="648072" cy="377128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59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04664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Hàm chèn phần tử vào vị trí đầu tiên trong danh sách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11560" y="1052736"/>
            <a:ext cx="7920880" cy="496855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chen_vt_dau_tien(List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H, HangHoa x){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H.count &lt; 0){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cout&lt;&lt;"\nKhong chen duoc...!";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 = H.count; i &gt; -1; i--){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H.e[i+1] = H.e[i];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H.e[0] = xM</a:t>
            </a:r>
            <a:r>
              <a:rPr lang="vi-VN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ư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H.count--;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394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24936" cy="792088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Mô tả thao tác sắp xếp theo chiều tăng dần của thành tiền bằng ph</a:t>
            </a:r>
            <a:r>
              <a:rPr lang="vi-VN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ư</a:t>
            </a: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ơng pháp nổi bọt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112177"/>
              </p:ext>
            </p:extLst>
          </p:nvPr>
        </p:nvGraphicFramePr>
        <p:xfrm>
          <a:off x="1691680" y="1039962"/>
          <a:ext cx="7272808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100000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400000</a:t>
                      </a:r>
                      <a:endParaRPr lang="en-US" sz="2000" b="0" u="none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300000</a:t>
                      </a:r>
                      <a:endParaRPr lang="en-US" sz="2000" kern="1200">
                        <a:solidFill>
                          <a:srgbClr val="000099"/>
                        </a:solidFill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200000</a:t>
                      </a:r>
                      <a:endParaRPr lang="en-US" sz="2000" kern="1200">
                        <a:solidFill>
                          <a:srgbClr val="000099"/>
                        </a:solidFill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60000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45000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636" y="1484784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2160" y="2319263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9" name="Straight Arrow Connector 8"/>
          <p:cNvCxnSpPr>
            <a:cxnSpLocks/>
            <a:stCxn id="7" idx="0"/>
          </p:cNvCxnSpPr>
          <p:nvPr/>
        </p:nvCxnSpPr>
        <p:spPr>
          <a:xfrm flipV="1">
            <a:off x="6660232" y="2060848"/>
            <a:ext cx="0" cy="258415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7780" y="873772"/>
            <a:ext cx="112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Lần 1</a:t>
            </a:r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BF717A3D-FBDA-408F-A94A-E3C93B4E7286}"/>
              </a:ext>
            </a:extLst>
          </p:cNvPr>
          <p:cNvSpPr/>
          <p:nvPr/>
        </p:nvSpPr>
        <p:spPr>
          <a:xfrm>
            <a:off x="5328084" y="1412776"/>
            <a:ext cx="108004" cy="779314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A8D1F1BA-0F08-4EB0-B990-7E6D1CC0175F}"/>
              </a:ext>
            </a:extLst>
          </p:cNvPr>
          <p:cNvSpPr/>
          <p:nvPr/>
        </p:nvSpPr>
        <p:spPr>
          <a:xfrm>
            <a:off x="7020272" y="1412776"/>
            <a:ext cx="108004" cy="779314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24EB891-0F81-4876-AB19-C88DA7E84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900331"/>
              </p:ext>
            </p:extLst>
          </p:nvPr>
        </p:nvGraphicFramePr>
        <p:xfrm>
          <a:off x="1691680" y="2780928"/>
          <a:ext cx="7272808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100000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400000</a:t>
                      </a:r>
                      <a:endParaRPr lang="en-US" sz="2000" b="0" u="none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300000</a:t>
                      </a:r>
                      <a:endParaRPr lang="en-US" sz="2000" kern="1200">
                        <a:solidFill>
                          <a:srgbClr val="000099"/>
                        </a:solidFill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200000</a:t>
                      </a:r>
                      <a:endParaRPr lang="en-US" sz="2000" kern="1200">
                        <a:solidFill>
                          <a:srgbClr val="000099"/>
                        </a:solidFill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60000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45000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F96F9C06-35C1-4FAF-9204-40AF8984F0CF}"/>
              </a:ext>
            </a:extLst>
          </p:cNvPr>
          <p:cNvSpPr txBox="1"/>
          <p:nvPr/>
        </p:nvSpPr>
        <p:spPr>
          <a:xfrm>
            <a:off x="1275952" y="3140968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CCEC24-D3F6-4D53-92D8-EA64CBFAF6BE}"/>
              </a:ext>
            </a:extLst>
          </p:cNvPr>
          <p:cNvSpPr txBox="1"/>
          <p:nvPr/>
        </p:nvSpPr>
        <p:spPr>
          <a:xfrm>
            <a:off x="6012160" y="407707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89F291-F547-4BE4-B62E-CF6210C259CA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6660232" y="3818657"/>
            <a:ext cx="0" cy="258415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Bracket 44">
            <a:extLst>
              <a:ext uri="{FF2B5EF4-FFF2-40B4-BE49-F238E27FC236}">
                <a16:creationId xmlns:a16="http://schemas.microsoft.com/office/drawing/2014/main" id="{C5C8D07F-27A4-4E95-A5CE-48BB96A33C65}"/>
              </a:ext>
            </a:extLst>
          </p:cNvPr>
          <p:cNvSpPr/>
          <p:nvPr/>
        </p:nvSpPr>
        <p:spPr>
          <a:xfrm>
            <a:off x="4391988" y="3140968"/>
            <a:ext cx="108004" cy="779314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ket 45">
            <a:extLst>
              <a:ext uri="{FF2B5EF4-FFF2-40B4-BE49-F238E27FC236}">
                <a16:creationId xmlns:a16="http://schemas.microsoft.com/office/drawing/2014/main" id="{D45BFC96-0D98-4D9F-8002-08A3DD9B8B8F}"/>
              </a:ext>
            </a:extLst>
          </p:cNvPr>
          <p:cNvSpPr/>
          <p:nvPr/>
        </p:nvSpPr>
        <p:spPr>
          <a:xfrm>
            <a:off x="6136500" y="3140968"/>
            <a:ext cx="108004" cy="779314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9B4FAB0D-B890-4414-B42B-1AEFAF34B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900331"/>
              </p:ext>
            </p:extLst>
          </p:nvPr>
        </p:nvGraphicFramePr>
        <p:xfrm>
          <a:off x="1691680" y="4581128"/>
          <a:ext cx="7272808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100000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400000</a:t>
                      </a:r>
                      <a:endParaRPr lang="en-US" sz="2000" b="0" u="none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300000</a:t>
                      </a:r>
                      <a:endParaRPr lang="en-US" sz="2000" kern="1200">
                        <a:solidFill>
                          <a:srgbClr val="000099"/>
                        </a:solidFill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200000</a:t>
                      </a:r>
                      <a:endParaRPr lang="en-US" sz="2000" kern="1200">
                        <a:solidFill>
                          <a:srgbClr val="000099"/>
                        </a:solidFill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60000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45000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BDA3D202-2845-48DC-9E9F-3A64CD35B27E}"/>
              </a:ext>
            </a:extLst>
          </p:cNvPr>
          <p:cNvSpPr txBox="1"/>
          <p:nvPr/>
        </p:nvSpPr>
        <p:spPr>
          <a:xfrm>
            <a:off x="1275952" y="4941168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FD0607-8A14-41BA-B8D1-94601A0A6FD8}"/>
              </a:ext>
            </a:extLst>
          </p:cNvPr>
          <p:cNvSpPr txBox="1"/>
          <p:nvPr/>
        </p:nvSpPr>
        <p:spPr>
          <a:xfrm>
            <a:off x="6012160" y="587727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E03AE0D-D5A5-40DB-95FF-690E31A9FC85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6660232" y="5618857"/>
            <a:ext cx="0" cy="258415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ket 55">
            <a:extLst>
              <a:ext uri="{FF2B5EF4-FFF2-40B4-BE49-F238E27FC236}">
                <a16:creationId xmlns:a16="http://schemas.microsoft.com/office/drawing/2014/main" id="{323A1410-54B7-4101-9145-21A0E285122A}"/>
              </a:ext>
            </a:extLst>
          </p:cNvPr>
          <p:cNvSpPr/>
          <p:nvPr/>
        </p:nvSpPr>
        <p:spPr>
          <a:xfrm>
            <a:off x="3491880" y="4941168"/>
            <a:ext cx="108004" cy="779314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ket 56">
            <a:extLst>
              <a:ext uri="{FF2B5EF4-FFF2-40B4-BE49-F238E27FC236}">
                <a16:creationId xmlns:a16="http://schemas.microsoft.com/office/drawing/2014/main" id="{19B1B1B7-03F5-403A-A534-4F4C5AAA9750}"/>
              </a:ext>
            </a:extLst>
          </p:cNvPr>
          <p:cNvSpPr/>
          <p:nvPr/>
        </p:nvSpPr>
        <p:spPr>
          <a:xfrm>
            <a:off x="5236392" y="4941168"/>
            <a:ext cx="108004" cy="779314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98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24936" cy="792088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Mô tả thao tác sắp xếp theo chiều tăng dần của thành tiền bằng ph</a:t>
            </a:r>
            <a:r>
              <a:rPr lang="vi-VN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ư</a:t>
            </a: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ơng pháp nổi bọt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91680" y="1039962"/>
          <a:ext cx="7272808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100000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400000</a:t>
                      </a:r>
                      <a:endParaRPr lang="en-US" sz="2000" b="0" u="none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300000</a:t>
                      </a:r>
                      <a:endParaRPr lang="en-US" sz="2000" kern="1200">
                        <a:solidFill>
                          <a:srgbClr val="000099"/>
                        </a:solidFill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200000</a:t>
                      </a:r>
                      <a:endParaRPr lang="en-US" sz="2000" kern="1200">
                        <a:solidFill>
                          <a:srgbClr val="000099"/>
                        </a:solidFill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60000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45000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636" y="1484784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2160" y="2319263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9" name="Straight Arrow Connector 8"/>
          <p:cNvCxnSpPr>
            <a:cxnSpLocks/>
            <a:stCxn id="7" idx="0"/>
          </p:cNvCxnSpPr>
          <p:nvPr/>
        </p:nvCxnSpPr>
        <p:spPr>
          <a:xfrm flipV="1">
            <a:off x="6660232" y="2060848"/>
            <a:ext cx="0" cy="258415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7780" y="873772"/>
            <a:ext cx="112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Lần 1</a:t>
            </a:r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BF717A3D-FBDA-408F-A94A-E3C93B4E7286}"/>
              </a:ext>
            </a:extLst>
          </p:cNvPr>
          <p:cNvSpPr/>
          <p:nvPr/>
        </p:nvSpPr>
        <p:spPr>
          <a:xfrm>
            <a:off x="2580268" y="1412776"/>
            <a:ext cx="108004" cy="779314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A8D1F1BA-0F08-4EB0-B990-7E6D1CC0175F}"/>
              </a:ext>
            </a:extLst>
          </p:cNvPr>
          <p:cNvSpPr/>
          <p:nvPr/>
        </p:nvSpPr>
        <p:spPr>
          <a:xfrm>
            <a:off x="4319972" y="1412776"/>
            <a:ext cx="108004" cy="779314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24EB891-0F81-4876-AB19-C88DA7E84BC0}"/>
              </a:ext>
            </a:extLst>
          </p:cNvPr>
          <p:cNvGraphicFramePr>
            <a:graphicFrameLocks noGrp="1"/>
          </p:cNvGraphicFramePr>
          <p:nvPr/>
        </p:nvGraphicFramePr>
        <p:xfrm>
          <a:off x="1691680" y="2780928"/>
          <a:ext cx="7272808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100000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400000</a:t>
                      </a:r>
                      <a:endParaRPr lang="en-US" sz="2000" b="0" u="none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300000</a:t>
                      </a:r>
                      <a:endParaRPr lang="en-US" sz="2000" kern="1200">
                        <a:solidFill>
                          <a:srgbClr val="000099"/>
                        </a:solidFill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200000</a:t>
                      </a:r>
                      <a:endParaRPr lang="en-US" sz="2000" kern="1200">
                        <a:solidFill>
                          <a:srgbClr val="000099"/>
                        </a:solidFill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60000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45000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F96F9C06-35C1-4FAF-9204-40AF8984F0CF}"/>
              </a:ext>
            </a:extLst>
          </p:cNvPr>
          <p:cNvSpPr txBox="1"/>
          <p:nvPr/>
        </p:nvSpPr>
        <p:spPr>
          <a:xfrm>
            <a:off x="1275952" y="3140968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CCEC24-D3F6-4D53-92D8-EA64CBFAF6BE}"/>
              </a:ext>
            </a:extLst>
          </p:cNvPr>
          <p:cNvSpPr txBox="1"/>
          <p:nvPr/>
        </p:nvSpPr>
        <p:spPr>
          <a:xfrm>
            <a:off x="6012160" y="407707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89F291-F547-4BE4-B62E-CF6210C259CA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6660232" y="3818657"/>
            <a:ext cx="0" cy="258415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Bracket 44">
            <a:extLst>
              <a:ext uri="{FF2B5EF4-FFF2-40B4-BE49-F238E27FC236}">
                <a16:creationId xmlns:a16="http://schemas.microsoft.com/office/drawing/2014/main" id="{C5C8D07F-27A4-4E95-A5CE-48BB96A33C65}"/>
              </a:ext>
            </a:extLst>
          </p:cNvPr>
          <p:cNvSpPr/>
          <p:nvPr/>
        </p:nvSpPr>
        <p:spPr>
          <a:xfrm>
            <a:off x="1675352" y="3140968"/>
            <a:ext cx="108004" cy="779314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ket 45">
            <a:extLst>
              <a:ext uri="{FF2B5EF4-FFF2-40B4-BE49-F238E27FC236}">
                <a16:creationId xmlns:a16="http://schemas.microsoft.com/office/drawing/2014/main" id="{D45BFC96-0D98-4D9F-8002-08A3DD9B8B8F}"/>
              </a:ext>
            </a:extLst>
          </p:cNvPr>
          <p:cNvSpPr/>
          <p:nvPr/>
        </p:nvSpPr>
        <p:spPr>
          <a:xfrm>
            <a:off x="3419864" y="3140968"/>
            <a:ext cx="108004" cy="779314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9B4FAB0D-B890-4414-B42B-1AEFAF34B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55408"/>
              </p:ext>
            </p:extLst>
          </p:nvPr>
        </p:nvGraphicFramePr>
        <p:xfrm>
          <a:off x="1691680" y="4581128"/>
          <a:ext cx="7272808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400000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100000</a:t>
                      </a:r>
                      <a:endParaRPr lang="en-US" sz="2000" b="0" u="none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300000</a:t>
                      </a:r>
                      <a:endParaRPr lang="en-US" sz="2000" kern="1200">
                        <a:solidFill>
                          <a:srgbClr val="000099"/>
                        </a:solidFill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200000</a:t>
                      </a:r>
                      <a:endParaRPr lang="en-US" sz="2000" kern="1200">
                        <a:solidFill>
                          <a:srgbClr val="000099"/>
                        </a:solidFill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60000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45000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BDA3D202-2845-48DC-9E9F-3A64CD35B27E}"/>
              </a:ext>
            </a:extLst>
          </p:cNvPr>
          <p:cNvSpPr txBox="1"/>
          <p:nvPr/>
        </p:nvSpPr>
        <p:spPr>
          <a:xfrm>
            <a:off x="1275952" y="4941168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FD0607-8A14-41BA-B8D1-94601A0A6FD8}"/>
              </a:ext>
            </a:extLst>
          </p:cNvPr>
          <p:cNvSpPr txBox="1"/>
          <p:nvPr/>
        </p:nvSpPr>
        <p:spPr>
          <a:xfrm>
            <a:off x="6012160" y="587727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E03AE0D-D5A5-40DB-95FF-690E31A9FC85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6660232" y="5618857"/>
            <a:ext cx="0" cy="258415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61277AE0-D339-4460-9FE2-6C4BD7DC9E06}"/>
              </a:ext>
            </a:extLst>
          </p:cNvPr>
          <p:cNvSpPr/>
          <p:nvPr/>
        </p:nvSpPr>
        <p:spPr>
          <a:xfrm>
            <a:off x="1707552" y="5030019"/>
            <a:ext cx="888588" cy="58883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7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04664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Hàm xóa phần tử đầu tiên trong danh sách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15616" y="1052736"/>
            <a:ext cx="7056784" cy="460851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xoaPtDauTien(List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S){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S.count&lt;0){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cout&lt;&lt;"\nDanh sach rong...!";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i=1; i&lt;=S.count; i++){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S.e[i-1] = S.e[i];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S.count--;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292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24936" cy="792088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Thao tác chèn sinh viên vào vị trí thứ 3 trong danh sách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Gọi sinh viên cần chèn là s1006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88217"/>
              </p:ext>
            </p:extLst>
          </p:nvPr>
        </p:nvGraphicFramePr>
        <p:xfrm>
          <a:off x="1115616" y="1039962"/>
          <a:ext cx="7488832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7564" y="1484784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52320" y="62068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MAX = 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249289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4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5364088" y="2069559"/>
            <a:ext cx="0" cy="423337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6564" y="1969674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852" y="2492895"/>
            <a:ext cx="909423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s1006</a:t>
            </a:r>
          </a:p>
        </p:txBody>
      </p:sp>
      <p:sp>
        <p:nvSpPr>
          <p:cNvPr id="2" name="Curved Up Arrow 1"/>
          <p:cNvSpPr/>
          <p:nvPr/>
        </p:nvSpPr>
        <p:spPr>
          <a:xfrm>
            <a:off x="4527351" y="1967689"/>
            <a:ext cx="648072" cy="377128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>
            <a:off x="3563888" y="1971752"/>
            <a:ext cx="648072" cy="377128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/>
          <p:nvPr/>
        </p:nvSpPr>
        <p:spPr>
          <a:xfrm>
            <a:off x="5508104" y="1971752"/>
            <a:ext cx="648072" cy="377128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4644008" y="2492896"/>
            <a:ext cx="135371" cy="46166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813903"/>
              </p:ext>
            </p:extLst>
          </p:nvPr>
        </p:nvGraphicFramePr>
        <p:xfrm>
          <a:off x="1043608" y="2911258"/>
          <a:ext cx="7488832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75556" y="3356080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436419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V="1">
            <a:off x="6156176" y="3940855"/>
            <a:ext cx="0" cy="423337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2" idx="3"/>
          </p:cNvCxnSpPr>
          <p:nvPr/>
        </p:nvCxnSpPr>
        <p:spPr>
          <a:xfrm>
            <a:off x="1102275" y="2723728"/>
            <a:ext cx="2101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203848" y="2723728"/>
            <a:ext cx="0" cy="632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73245"/>
              </p:ext>
            </p:extLst>
          </p:nvPr>
        </p:nvGraphicFramePr>
        <p:xfrm>
          <a:off x="1189636" y="4820686"/>
          <a:ext cx="7488832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99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s1006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>
                          <a:solidFill>
                            <a:srgbClr val="000099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s1003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21584" y="5265508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54132" y="627362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46" name="Straight Arrow Connector 45"/>
          <p:cNvCxnSpPr>
            <a:stCxn id="45" idx="0"/>
          </p:cNvCxnSpPr>
          <p:nvPr/>
        </p:nvCxnSpPr>
        <p:spPr>
          <a:xfrm flipV="1">
            <a:off x="6302204" y="5850283"/>
            <a:ext cx="0" cy="423337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26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24936" cy="792088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Mô tả thao tác sắp xếp theo chiều tăng dần của tên sinh viên bằng phương pháp lựa chọn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81061"/>
              </p:ext>
            </p:extLst>
          </p:nvPr>
        </p:nvGraphicFramePr>
        <p:xfrm>
          <a:off x="1691680" y="1039962"/>
          <a:ext cx="7272808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Thanh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Bich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>
                          <a:solidFill>
                            <a:srgbClr val="000099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Doan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>
                          <a:solidFill>
                            <a:srgbClr val="000099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Giang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636" y="1484784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2160" y="2489335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6660232" y="2065998"/>
            <a:ext cx="0" cy="423337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283" y="3420289"/>
            <a:ext cx="112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Lần 1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224764" y="1268760"/>
            <a:ext cx="432048" cy="457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409267"/>
              </p:ext>
            </p:extLst>
          </p:nvPr>
        </p:nvGraphicFramePr>
        <p:xfrm>
          <a:off x="1668714" y="2924944"/>
          <a:ext cx="7272808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Bich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Thanh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kern="1200">
                          <a:solidFill>
                            <a:srgbClr val="000099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Doan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>
                          <a:solidFill>
                            <a:srgbClr val="000099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Giang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272670" y="3369766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89194" y="4374317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33" name="Straight Arrow Connector 32"/>
          <p:cNvCxnSpPr>
            <a:stCxn id="32" idx="0"/>
          </p:cNvCxnSpPr>
          <p:nvPr/>
        </p:nvCxnSpPr>
        <p:spPr>
          <a:xfrm flipV="1">
            <a:off x="6637266" y="3950980"/>
            <a:ext cx="0" cy="423337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>
            <a:off x="3131840" y="3174573"/>
            <a:ext cx="432048" cy="457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91680" y="3393056"/>
            <a:ext cx="79815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6260" y="5315934"/>
            <a:ext cx="112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Lần 2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151624"/>
              </p:ext>
            </p:extLst>
          </p:nvPr>
        </p:nvGraphicFramePr>
        <p:xfrm>
          <a:off x="1660691" y="4820589"/>
          <a:ext cx="7272808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Bich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Doan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Thanh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kern="1200">
                          <a:solidFill>
                            <a:srgbClr val="000099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Giang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264647" y="5265411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81171" y="626996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39" name="Straight Arrow Connector 38"/>
          <p:cNvCxnSpPr>
            <a:stCxn id="38" idx="0"/>
          </p:cNvCxnSpPr>
          <p:nvPr/>
        </p:nvCxnSpPr>
        <p:spPr>
          <a:xfrm flipV="1">
            <a:off x="6629243" y="5846625"/>
            <a:ext cx="0" cy="423337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Arrow 40"/>
          <p:cNvSpPr/>
          <p:nvPr/>
        </p:nvSpPr>
        <p:spPr>
          <a:xfrm>
            <a:off x="4067944" y="5043218"/>
            <a:ext cx="432048" cy="457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83657" y="5288701"/>
            <a:ext cx="79815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656812" y="5306625"/>
            <a:ext cx="79815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>
          <a:xfrm rot="5202447">
            <a:off x="2399461" y="1687130"/>
            <a:ext cx="399075" cy="764855"/>
          </a:xfrm>
          <a:prstGeom prst="arc">
            <a:avLst>
              <a:gd name="adj1" fmla="val 16200000"/>
              <a:gd name="adj2" fmla="val 597965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 rot="5202447">
            <a:off x="3185975" y="3548894"/>
            <a:ext cx="399075" cy="764855"/>
          </a:xfrm>
          <a:prstGeom prst="arc">
            <a:avLst>
              <a:gd name="adj1" fmla="val 16200000"/>
              <a:gd name="adj2" fmla="val 597965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/>
        </p:nvSpPr>
        <p:spPr>
          <a:xfrm rot="5202447">
            <a:off x="4261663" y="5467759"/>
            <a:ext cx="399075" cy="764855"/>
          </a:xfrm>
          <a:prstGeom prst="arc">
            <a:avLst>
              <a:gd name="adj1" fmla="val 16200000"/>
              <a:gd name="adj2" fmla="val 597965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5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24936" cy="792088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Mô tả thao tác sắp xếp theo chiều tăng dần của tên sinh viên bằng phương pháp lựa chọn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476073"/>
            <a:ext cx="112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Lần 3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153526"/>
              </p:ext>
            </p:extLst>
          </p:nvPr>
        </p:nvGraphicFramePr>
        <p:xfrm>
          <a:off x="1711935" y="980728"/>
          <a:ext cx="7272808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Bich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Doan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Giang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Thanh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315891" y="1425550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32415" y="2430101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39" name="Straight Arrow Connector 38"/>
          <p:cNvCxnSpPr>
            <a:stCxn id="38" idx="0"/>
          </p:cNvCxnSpPr>
          <p:nvPr/>
        </p:nvCxnSpPr>
        <p:spPr>
          <a:xfrm flipV="1">
            <a:off x="6680487" y="2006764"/>
            <a:ext cx="0" cy="423337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Arrow 40"/>
          <p:cNvSpPr/>
          <p:nvPr/>
        </p:nvSpPr>
        <p:spPr>
          <a:xfrm>
            <a:off x="4994576" y="1203357"/>
            <a:ext cx="432048" cy="457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734901" y="1448840"/>
            <a:ext cx="79815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708056" y="1466764"/>
            <a:ext cx="79815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80871" y="1476073"/>
            <a:ext cx="79815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7504" y="3371184"/>
            <a:ext cx="112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Lần 4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50877"/>
              </p:ext>
            </p:extLst>
          </p:nvPr>
        </p:nvGraphicFramePr>
        <p:xfrm>
          <a:off x="1711935" y="2875839"/>
          <a:ext cx="7272808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Bich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Doan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Giang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Thanh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315891" y="3320661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32415" y="432521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V="1">
            <a:off x="6680487" y="3901875"/>
            <a:ext cx="0" cy="423337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/>
          <p:cNvSpPr/>
          <p:nvPr/>
        </p:nvSpPr>
        <p:spPr>
          <a:xfrm>
            <a:off x="5954130" y="3121327"/>
            <a:ext cx="432048" cy="457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34901" y="3343951"/>
            <a:ext cx="79815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708056" y="3361875"/>
            <a:ext cx="79815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80871" y="3371184"/>
            <a:ext cx="79815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17216" y="3371184"/>
            <a:ext cx="79815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46539" y="5282222"/>
            <a:ext cx="112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Lần 5</a:t>
            </a: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45086"/>
              </p:ext>
            </p:extLst>
          </p:nvPr>
        </p:nvGraphicFramePr>
        <p:xfrm>
          <a:off x="1750970" y="4786877"/>
          <a:ext cx="7272808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Bich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Doan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Giang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Thanh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354926" y="5231699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71450" y="623625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52" name="Straight Arrow Connector 51"/>
          <p:cNvCxnSpPr>
            <a:stCxn id="51" idx="0"/>
          </p:cNvCxnSpPr>
          <p:nvPr/>
        </p:nvCxnSpPr>
        <p:spPr>
          <a:xfrm flipV="1">
            <a:off x="6719522" y="5812913"/>
            <a:ext cx="0" cy="423337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773936" y="5254989"/>
            <a:ext cx="79815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747091" y="5272913"/>
            <a:ext cx="79815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19906" y="5282222"/>
            <a:ext cx="79815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556251" y="5282222"/>
            <a:ext cx="79815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412274" y="5272913"/>
            <a:ext cx="79815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 rot="5202447">
            <a:off x="5112016" y="1611562"/>
            <a:ext cx="399075" cy="764855"/>
          </a:xfrm>
          <a:prstGeom prst="arc">
            <a:avLst>
              <a:gd name="adj1" fmla="val 16200000"/>
              <a:gd name="adj2" fmla="val 597965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/>
          <p:cNvSpPr/>
          <p:nvPr/>
        </p:nvSpPr>
        <p:spPr>
          <a:xfrm rot="5202447">
            <a:off x="6071460" y="3501523"/>
            <a:ext cx="399075" cy="764855"/>
          </a:xfrm>
          <a:prstGeom prst="arc">
            <a:avLst>
              <a:gd name="adj1" fmla="val 16200000"/>
              <a:gd name="adj2" fmla="val 597965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9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836712"/>
            <a:ext cx="7992888" cy="1944216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9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Mô tả cấu trúc dữ liệu của danh sách qua hình vẽ</a:t>
            </a:r>
          </a:p>
          <a:p>
            <a:pPr marL="685800" lvl="1" indent="-342900" algn="just">
              <a:spcBef>
                <a:spcPts val="900"/>
              </a:spcBef>
              <a:buFont typeface="Arial" pitchFamily="34" charset="0"/>
              <a:buChar char="•"/>
            </a:pPr>
            <a:r>
              <a:rPr lang="en-US" sz="2200" b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Gọi H là danh sách hàng hóa, ta ký hiệu danh sách:</a:t>
            </a:r>
          </a:p>
          <a:p>
            <a:pPr lvl="1" algn="just">
              <a:spcBef>
                <a:spcPts val="900"/>
              </a:spcBef>
            </a:pPr>
            <a:r>
              <a:rPr lang="en-US" sz="2200" b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	H = {h2001, h2002, h2003, h2004, h2005, h2006}</a:t>
            </a:r>
          </a:p>
          <a:p>
            <a:pPr marL="685800" lvl="1" indent="-342900" algn="just">
              <a:spcBef>
                <a:spcPts val="900"/>
              </a:spcBef>
              <a:buFont typeface="Arial" pitchFamily="34" charset="0"/>
              <a:buChar char="•"/>
            </a:pPr>
            <a:r>
              <a:rPr lang="en-US" sz="2200" b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Danh sách được biểu diễn như sau: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786196"/>
              </p:ext>
            </p:extLst>
          </p:nvPr>
        </p:nvGraphicFramePr>
        <p:xfrm>
          <a:off x="1871700" y="3465003"/>
          <a:ext cx="5616624" cy="999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17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0661" y="3897052"/>
            <a:ext cx="243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24228" y="3140968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 Narrow" pitchFamily="34" charset="0"/>
              </a:rPr>
              <a:t>MAX = 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82089" y="4923166"/>
            <a:ext cx="124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 Narrow" pitchFamily="34" charset="0"/>
              </a:rPr>
              <a:t>count = 5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5760132" y="4497651"/>
            <a:ext cx="0" cy="479521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6B9F7823-14BB-4498-A790-F2B9BD56574E}"/>
              </a:ext>
            </a:extLst>
          </p:cNvPr>
          <p:cNvSpPr txBox="1">
            <a:spLocks/>
          </p:cNvSpPr>
          <p:nvPr/>
        </p:nvSpPr>
        <p:spPr>
          <a:xfrm>
            <a:off x="395536" y="116632"/>
            <a:ext cx="842493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LTKT - BÀI TẬP 02</a:t>
            </a:r>
          </a:p>
        </p:txBody>
      </p:sp>
    </p:spTree>
    <p:extLst>
      <p:ext uri="{BB962C8B-B14F-4D97-AF65-F5344CB8AC3E}">
        <p14:creationId xmlns:p14="http://schemas.microsoft.com/office/powerpoint/2010/main" val="241866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7704856" cy="432048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9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Khai báo cấu trúc dữ liệu của danh sách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403648" y="764704"/>
            <a:ext cx="4608512" cy="489654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MAX 8</a:t>
            </a:r>
          </a:p>
          <a:p>
            <a:pPr algn="just">
              <a:spcBef>
                <a:spcPts val="0"/>
              </a:spcBef>
            </a:pP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HangHoa{</a:t>
            </a:r>
          </a:p>
          <a:p>
            <a:pPr algn="just"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ma_hang;</a:t>
            </a:r>
          </a:p>
          <a:p>
            <a:pPr algn="just"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ten_hang[25];</a:t>
            </a:r>
          </a:p>
          <a:p>
            <a:pPr algn="just"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dv_tinh[20];</a:t>
            </a:r>
          </a:p>
          <a:p>
            <a:pPr algn="just"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don_gia;</a:t>
            </a:r>
          </a:p>
          <a:p>
            <a:pPr algn="just"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so_luong;</a:t>
            </a:r>
          </a:p>
          <a:p>
            <a:pPr algn="just"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thanh_tien;</a:t>
            </a:r>
          </a:p>
          <a:p>
            <a:pPr algn="just"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just">
              <a:spcBef>
                <a:spcPts val="0"/>
              </a:spcBef>
            </a:pP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List{</a:t>
            </a:r>
          </a:p>
          <a:p>
            <a:pPr algn="just"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pPr algn="just"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HangHoa e[</a:t>
            </a: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just"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4612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2140</Words>
  <Application>Microsoft Office PowerPoint</Application>
  <PresentationFormat>On-screen Show (4:3)</PresentationFormat>
  <Paragraphs>868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Arial Narrow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tập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</dc:creator>
  <cp:lastModifiedBy>Minh An</cp:lastModifiedBy>
  <cp:revision>117</cp:revision>
  <dcterms:created xsi:type="dcterms:W3CDTF">2017-04-26T05:46:24Z</dcterms:created>
  <dcterms:modified xsi:type="dcterms:W3CDTF">2020-04-23T10:31:45Z</dcterms:modified>
</cp:coreProperties>
</file>