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2" r:id="rId1"/>
  </p:sldMasterIdLst>
  <p:sldIdLst>
    <p:sldId id="287" r:id="rId2"/>
    <p:sldId id="286" r:id="rId3"/>
    <p:sldId id="288" r:id="rId4"/>
    <p:sldId id="289" r:id="rId5"/>
    <p:sldId id="290" r:id="rId6"/>
    <p:sldId id="299" r:id="rId7"/>
    <p:sldId id="291" r:id="rId8"/>
    <p:sldId id="292" r:id="rId9"/>
    <p:sldId id="300" r:id="rId10"/>
    <p:sldId id="293" r:id="rId11"/>
    <p:sldId id="294" r:id="rId12"/>
    <p:sldId id="296" r:id="rId13"/>
    <p:sldId id="301" r:id="rId14"/>
    <p:sldId id="298" r:id="rId1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FF6600"/>
    <a:srgbClr val="006600"/>
    <a:srgbClr val="660033"/>
    <a:srgbClr val="003300"/>
    <a:srgbClr val="CC0000"/>
    <a:srgbClr val="0000FF"/>
    <a:srgbClr val="990000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2" autoAdjust="0"/>
    <p:restoredTop sz="94660"/>
  </p:normalViewPr>
  <p:slideViewPr>
    <p:cSldViewPr>
      <p:cViewPr varScale="1">
        <p:scale>
          <a:sx n="67" d="100"/>
          <a:sy n="67" d="100"/>
        </p:scale>
        <p:origin x="-145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BE01DB-7916-4BDE-AD8B-49987E57DC3E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9389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AB85B7-153A-4607-964F-D228CBE9D382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39249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04A928-ECE4-47AE-BDC4-C08F337B194E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44708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6FF206-9258-44E3-9A0B-BCF1DD6E7FA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BB83D7-87A0-49EB-9988-588D35829E0D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15521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BFFA4A-3DC0-4948-B470-3E29C8459F8A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3905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9415D7-AE53-4647-B53C-B4E391CD7D8E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0109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AC1223-9927-4E5D-A7F0-F8422E6C589A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90198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15A2B3-C948-402F-818A-5E1329623FAA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3626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A51D4D-BA1B-4538-AA61-A5982E7FCB33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09470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080B84-DBC8-43F7-97D1-FA0197AFEFF9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5330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DEB51C-9782-46E4-B82F-65FB432A793B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1343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AB93445-0553-44BF-A9C6-3067AFCC92A6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61607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3" r:id="rId1"/>
    <p:sldLayoutId id="2147483934" r:id="rId2"/>
    <p:sldLayoutId id="2147483935" r:id="rId3"/>
    <p:sldLayoutId id="2147483936" r:id="rId4"/>
    <p:sldLayoutId id="2147483937" r:id="rId5"/>
    <p:sldLayoutId id="2147483938" r:id="rId6"/>
    <p:sldLayoutId id="2147483939" r:id="rId7"/>
    <p:sldLayoutId id="2147483940" r:id="rId8"/>
    <p:sldLayoutId id="2147483941" r:id="rId9"/>
    <p:sldLayoutId id="2147483942" r:id="rId10"/>
    <p:sldLayoutId id="2147483943" r:id="rId11"/>
    <p:sldLayoutId id="2147483944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28587" y="685800"/>
            <a:ext cx="8892000" cy="5832000"/>
            <a:chOff x="128587" y="613200"/>
            <a:chExt cx="8928000" cy="5940000"/>
          </a:xfrm>
        </p:grpSpPr>
        <p:sp>
          <p:nvSpPr>
            <p:cNvPr id="6" name="Rounded Rectangle 5"/>
            <p:cNvSpPr/>
            <p:nvPr/>
          </p:nvSpPr>
          <p:spPr>
            <a:xfrm>
              <a:off x="128587" y="613200"/>
              <a:ext cx="8928000" cy="5940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128587" y="613200"/>
              <a:ext cx="2183606" cy="1485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6824587" y="618186"/>
              <a:ext cx="2232000" cy="1524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128588" y="5068200"/>
              <a:ext cx="2183606" cy="1485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6872981" y="5068200"/>
              <a:ext cx="2183606" cy="1485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828800"/>
            <a:ext cx="7848600" cy="243840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sz="3200" b="1" smtClean="0">
                <a:solidFill>
                  <a:schemeClr val="tx2"/>
                </a:solidFill>
                <a:latin typeface="Arial" charset="0"/>
              </a:rPr>
              <a:t>CHƯƠNG </a:t>
            </a:r>
            <a:r>
              <a:rPr lang="en-US" sz="3200" b="1" smtClean="0">
                <a:solidFill>
                  <a:schemeClr val="tx2"/>
                </a:solidFill>
                <a:latin typeface="Arial" charset="0"/>
              </a:rPr>
              <a:t>3</a:t>
            </a:r>
            <a:r>
              <a:rPr lang="en-US" sz="3600" b="1" dirty="0" smtClean="0">
                <a:solidFill>
                  <a:schemeClr val="tx2"/>
                </a:solidFill>
                <a:latin typeface="Arial" charset="0"/>
              </a:rPr>
              <a:t/>
            </a:r>
            <a:br>
              <a:rPr lang="en-US" sz="3600" b="1" dirty="0" smtClean="0">
                <a:solidFill>
                  <a:schemeClr val="tx2"/>
                </a:solidFill>
                <a:latin typeface="Arial" charset="0"/>
              </a:rPr>
            </a:br>
            <a:r>
              <a:rPr lang="en-US" sz="4000" b="1" dirty="0" smtClean="0">
                <a:solidFill>
                  <a:schemeClr val="tx2"/>
                </a:solidFill>
                <a:latin typeface="Arial" charset="0"/>
              </a:rPr>
              <a:t>PHƯƠNG THỨC TOÁN TỬ</a:t>
            </a:r>
          </a:p>
        </p:txBody>
      </p:sp>
      <p:sp>
        <p:nvSpPr>
          <p:cNvPr id="2052" name="Hình chữ nhật 1"/>
          <p:cNvSpPr>
            <a:spLocks noChangeArrowheads="1"/>
          </p:cNvSpPr>
          <p:nvPr/>
        </p:nvSpPr>
        <p:spPr bwMode="auto">
          <a:xfrm>
            <a:off x="192088" y="6553200"/>
            <a:ext cx="3300412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>
                <a:solidFill>
                  <a:srgbClr val="FFFFFF"/>
                </a:solidFill>
              </a:rPr>
              <a:t>Design by Minh An</a:t>
            </a: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381000" y="6350"/>
            <a:ext cx="7920038" cy="6858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n-US" sz="30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Lập</a:t>
            </a:r>
            <a:r>
              <a:rPr lang="en-US" sz="3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 </a:t>
            </a:r>
            <a:r>
              <a:rPr lang="en-US" sz="30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trình</a:t>
            </a:r>
            <a:r>
              <a:rPr lang="en-US" sz="3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 </a:t>
            </a:r>
            <a:r>
              <a:rPr lang="en-US" sz="30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hướng</a:t>
            </a:r>
            <a:r>
              <a:rPr lang="en-US" sz="3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 </a:t>
            </a:r>
            <a:r>
              <a:rPr lang="en-US" sz="30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đối</a:t>
            </a:r>
            <a:r>
              <a:rPr lang="en-US" sz="3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 </a:t>
            </a:r>
            <a:r>
              <a:rPr lang="en-US" sz="30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tượng</a:t>
            </a:r>
            <a:endParaRPr lang="en-US" sz="30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28587" y="685800"/>
            <a:ext cx="8892000" cy="5832000"/>
            <a:chOff x="128587" y="613200"/>
            <a:chExt cx="8928000" cy="5940000"/>
          </a:xfrm>
        </p:grpSpPr>
        <p:sp>
          <p:nvSpPr>
            <p:cNvPr id="11" name="Rounded Rectangle 10"/>
            <p:cNvSpPr/>
            <p:nvPr/>
          </p:nvSpPr>
          <p:spPr>
            <a:xfrm>
              <a:off x="128587" y="613200"/>
              <a:ext cx="8928000" cy="5940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128587" y="613200"/>
              <a:ext cx="2183606" cy="1485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6824587" y="618186"/>
              <a:ext cx="2232000" cy="1524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128588" y="5068200"/>
              <a:ext cx="2183606" cy="1485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6872981" y="5068200"/>
              <a:ext cx="2183606" cy="1485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2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838200"/>
            <a:ext cx="8153400" cy="2667000"/>
          </a:xfrm>
        </p:spPr>
        <p:txBody>
          <a:bodyPr/>
          <a:lstStyle/>
          <a:p>
            <a:pPr algn="just" eaLnBrk="1" hangingPunct="1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200" b="1" smtClean="0">
                <a:solidFill>
                  <a:srgbClr val="000099"/>
                </a:solidFill>
                <a:latin typeface="Arial" charset="0"/>
                <a:cs typeface="Arial" charset="0"/>
              </a:rPr>
              <a:t>Nhận xét:</a:t>
            </a:r>
          </a:p>
          <a:p>
            <a:pPr lvl="1" algn="just" eaLnBrk="1" hangingPunct="1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000" b="1" smtClean="0">
                <a:solidFill>
                  <a:srgbClr val="003300"/>
                </a:solidFill>
                <a:latin typeface="Arial" charset="0"/>
                <a:cs typeface="Arial" charset="0"/>
              </a:rPr>
              <a:t>Phương thức toán tử một ngôi không có đối vào. Thực chất phương thức toán tử đổi dấu trên đã bao gồm một đối mặc định, đó là con trỏ </a:t>
            </a:r>
            <a:r>
              <a:rPr lang="en-US" sz="2000" b="1" smtClean="0">
                <a:solidFill>
                  <a:srgbClr val="FF0000"/>
                </a:solidFill>
                <a:latin typeface="Arial" charset="0"/>
                <a:cs typeface="Arial" charset="0"/>
              </a:rPr>
              <a:t>this</a:t>
            </a:r>
            <a:r>
              <a:rPr lang="en-US" sz="2000" b="1" smtClean="0">
                <a:solidFill>
                  <a:srgbClr val="003300"/>
                </a:solidFill>
                <a:latin typeface="Arial" charset="0"/>
                <a:cs typeface="Arial" charset="0"/>
              </a:rPr>
              <a:t>.</a:t>
            </a:r>
          </a:p>
          <a:p>
            <a:pPr lvl="1" algn="just" eaLnBrk="1" hangingPunct="1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000" b="1" smtClean="0">
                <a:solidFill>
                  <a:srgbClr val="003300"/>
                </a:solidFill>
                <a:latin typeface="Arial" charset="0"/>
                <a:cs typeface="Arial" charset="0"/>
              </a:rPr>
              <a:t>Con trỏ </a:t>
            </a:r>
            <a:r>
              <a:rPr lang="en-US" sz="2000" b="1" smtClean="0">
                <a:solidFill>
                  <a:srgbClr val="FF0000"/>
                </a:solidFill>
                <a:latin typeface="Arial" charset="0"/>
                <a:cs typeface="Arial" charset="0"/>
              </a:rPr>
              <a:t>this</a:t>
            </a:r>
            <a:r>
              <a:rPr lang="en-US" sz="2000" b="1" smtClean="0">
                <a:solidFill>
                  <a:srgbClr val="003300"/>
                </a:solidFill>
                <a:latin typeface="Arial" charset="0"/>
                <a:cs typeface="Arial" charset="0"/>
              </a:rPr>
              <a:t> luôn là đối mặc định của các phương thức toán tử. Như vậy, hai cách viết sau là tương đương.</a:t>
            </a:r>
          </a:p>
        </p:txBody>
      </p:sp>
      <p:graphicFrame>
        <p:nvGraphicFramePr>
          <p:cNvPr id="52267" name="Group 43"/>
          <p:cNvGraphicFramePr>
            <a:graphicFrameLocks noGrp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1798368628"/>
              </p:ext>
            </p:extLst>
          </p:nvPr>
        </p:nvGraphicFramePr>
        <p:xfrm>
          <a:off x="1066800" y="3535363"/>
          <a:ext cx="7418388" cy="960438"/>
        </p:xfrm>
        <a:graphic>
          <a:graphicData uri="http://schemas.openxmlformats.org/drawingml/2006/table">
            <a:tbl>
              <a:tblPr/>
              <a:tblGrid>
                <a:gridCol w="3349656"/>
                <a:gridCol w="4068732"/>
              </a:tblGrid>
              <a:tr h="96043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+mn-lt"/>
                          <a:ea typeface="Times New Roman" pitchFamily="18" charset="0"/>
                          <a:cs typeface="Courier New" pitchFamily="49" charset="0"/>
                        </a:rPr>
                        <a:t>tg.phanThuc = -phanThuc</a:t>
                      </a:r>
                      <a:r>
                        <a:rPr kumimoji="0" lang="en-US" sz="2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+mn-lt"/>
                          <a:ea typeface="Times New Roman" pitchFamily="18" charset="0"/>
                          <a:cs typeface="Courier New" pitchFamily="49" charset="0"/>
                        </a:rPr>
                        <a:t>;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+mn-lt"/>
                          <a:ea typeface="Times New Roman" pitchFamily="18" charset="0"/>
                          <a:cs typeface="Courier New" pitchFamily="49" charset="0"/>
                        </a:rPr>
                        <a:t>tg.phanAo = -phanAo</a:t>
                      </a:r>
                      <a:r>
                        <a:rPr kumimoji="0" lang="en-US" sz="2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+mn-lt"/>
                          <a:ea typeface="Times New Roman" pitchFamily="18" charset="0"/>
                          <a:cs typeface="Courier New" pitchFamily="49" charset="0"/>
                        </a:rPr>
                        <a:t>;</a:t>
                      </a:r>
                    </a:p>
                  </a:txBody>
                  <a:tcPr marL="91432" marR="91432" marT="45735" marB="45735" horzOverflow="overflow">
                    <a:lnL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+mn-lt"/>
                          <a:ea typeface="Times New Roman" pitchFamily="18" charset="0"/>
                          <a:cs typeface="Courier New" pitchFamily="49" charset="0"/>
                        </a:rPr>
                        <a:t>tg.phanThuc = -</a:t>
                      </a:r>
                      <a:r>
                        <a:rPr kumimoji="0" lang="en-US" sz="2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Times New Roman" pitchFamily="18" charset="0"/>
                          <a:cs typeface="Courier New" pitchFamily="49" charset="0"/>
                        </a:rPr>
                        <a:t>this</a:t>
                      </a:r>
                      <a:r>
                        <a:rPr kumimoji="0" lang="en-US" sz="2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+mn-lt"/>
                          <a:ea typeface="Times New Roman" pitchFamily="18" charset="0"/>
                          <a:cs typeface="Courier New" pitchFamily="49" charset="0"/>
                        </a:rPr>
                        <a:t>-&gt;phanThuc</a:t>
                      </a:r>
                      <a:r>
                        <a:rPr kumimoji="0" lang="en-US" sz="2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+mn-lt"/>
                          <a:ea typeface="Times New Roman" pitchFamily="18" charset="0"/>
                          <a:cs typeface="Courier New" pitchFamily="49" charset="0"/>
                        </a:rPr>
                        <a:t>;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+mn-lt"/>
                          <a:ea typeface="Times New Roman" pitchFamily="18" charset="0"/>
                          <a:cs typeface="Courier New" pitchFamily="49" charset="0"/>
                        </a:rPr>
                        <a:t>tg.phanAo = -</a:t>
                      </a:r>
                      <a:r>
                        <a:rPr kumimoji="0" lang="en-US" sz="2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Times New Roman" pitchFamily="18" charset="0"/>
                          <a:cs typeface="Courier New" pitchFamily="49" charset="0"/>
                        </a:rPr>
                        <a:t>this</a:t>
                      </a:r>
                      <a:r>
                        <a:rPr kumimoji="0" lang="en-US" sz="2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+mn-lt"/>
                          <a:ea typeface="Times New Roman" pitchFamily="18" charset="0"/>
                          <a:cs typeface="Courier New" pitchFamily="49" charset="0"/>
                        </a:rPr>
                        <a:t>-&gt;phanAo</a:t>
                      </a:r>
                      <a:r>
                        <a:rPr kumimoji="0" lang="en-US" sz="2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+mn-lt"/>
                          <a:ea typeface="Times New Roman" pitchFamily="18" charset="0"/>
                          <a:cs typeface="Courier New" pitchFamily="49" charset="0"/>
                        </a:rPr>
                        <a:t>;</a:t>
                      </a:r>
                    </a:p>
                  </a:txBody>
                  <a:tcPr marL="91432" marR="91432" marT="45735" marB="45735" horzOverflow="overflow">
                    <a:lnL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2271" name="Group 47"/>
          <p:cNvGraphicFramePr>
            <a:graphicFrameLocks noGrp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1912140677"/>
              </p:ext>
            </p:extLst>
          </p:nvPr>
        </p:nvGraphicFramePr>
        <p:xfrm>
          <a:off x="1597025" y="5638800"/>
          <a:ext cx="5794375" cy="477838"/>
        </p:xfrm>
        <a:graphic>
          <a:graphicData uri="http://schemas.openxmlformats.org/drawingml/2006/table">
            <a:tbl>
              <a:tblPr/>
              <a:tblGrid>
                <a:gridCol w="3597198"/>
                <a:gridCol w="2197177"/>
              </a:tblGrid>
              <a:tr h="47783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+mn-lt"/>
                          <a:ea typeface="Times New Roman" pitchFamily="18" charset="0"/>
                          <a:cs typeface="Courier New" pitchFamily="49" charset="0"/>
                        </a:rPr>
                        <a:t>SoPhuc y = x.</a:t>
                      </a: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Times New Roman" pitchFamily="18" charset="0"/>
                          <a:cs typeface="Courier New" pitchFamily="49" charset="0"/>
                        </a:rPr>
                        <a:t>operator</a:t>
                      </a: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+mn-lt"/>
                          <a:ea typeface="Times New Roman" pitchFamily="18" charset="0"/>
                          <a:cs typeface="Courier New" pitchFamily="49" charset="0"/>
                        </a:rPr>
                        <a:t>-();</a:t>
                      </a:r>
                    </a:p>
                  </a:txBody>
                  <a:tcPr marL="91430" marR="91430" horzOverflow="overflow">
                    <a:lnL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+mn-lt"/>
                          <a:ea typeface="Times New Roman" pitchFamily="18" charset="0"/>
                          <a:cs typeface="Courier New" pitchFamily="49" charset="0"/>
                        </a:rPr>
                        <a:t>SoPhuc y = -x;</a:t>
                      </a:r>
                    </a:p>
                  </a:txBody>
                  <a:tcPr marL="91430" marR="91430" horzOverflow="overflow">
                    <a:lnL w="127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260" name="Rectangle 20"/>
          <p:cNvSpPr>
            <a:spLocks noChangeArrowheads="1"/>
          </p:cNvSpPr>
          <p:nvPr/>
        </p:nvSpPr>
        <p:spPr bwMode="auto">
          <a:xfrm>
            <a:off x="609600" y="4648200"/>
            <a:ext cx="79248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273050" algn="just">
              <a:lnSpc>
                <a:spcPct val="130000"/>
              </a:lnSpc>
              <a:spcBef>
                <a:spcPts val="200"/>
              </a:spcBef>
              <a:spcAft>
                <a:spcPts val="600"/>
              </a:spcAft>
              <a:buClr>
                <a:srgbClr val="003300"/>
              </a:buClr>
              <a:buSzPct val="100000"/>
              <a:buFont typeface="Arial" charset="0"/>
              <a:buChar char="−"/>
            </a:pPr>
            <a:r>
              <a:rPr lang="en-US" sz="2000">
                <a:solidFill>
                  <a:srgbClr val="003300"/>
                </a:solidFill>
              </a:rPr>
              <a:t>Khi sử dụng PTTT một ngôi ta cũng có 2 cách như với hàm toán tử. Như vậy, hai cách viết sau là tương đương: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381000" y="6350"/>
            <a:ext cx="7920038" cy="6858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n-US" sz="28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Cài</a:t>
            </a:r>
            <a:r>
              <a:rPr lang="en-US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đặt</a:t>
            </a:r>
            <a:r>
              <a:rPr lang="en-US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phương</a:t>
            </a:r>
            <a:r>
              <a:rPr lang="en-US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 </a:t>
            </a:r>
            <a:r>
              <a:rPr lang="en-US" sz="28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thức</a:t>
            </a:r>
            <a:r>
              <a:rPr 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 </a:t>
            </a:r>
            <a:r>
              <a:rPr lang="en-US" sz="28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toán</a:t>
            </a:r>
            <a:r>
              <a:rPr 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 </a:t>
            </a:r>
            <a:r>
              <a:rPr lang="en-US" sz="28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tử</a:t>
            </a:r>
            <a:r>
              <a:rPr 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 (</a:t>
            </a:r>
            <a:r>
              <a:rPr lang="en-US" sz="28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tt</a:t>
            </a:r>
            <a:r>
              <a:rPr 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)</a:t>
            </a:r>
          </a:p>
        </p:txBody>
      </p:sp>
      <p:sp>
        <p:nvSpPr>
          <p:cNvPr id="10263" name="Hình chữ nhật 1"/>
          <p:cNvSpPr>
            <a:spLocks noChangeArrowheads="1"/>
          </p:cNvSpPr>
          <p:nvPr/>
        </p:nvSpPr>
        <p:spPr bwMode="auto">
          <a:xfrm>
            <a:off x="192088" y="6553200"/>
            <a:ext cx="3300412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>
                <a:solidFill>
                  <a:srgbClr val="FFFFFF"/>
                </a:solidFill>
              </a:rPr>
              <a:t>Design by Minh An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28587" y="685800"/>
            <a:ext cx="8892000" cy="5832000"/>
            <a:chOff x="128587" y="613200"/>
            <a:chExt cx="8928000" cy="5940000"/>
          </a:xfrm>
        </p:grpSpPr>
        <p:sp>
          <p:nvSpPr>
            <p:cNvPr id="9" name="Rounded Rectangle 8"/>
            <p:cNvSpPr/>
            <p:nvPr/>
          </p:nvSpPr>
          <p:spPr>
            <a:xfrm>
              <a:off x="128587" y="613200"/>
              <a:ext cx="8928000" cy="5940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128587" y="613200"/>
              <a:ext cx="2183606" cy="1485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6824587" y="618186"/>
              <a:ext cx="2232000" cy="1524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128588" y="5068200"/>
              <a:ext cx="2183606" cy="1485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6872981" y="5068200"/>
              <a:ext cx="2183606" cy="1485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838200"/>
            <a:ext cx="8229600" cy="3048000"/>
          </a:xfrm>
        </p:spPr>
        <p:txBody>
          <a:bodyPr rtlCol="0">
            <a:normAutofit fontScale="92500" lnSpcReduction="10000"/>
          </a:bodyPr>
          <a:lstStyle/>
          <a:p>
            <a:pPr algn="just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US" sz="2300" b="1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Cài đặt phương thức toán tử hai ngôi</a:t>
            </a:r>
          </a:p>
          <a:p>
            <a:pPr lvl="1" algn="just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/>
            </a:pPr>
            <a:r>
              <a:rPr lang="en-US" sz="2100" b="1" smtClean="0">
                <a:solidFill>
                  <a:srgbClr val="003300"/>
                </a:solidFill>
                <a:latin typeface="Arial" pitchFamily="34" charset="0"/>
                <a:cs typeface="Arial" pitchFamily="34" charset="0"/>
              </a:rPr>
              <a:t>Trong PT toán tử, con trỏ </a:t>
            </a:r>
            <a:r>
              <a:rPr lang="en-US" sz="2100" b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this</a:t>
            </a:r>
            <a:r>
              <a:rPr lang="en-US" sz="2100" b="1" smtClean="0">
                <a:solidFill>
                  <a:srgbClr val="003300"/>
                </a:solidFill>
                <a:latin typeface="Arial" pitchFamily="34" charset="0"/>
                <a:cs typeface="Arial" pitchFamily="34" charset="0"/>
              </a:rPr>
              <a:t> luôn là một đối số mặc định.</a:t>
            </a:r>
          </a:p>
          <a:p>
            <a:pPr lvl="1" algn="just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/>
            </a:pPr>
            <a:r>
              <a:rPr lang="en-US" sz="2100" b="1" smtClean="0">
                <a:solidFill>
                  <a:srgbClr val="003300"/>
                </a:solidFill>
                <a:latin typeface="Arial" pitchFamily="34" charset="0"/>
                <a:cs typeface="Arial" pitchFamily="34" charset="0"/>
              </a:rPr>
              <a:t>Với phương thức toán tử hai ngôi, thay vì có hai đối vào, ta chỉ cần một đối, đối còn lại là con trỏ this.</a:t>
            </a:r>
          </a:p>
          <a:p>
            <a:pPr algn="just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US" sz="2300" b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Ví dụ: </a:t>
            </a:r>
            <a:endParaRPr lang="en-US" sz="2300" b="1" smtClean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  <a:p>
            <a:pPr lvl="1" algn="just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−"/>
              <a:defRPr/>
            </a:pPr>
            <a:r>
              <a:rPr lang="en-US" sz="2100" b="1">
                <a:solidFill>
                  <a:srgbClr val="003300"/>
                </a:solidFill>
                <a:latin typeface="Arial" pitchFamily="34" charset="0"/>
                <a:cs typeface="Arial" pitchFamily="34" charset="0"/>
              </a:rPr>
              <a:t>Cài đặt lớp số phức ở trên với phương thức toán tử hai ngôi cộng hai số phức bất kỳ.</a:t>
            </a:r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762000" y="3938588"/>
            <a:ext cx="8215313" cy="2462212"/>
          </a:xfrm>
          <a:prstGeom prst="rect">
            <a:avLst/>
          </a:prstGeom>
          <a:solidFill>
            <a:schemeClr val="bg1"/>
          </a:solidFill>
          <a:ln w="9525">
            <a:solidFill>
              <a:srgbClr val="FF66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20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SoPhuc </a:t>
            </a:r>
            <a:r>
              <a:rPr lang="en-US" sz="22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operator</a:t>
            </a:r>
            <a:r>
              <a:rPr lang="en-US" sz="220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+(SoPhuc y)</a:t>
            </a:r>
          </a:p>
          <a:p>
            <a:r>
              <a:rPr lang="en-US" sz="220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220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 SoPhuc tg;</a:t>
            </a:r>
          </a:p>
          <a:p>
            <a:r>
              <a:rPr lang="en-US" sz="220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 tg.phanThuc = </a:t>
            </a:r>
            <a:r>
              <a:rPr lang="en-US" sz="22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this</a:t>
            </a:r>
            <a:r>
              <a:rPr lang="en-US" sz="220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-&gt;phanThuc + y.phanThuc;</a:t>
            </a:r>
          </a:p>
          <a:p>
            <a:r>
              <a:rPr lang="en-US" sz="220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 tg.phanAo   = </a:t>
            </a:r>
            <a:r>
              <a:rPr lang="en-US" sz="22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this</a:t>
            </a:r>
            <a:r>
              <a:rPr lang="en-US" sz="220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-&gt;phanAo + y.phanAo;</a:t>
            </a:r>
          </a:p>
          <a:p>
            <a:r>
              <a:rPr lang="en-US" sz="220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2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220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tg;</a:t>
            </a:r>
          </a:p>
          <a:p>
            <a:r>
              <a:rPr lang="en-US" sz="220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381000" y="6350"/>
            <a:ext cx="7920038" cy="6858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n-US" sz="28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Cài đặt phương </a:t>
            </a:r>
            <a:r>
              <a:rPr lang="en-US" sz="28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thức toán tử (tt)</a:t>
            </a:r>
          </a:p>
        </p:txBody>
      </p:sp>
      <p:sp>
        <p:nvSpPr>
          <p:cNvPr id="11271" name="Hình chữ nhật 1"/>
          <p:cNvSpPr>
            <a:spLocks noChangeArrowheads="1"/>
          </p:cNvSpPr>
          <p:nvPr/>
        </p:nvSpPr>
        <p:spPr bwMode="auto">
          <a:xfrm>
            <a:off x="192088" y="6553200"/>
            <a:ext cx="3300412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>
                <a:solidFill>
                  <a:srgbClr val="FFFFFF"/>
                </a:solidFill>
              </a:rPr>
              <a:t>Design by Minh An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28587" y="685800"/>
            <a:ext cx="8892000" cy="5832000"/>
            <a:chOff x="128587" y="613200"/>
            <a:chExt cx="8928000" cy="5940000"/>
          </a:xfrm>
        </p:grpSpPr>
        <p:sp>
          <p:nvSpPr>
            <p:cNvPr id="8" name="Rounded Rectangle 7"/>
            <p:cNvSpPr/>
            <p:nvPr/>
          </p:nvSpPr>
          <p:spPr>
            <a:xfrm>
              <a:off x="128587" y="613200"/>
              <a:ext cx="8928000" cy="5940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128587" y="613200"/>
              <a:ext cx="2183606" cy="1485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6824587" y="618186"/>
              <a:ext cx="2232000" cy="1524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128588" y="5068200"/>
              <a:ext cx="2183606" cy="1485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6872981" y="5068200"/>
              <a:ext cx="2183606" cy="1485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291" name="Text Box 2"/>
          <p:cNvSpPr txBox="1">
            <a:spLocks noChangeArrowheads="1"/>
          </p:cNvSpPr>
          <p:nvPr/>
        </p:nvSpPr>
        <p:spPr bwMode="auto">
          <a:xfrm>
            <a:off x="533400" y="990600"/>
            <a:ext cx="8229600" cy="504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lang="en-US" sz="230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ostream</a:t>
            </a:r>
            <a:r>
              <a:rPr lang="en-US" sz="230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&amp; </a:t>
            </a:r>
            <a:r>
              <a:rPr lang="en-US" sz="230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operator</a:t>
            </a:r>
            <a:r>
              <a:rPr lang="en-US" sz="230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&lt;&lt;(</a:t>
            </a:r>
            <a:r>
              <a:rPr lang="en-US" sz="230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ostream</a:t>
            </a:r>
            <a:r>
              <a:rPr lang="en-US" sz="230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&amp; out, SoPhuc S)</a:t>
            </a:r>
          </a:p>
          <a:p>
            <a:pPr marL="342900" indent="-342900"/>
            <a:r>
              <a:rPr lang="en-US" sz="230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indent="-342900"/>
            <a:r>
              <a:rPr lang="en-US" sz="230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	out&lt;&lt;</a:t>
            </a:r>
            <a:r>
              <a:rPr lang="en-US" sz="230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S.phanThuc</a:t>
            </a:r>
            <a:r>
              <a:rPr lang="en-US" sz="230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&lt;&lt;" + "&lt;&lt;</a:t>
            </a:r>
            <a:r>
              <a:rPr lang="en-US" sz="230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S.phanAo</a:t>
            </a:r>
            <a:r>
              <a:rPr lang="en-US" sz="230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&lt;&lt;"i"&lt;&lt;endl;</a:t>
            </a:r>
          </a:p>
          <a:p>
            <a:pPr marL="342900" indent="-342900"/>
            <a:r>
              <a:rPr lang="en-US" sz="230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30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230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out;</a:t>
            </a:r>
          </a:p>
          <a:p>
            <a:pPr marL="342900" indent="-342900"/>
            <a:r>
              <a:rPr lang="en-US" sz="230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42900" indent="-342900"/>
            <a:endParaRPr lang="en-US" sz="2300">
              <a:solidFill>
                <a:srgbClr val="000099"/>
              </a:solidFill>
              <a:latin typeface="Courier New" pitchFamily="49" charset="0"/>
              <a:cs typeface="Courier New" pitchFamily="49" charset="0"/>
            </a:endParaRPr>
          </a:p>
          <a:p>
            <a:pPr marL="342900" indent="-342900"/>
            <a:r>
              <a:rPr lang="en-US" sz="230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istream</a:t>
            </a:r>
            <a:r>
              <a:rPr lang="en-US" sz="230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&amp; </a:t>
            </a:r>
            <a:r>
              <a:rPr lang="en-US" sz="230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operator</a:t>
            </a:r>
            <a:r>
              <a:rPr lang="en-US" sz="230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&gt;&gt;(</a:t>
            </a:r>
            <a:r>
              <a:rPr lang="en-US" sz="230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istream</a:t>
            </a:r>
            <a:r>
              <a:rPr lang="en-US" sz="230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&amp; in, </a:t>
            </a:r>
            <a:r>
              <a:rPr lang="en-US" sz="230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SoPhuc</a:t>
            </a:r>
            <a:r>
              <a:rPr lang="en-US" sz="230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&amp;P)</a:t>
            </a:r>
          </a:p>
          <a:p>
            <a:pPr marL="342900" indent="-342900"/>
            <a:r>
              <a:rPr lang="en-US" sz="230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indent="-342900"/>
            <a:r>
              <a:rPr lang="en-US" sz="230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	cout&lt;&lt;"Nhap phan thuc: ";</a:t>
            </a:r>
          </a:p>
          <a:p>
            <a:pPr marL="342900" indent="-342900"/>
            <a:r>
              <a:rPr lang="en-US" sz="230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	in&gt;&gt;</a:t>
            </a:r>
            <a:r>
              <a:rPr lang="en-US" sz="230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P.phanThuc</a:t>
            </a:r>
            <a:r>
              <a:rPr lang="en-US" sz="230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indent="-342900"/>
            <a:r>
              <a:rPr lang="en-US" sz="230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	cout&lt;&lt;"Nhap phan ao: ";</a:t>
            </a:r>
          </a:p>
          <a:p>
            <a:pPr marL="342900" indent="-342900"/>
            <a:r>
              <a:rPr lang="en-US" sz="230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	in&gt;&gt;</a:t>
            </a:r>
            <a:r>
              <a:rPr lang="en-US" sz="230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P.phanAo</a:t>
            </a:r>
            <a:r>
              <a:rPr lang="en-US" sz="230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indent="-342900"/>
            <a:r>
              <a:rPr lang="en-US" sz="230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30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230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in;</a:t>
            </a:r>
          </a:p>
          <a:p>
            <a:pPr marL="342900" indent="-342900"/>
            <a:r>
              <a:rPr lang="en-US" sz="230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381000" y="6350"/>
            <a:ext cx="7920038" cy="6858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n-US" sz="28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3.5. Cài đặt hàm toán tử nhập - xuất</a:t>
            </a:r>
            <a:endParaRPr lang="en-US" sz="280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12294" name="Hình chữ nhật 1"/>
          <p:cNvSpPr>
            <a:spLocks noChangeArrowheads="1"/>
          </p:cNvSpPr>
          <p:nvPr/>
        </p:nvSpPr>
        <p:spPr bwMode="auto">
          <a:xfrm>
            <a:off x="192088" y="6553200"/>
            <a:ext cx="3300412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>
                <a:solidFill>
                  <a:srgbClr val="FFFFFF"/>
                </a:solidFill>
              </a:rPr>
              <a:t>Design by Minh An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28587" y="685800"/>
            <a:ext cx="8892000" cy="5832000"/>
            <a:chOff x="128587" y="613200"/>
            <a:chExt cx="8928000" cy="5940000"/>
          </a:xfrm>
        </p:grpSpPr>
        <p:sp>
          <p:nvSpPr>
            <p:cNvPr id="8" name="Rounded Rectangle 7"/>
            <p:cNvSpPr/>
            <p:nvPr/>
          </p:nvSpPr>
          <p:spPr>
            <a:xfrm>
              <a:off x="128587" y="613200"/>
              <a:ext cx="8928000" cy="5940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128587" y="613200"/>
              <a:ext cx="2183606" cy="1485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6824587" y="618186"/>
              <a:ext cx="2232000" cy="1524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128588" y="5068200"/>
              <a:ext cx="2183606" cy="1485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6872981" y="5068200"/>
              <a:ext cx="2183606" cy="1485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291" name="Text Box 2"/>
          <p:cNvSpPr txBox="1">
            <a:spLocks noChangeArrowheads="1"/>
          </p:cNvSpPr>
          <p:nvPr/>
        </p:nvSpPr>
        <p:spPr bwMode="auto">
          <a:xfrm>
            <a:off x="457200" y="838200"/>
            <a:ext cx="8229600" cy="507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buAutoNum type="arabicPeriod"/>
            </a:pPr>
            <a:r>
              <a:rPr lang="vi-VN" b="0" dirty="0">
                <a:latin typeface="Arial" pitchFamily="34" charset="0"/>
                <a:cs typeface="Arial" pitchFamily="34" charset="0"/>
              </a:rPr>
              <a:t>Xây dựng một lớp Diem gồm các thuộc tính M(x,y,z) là tọa độ của một điểm bất kỳ. Xây dựng toán tử nạp chồng + để tính tọa độ của điểm M bất kỳ trên hệ tọa độ O(x,y,z) biết rằng tọa độ của M bằng tổng tọa độ của hai điểm M1, M2</a:t>
            </a:r>
            <a:endParaRPr lang="en-US" b="0" dirty="0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AutoNum type="arabicPeriod" startAt="2"/>
            </a:pPr>
            <a:r>
              <a:rPr lang="en-US" b="0" dirty="0" err="1" smtClean="0">
                <a:latin typeface="Arial" pitchFamily="34" charset="0"/>
                <a:cs typeface="Arial" pitchFamily="34" charset="0"/>
              </a:rPr>
              <a:t>Xây</a:t>
            </a:r>
            <a:r>
              <a:rPr lang="en-US" b="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0" dirty="0" err="1" smtClean="0">
                <a:latin typeface="Arial" pitchFamily="34" charset="0"/>
                <a:cs typeface="Arial" pitchFamily="34" charset="0"/>
              </a:rPr>
              <a:t>dựng</a:t>
            </a:r>
            <a:r>
              <a:rPr lang="en-US" b="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0" dirty="0" err="1" smtClean="0">
                <a:latin typeface="Arial" pitchFamily="34" charset="0"/>
                <a:cs typeface="Arial" pitchFamily="34" charset="0"/>
              </a:rPr>
              <a:t>lớp</a:t>
            </a:r>
            <a:r>
              <a:rPr lang="en-US" b="0" dirty="0" smtClean="0">
                <a:latin typeface="Arial" pitchFamily="34" charset="0"/>
                <a:cs typeface="Arial" pitchFamily="34" charset="0"/>
              </a:rPr>
              <a:t> S1 </a:t>
            </a:r>
            <a:r>
              <a:rPr lang="en-US" b="0" dirty="0" err="1" smtClean="0">
                <a:latin typeface="Arial" pitchFamily="34" charset="0"/>
                <a:cs typeface="Arial" pitchFamily="34" charset="0"/>
              </a:rPr>
              <a:t>để</a:t>
            </a:r>
            <a:r>
              <a:rPr lang="en-US" b="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0" dirty="0" err="1" smtClean="0">
                <a:latin typeface="Arial" pitchFamily="34" charset="0"/>
                <a:cs typeface="Arial" pitchFamily="34" charset="0"/>
              </a:rPr>
              <a:t>thực</a:t>
            </a:r>
            <a:r>
              <a:rPr lang="en-US" b="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0" dirty="0" err="1" smtClean="0">
                <a:latin typeface="Arial" pitchFamily="34" charset="0"/>
                <a:cs typeface="Arial" pitchFamily="34" charset="0"/>
              </a:rPr>
              <a:t>hiện</a:t>
            </a:r>
            <a:r>
              <a:rPr lang="en-US" b="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0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en-US" b="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0" dirty="0" err="1" smtClean="0">
                <a:latin typeface="Arial" pitchFamily="34" charset="0"/>
                <a:cs typeface="Arial" pitchFamily="34" charset="0"/>
              </a:rPr>
              <a:t>thao</a:t>
            </a:r>
            <a:r>
              <a:rPr lang="en-US" b="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0" dirty="0" err="1" smtClean="0">
                <a:latin typeface="Arial" pitchFamily="34" charset="0"/>
                <a:cs typeface="Arial" pitchFamily="34" charset="0"/>
              </a:rPr>
              <a:t>tác</a:t>
            </a:r>
            <a:r>
              <a:rPr lang="en-US" b="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0" dirty="0" err="1" smtClean="0">
                <a:latin typeface="Arial" pitchFamily="34" charset="0"/>
                <a:cs typeface="Arial" pitchFamily="34" charset="0"/>
              </a:rPr>
              <a:t>số</a:t>
            </a:r>
            <a:r>
              <a:rPr lang="en-US" b="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0" dirty="0" err="1" smtClean="0">
                <a:latin typeface="Arial" pitchFamily="34" charset="0"/>
                <a:cs typeface="Arial" pitchFamily="34" charset="0"/>
              </a:rPr>
              <a:t>học</a:t>
            </a:r>
            <a:r>
              <a:rPr lang="en-US" b="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0" dirty="0" err="1" smtClean="0">
                <a:latin typeface="Arial" pitchFamily="34" charset="0"/>
                <a:cs typeface="Arial" pitchFamily="34" charset="0"/>
              </a:rPr>
              <a:t>với</a:t>
            </a:r>
            <a:r>
              <a:rPr lang="en-US" b="0" dirty="0" smtClean="0">
                <a:latin typeface="Arial" pitchFamily="34" charset="0"/>
                <a:cs typeface="Arial" pitchFamily="34" charset="0"/>
              </a:rPr>
              <a:t> 2 </a:t>
            </a:r>
            <a:r>
              <a:rPr lang="en-US" b="0" dirty="0" err="1" smtClean="0">
                <a:latin typeface="Arial" pitchFamily="34" charset="0"/>
                <a:cs typeface="Arial" pitchFamily="34" charset="0"/>
              </a:rPr>
              <a:t>số</a:t>
            </a:r>
            <a:r>
              <a:rPr lang="en-US" b="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0" dirty="0" err="1" smtClean="0">
                <a:latin typeface="Arial" pitchFamily="34" charset="0"/>
                <a:cs typeface="Arial" pitchFamily="34" charset="0"/>
              </a:rPr>
              <a:t>bất</a:t>
            </a:r>
            <a:r>
              <a:rPr lang="en-US" b="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0" dirty="0" err="1" smtClean="0">
                <a:latin typeface="Arial" pitchFamily="34" charset="0"/>
                <a:cs typeface="Arial" pitchFamily="34" charset="0"/>
              </a:rPr>
              <a:t>kỳ</a:t>
            </a:r>
            <a:r>
              <a:rPr lang="en-US" b="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0" dirty="0" err="1" smtClean="0">
                <a:latin typeface="Arial" pitchFamily="34" charset="0"/>
                <a:cs typeface="Arial" pitchFamily="34" charset="0"/>
              </a:rPr>
              <a:t>nhập</a:t>
            </a:r>
            <a:r>
              <a:rPr lang="en-US" b="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0" dirty="0" err="1" smtClean="0">
                <a:latin typeface="Arial" pitchFamily="34" charset="0"/>
                <a:cs typeface="Arial" pitchFamily="34" charset="0"/>
              </a:rPr>
              <a:t>từ</a:t>
            </a:r>
            <a:r>
              <a:rPr lang="en-US" b="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0" dirty="0" err="1" smtClean="0">
                <a:latin typeface="Arial" pitchFamily="34" charset="0"/>
                <a:cs typeface="Arial" pitchFamily="34" charset="0"/>
              </a:rPr>
              <a:t>bàn</a:t>
            </a:r>
            <a:r>
              <a:rPr lang="en-US" b="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0" dirty="0" err="1" smtClean="0">
                <a:latin typeface="Arial" pitchFamily="34" charset="0"/>
                <a:cs typeface="Arial" pitchFamily="34" charset="0"/>
              </a:rPr>
              <a:t>phím</a:t>
            </a:r>
            <a:r>
              <a:rPr lang="en-US" b="0" dirty="0" smtClean="0">
                <a:latin typeface="Arial" pitchFamily="34" charset="0"/>
                <a:cs typeface="Arial" pitchFamily="34" charset="0"/>
              </a:rPr>
              <a:t>. </a:t>
            </a:r>
            <a:r>
              <a:rPr lang="en-US" b="0" dirty="0" err="1" smtClean="0">
                <a:latin typeface="Arial" pitchFamily="34" charset="0"/>
                <a:cs typeface="Arial" pitchFamily="34" charset="0"/>
              </a:rPr>
              <a:t>Thực</a:t>
            </a:r>
            <a:r>
              <a:rPr lang="en-US" b="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0" dirty="0" err="1" smtClean="0">
                <a:latin typeface="Arial" pitchFamily="34" charset="0"/>
                <a:cs typeface="Arial" pitchFamily="34" charset="0"/>
              </a:rPr>
              <a:t>hiện</a:t>
            </a:r>
            <a:r>
              <a:rPr lang="en-US" b="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0" dirty="0" err="1" smtClean="0">
                <a:latin typeface="Arial" pitchFamily="34" charset="0"/>
                <a:cs typeface="Arial" pitchFamily="34" charset="0"/>
              </a:rPr>
              <a:t>chồng</a:t>
            </a:r>
            <a:r>
              <a:rPr lang="en-US" b="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0" dirty="0" err="1" smtClean="0">
                <a:latin typeface="Arial" pitchFamily="34" charset="0"/>
                <a:cs typeface="Arial" pitchFamily="34" charset="0"/>
              </a:rPr>
              <a:t>toán</a:t>
            </a:r>
            <a:r>
              <a:rPr lang="en-US" b="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0" dirty="0" err="1" smtClean="0">
                <a:latin typeface="Arial" pitchFamily="34" charset="0"/>
                <a:cs typeface="Arial" pitchFamily="34" charset="0"/>
              </a:rPr>
              <a:t>tử</a:t>
            </a:r>
            <a:r>
              <a:rPr lang="en-US" b="0" dirty="0" smtClean="0">
                <a:latin typeface="Arial" pitchFamily="34" charset="0"/>
                <a:cs typeface="Arial" pitchFamily="34" charset="0"/>
              </a:rPr>
              <a:t> operator </a:t>
            </a:r>
            <a:r>
              <a:rPr lang="en-US" b="0" dirty="0" err="1" smtClean="0">
                <a:latin typeface="Arial" pitchFamily="34" charset="0"/>
                <a:cs typeface="Arial" pitchFamily="34" charset="0"/>
              </a:rPr>
              <a:t>cho</a:t>
            </a:r>
            <a:r>
              <a:rPr lang="en-US" b="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0" dirty="0" err="1" smtClean="0">
                <a:latin typeface="Arial" pitchFamily="34" charset="0"/>
                <a:cs typeface="Arial" pitchFamily="34" charset="0"/>
              </a:rPr>
              <a:t>thao</a:t>
            </a:r>
            <a:r>
              <a:rPr lang="en-US" b="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0" dirty="0" err="1" smtClean="0">
                <a:latin typeface="Arial" pitchFamily="34" charset="0"/>
                <a:cs typeface="Arial" pitchFamily="34" charset="0"/>
              </a:rPr>
              <a:t>tác</a:t>
            </a:r>
            <a:r>
              <a:rPr lang="en-US" b="0" dirty="0" smtClean="0">
                <a:latin typeface="Arial" pitchFamily="34" charset="0"/>
                <a:cs typeface="Arial" pitchFamily="34" charset="0"/>
              </a:rPr>
              <a:t>: +, -, x, / </a:t>
            </a:r>
            <a:r>
              <a:rPr lang="en-US" b="0" dirty="0" err="1" smtClean="0">
                <a:latin typeface="Arial" pitchFamily="34" charset="0"/>
                <a:cs typeface="Arial" pitchFamily="34" charset="0"/>
              </a:rPr>
              <a:t>với</a:t>
            </a:r>
            <a:r>
              <a:rPr lang="en-US" b="0" dirty="0" smtClean="0">
                <a:latin typeface="Arial" pitchFamily="34" charset="0"/>
                <a:cs typeface="Arial" pitchFamily="34" charset="0"/>
              </a:rPr>
              <a:t> 2 </a:t>
            </a:r>
            <a:r>
              <a:rPr lang="en-US" b="0" dirty="0" err="1" smtClean="0">
                <a:latin typeface="Arial" pitchFamily="34" charset="0"/>
                <a:cs typeface="Arial" pitchFamily="34" charset="0"/>
              </a:rPr>
              <a:t>số</a:t>
            </a:r>
            <a:r>
              <a:rPr lang="en-US" b="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0" dirty="0" err="1" smtClean="0">
                <a:latin typeface="Arial" pitchFamily="34" charset="0"/>
                <a:cs typeface="Arial" pitchFamily="34" charset="0"/>
              </a:rPr>
              <a:t>đó</a:t>
            </a:r>
            <a:r>
              <a:rPr lang="en-US" b="0" dirty="0" smtClean="0">
                <a:latin typeface="Arial" pitchFamily="34" charset="0"/>
                <a:cs typeface="Arial" pitchFamily="34" charset="0"/>
              </a:rPr>
              <a:t>. </a:t>
            </a:r>
            <a:r>
              <a:rPr lang="en-US" b="0" dirty="0" err="1" smtClean="0">
                <a:latin typeface="Arial" pitchFamily="34" charset="0"/>
                <a:cs typeface="Arial" pitchFamily="34" charset="0"/>
              </a:rPr>
              <a:t>Xây</a:t>
            </a:r>
            <a:r>
              <a:rPr lang="en-US" b="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0" dirty="0" err="1" smtClean="0">
                <a:latin typeface="Arial" pitchFamily="34" charset="0"/>
                <a:cs typeface="Arial" pitchFamily="34" charset="0"/>
              </a:rPr>
              <a:t>dựng</a:t>
            </a:r>
            <a:r>
              <a:rPr lang="en-US" b="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0" dirty="0" err="1" smtClean="0">
                <a:latin typeface="Arial" pitchFamily="34" charset="0"/>
                <a:cs typeface="Arial" pitchFamily="34" charset="0"/>
              </a:rPr>
              <a:t>hàm</a:t>
            </a:r>
            <a:r>
              <a:rPr lang="en-US" b="0" dirty="0" smtClean="0">
                <a:latin typeface="Arial" pitchFamily="34" charset="0"/>
                <a:cs typeface="Arial" pitchFamily="34" charset="0"/>
              </a:rPr>
              <a:t> main </a:t>
            </a:r>
            <a:r>
              <a:rPr lang="en-US" b="0" dirty="0" err="1" smtClean="0">
                <a:latin typeface="Arial" pitchFamily="34" charset="0"/>
                <a:cs typeface="Arial" pitchFamily="34" charset="0"/>
              </a:rPr>
              <a:t>để</a:t>
            </a:r>
            <a:r>
              <a:rPr lang="en-US" b="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0" dirty="0" err="1" smtClean="0">
                <a:latin typeface="Arial" pitchFamily="34" charset="0"/>
                <a:cs typeface="Arial" pitchFamily="34" charset="0"/>
              </a:rPr>
              <a:t>kiểm</a:t>
            </a:r>
            <a:r>
              <a:rPr lang="en-US" b="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0" dirty="0" err="1" smtClean="0">
                <a:latin typeface="Arial" pitchFamily="34" charset="0"/>
                <a:cs typeface="Arial" pitchFamily="34" charset="0"/>
              </a:rPr>
              <a:t>tra</a:t>
            </a:r>
            <a:r>
              <a:rPr lang="en-US" b="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0" dirty="0" err="1" smtClean="0">
                <a:latin typeface="Arial" pitchFamily="34" charset="0"/>
                <a:cs typeface="Arial" pitchFamily="34" charset="0"/>
              </a:rPr>
              <a:t>lớp</a:t>
            </a:r>
            <a:r>
              <a:rPr lang="en-US" b="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0" dirty="0" err="1" smtClean="0">
                <a:latin typeface="Arial" pitchFamily="34" charset="0"/>
                <a:cs typeface="Arial" pitchFamily="34" charset="0"/>
              </a:rPr>
              <a:t>đã</a:t>
            </a:r>
            <a:r>
              <a:rPr lang="en-US" b="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0" dirty="0" err="1" smtClean="0">
                <a:latin typeface="Arial" pitchFamily="34" charset="0"/>
                <a:cs typeface="Arial" pitchFamily="34" charset="0"/>
              </a:rPr>
              <a:t>tạo</a:t>
            </a:r>
            <a:r>
              <a:rPr lang="en-US" b="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342900" indent="-342900">
              <a:buAutoNum type="arabicPeriod" startAt="2"/>
            </a:pPr>
            <a:r>
              <a:rPr lang="en-US" b="0" dirty="0" err="1" smtClean="0">
                <a:latin typeface="Arial" pitchFamily="34" charset="0"/>
                <a:cs typeface="Arial" pitchFamily="34" charset="0"/>
              </a:rPr>
              <a:t>Xây</a:t>
            </a:r>
            <a:r>
              <a:rPr lang="en-US" b="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0" dirty="0" err="1" smtClean="0">
                <a:latin typeface="Arial" pitchFamily="34" charset="0"/>
                <a:cs typeface="Arial" pitchFamily="34" charset="0"/>
              </a:rPr>
              <a:t>dựng</a:t>
            </a:r>
            <a:r>
              <a:rPr lang="vi-VN" b="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vi-VN" b="0" dirty="0">
                <a:latin typeface="Arial" pitchFamily="34" charset="0"/>
                <a:cs typeface="Arial" pitchFamily="34" charset="0"/>
              </a:rPr>
              <a:t>một lớp PS để thực hiện các thao tác số học với phân số trong đó: </a:t>
            </a:r>
            <a:endParaRPr lang="en-US" b="0" dirty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Tx/>
              <a:buChar char="-"/>
            </a:pPr>
            <a:r>
              <a:rPr lang="vi-VN" b="0" dirty="0" smtClean="0">
                <a:latin typeface="Arial" pitchFamily="34" charset="0"/>
                <a:cs typeface="Arial" pitchFamily="34" charset="0"/>
              </a:rPr>
              <a:t>Sử </a:t>
            </a:r>
            <a:r>
              <a:rPr lang="vi-VN" b="0" dirty="0">
                <a:latin typeface="Arial" pitchFamily="34" charset="0"/>
                <a:cs typeface="Arial" pitchFamily="34" charset="0"/>
              </a:rPr>
              <a:t>dụng các biến nguyên để biểu diễn các thành phần dữ liệu của tử số và mẫu số của lớp. </a:t>
            </a:r>
            <a:endParaRPr lang="en-US" b="0" dirty="0" smtClean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Tx/>
              <a:buChar char="-"/>
            </a:pPr>
            <a:r>
              <a:rPr lang="vi-VN" b="0" dirty="0" smtClean="0">
                <a:latin typeface="Arial" pitchFamily="34" charset="0"/>
                <a:cs typeface="Arial" pitchFamily="34" charset="0"/>
              </a:rPr>
              <a:t>Xây </a:t>
            </a:r>
            <a:r>
              <a:rPr lang="vi-VN" b="0" dirty="0">
                <a:latin typeface="Arial" pitchFamily="34" charset="0"/>
                <a:cs typeface="Arial" pitchFamily="34" charset="0"/>
              </a:rPr>
              <a:t>dựng một constructor để tạo đối tượng, constructor sử dụng các tham số có giá trị ngầm định. </a:t>
            </a:r>
            <a:endParaRPr lang="en-US" b="0" dirty="0" smtClean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Tx/>
              <a:buChar char="-"/>
            </a:pPr>
            <a:r>
              <a:rPr lang="vi-VN" b="0" dirty="0" smtClean="0">
                <a:latin typeface="Arial" pitchFamily="34" charset="0"/>
                <a:cs typeface="Arial" pitchFamily="34" charset="0"/>
              </a:rPr>
              <a:t>Xây </a:t>
            </a:r>
            <a:r>
              <a:rPr lang="vi-VN" b="0" dirty="0">
                <a:latin typeface="Arial" pitchFamily="34" charset="0"/>
                <a:cs typeface="Arial" pitchFamily="34" charset="0"/>
              </a:rPr>
              <a:t>dựng hàm thành phần public để thực hiện in phân số ra màn hình dưới dạng a/b trong đó a là tử số, b là mẫu số; hàm tối giản một phân số. </a:t>
            </a:r>
            <a:endParaRPr lang="en-US" b="0" dirty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Tx/>
              <a:buChar char="-"/>
            </a:pPr>
            <a:r>
              <a:rPr lang="vi-VN" b="0" dirty="0" smtClean="0">
                <a:latin typeface="Arial" pitchFamily="34" charset="0"/>
                <a:cs typeface="Arial" pitchFamily="34" charset="0"/>
              </a:rPr>
              <a:t>Thực </a:t>
            </a:r>
            <a:r>
              <a:rPr lang="vi-VN" b="0" dirty="0">
                <a:latin typeface="Arial" pitchFamily="34" charset="0"/>
                <a:cs typeface="Arial" pitchFamily="34" charset="0"/>
              </a:rPr>
              <a:t>hiện chồng toán tử operator cho các thao tác: Cộng, trừ, nhân, chia hai phân số. </a:t>
            </a:r>
            <a:endParaRPr lang="en-US" b="0" dirty="0" smtClean="0">
              <a:latin typeface="Arial" pitchFamily="34" charset="0"/>
              <a:cs typeface="Arial" pitchFamily="34" charset="0"/>
            </a:endParaRPr>
          </a:p>
          <a:p>
            <a:r>
              <a:rPr lang="vi-VN" b="0" dirty="0" smtClean="0">
                <a:latin typeface="Arial" pitchFamily="34" charset="0"/>
                <a:cs typeface="Arial" pitchFamily="34" charset="0"/>
              </a:rPr>
              <a:t>Xây </a:t>
            </a:r>
            <a:r>
              <a:rPr lang="vi-VN" b="0" dirty="0">
                <a:latin typeface="Arial" pitchFamily="34" charset="0"/>
                <a:cs typeface="Arial" pitchFamily="34" charset="0"/>
              </a:rPr>
              <a:t>dựng hàm main để kiểm tra lớp đã tạo. </a:t>
            </a:r>
            <a:endParaRPr lang="en-US" b="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381000" y="6350"/>
            <a:ext cx="7920038" cy="6858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n-US" sz="28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Bài</a:t>
            </a:r>
            <a:r>
              <a:rPr lang="en-US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tập</a:t>
            </a:r>
            <a:r>
              <a:rPr lang="en-US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ứng</a:t>
            </a:r>
            <a:r>
              <a:rPr lang="en-US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dụng</a:t>
            </a:r>
            <a:endParaRPr lang="en-US" sz="28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12294" name="Hình chữ nhật 1"/>
          <p:cNvSpPr>
            <a:spLocks noChangeArrowheads="1"/>
          </p:cNvSpPr>
          <p:nvPr/>
        </p:nvSpPr>
        <p:spPr bwMode="auto">
          <a:xfrm>
            <a:off x="192088" y="6553200"/>
            <a:ext cx="3300412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>
                <a:solidFill>
                  <a:srgbClr val="FFFFFF"/>
                </a:solidFill>
              </a:rPr>
              <a:t>Design by Minh An</a:t>
            </a:r>
          </a:p>
        </p:txBody>
      </p:sp>
    </p:spTree>
    <p:extLst>
      <p:ext uri="{BB962C8B-B14F-4D97-AF65-F5344CB8AC3E}">
        <p14:creationId xmlns:p14="http://schemas.microsoft.com/office/powerpoint/2010/main" val="3061870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2667000" y="2411413"/>
            <a:ext cx="3581400" cy="1474787"/>
          </a:xfrm>
        </p:spPr>
        <p:txBody>
          <a:bodyPr/>
          <a:lstStyle/>
          <a:p>
            <a:pPr eaLnBrk="1" hangingPunct="1"/>
            <a:r>
              <a:rPr lang="en-US" sz="4000" b="1" smtClean="0">
                <a:solidFill>
                  <a:schemeClr val="bg1"/>
                </a:solidFill>
                <a:latin typeface="Arial" charset="0"/>
              </a:rPr>
              <a:t>BÀI TẬP</a:t>
            </a:r>
          </a:p>
        </p:txBody>
      </p:sp>
      <p:sp>
        <p:nvSpPr>
          <p:cNvPr id="13316" name="Hình chữ nhật 1"/>
          <p:cNvSpPr>
            <a:spLocks noChangeArrowheads="1"/>
          </p:cNvSpPr>
          <p:nvPr/>
        </p:nvSpPr>
        <p:spPr bwMode="auto">
          <a:xfrm>
            <a:off x="192088" y="6553200"/>
            <a:ext cx="3300412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>
                <a:solidFill>
                  <a:srgbClr val="FFFFFF"/>
                </a:solidFill>
              </a:rPr>
              <a:t>Design by Minh An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28587" y="685800"/>
            <a:ext cx="8892000" cy="5832000"/>
            <a:chOff x="128587" y="613200"/>
            <a:chExt cx="8928000" cy="5940000"/>
          </a:xfrm>
        </p:grpSpPr>
        <p:sp>
          <p:nvSpPr>
            <p:cNvPr id="8" name="Rounded Rectangle 7"/>
            <p:cNvSpPr/>
            <p:nvPr/>
          </p:nvSpPr>
          <p:spPr>
            <a:xfrm>
              <a:off x="128587" y="613200"/>
              <a:ext cx="8928000" cy="5940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128587" y="613200"/>
              <a:ext cx="2183606" cy="1485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6824587" y="618186"/>
              <a:ext cx="2232000" cy="1524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128588" y="5068200"/>
              <a:ext cx="2183606" cy="1485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6872981" y="5068200"/>
              <a:ext cx="2183606" cy="1485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14400"/>
            <a:ext cx="8229600" cy="4953000"/>
          </a:xfrm>
        </p:spPr>
        <p:txBody>
          <a:bodyPr/>
          <a:lstStyle/>
          <a:p>
            <a:pPr marL="273050" indent="-273050" eaLnBrk="1" hangingPunct="1">
              <a:spcBef>
                <a:spcPct val="30000"/>
              </a:spcBef>
            </a:pPr>
            <a:r>
              <a:rPr lang="en-US" sz="2500" b="1" smtClean="0">
                <a:solidFill>
                  <a:srgbClr val="000099"/>
                </a:solidFill>
                <a:latin typeface="Arial" charset="0"/>
                <a:cs typeface="Arial" charset="0"/>
              </a:rPr>
              <a:t>Toán tử một ngôi: </a:t>
            </a:r>
          </a:p>
          <a:p>
            <a:pPr lvl="1" eaLnBrk="1" hangingPunct="1">
              <a:spcBef>
                <a:spcPct val="30000"/>
              </a:spcBef>
            </a:pPr>
            <a:r>
              <a:rPr lang="en-US" sz="2300" b="1" smtClean="0">
                <a:solidFill>
                  <a:srgbClr val="003300"/>
                </a:solidFill>
                <a:latin typeface="Arial" charset="0"/>
                <a:cs typeface="Arial" charset="0"/>
              </a:rPr>
              <a:t>Là những toán tử thực hiện trên một toán hạng. </a:t>
            </a:r>
          </a:p>
          <a:p>
            <a:pPr lvl="1" eaLnBrk="1" hangingPunct="1">
              <a:spcBef>
                <a:spcPct val="30000"/>
              </a:spcBef>
            </a:pPr>
            <a:r>
              <a:rPr lang="en-US" sz="2300" b="1" smtClean="0">
                <a:solidFill>
                  <a:srgbClr val="003300"/>
                </a:solidFill>
                <a:latin typeface="Arial" charset="0"/>
                <a:cs typeface="Arial" charset="0"/>
              </a:rPr>
              <a:t>Gồm có:</a:t>
            </a:r>
          </a:p>
          <a:p>
            <a:pPr lvl="2" eaLnBrk="1" hangingPunct="1">
              <a:spcBef>
                <a:spcPct val="30000"/>
              </a:spcBef>
            </a:pPr>
            <a:r>
              <a:rPr lang="en-US" sz="2100" b="1" smtClean="0">
                <a:solidFill>
                  <a:srgbClr val="660033"/>
                </a:solidFill>
                <a:latin typeface="Arial" charset="0"/>
                <a:cs typeface="Arial" charset="0"/>
              </a:rPr>
              <a:t>Phép phủ định (!)</a:t>
            </a:r>
          </a:p>
          <a:p>
            <a:pPr lvl="2" eaLnBrk="1" hangingPunct="1">
              <a:spcBef>
                <a:spcPct val="30000"/>
              </a:spcBef>
            </a:pPr>
            <a:r>
              <a:rPr lang="en-US" sz="2100" b="1" smtClean="0">
                <a:solidFill>
                  <a:srgbClr val="660033"/>
                </a:solidFill>
                <a:latin typeface="Arial" charset="0"/>
                <a:cs typeface="Arial" charset="0"/>
              </a:rPr>
              <a:t>Phép tăng 1 đơn vị (++)</a:t>
            </a:r>
          </a:p>
          <a:p>
            <a:pPr lvl="2" eaLnBrk="1" hangingPunct="1">
              <a:spcBef>
                <a:spcPct val="30000"/>
              </a:spcBef>
            </a:pPr>
            <a:r>
              <a:rPr lang="en-US" sz="2100" b="1" smtClean="0">
                <a:solidFill>
                  <a:srgbClr val="660033"/>
                </a:solidFill>
                <a:latin typeface="Arial" charset="0"/>
                <a:cs typeface="Arial" charset="0"/>
              </a:rPr>
              <a:t>Giảm một đơn vị (--)</a:t>
            </a:r>
          </a:p>
          <a:p>
            <a:pPr lvl="2" eaLnBrk="1" hangingPunct="1">
              <a:spcBef>
                <a:spcPct val="30000"/>
              </a:spcBef>
            </a:pPr>
            <a:r>
              <a:rPr lang="en-US" sz="2100" b="1" smtClean="0">
                <a:solidFill>
                  <a:srgbClr val="660033"/>
                </a:solidFill>
                <a:latin typeface="Arial" charset="0"/>
                <a:cs typeface="Arial" charset="0"/>
              </a:rPr>
              <a:t>Phép đổi dấu (-) …</a:t>
            </a:r>
          </a:p>
          <a:p>
            <a:pPr marL="273050" indent="-273050" eaLnBrk="1" hangingPunct="1">
              <a:spcBef>
                <a:spcPct val="30000"/>
              </a:spcBef>
            </a:pPr>
            <a:r>
              <a:rPr lang="en-US" sz="2500" b="1" smtClean="0">
                <a:solidFill>
                  <a:srgbClr val="000099"/>
                </a:solidFill>
                <a:latin typeface="Arial" charset="0"/>
                <a:cs typeface="Arial" charset="0"/>
              </a:rPr>
              <a:t>Toán tử hai ngôi: </a:t>
            </a:r>
          </a:p>
          <a:p>
            <a:pPr lvl="1" eaLnBrk="1" hangingPunct="1">
              <a:spcBef>
                <a:spcPct val="30000"/>
              </a:spcBef>
            </a:pPr>
            <a:r>
              <a:rPr lang="en-US" sz="2300" b="1" smtClean="0">
                <a:solidFill>
                  <a:srgbClr val="003300"/>
                </a:solidFill>
                <a:latin typeface="Arial" charset="0"/>
                <a:cs typeface="Arial" charset="0"/>
              </a:rPr>
              <a:t>Là những toán tử thực hiện trên 2 toán hạng.</a:t>
            </a:r>
          </a:p>
          <a:p>
            <a:pPr lvl="1" eaLnBrk="1" hangingPunct="1">
              <a:spcBef>
                <a:spcPct val="30000"/>
              </a:spcBef>
            </a:pPr>
            <a:r>
              <a:rPr lang="en-US" sz="2300" b="1" smtClean="0">
                <a:solidFill>
                  <a:srgbClr val="003300"/>
                </a:solidFill>
                <a:latin typeface="Arial" charset="0"/>
                <a:cs typeface="Arial" charset="0"/>
              </a:rPr>
              <a:t>Gồm các toán tử: cộng (+), trừ (-), nhân (*), chia (/)….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381000" y="6350"/>
            <a:ext cx="7920038" cy="6858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n-US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3.1. </a:t>
            </a:r>
            <a:r>
              <a:rPr lang="en-US" sz="28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Phân</a:t>
            </a:r>
            <a:r>
              <a:rPr lang="en-US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loại</a:t>
            </a:r>
            <a:r>
              <a:rPr lang="en-US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toán</a:t>
            </a:r>
            <a:r>
              <a:rPr lang="en-US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toán</a:t>
            </a:r>
            <a:r>
              <a:rPr lang="en-US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tử</a:t>
            </a:r>
            <a:endParaRPr lang="en-US" sz="28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3078" name="Hình chữ nhật 1"/>
          <p:cNvSpPr>
            <a:spLocks noChangeArrowheads="1"/>
          </p:cNvSpPr>
          <p:nvPr/>
        </p:nvSpPr>
        <p:spPr bwMode="auto">
          <a:xfrm>
            <a:off x="192088" y="6553200"/>
            <a:ext cx="3300412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>
                <a:solidFill>
                  <a:srgbClr val="FFFFFF"/>
                </a:solidFill>
              </a:rPr>
              <a:t>Design by Minh An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28587" y="685800"/>
            <a:ext cx="8892000" cy="5832000"/>
            <a:chOff x="128587" y="613200"/>
            <a:chExt cx="8928000" cy="5940000"/>
          </a:xfrm>
        </p:grpSpPr>
        <p:sp>
          <p:nvSpPr>
            <p:cNvPr id="11" name="Rounded Rectangle 10"/>
            <p:cNvSpPr/>
            <p:nvPr/>
          </p:nvSpPr>
          <p:spPr>
            <a:xfrm>
              <a:off x="128587" y="613200"/>
              <a:ext cx="8928000" cy="5940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128587" y="613200"/>
              <a:ext cx="2183606" cy="1485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6824587" y="618186"/>
              <a:ext cx="2232000" cy="1524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128588" y="5068200"/>
              <a:ext cx="2183606" cy="1485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6872981" y="5068200"/>
              <a:ext cx="2183606" cy="1485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14400"/>
            <a:ext cx="8229600" cy="2286000"/>
          </a:xfrm>
        </p:spPr>
        <p:txBody>
          <a:bodyPr/>
          <a:lstStyle/>
          <a:p>
            <a:pPr algn="just" eaLnBrk="1" hangingPunct="1">
              <a:lnSpc>
                <a:spcPct val="120000"/>
              </a:lnSpc>
              <a:spcBef>
                <a:spcPct val="30000"/>
              </a:spcBef>
            </a:pPr>
            <a:r>
              <a:rPr lang="en-US" sz="2100" b="1" smtClean="0">
                <a:solidFill>
                  <a:srgbClr val="000099"/>
                </a:solidFill>
                <a:latin typeface="Arial" charset="0"/>
                <a:cs typeface="Arial" charset="0"/>
              </a:rPr>
              <a:t>Trong lập trình cấu trúc một hàm toán tử có đặc điểm sau:</a:t>
            </a:r>
          </a:p>
          <a:p>
            <a:pPr lvl="1" algn="just" eaLnBrk="1" hangingPunct="1">
              <a:lnSpc>
                <a:spcPct val="120000"/>
              </a:lnSpc>
              <a:spcBef>
                <a:spcPct val="30000"/>
              </a:spcBef>
            </a:pPr>
            <a:r>
              <a:rPr lang="en-US" sz="2000" b="1" smtClean="0">
                <a:solidFill>
                  <a:srgbClr val="003300"/>
                </a:solidFill>
                <a:latin typeface="Arial" charset="0"/>
                <a:cs typeface="Arial" charset="0"/>
              </a:rPr>
              <a:t>Hàm toán tử được cài đặt tương tự hàm thông thường, chỉ khác ở tên hàm và cách sử dụng.</a:t>
            </a:r>
          </a:p>
          <a:p>
            <a:pPr lvl="1" algn="just" eaLnBrk="1" hangingPunct="1">
              <a:lnSpc>
                <a:spcPct val="120000"/>
              </a:lnSpc>
              <a:spcBef>
                <a:spcPct val="30000"/>
              </a:spcBef>
            </a:pPr>
            <a:r>
              <a:rPr lang="en-US" sz="2000" b="1" smtClean="0">
                <a:solidFill>
                  <a:srgbClr val="003300"/>
                </a:solidFill>
                <a:latin typeface="Arial" charset="0"/>
                <a:cs typeface="Arial" charset="0"/>
              </a:rPr>
              <a:t>Tên hàm: được viết theo dạng:</a:t>
            </a:r>
            <a:r>
              <a:rPr lang="en-US" sz="2000" b="1" smtClean="0">
                <a:latin typeface="Arial" charset="0"/>
                <a:cs typeface="Arial" charset="0"/>
              </a:rPr>
              <a:t> </a:t>
            </a:r>
            <a:r>
              <a:rPr lang="en-US" sz="2000" b="1" smtClean="0">
                <a:solidFill>
                  <a:srgbClr val="CC0000"/>
                </a:solidFill>
                <a:latin typeface="Arial" charset="0"/>
                <a:cs typeface="Arial" charset="0"/>
              </a:rPr>
              <a:t>operator</a:t>
            </a:r>
            <a:r>
              <a:rPr lang="en-US" sz="2000" b="1" smtClean="0">
                <a:latin typeface="Arial" charset="0"/>
                <a:cs typeface="Arial" charset="0"/>
              </a:rPr>
              <a:t> </a:t>
            </a:r>
            <a:r>
              <a:rPr lang="en-US" sz="2000" b="1" smtClean="0">
                <a:solidFill>
                  <a:srgbClr val="003300"/>
                </a:solidFill>
                <a:latin typeface="Arial" charset="0"/>
                <a:cs typeface="Arial" charset="0"/>
              </a:rPr>
              <a:t>&lt;Ký hiệu toán tử&gt;</a:t>
            </a:r>
          </a:p>
          <a:p>
            <a:pPr algn="just" eaLnBrk="1" hangingPunct="1">
              <a:lnSpc>
                <a:spcPct val="120000"/>
              </a:lnSpc>
              <a:spcBef>
                <a:spcPct val="30000"/>
              </a:spcBef>
            </a:pPr>
            <a:r>
              <a:rPr lang="en-US" sz="2100" b="1" smtClean="0">
                <a:solidFill>
                  <a:srgbClr val="000099"/>
                </a:solidFill>
                <a:latin typeface="Arial" charset="0"/>
                <a:cs typeface="Arial" charset="0"/>
              </a:rPr>
              <a:t>Cú pháp của hàm:</a:t>
            </a:r>
          </a:p>
        </p:txBody>
      </p:sp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1219200" y="3171825"/>
            <a:ext cx="6853238" cy="1323975"/>
          </a:xfrm>
          <a:prstGeom prst="rect">
            <a:avLst/>
          </a:prstGeom>
          <a:solidFill>
            <a:schemeClr val="bg1"/>
          </a:solidFill>
          <a:ln w="9525">
            <a:solidFill>
              <a:srgbClr val="FF66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lang="en-US" sz="2000">
                <a:solidFill>
                  <a:srgbClr val="0000FF"/>
                </a:solidFill>
              </a:rPr>
              <a:t>&lt;Kiểu trả về&gt; </a:t>
            </a:r>
            <a:r>
              <a:rPr lang="en-US" sz="2000">
                <a:solidFill>
                  <a:srgbClr val="CC0000"/>
                </a:solidFill>
              </a:rPr>
              <a:t>operator</a:t>
            </a:r>
            <a:r>
              <a:rPr lang="en-US" sz="2000"/>
              <a:t> </a:t>
            </a:r>
            <a:r>
              <a:rPr lang="en-US" sz="2000">
                <a:solidFill>
                  <a:srgbClr val="0000FF"/>
                </a:solidFill>
              </a:rPr>
              <a:t>&lt;Ký hiệu toán tử&gt;</a:t>
            </a:r>
            <a:r>
              <a:rPr lang="en-US" sz="2000"/>
              <a:t> </a:t>
            </a:r>
            <a:r>
              <a:rPr lang="en-US" sz="2000">
                <a:solidFill>
                  <a:srgbClr val="006600"/>
                </a:solidFill>
              </a:rPr>
              <a:t>(các đối số)</a:t>
            </a:r>
          </a:p>
          <a:p>
            <a:pPr marL="342900" indent="-342900"/>
            <a:r>
              <a:rPr lang="en-US" sz="2000">
                <a:solidFill>
                  <a:srgbClr val="000099"/>
                </a:solidFill>
              </a:rPr>
              <a:t>{</a:t>
            </a:r>
          </a:p>
          <a:p>
            <a:pPr lvl="1"/>
            <a:r>
              <a:rPr lang="en-US" sz="2000">
                <a:solidFill>
                  <a:srgbClr val="000099"/>
                </a:solidFill>
              </a:rPr>
              <a:t>	</a:t>
            </a:r>
            <a:r>
              <a:rPr lang="en-US" sz="2000" i="1">
                <a:solidFill>
                  <a:srgbClr val="003300"/>
                </a:solidFill>
              </a:rPr>
              <a:t>Thân hàm toán tử;</a:t>
            </a:r>
          </a:p>
          <a:p>
            <a:pPr marL="342900" indent="-342900"/>
            <a:r>
              <a:rPr lang="en-US" sz="2000">
                <a:solidFill>
                  <a:srgbClr val="000099"/>
                </a:solidFill>
              </a:rPr>
              <a:t>}</a:t>
            </a:r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457200" y="45720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lnSpc>
                <a:spcPct val="130000"/>
              </a:lnSpc>
              <a:spcBef>
                <a:spcPts val="600"/>
              </a:spcBef>
              <a:buClr>
                <a:srgbClr val="000099"/>
              </a:buClr>
              <a:buSzPct val="100000"/>
              <a:buFont typeface="Arial" charset="0"/>
              <a:buChar char="•"/>
            </a:pPr>
            <a:r>
              <a:rPr lang="en-US" sz="2200">
                <a:solidFill>
                  <a:srgbClr val="000099"/>
                </a:solidFill>
              </a:rPr>
              <a:t>Ví dụ: Hàm toán tử cộng hai số thực bất kỳ</a:t>
            </a:r>
          </a:p>
        </p:txBody>
      </p:sp>
      <p:sp>
        <p:nvSpPr>
          <p:cNvPr id="4102" name="Text Box 6"/>
          <p:cNvSpPr txBox="1">
            <a:spLocks noChangeArrowheads="1"/>
          </p:cNvSpPr>
          <p:nvPr/>
        </p:nvSpPr>
        <p:spPr bwMode="auto">
          <a:xfrm>
            <a:off x="1219200" y="5094288"/>
            <a:ext cx="6853238" cy="1154112"/>
          </a:xfrm>
          <a:prstGeom prst="rect">
            <a:avLst/>
          </a:prstGeom>
          <a:solidFill>
            <a:schemeClr val="bg1"/>
          </a:solidFill>
          <a:ln w="9525">
            <a:solidFill>
              <a:srgbClr val="FF66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3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float </a:t>
            </a:r>
            <a:r>
              <a:rPr lang="en-US" sz="230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operator</a:t>
            </a:r>
            <a:r>
              <a:rPr lang="en-US" sz="230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+(</a:t>
            </a:r>
            <a:r>
              <a:rPr lang="en-US" sz="23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230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23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230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y</a:t>
            </a:r>
            <a:r>
              <a:rPr lang="en-US" sz="230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){</a:t>
            </a:r>
            <a:endParaRPr lang="en-US" sz="2300">
              <a:solidFill>
                <a:srgbClr val="000099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30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3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230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30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x + y;</a:t>
            </a:r>
          </a:p>
          <a:p>
            <a:r>
              <a:rPr lang="en-US" sz="230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381000" y="6350"/>
            <a:ext cx="7920038" cy="6858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n-US" sz="28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3.2. Cài đặt hàm toán tử</a:t>
            </a:r>
            <a:endParaRPr lang="en-US" sz="280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4105" name="Hình chữ nhật 1"/>
          <p:cNvSpPr>
            <a:spLocks noChangeArrowheads="1"/>
          </p:cNvSpPr>
          <p:nvPr/>
        </p:nvSpPr>
        <p:spPr bwMode="auto">
          <a:xfrm>
            <a:off x="192088" y="6553200"/>
            <a:ext cx="3300412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>
                <a:solidFill>
                  <a:srgbClr val="FFFFFF"/>
                </a:solidFill>
              </a:rPr>
              <a:t>Design by Minh An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28587" y="685800"/>
            <a:ext cx="8892000" cy="5832000"/>
            <a:chOff x="128587" y="613200"/>
            <a:chExt cx="8928000" cy="5940000"/>
          </a:xfrm>
        </p:grpSpPr>
        <p:sp>
          <p:nvSpPr>
            <p:cNvPr id="12" name="Rounded Rectangle 11"/>
            <p:cNvSpPr/>
            <p:nvPr/>
          </p:nvSpPr>
          <p:spPr>
            <a:xfrm>
              <a:off x="128587" y="613200"/>
              <a:ext cx="8928000" cy="5940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128587" y="613200"/>
              <a:ext cx="2183606" cy="1485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6824587" y="618186"/>
              <a:ext cx="2232000" cy="1524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128588" y="5068200"/>
              <a:ext cx="2183606" cy="1485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6872981" y="5068200"/>
              <a:ext cx="2183606" cy="1485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762000"/>
            <a:ext cx="8229600" cy="914400"/>
          </a:xfrm>
        </p:spPr>
        <p:txBody>
          <a:bodyPr/>
          <a:lstStyle/>
          <a:p>
            <a:pPr algn="just" eaLnBrk="1" hangingPunct="1">
              <a:lnSpc>
                <a:spcPct val="120000"/>
              </a:lnSpc>
              <a:spcBef>
                <a:spcPts val="600"/>
              </a:spcBef>
            </a:pPr>
            <a:r>
              <a:rPr lang="en-US" sz="2100" b="1" smtClean="0">
                <a:solidFill>
                  <a:srgbClr val="000099"/>
                </a:solidFill>
                <a:latin typeface="Arial" charset="0"/>
                <a:cs typeface="Arial" charset="0"/>
              </a:rPr>
              <a:t>Cách 1: gọi như hàm thông thường. VD: để cộng hai số thực a, b ta có thể viết:</a:t>
            </a:r>
          </a:p>
        </p:txBody>
      </p:sp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909638" y="1654175"/>
            <a:ext cx="7391400" cy="769938"/>
          </a:xfrm>
          <a:prstGeom prst="rect">
            <a:avLst/>
          </a:prstGeom>
          <a:solidFill>
            <a:schemeClr val="bg1"/>
          </a:solidFill>
          <a:ln w="9525">
            <a:solidFill>
              <a:srgbClr val="FF66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it-IT" sz="2200">
                <a:solidFill>
                  <a:srgbClr val="003300"/>
                </a:solidFill>
                <a:latin typeface="Courier New" pitchFamily="49" charset="0"/>
                <a:cs typeface="Courier New" pitchFamily="49" charset="0"/>
              </a:rPr>
              <a:t>cout&lt;&lt;"Tong cua hai so a va b la: ";</a:t>
            </a:r>
          </a:p>
          <a:p>
            <a:r>
              <a:rPr lang="it-IT" sz="2200">
                <a:solidFill>
                  <a:srgbClr val="003300"/>
                </a:solidFill>
                <a:latin typeface="Courier New" pitchFamily="49" charset="0"/>
                <a:cs typeface="Courier New" pitchFamily="49" charset="0"/>
              </a:rPr>
              <a:t>cout&lt;&lt;operator+(a,b);</a:t>
            </a:r>
            <a:endParaRPr lang="en-US" sz="2200">
              <a:solidFill>
                <a:srgbClr val="0033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457200" y="2667000"/>
            <a:ext cx="8229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lnSpc>
                <a:spcPct val="130000"/>
              </a:lnSpc>
              <a:spcBef>
                <a:spcPts val="600"/>
              </a:spcBef>
              <a:buClr>
                <a:srgbClr val="000099"/>
              </a:buClr>
              <a:buSzPct val="100000"/>
              <a:buFont typeface="Arial" charset="0"/>
              <a:buChar char="•"/>
            </a:pPr>
            <a:r>
              <a:rPr lang="it-IT" sz="2100">
                <a:solidFill>
                  <a:srgbClr val="000099"/>
                </a:solidFill>
              </a:rPr>
              <a:t>Cách 2: gọi như một toán tử: Ta có thể sử dụng hàm toán tử như một toán tử, tức là ta có thể viết:</a:t>
            </a:r>
          </a:p>
        </p:txBody>
      </p:sp>
      <p:sp>
        <p:nvSpPr>
          <p:cNvPr id="5126" name="Text Box 6"/>
          <p:cNvSpPr txBox="1">
            <a:spLocks noChangeArrowheads="1"/>
          </p:cNvSpPr>
          <p:nvPr/>
        </p:nvSpPr>
        <p:spPr bwMode="auto">
          <a:xfrm>
            <a:off x="909638" y="3684588"/>
            <a:ext cx="7391400" cy="430212"/>
          </a:xfrm>
          <a:prstGeom prst="rect">
            <a:avLst/>
          </a:prstGeom>
          <a:solidFill>
            <a:schemeClr val="bg1"/>
          </a:solidFill>
          <a:ln w="9525">
            <a:solidFill>
              <a:srgbClr val="FF66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200">
                <a:solidFill>
                  <a:srgbClr val="003300"/>
                </a:solidFill>
                <a:latin typeface="Courier New" pitchFamily="49" charset="0"/>
                <a:cs typeface="Courier New" pitchFamily="49" charset="0"/>
              </a:rPr>
              <a:t>cout&lt;&lt;</a:t>
            </a:r>
            <a:r>
              <a:rPr lang="it-IT" sz="2200">
                <a:solidFill>
                  <a:srgbClr val="0033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200">
                <a:solidFill>
                  <a:srgbClr val="003300"/>
                </a:solidFill>
                <a:latin typeface="Courier New" pitchFamily="49" charset="0"/>
                <a:cs typeface="Courier New" pitchFamily="49" charset="0"/>
              </a:rPr>
              <a:t>Tong hai so S1 va S2 la</a:t>
            </a:r>
            <a:r>
              <a:rPr lang="it-IT" sz="2200">
                <a:solidFill>
                  <a:srgbClr val="0033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200">
                <a:solidFill>
                  <a:srgbClr val="003300"/>
                </a:solidFill>
                <a:latin typeface="Courier New" pitchFamily="49" charset="0"/>
                <a:cs typeface="Courier New" pitchFamily="49" charset="0"/>
              </a:rPr>
              <a:t>&lt;&lt;S1+S2;</a:t>
            </a:r>
          </a:p>
        </p:txBody>
      </p:sp>
      <p:sp>
        <p:nvSpPr>
          <p:cNvPr id="5127" name="Rectangle 7"/>
          <p:cNvSpPr>
            <a:spLocks noChangeArrowheads="1"/>
          </p:cNvSpPr>
          <p:nvPr/>
        </p:nvSpPr>
        <p:spPr bwMode="auto">
          <a:xfrm>
            <a:off x="457200" y="4419600"/>
            <a:ext cx="82296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lnSpc>
                <a:spcPct val="130000"/>
              </a:lnSpc>
              <a:spcBef>
                <a:spcPts val="600"/>
              </a:spcBef>
              <a:buClr>
                <a:srgbClr val="000099"/>
              </a:buClr>
              <a:buSzPct val="100000"/>
              <a:buFont typeface="Arial" charset="0"/>
              <a:buChar char="•"/>
            </a:pPr>
            <a:r>
              <a:rPr lang="en-US" sz="2100">
                <a:solidFill>
                  <a:srgbClr val="000099"/>
                </a:solidFill>
              </a:rPr>
              <a:t>Ví dụ: Một số phức có dạng: </a:t>
            </a:r>
            <a:r>
              <a:rPr lang="en-US" sz="2100">
                <a:solidFill>
                  <a:srgbClr val="003300"/>
                </a:solidFill>
              </a:rPr>
              <a:t>&lt;Phần thực&gt; + i * &lt;Phần ảo&gt;. </a:t>
            </a:r>
            <a:r>
              <a:rPr lang="en-US" sz="2100">
                <a:solidFill>
                  <a:srgbClr val="000099"/>
                </a:solidFill>
              </a:rPr>
              <a:t>Cho hai số phức </a:t>
            </a:r>
            <a:r>
              <a:rPr lang="en-US" sz="2100">
                <a:solidFill>
                  <a:srgbClr val="003300"/>
                </a:solidFill>
              </a:rPr>
              <a:t>X = a + i*b </a:t>
            </a:r>
            <a:r>
              <a:rPr lang="en-US" sz="2100">
                <a:solidFill>
                  <a:srgbClr val="000099"/>
                </a:solidFill>
              </a:rPr>
              <a:t>và </a:t>
            </a:r>
            <a:r>
              <a:rPr lang="en-US" sz="2100">
                <a:solidFill>
                  <a:srgbClr val="003300"/>
                </a:solidFill>
              </a:rPr>
              <a:t>Y = c + i * d.</a:t>
            </a:r>
            <a:r>
              <a:rPr lang="en-US" sz="2100">
                <a:solidFill>
                  <a:srgbClr val="000099"/>
                </a:solidFill>
              </a:rPr>
              <a:t> Khi đó </a:t>
            </a:r>
            <a:r>
              <a:rPr lang="en-US" sz="2100">
                <a:solidFill>
                  <a:srgbClr val="003300"/>
                </a:solidFill>
              </a:rPr>
              <a:t>X + Y </a:t>
            </a:r>
            <a:r>
              <a:rPr lang="en-US" sz="2100">
                <a:solidFill>
                  <a:srgbClr val="000099"/>
                </a:solidFill>
              </a:rPr>
              <a:t>sẽ cho số phức có dạng</a:t>
            </a:r>
            <a:r>
              <a:rPr lang="en-US" sz="2100">
                <a:solidFill>
                  <a:srgbClr val="003300"/>
                </a:solidFill>
              </a:rPr>
              <a:t>: X+Y = (a+c) + i * (b + d). </a:t>
            </a:r>
            <a:r>
              <a:rPr lang="en-US" sz="2100">
                <a:solidFill>
                  <a:srgbClr val="000099"/>
                </a:solidFill>
              </a:rPr>
              <a:t>Hãy định nghĩa hàm toán tử để thực hiện cộng hai số phức bất kỳ.</a:t>
            </a: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381000" y="6350"/>
            <a:ext cx="7920038" cy="6858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n-US" sz="28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3.3. Sử dụng hàm toán tử</a:t>
            </a:r>
            <a:endParaRPr lang="en-US" sz="280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5130" name="Hình chữ nhật 1"/>
          <p:cNvSpPr>
            <a:spLocks noChangeArrowheads="1"/>
          </p:cNvSpPr>
          <p:nvPr/>
        </p:nvSpPr>
        <p:spPr bwMode="auto">
          <a:xfrm>
            <a:off x="192088" y="6553200"/>
            <a:ext cx="3300412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>
                <a:solidFill>
                  <a:srgbClr val="FFFFFF"/>
                </a:solidFill>
              </a:rPr>
              <a:t>Design by Minh An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28587" y="685800"/>
            <a:ext cx="8892000" cy="5832000"/>
            <a:chOff x="128587" y="613200"/>
            <a:chExt cx="8928000" cy="5940000"/>
          </a:xfrm>
        </p:grpSpPr>
        <p:sp>
          <p:nvSpPr>
            <p:cNvPr id="8" name="Rounded Rectangle 7"/>
            <p:cNvSpPr/>
            <p:nvPr/>
          </p:nvSpPr>
          <p:spPr>
            <a:xfrm>
              <a:off x="128587" y="613200"/>
              <a:ext cx="8928000" cy="5940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128587" y="613200"/>
              <a:ext cx="2183606" cy="1485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6824587" y="618186"/>
              <a:ext cx="2232000" cy="1524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128588" y="5068200"/>
              <a:ext cx="2183606" cy="1485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6872981" y="5068200"/>
              <a:ext cx="2183606" cy="1485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147" name="Text Box 4"/>
          <p:cNvSpPr txBox="1">
            <a:spLocks noChangeArrowheads="1"/>
          </p:cNvSpPr>
          <p:nvPr/>
        </p:nvSpPr>
        <p:spPr bwMode="auto">
          <a:xfrm>
            <a:off x="268288" y="1036637"/>
            <a:ext cx="8647112" cy="4754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>
              <a:spcAft>
                <a:spcPts val="600"/>
              </a:spcAft>
            </a:pPr>
            <a:r>
              <a:rPr lang="en-US" sz="23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struct </a:t>
            </a:r>
            <a:r>
              <a:rPr lang="en-US" sz="230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SoPhuc {</a:t>
            </a:r>
          </a:p>
          <a:p>
            <a:pPr lvl="1">
              <a:spcAft>
                <a:spcPts val="600"/>
              </a:spcAft>
            </a:pPr>
            <a:r>
              <a:rPr lang="en-US" sz="230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3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230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phanThuc;</a:t>
            </a:r>
          </a:p>
          <a:p>
            <a:pPr lvl="1">
              <a:spcAft>
                <a:spcPts val="600"/>
              </a:spcAft>
            </a:pPr>
            <a:r>
              <a:rPr lang="en-US" sz="230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3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230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phanAo;</a:t>
            </a:r>
          </a:p>
          <a:p>
            <a:pPr lvl="1">
              <a:spcAft>
                <a:spcPts val="600"/>
              </a:spcAft>
            </a:pPr>
            <a:r>
              <a:rPr lang="en-US" sz="230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};</a:t>
            </a:r>
          </a:p>
          <a:p>
            <a:pPr lvl="1">
              <a:spcAft>
                <a:spcPts val="600"/>
              </a:spcAft>
            </a:pPr>
            <a:r>
              <a:rPr lang="en-US" sz="2300" i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//Dinh nghia ham toan tu cong hai so phuc</a:t>
            </a:r>
          </a:p>
          <a:p>
            <a:pPr lvl="1">
              <a:spcAft>
                <a:spcPts val="600"/>
              </a:spcAft>
            </a:pPr>
            <a:r>
              <a:rPr lang="en-US" sz="230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SoPhuc </a:t>
            </a:r>
            <a:r>
              <a:rPr lang="en-US" sz="23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operator</a:t>
            </a:r>
            <a:r>
              <a:rPr lang="en-US" sz="230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+(SoPhuc x, SoPhuc y) {</a:t>
            </a:r>
          </a:p>
          <a:p>
            <a:pPr lvl="1">
              <a:spcAft>
                <a:spcPts val="600"/>
              </a:spcAft>
            </a:pPr>
            <a:r>
              <a:rPr lang="en-US" sz="230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	SoPhuc tg;</a:t>
            </a:r>
          </a:p>
          <a:p>
            <a:pPr lvl="1">
              <a:spcAft>
                <a:spcPts val="600"/>
              </a:spcAft>
            </a:pPr>
            <a:r>
              <a:rPr lang="en-US" sz="230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	tg.phanThuc = x.phanThuc + y.phanThuc;</a:t>
            </a:r>
          </a:p>
          <a:p>
            <a:pPr lvl="1">
              <a:spcAft>
                <a:spcPts val="600"/>
              </a:spcAft>
            </a:pPr>
            <a:r>
              <a:rPr lang="en-US" sz="230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	tg.phanAo = x.phanAo + y.phanAo;</a:t>
            </a:r>
          </a:p>
          <a:p>
            <a:pPr lvl="1">
              <a:spcAft>
                <a:spcPts val="600"/>
              </a:spcAft>
            </a:pPr>
            <a:r>
              <a:rPr lang="en-US" sz="230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3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230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tg;</a:t>
            </a:r>
          </a:p>
          <a:p>
            <a:pPr lvl="1">
              <a:spcAft>
                <a:spcPts val="600"/>
              </a:spcAft>
            </a:pPr>
            <a:r>
              <a:rPr lang="en-US" sz="230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81000" y="6350"/>
            <a:ext cx="7920038" cy="6858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n-US" sz="28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Sử dụng hàm toán tử (tt)</a:t>
            </a:r>
            <a:endParaRPr lang="en-US" sz="280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6150" name="Hình chữ nhật 1"/>
          <p:cNvSpPr>
            <a:spLocks noChangeArrowheads="1"/>
          </p:cNvSpPr>
          <p:nvPr/>
        </p:nvSpPr>
        <p:spPr bwMode="auto">
          <a:xfrm>
            <a:off x="192088" y="6553200"/>
            <a:ext cx="3300412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>
                <a:solidFill>
                  <a:srgbClr val="FFFFFF"/>
                </a:solidFill>
              </a:rPr>
              <a:t>Design by Minh An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28587" y="685800"/>
            <a:ext cx="8892000" cy="5832000"/>
            <a:chOff x="128587" y="613200"/>
            <a:chExt cx="8928000" cy="5940000"/>
          </a:xfrm>
        </p:grpSpPr>
        <p:sp>
          <p:nvSpPr>
            <p:cNvPr id="8" name="Rounded Rectangle 7"/>
            <p:cNvSpPr/>
            <p:nvPr/>
          </p:nvSpPr>
          <p:spPr>
            <a:xfrm>
              <a:off x="128587" y="613200"/>
              <a:ext cx="8928000" cy="5940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128587" y="613200"/>
              <a:ext cx="2183606" cy="1485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6824587" y="618186"/>
              <a:ext cx="2232000" cy="1524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128588" y="5068200"/>
              <a:ext cx="2183606" cy="1485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6872981" y="5068200"/>
              <a:ext cx="2183606" cy="1485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171" name="Text Box 4"/>
          <p:cNvSpPr txBox="1">
            <a:spLocks noChangeArrowheads="1"/>
          </p:cNvSpPr>
          <p:nvPr/>
        </p:nvSpPr>
        <p:spPr bwMode="auto">
          <a:xfrm>
            <a:off x="990600" y="960437"/>
            <a:ext cx="7699413" cy="4754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3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30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main() {</a:t>
            </a:r>
            <a:endParaRPr lang="fr-FR" sz="2300">
              <a:solidFill>
                <a:srgbClr val="000099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Aft>
                <a:spcPts val="600"/>
              </a:spcAft>
            </a:pPr>
            <a:r>
              <a:rPr lang="fr-FR" sz="2300" i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//Khai bao hai so phuc x va y va tong T</a:t>
            </a:r>
          </a:p>
          <a:p>
            <a:pPr lvl="1">
              <a:spcAft>
                <a:spcPts val="600"/>
              </a:spcAft>
            </a:pPr>
            <a:r>
              <a:rPr lang="en-US" sz="230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SoPhuc x, y, T;</a:t>
            </a:r>
          </a:p>
          <a:p>
            <a:pPr lvl="1">
              <a:spcAft>
                <a:spcPts val="600"/>
              </a:spcAft>
            </a:pPr>
            <a:r>
              <a:rPr lang="en-US" sz="230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x.phanThuc = 2; x.phanAo = 3;</a:t>
            </a:r>
          </a:p>
          <a:p>
            <a:pPr lvl="1">
              <a:spcAft>
                <a:spcPts val="600"/>
              </a:spcAft>
            </a:pPr>
            <a:r>
              <a:rPr lang="en-US" sz="230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y.phanThuc = 3; y.phanAo = 5;</a:t>
            </a:r>
          </a:p>
          <a:p>
            <a:pPr>
              <a:spcAft>
                <a:spcPts val="600"/>
              </a:spcAft>
            </a:pPr>
            <a:r>
              <a:rPr lang="en-US" sz="2300" i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//Cong hai so phuc va in ket qua </a:t>
            </a:r>
          </a:p>
          <a:p>
            <a:pPr lvl="1">
              <a:spcAft>
                <a:spcPts val="600"/>
              </a:spcAft>
            </a:pPr>
            <a:r>
              <a:rPr lang="en-US" sz="230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T = </a:t>
            </a:r>
            <a:r>
              <a:rPr lang="en-US" sz="23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operator</a:t>
            </a:r>
            <a:r>
              <a:rPr lang="en-US" sz="230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+(x, y); </a:t>
            </a:r>
          </a:p>
          <a:p>
            <a:pPr>
              <a:spcAft>
                <a:spcPts val="600"/>
              </a:spcAft>
            </a:pPr>
            <a:r>
              <a:rPr lang="en-US" sz="2300" i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//Co the viet T = x + y</a:t>
            </a:r>
          </a:p>
          <a:p>
            <a:pPr lvl="1">
              <a:spcAft>
                <a:spcPts val="600"/>
              </a:spcAft>
            </a:pPr>
            <a:r>
              <a:rPr lang="en-US" sz="230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cout&lt;&lt;"Ket qua "&lt;&lt;T.phanThuc;</a:t>
            </a:r>
          </a:p>
          <a:p>
            <a:pPr lvl="1">
              <a:spcAft>
                <a:spcPts val="600"/>
              </a:spcAft>
            </a:pPr>
            <a:r>
              <a:rPr lang="en-US" sz="230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cout&lt;&lt;"+ i * "&lt;&lt;T.phanAo;</a:t>
            </a:r>
          </a:p>
          <a:p>
            <a:pPr>
              <a:spcAft>
                <a:spcPts val="600"/>
              </a:spcAft>
            </a:pPr>
            <a:r>
              <a:rPr lang="en-US" sz="230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81000" y="6350"/>
            <a:ext cx="7920038" cy="6858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n-US" sz="28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Sử dụng hàm toán tử (tt)</a:t>
            </a:r>
            <a:endParaRPr lang="en-US" sz="280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7174" name="Hình chữ nhật 1"/>
          <p:cNvSpPr>
            <a:spLocks noChangeArrowheads="1"/>
          </p:cNvSpPr>
          <p:nvPr/>
        </p:nvSpPr>
        <p:spPr bwMode="auto">
          <a:xfrm>
            <a:off x="192088" y="6553200"/>
            <a:ext cx="3300412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>
                <a:solidFill>
                  <a:srgbClr val="FFFFFF"/>
                </a:solidFill>
              </a:rPr>
              <a:t>Design by Minh An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28587" y="685800"/>
            <a:ext cx="8892000" cy="5832000"/>
            <a:chOff x="128587" y="613200"/>
            <a:chExt cx="8928000" cy="5940000"/>
          </a:xfrm>
        </p:grpSpPr>
        <p:sp>
          <p:nvSpPr>
            <p:cNvPr id="8" name="Rounded Rectangle 7"/>
            <p:cNvSpPr/>
            <p:nvPr/>
          </p:nvSpPr>
          <p:spPr>
            <a:xfrm>
              <a:off x="128587" y="613200"/>
              <a:ext cx="8928000" cy="5940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128587" y="613200"/>
              <a:ext cx="2183606" cy="1485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6824587" y="618186"/>
              <a:ext cx="2232000" cy="1524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128588" y="5068200"/>
              <a:ext cx="2183606" cy="1485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6872981" y="5068200"/>
              <a:ext cx="2183606" cy="1485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14400"/>
            <a:ext cx="8229600" cy="5334000"/>
          </a:xfrm>
        </p:spPr>
        <p:txBody>
          <a:bodyPr/>
          <a:lstStyle/>
          <a:p>
            <a:pPr algn="just" eaLnBrk="1" hangingPunct="1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b="1" smtClean="0">
                <a:solidFill>
                  <a:srgbClr val="000099"/>
                </a:solidFill>
                <a:latin typeface="Arial" charset="0"/>
                <a:cs typeface="Arial" charset="0"/>
              </a:rPr>
              <a:t>Cài đặt phương thức toán tử một ngôi</a:t>
            </a:r>
          </a:p>
          <a:p>
            <a:pPr lvl="1" algn="just" eaLnBrk="1" hangingPunct="1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200" b="1" smtClean="0">
                <a:solidFill>
                  <a:srgbClr val="003300"/>
                </a:solidFill>
                <a:latin typeface="Arial" charset="0"/>
                <a:cs typeface="Arial" charset="0"/>
              </a:rPr>
              <a:t>Phương thức toán tử cũng tương tự như hàm toán tử. </a:t>
            </a: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b="1" smtClean="0">
                <a:solidFill>
                  <a:srgbClr val="000099"/>
                </a:solidFill>
                <a:latin typeface="Arial" charset="0"/>
                <a:cs typeface="Arial" charset="0"/>
              </a:rPr>
              <a:t>Ví dụ: Cài đặt lớp số phức bao gồm</a:t>
            </a:r>
          </a:p>
          <a:p>
            <a:pPr lvl="1" algn="just" eaLnBrk="1" hangingPunct="1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200" b="1" smtClean="0">
                <a:solidFill>
                  <a:srgbClr val="003300"/>
                </a:solidFill>
                <a:latin typeface="Arial" charset="0"/>
                <a:cs typeface="Arial" charset="0"/>
              </a:rPr>
              <a:t>Các thuộc tính: phần thực và phần ảo</a:t>
            </a:r>
          </a:p>
          <a:p>
            <a:pPr lvl="1" algn="just" eaLnBrk="1" hangingPunct="1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200" b="1" smtClean="0">
                <a:solidFill>
                  <a:srgbClr val="003300"/>
                </a:solidFill>
                <a:latin typeface="Arial" charset="0"/>
                <a:cs typeface="Arial" charset="0"/>
              </a:rPr>
              <a:t>Các phương thức:</a:t>
            </a:r>
          </a:p>
          <a:p>
            <a:pPr lvl="2" algn="just" eaLnBrk="1" hangingPunct="1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000" b="1" smtClean="0">
                <a:solidFill>
                  <a:srgbClr val="660033"/>
                </a:solidFill>
                <a:latin typeface="Arial" charset="0"/>
                <a:cs typeface="Arial" charset="0"/>
              </a:rPr>
              <a:t>PT khởi tạo có đối khởi gán giá trị cho phần thực và ảo </a:t>
            </a:r>
          </a:p>
          <a:p>
            <a:pPr lvl="2" algn="just" eaLnBrk="1" hangingPunct="1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000" b="1" smtClean="0">
                <a:solidFill>
                  <a:srgbClr val="660033"/>
                </a:solidFill>
                <a:latin typeface="Arial" charset="0"/>
                <a:cs typeface="Arial" charset="0"/>
              </a:rPr>
              <a:t>Phương thức khởi tạo không đối.</a:t>
            </a:r>
          </a:p>
          <a:p>
            <a:pPr lvl="2" algn="just" eaLnBrk="1" hangingPunct="1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000" b="1" smtClean="0">
                <a:solidFill>
                  <a:srgbClr val="660033"/>
                </a:solidFill>
                <a:latin typeface="Arial" charset="0"/>
                <a:cs typeface="Arial" charset="0"/>
              </a:rPr>
              <a:t>Phương thức đổi dấu.</a:t>
            </a:r>
          </a:p>
          <a:p>
            <a:pPr lvl="2" algn="just" eaLnBrk="1" hangingPunct="1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000" b="1" smtClean="0">
                <a:solidFill>
                  <a:srgbClr val="660033"/>
                </a:solidFill>
                <a:latin typeface="Arial" charset="0"/>
                <a:cs typeface="Arial" charset="0"/>
              </a:rPr>
              <a:t>Phương thức hiển thị số phức.</a:t>
            </a:r>
          </a:p>
          <a:p>
            <a:pPr lvl="1" algn="just" eaLnBrk="1" hangingPunct="1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200" b="1" smtClean="0">
                <a:solidFill>
                  <a:srgbClr val="003300"/>
                </a:solidFill>
                <a:latin typeface="Arial" charset="0"/>
                <a:cs typeface="Arial" charset="0"/>
              </a:rPr>
              <a:t>Viết chương trình chính để tạo một số phức và in kết quả sau khi đã đổi dấu số phức ra màn hình.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381000" y="6350"/>
            <a:ext cx="7920038" cy="6858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n-US" sz="28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3.4. Cài đặt phương thức toán tử</a:t>
            </a:r>
            <a:endParaRPr lang="en-US" sz="280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8198" name="Hình chữ nhật 1"/>
          <p:cNvSpPr>
            <a:spLocks noChangeArrowheads="1"/>
          </p:cNvSpPr>
          <p:nvPr/>
        </p:nvSpPr>
        <p:spPr bwMode="auto">
          <a:xfrm>
            <a:off x="192088" y="6553200"/>
            <a:ext cx="3300412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>
                <a:solidFill>
                  <a:srgbClr val="FFFFFF"/>
                </a:solidFill>
              </a:rPr>
              <a:t>Design by Minh An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28587" y="685800"/>
            <a:ext cx="8892000" cy="5832000"/>
            <a:chOff x="128587" y="613200"/>
            <a:chExt cx="8928000" cy="5940000"/>
          </a:xfrm>
        </p:grpSpPr>
        <p:sp>
          <p:nvSpPr>
            <p:cNvPr id="9" name="Rounded Rectangle 8"/>
            <p:cNvSpPr/>
            <p:nvPr/>
          </p:nvSpPr>
          <p:spPr>
            <a:xfrm>
              <a:off x="128587" y="613200"/>
              <a:ext cx="8928000" cy="5940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128587" y="613200"/>
              <a:ext cx="2183606" cy="1485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6824587" y="618186"/>
              <a:ext cx="2232000" cy="1524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128588" y="5068200"/>
              <a:ext cx="2183606" cy="1485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6872981" y="5068200"/>
              <a:ext cx="2183606" cy="1485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220" name="Text Box 2"/>
          <p:cNvSpPr txBox="1">
            <a:spLocks noChangeArrowheads="1"/>
          </p:cNvSpPr>
          <p:nvPr/>
        </p:nvSpPr>
        <p:spPr bwMode="auto">
          <a:xfrm>
            <a:off x="847725" y="762000"/>
            <a:ext cx="7153275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240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SoPhuc </a:t>
            </a:r>
            <a:r>
              <a:rPr lang="en-US" sz="240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en-US" sz="2400">
              <a:solidFill>
                <a:srgbClr val="000099"/>
              </a:solidFill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24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pPr lvl="2"/>
            <a:r>
              <a:rPr lang="en-US" sz="24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240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phanThuc</a:t>
            </a:r>
            <a:r>
              <a:rPr lang="en-US" sz="240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phanAo</a:t>
            </a:r>
            <a:r>
              <a:rPr lang="en-US" sz="240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/>
            <a:r>
              <a:rPr lang="en-US" sz="24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lvl="2"/>
            <a:r>
              <a:rPr lang="en-US" sz="240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SoPhuc() {</a:t>
            </a:r>
          </a:p>
          <a:p>
            <a:pPr lvl="3"/>
            <a:r>
              <a:rPr lang="en-US" sz="240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phanThuc = 0; phanAo = 0</a:t>
            </a:r>
            <a:r>
              <a:rPr lang="en-US" sz="240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2"/>
            <a:r>
              <a:rPr lang="en-US" sz="240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}</a:t>
            </a:r>
          </a:p>
          <a:p>
            <a:pPr lvl="2"/>
            <a:r>
              <a:rPr lang="en-US" sz="240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SoPhuc(</a:t>
            </a:r>
            <a:r>
              <a:rPr lang="en-US" sz="24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240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a,</a:t>
            </a:r>
            <a:r>
              <a:rPr lang="en-US" sz="240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float </a:t>
            </a:r>
            <a:r>
              <a:rPr lang="en-US" sz="240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b) </a:t>
            </a:r>
            <a:r>
              <a:rPr lang="en-US" sz="240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en-US" sz="2400">
              <a:solidFill>
                <a:srgbClr val="000099"/>
              </a:solidFill>
              <a:latin typeface="Courier New" pitchFamily="49" charset="0"/>
              <a:cs typeface="Courier New" pitchFamily="49" charset="0"/>
            </a:endParaRPr>
          </a:p>
          <a:p>
            <a:pPr lvl="3"/>
            <a:r>
              <a:rPr lang="en-US" sz="240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phanThuc </a:t>
            </a:r>
            <a:r>
              <a:rPr lang="en-US" sz="240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= a; </a:t>
            </a:r>
          </a:p>
          <a:p>
            <a:pPr lvl="3"/>
            <a:r>
              <a:rPr lang="en-US" sz="240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phanAo   </a:t>
            </a:r>
            <a:r>
              <a:rPr lang="en-US" sz="240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= b;</a:t>
            </a:r>
          </a:p>
          <a:p>
            <a:pPr lvl="2"/>
            <a:r>
              <a:rPr lang="en-US" sz="240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2"/>
            <a:r>
              <a:rPr lang="en-US" sz="24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240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xuat(){</a:t>
            </a:r>
          </a:p>
          <a:p>
            <a:pPr lvl="3"/>
            <a:r>
              <a:rPr lang="en-US" sz="240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40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&lt;&lt;"So </a:t>
            </a:r>
            <a:r>
              <a:rPr lang="en-US" sz="240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phuc la </a:t>
            </a:r>
            <a:r>
              <a:rPr lang="en-US" sz="240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"&lt;&lt;phanThuc</a:t>
            </a:r>
            <a:r>
              <a:rPr lang="en-US" sz="240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3"/>
            <a:r>
              <a:rPr lang="en-US" sz="240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cout&lt;&lt;" + i * </a:t>
            </a:r>
            <a:r>
              <a:rPr lang="en-US" sz="240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"&lt;&lt;</a:t>
            </a:r>
            <a:r>
              <a:rPr lang="en-US" sz="240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240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hanAo</a:t>
            </a:r>
            <a:r>
              <a:rPr lang="en-US" sz="240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/>
            <a:r>
              <a:rPr lang="en-US" sz="240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	}	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381000" y="6350"/>
            <a:ext cx="7920038" cy="6858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n-US" sz="28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Cài đặt phương thức toán tử (tt)</a:t>
            </a:r>
            <a:endParaRPr lang="en-US" sz="280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9223" name="Hình chữ nhật 1"/>
          <p:cNvSpPr>
            <a:spLocks noChangeArrowheads="1"/>
          </p:cNvSpPr>
          <p:nvPr/>
        </p:nvSpPr>
        <p:spPr bwMode="auto">
          <a:xfrm>
            <a:off x="192088" y="6553200"/>
            <a:ext cx="3300412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>
                <a:solidFill>
                  <a:srgbClr val="FFFFFF"/>
                </a:solidFill>
              </a:rPr>
              <a:t>Design by Minh An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28587" y="685800"/>
            <a:ext cx="8892000" cy="5832000"/>
            <a:chOff x="128587" y="613200"/>
            <a:chExt cx="8928000" cy="5940000"/>
          </a:xfrm>
        </p:grpSpPr>
        <p:sp>
          <p:nvSpPr>
            <p:cNvPr id="9" name="Rounded Rectangle 8"/>
            <p:cNvSpPr/>
            <p:nvPr/>
          </p:nvSpPr>
          <p:spPr>
            <a:xfrm>
              <a:off x="128587" y="613200"/>
              <a:ext cx="8928000" cy="5940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128587" y="613200"/>
              <a:ext cx="2183606" cy="1485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6824587" y="618186"/>
              <a:ext cx="2232000" cy="1524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128588" y="5068200"/>
              <a:ext cx="2183606" cy="1485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6872981" y="5068200"/>
              <a:ext cx="2183606" cy="1485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219" name="Text Box 2"/>
          <p:cNvSpPr txBox="1">
            <a:spLocks noChangeArrowheads="1"/>
          </p:cNvSpPr>
          <p:nvPr/>
        </p:nvSpPr>
        <p:spPr bwMode="auto">
          <a:xfrm>
            <a:off x="928254" y="838200"/>
            <a:ext cx="7453745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i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//Phuong thuc toan tu doi dau</a:t>
            </a:r>
          </a:p>
          <a:p>
            <a:pPr lvl="1"/>
            <a:r>
              <a:rPr lang="en-US" sz="240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SoPhuc</a:t>
            </a:r>
            <a:r>
              <a:rPr lang="en-US" sz="240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operator</a:t>
            </a:r>
            <a:r>
              <a:rPr lang="en-US" sz="240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240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(){</a:t>
            </a:r>
            <a:endParaRPr lang="en-US" sz="2400">
              <a:solidFill>
                <a:srgbClr val="000099"/>
              </a:solidFill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sz="240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SoPhuc tg;</a:t>
            </a:r>
          </a:p>
          <a:p>
            <a:pPr lvl="2"/>
            <a:r>
              <a:rPr lang="en-US" sz="240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tg.phanThuc </a:t>
            </a:r>
            <a:r>
              <a:rPr lang="en-US" sz="240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240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-phanThuc</a:t>
            </a:r>
            <a:r>
              <a:rPr lang="en-US" sz="240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2"/>
            <a:r>
              <a:rPr lang="en-US" sz="240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tg.phanAo   </a:t>
            </a:r>
            <a:r>
              <a:rPr lang="en-US" sz="240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240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-phanAo</a:t>
            </a:r>
            <a:r>
              <a:rPr lang="en-US" sz="240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2"/>
            <a:r>
              <a:rPr lang="en-US" sz="24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240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tg;</a:t>
            </a:r>
          </a:p>
          <a:p>
            <a:pPr lvl="1"/>
            <a:r>
              <a:rPr lang="en-US" sz="240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240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};</a:t>
            </a:r>
          </a:p>
          <a:p>
            <a:r>
              <a:rPr lang="en-US" sz="24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main</a:t>
            </a:r>
            <a:r>
              <a:rPr lang="en-US" sz="240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(){</a:t>
            </a:r>
            <a:endParaRPr lang="en-US" sz="2400">
              <a:solidFill>
                <a:srgbClr val="000099"/>
              </a:solidFill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240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SoPhuc x(2, 3);</a:t>
            </a:r>
          </a:p>
          <a:p>
            <a:pPr lvl="1"/>
            <a:r>
              <a:rPr lang="en-US" sz="240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SoPhuc y = x.</a:t>
            </a:r>
            <a:r>
              <a:rPr lang="en-US" sz="24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operator</a:t>
            </a:r>
            <a:r>
              <a:rPr lang="en-US" sz="240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-(); </a:t>
            </a:r>
          </a:p>
          <a:p>
            <a:pPr lvl="1"/>
            <a:r>
              <a:rPr lang="en-US" sz="2400" i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//co the viet y = -x;</a:t>
            </a:r>
          </a:p>
          <a:p>
            <a:pPr lvl="1"/>
            <a:r>
              <a:rPr lang="en-US" sz="240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y.xuat();</a:t>
            </a:r>
          </a:p>
          <a:p>
            <a:pPr lvl="1"/>
            <a:r>
              <a:rPr lang="en-US" sz="240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getch();</a:t>
            </a:r>
          </a:p>
          <a:p>
            <a:r>
              <a:rPr lang="en-US" sz="240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381000" y="6350"/>
            <a:ext cx="7920038" cy="6858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n-US" sz="28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Cài đặt phương thức toán tử (tt)</a:t>
            </a:r>
            <a:endParaRPr lang="en-US" sz="280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9223" name="Hình chữ nhật 1"/>
          <p:cNvSpPr>
            <a:spLocks noChangeArrowheads="1"/>
          </p:cNvSpPr>
          <p:nvPr/>
        </p:nvSpPr>
        <p:spPr bwMode="auto">
          <a:xfrm>
            <a:off x="192088" y="6553200"/>
            <a:ext cx="3300412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>
                <a:solidFill>
                  <a:srgbClr val="FFFFFF"/>
                </a:solidFill>
              </a:rPr>
              <a:t>Design by Minh An</a:t>
            </a:r>
          </a:p>
        </p:txBody>
      </p:sp>
    </p:spTree>
    <p:extLst>
      <p:ext uri="{BB962C8B-B14F-4D97-AF65-F5344CB8AC3E}">
        <p14:creationId xmlns:p14="http://schemas.microsoft.com/office/powerpoint/2010/main" val="2180631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3148</TotalTime>
  <Words>1277</Words>
  <Application>Microsoft Office PowerPoint</Application>
  <PresentationFormat>On-screen Show (4:3)</PresentationFormat>
  <Paragraphs>163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CHƯƠNG 3 PHƯƠNG THỨC TOÁN TỬ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BÀI TẬP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TỔNG QUAN VỀ LẬP TRÌNH HƯỚNG ĐỐI TƯỢNG</dc:title>
  <dc:creator>AnMinh</dc:creator>
  <cp:lastModifiedBy>admin</cp:lastModifiedBy>
  <cp:revision>271</cp:revision>
  <dcterms:created xsi:type="dcterms:W3CDTF">2008-10-29T04:46:09Z</dcterms:created>
  <dcterms:modified xsi:type="dcterms:W3CDTF">2020-02-06T15:03:38Z</dcterms:modified>
</cp:coreProperties>
</file>