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299" r:id="rId2"/>
    <p:sldId id="300" r:id="rId3"/>
    <p:sldId id="312" r:id="rId4"/>
    <p:sldId id="297" r:id="rId5"/>
    <p:sldId id="301" r:id="rId6"/>
    <p:sldId id="302" r:id="rId7"/>
    <p:sldId id="303" r:id="rId8"/>
    <p:sldId id="304" r:id="rId9"/>
    <p:sldId id="306" r:id="rId10"/>
    <p:sldId id="305" r:id="rId11"/>
    <p:sldId id="311" r:id="rId12"/>
    <p:sldId id="307" r:id="rId13"/>
    <p:sldId id="308" r:id="rId14"/>
    <p:sldId id="309" r:id="rId15"/>
    <p:sldId id="310" r:id="rId16"/>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00"/>
    <a:srgbClr val="660033"/>
    <a:srgbClr val="000099"/>
    <a:srgbClr val="990000"/>
    <a:srgbClr val="0000FF"/>
    <a:srgbClr val="CC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p:cViewPr varScale="1">
        <p:scale>
          <a:sx n="67" d="100"/>
          <a:sy n="67" d="100"/>
        </p:scale>
        <p:origin x="-14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273F79A-6223-414C-B0B1-ABDD2EDC6CFF}" type="slidenum">
              <a:rPr lang="en-US" altLang="en-US" smtClean="0"/>
              <a:pPr>
                <a:defRPr/>
              </a:pPr>
              <a:t>‹#›</a:t>
            </a:fld>
            <a:endParaRPr lang="en-US" altLang="en-US"/>
          </a:p>
        </p:txBody>
      </p:sp>
    </p:spTree>
    <p:extLst>
      <p:ext uri="{BB962C8B-B14F-4D97-AF65-F5344CB8AC3E}">
        <p14:creationId xmlns:p14="http://schemas.microsoft.com/office/powerpoint/2010/main" val="175485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B5668D84-8F8C-4534-BF69-101DCE7AEBD2}" type="slidenum">
              <a:rPr lang="en-US" altLang="en-US" smtClean="0"/>
              <a:pPr>
                <a:defRPr/>
              </a:pPr>
              <a:t>‹#›</a:t>
            </a:fld>
            <a:endParaRPr lang="en-US" altLang="en-US"/>
          </a:p>
        </p:txBody>
      </p:sp>
    </p:spTree>
    <p:extLst>
      <p:ext uri="{BB962C8B-B14F-4D97-AF65-F5344CB8AC3E}">
        <p14:creationId xmlns:p14="http://schemas.microsoft.com/office/powerpoint/2010/main" val="13714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13C3EA63-F6CE-47EF-8533-9540C68A8016}" type="slidenum">
              <a:rPr lang="en-US" altLang="en-US" smtClean="0"/>
              <a:pPr>
                <a:defRPr/>
              </a:pPr>
              <a:t>‹#›</a:t>
            </a:fld>
            <a:endParaRPr lang="en-US" altLang="en-US"/>
          </a:p>
        </p:txBody>
      </p:sp>
    </p:spTree>
    <p:extLst>
      <p:ext uri="{BB962C8B-B14F-4D97-AF65-F5344CB8AC3E}">
        <p14:creationId xmlns:p14="http://schemas.microsoft.com/office/powerpoint/2010/main" val="287647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527CB41-CA32-4252-9725-88729612CC01}" type="slidenum">
              <a:rPr lang="en-US" altLang="en-US" smtClean="0"/>
              <a:pPr>
                <a:defRPr/>
              </a:pPr>
              <a:t>‹#›</a:t>
            </a:fld>
            <a:endParaRPr lang="en-US" altLang="en-US"/>
          </a:p>
        </p:txBody>
      </p:sp>
    </p:spTree>
    <p:extLst>
      <p:ext uri="{BB962C8B-B14F-4D97-AF65-F5344CB8AC3E}">
        <p14:creationId xmlns:p14="http://schemas.microsoft.com/office/powerpoint/2010/main" val="7319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A9CDCE9-957F-48FD-B4CC-6332D270F9CD}" type="slidenum">
              <a:rPr lang="en-US" altLang="en-US" smtClean="0"/>
              <a:pPr>
                <a:defRPr/>
              </a:pPr>
              <a:t>‹#›</a:t>
            </a:fld>
            <a:endParaRPr lang="en-US" altLang="en-US"/>
          </a:p>
        </p:txBody>
      </p:sp>
    </p:spTree>
    <p:extLst>
      <p:ext uri="{BB962C8B-B14F-4D97-AF65-F5344CB8AC3E}">
        <p14:creationId xmlns:p14="http://schemas.microsoft.com/office/powerpoint/2010/main" val="277619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6B5D192B-7885-41CD-ADDE-54EB4B1D9467}" type="slidenum">
              <a:rPr lang="en-US" altLang="en-US" smtClean="0"/>
              <a:pPr>
                <a:defRPr/>
              </a:pPr>
              <a:t>‹#›</a:t>
            </a:fld>
            <a:endParaRPr lang="en-US" altLang="en-US"/>
          </a:p>
        </p:txBody>
      </p:sp>
    </p:spTree>
    <p:extLst>
      <p:ext uri="{BB962C8B-B14F-4D97-AF65-F5344CB8AC3E}">
        <p14:creationId xmlns:p14="http://schemas.microsoft.com/office/powerpoint/2010/main" val="349388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1F50A558-0ED1-4E19-89FD-3087F06EEE4D}" type="slidenum">
              <a:rPr lang="en-US" altLang="en-US" smtClean="0"/>
              <a:pPr>
                <a:defRPr/>
              </a:pPr>
              <a:t>‹#›</a:t>
            </a:fld>
            <a:endParaRPr lang="en-US" altLang="en-US"/>
          </a:p>
        </p:txBody>
      </p:sp>
    </p:spTree>
    <p:extLst>
      <p:ext uri="{BB962C8B-B14F-4D97-AF65-F5344CB8AC3E}">
        <p14:creationId xmlns:p14="http://schemas.microsoft.com/office/powerpoint/2010/main" val="172540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ECAAA9E3-6240-4F92-ABB9-EE3F44B117D4}" type="slidenum">
              <a:rPr lang="en-US" altLang="en-US" smtClean="0"/>
              <a:pPr>
                <a:defRPr/>
              </a:pPr>
              <a:t>‹#›</a:t>
            </a:fld>
            <a:endParaRPr lang="en-US" altLang="en-US"/>
          </a:p>
        </p:txBody>
      </p:sp>
    </p:spTree>
    <p:extLst>
      <p:ext uri="{BB962C8B-B14F-4D97-AF65-F5344CB8AC3E}">
        <p14:creationId xmlns:p14="http://schemas.microsoft.com/office/powerpoint/2010/main" val="378813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16F23A4E-9503-4296-A1EC-F873CF75BAAE}" type="slidenum">
              <a:rPr lang="en-US" altLang="en-US" smtClean="0"/>
              <a:pPr>
                <a:defRPr/>
              </a:pPr>
              <a:t>‹#›</a:t>
            </a:fld>
            <a:endParaRPr lang="en-US" altLang="en-US"/>
          </a:p>
        </p:txBody>
      </p:sp>
    </p:spTree>
    <p:extLst>
      <p:ext uri="{BB962C8B-B14F-4D97-AF65-F5344CB8AC3E}">
        <p14:creationId xmlns:p14="http://schemas.microsoft.com/office/powerpoint/2010/main" val="202697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72FD85D3-8E34-4DDF-82CF-71EF7B6E3FFF}" type="slidenum">
              <a:rPr lang="en-US" altLang="en-US" smtClean="0"/>
              <a:pPr>
                <a:defRPr/>
              </a:pPr>
              <a:t>‹#›</a:t>
            </a:fld>
            <a:endParaRPr lang="en-US" altLang="en-US"/>
          </a:p>
        </p:txBody>
      </p:sp>
    </p:spTree>
    <p:extLst>
      <p:ext uri="{BB962C8B-B14F-4D97-AF65-F5344CB8AC3E}">
        <p14:creationId xmlns:p14="http://schemas.microsoft.com/office/powerpoint/2010/main" val="336007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6AC87A3-D9BE-4F8D-B8C7-EDF157F2F471}" type="slidenum">
              <a:rPr lang="en-US" altLang="en-US" smtClean="0"/>
              <a:pPr>
                <a:defRPr/>
              </a:pPr>
              <a:t>‹#›</a:t>
            </a:fld>
            <a:endParaRPr lang="en-US" altLang="en-US"/>
          </a:p>
        </p:txBody>
      </p:sp>
    </p:spTree>
    <p:extLst>
      <p:ext uri="{BB962C8B-B14F-4D97-AF65-F5344CB8AC3E}">
        <p14:creationId xmlns:p14="http://schemas.microsoft.com/office/powerpoint/2010/main" val="419838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E641DBD-E65E-43B7-BD7D-B575A8B8948B}" type="slidenum">
              <a:rPr lang="en-US" altLang="en-US" smtClean="0"/>
              <a:pPr>
                <a:defRPr/>
              </a:pPr>
              <a:t>‹#›</a:t>
            </a:fld>
            <a:endParaRPr lang="en-US" altLang="en-US"/>
          </a:p>
        </p:txBody>
      </p:sp>
    </p:spTree>
    <p:extLst>
      <p:ext uri="{BB962C8B-B14F-4D97-AF65-F5344CB8AC3E}">
        <p14:creationId xmlns:p14="http://schemas.microsoft.com/office/powerpoint/2010/main" val="3192652854"/>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28587" y="685800"/>
            <a:ext cx="8892000" cy="5832000"/>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0" name="Rectangle 2"/>
          <p:cNvSpPr>
            <a:spLocks noGrp="1" noChangeArrowheads="1"/>
          </p:cNvSpPr>
          <p:nvPr>
            <p:ph type="title"/>
          </p:nvPr>
        </p:nvSpPr>
        <p:spPr>
          <a:xfrm>
            <a:off x="685800" y="1600200"/>
            <a:ext cx="7848600" cy="3082925"/>
          </a:xfrm>
        </p:spPr>
        <p:txBody>
          <a:bodyPr/>
          <a:lstStyle/>
          <a:p>
            <a:pPr eaLnBrk="1" hangingPunct="1">
              <a:lnSpc>
                <a:spcPct val="150000"/>
              </a:lnSpc>
              <a:spcBef>
                <a:spcPts val="1200"/>
              </a:spcBef>
            </a:pPr>
            <a:r>
              <a:rPr lang="en-US" sz="2800" b="1" smtClean="0">
                <a:solidFill>
                  <a:schemeClr val="tx2"/>
                </a:solidFill>
                <a:latin typeface="Arial" charset="0"/>
                <a:cs typeface="Arial" charset="0"/>
              </a:rPr>
              <a:t>CHƯƠNG </a:t>
            </a:r>
            <a:r>
              <a:rPr lang="en-US" sz="2800" b="1" smtClean="0">
                <a:solidFill>
                  <a:schemeClr val="tx2"/>
                </a:solidFill>
                <a:latin typeface="Arial" charset="0"/>
                <a:cs typeface="Arial" charset="0"/>
              </a:rPr>
              <a:t>4</a:t>
            </a:r>
            <a:r>
              <a:rPr lang="en-US" sz="2800" b="1" dirty="0" smtClean="0">
                <a:solidFill>
                  <a:schemeClr val="tx2"/>
                </a:solidFill>
                <a:latin typeface="Tahoma" pitchFamily="34" charset="0"/>
                <a:cs typeface="Tahoma" pitchFamily="34" charset="0"/>
              </a:rPr>
              <a:t/>
            </a:r>
            <a:br>
              <a:rPr lang="en-US" sz="2800" b="1" dirty="0" smtClean="0">
                <a:solidFill>
                  <a:schemeClr val="tx2"/>
                </a:solidFill>
                <a:latin typeface="Tahoma" pitchFamily="34" charset="0"/>
                <a:cs typeface="Tahoma" pitchFamily="34" charset="0"/>
              </a:rPr>
            </a:br>
            <a:r>
              <a:rPr lang="en-US" sz="4000" b="1" dirty="0" smtClean="0">
                <a:solidFill>
                  <a:schemeClr val="tx2"/>
                </a:solidFill>
                <a:latin typeface="Arial" charset="0"/>
                <a:cs typeface="Arial" charset="0"/>
              </a:rPr>
              <a:t>KẾ THỪA</a:t>
            </a:r>
          </a:p>
        </p:txBody>
      </p:sp>
      <p:sp>
        <p:nvSpPr>
          <p:cNvPr id="20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10"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3000" dirty="0" err="1" smtClean="0">
                <a:solidFill>
                  <a:srgbClr val="FF0000"/>
                </a:solidFill>
                <a:effectLst>
                  <a:outerShdw blurRad="38100" dist="38100" dir="2700000" algn="tl">
                    <a:srgbClr val="000000">
                      <a:alpha val="43137"/>
                    </a:srgbClr>
                  </a:outerShdw>
                </a:effectLst>
                <a:latin typeface="Arial" charset="0"/>
              </a:rPr>
              <a:t>Lập</a:t>
            </a:r>
            <a:r>
              <a:rPr lang="en-US" sz="3000" dirty="0" smtClean="0">
                <a:solidFill>
                  <a:srgbClr val="FF0000"/>
                </a:solidFill>
                <a:effectLst>
                  <a:outerShdw blurRad="38100" dist="38100" dir="2700000" algn="tl">
                    <a:srgbClr val="000000">
                      <a:alpha val="43137"/>
                    </a:srgbClr>
                  </a:outerShdw>
                </a:effectLst>
                <a:latin typeface="Arial" charset="0"/>
              </a:rPr>
              <a:t> </a:t>
            </a:r>
            <a:r>
              <a:rPr lang="en-US" sz="3000" dirty="0" err="1" smtClean="0">
                <a:solidFill>
                  <a:srgbClr val="FF0000"/>
                </a:solidFill>
                <a:effectLst>
                  <a:outerShdw blurRad="38100" dist="38100" dir="2700000" algn="tl">
                    <a:srgbClr val="000000">
                      <a:alpha val="43137"/>
                    </a:srgbClr>
                  </a:outerShdw>
                </a:effectLst>
                <a:latin typeface="Arial" charset="0"/>
              </a:rPr>
              <a:t>trình</a:t>
            </a:r>
            <a:r>
              <a:rPr lang="en-US" sz="3000" dirty="0" smtClean="0">
                <a:solidFill>
                  <a:srgbClr val="FF0000"/>
                </a:solidFill>
                <a:effectLst>
                  <a:outerShdw blurRad="38100" dist="38100" dir="2700000" algn="tl">
                    <a:srgbClr val="000000">
                      <a:alpha val="43137"/>
                    </a:srgbClr>
                  </a:outerShdw>
                </a:effectLst>
                <a:latin typeface="Arial" charset="0"/>
              </a:rPr>
              <a:t> </a:t>
            </a:r>
            <a:r>
              <a:rPr lang="en-US" sz="3000" dirty="0" err="1" smtClean="0">
                <a:solidFill>
                  <a:srgbClr val="FF0000"/>
                </a:solidFill>
                <a:effectLst>
                  <a:outerShdw blurRad="38100" dist="38100" dir="2700000" algn="tl">
                    <a:srgbClr val="000000">
                      <a:alpha val="43137"/>
                    </a:srgbClr>
                  </a:outerShdw>
                </a:effectLst>
                <a:latin typeface="Arial" charset="0"/>
              </a:rPr>
              <a:t>hướng</a:t>
            </a:r>
            <a:r>
              <a:rPr lang="en-US" sz="3000" dirty="0" smtClean="0">
                <a:solidFill>
                  <a:srgbClr val="FF0000"/>
                </a:solidFill>
                <a:effectLst>
                  <a:outerShdw blurRad="38100" dist="38100" dir="2700000" algn="tl">
                    <a:srgbClr val="000000">
                      <a:alpha val="43137"/>
                    </a:srgbClr>
                  </a:outerShdw>
                </a:effectLst>
                <a:latin typeface="Arial" charset="0"/>
              </a:rPr>
              <a:t> </a:t>
            </a:r>
            <a:r>
              <a:rPr lang="en-US" sz="3000" dirty="0" err="1" smtClean="0">
                <a:solidFill>
                  <a:srgbClr val="FF0000"/>
                </a:solidFill>
                <a:effectLst>
                  <a:outerShdw blurRad="38100" dist="38100" dir="2700000" algn="tl">
                    <a:srgbClr val="000000">
                      <a:alpha val="43137"/>
                    </a:srgbClr>
                  </a:outerShdw>
                </a:effectLst>
                <a:latin typeface="Arial" charset="0"/>
              </a:rPr>
              <a:t>đối</a:t>
            </a:r>
            <a:r>
              <a:rPr lang="en-US" sz="3000" dirty="0" smtClean="0">
                <a:solidFill>
                  <a:srgbClr val="FF0000"/>
                </a:solidFill>
                <a:effectLst>
                  <a:outerShdw blurRad="38100" dist="38100" dir="2700000" algn="tl">
                    <a:srgbClr val="000000">
                      <a:alpha val="43137"/>
                    </a:srgbClr>
                  </a:outerShdw>
                </a:effectLst>
                <a:latin typeface="Arial" charset="0"/>
              </a:rPr>
              <a:t> </a:t>
            </a:r>
            <a:r>
              <a:rPr lang="en-US" sz="3000" dirty="0" err="1" smtClean="0">
                <a:solidFill>
                  <a:srgbClr val="FF0000"/>
                </a:solidFill>
                <a:effectLst>
                  <a:outerShdw blurRad="38100" dist="38100" dir="2700000" algn="tl">
                    <a:srgbClr val="000000">
                      <a:alpha val="43137"/>
                    </a:srgbClr>
                  </a:outerShdw>
                </a:effectLst>
                <a:latin typeface="Arial" charset="0"/>
              </a:rPr>
              <a:t>tượng</a:t>
            </a:r>
            <a:endParaRPr lang="en-US" sz="3000" dirty="0">
              <a:solidFill>
                <a:srgbClr val="FF0000"/>
              </a:solidFill>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7" name="Rounded Rectangle 6"/>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43" name="Rectangle 6"/>
          <p:cNvSpPr>
            <a:spLocks noChangeArrowheads="1"/>
          </p:cNvSpPr>
          <p:nvPr/>
        </p:nvSpPr>
        <p:spPr bwMode="auto">
          <a:xfrm>
            <a:off x="457200" y="9144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lnSpc>
                <a:spcPct val="120000"/>
              </a:lnSpc>
              <a:spcBef>
                <a:spcPct val="30000"/>
              </a:spcBef>
              <a:buClr>
                <a:srgbClr val="FF0000"/>
              </a:buClr>
              <a:buSzPct val="85000"/>
              <a:buFont typeface="Calibri" pitchFamily="34" charset="0"/>
              <a:buAutoNum type="arabicParenR"/>
            </a:pPr>
            <a:r>
              <a:rPr lang="en-US" sz="2400" dirty="0" err="1">
                <a:solidFill>
                  <a:srgbClr val="000099"/>
                </a:solidFill>
              </a:rPr>
              <a:t>Cài</a:t>
            </a:r>
            <a:r>
              <a:rPr lang="en-US" sz="2400" dirty="0">
                <a:solidFill>
                  <a:srgbClr val="000099"/>
                </a:solidFill>
              </a:rPr>
              <a:t> </a:t>
            </a:r>
            <a:r>
              <a:rPr lang="en-US" sz="2400" dirty="0" err="1">
                <a:solidFill>
                  <a:srgbClr val="000099"/>
                </a:solidFill>
              </a:rPr>
              <a:t>đặt</a:t>
            </a:r>
            <a:r>
              <a:rPr lang="en-US" sz="2400" dirty="0">
                <a:solidFill>
                  <a:srgbClr val="000099"/>
                </a:solidFill>
              </a:rPr>
              <a:t> </a:t>
            </a:r>
            <a:r>
              <a:rPr lang="en-US" sz="2400" dirty="0" err="1">
                <a:solidFill>
                  <a:srgbClr val="000099"/>
                </a:solidFill>
              </a:rPr>
              <a:t>chương</a:t>
            </a:r>
            <a:r>
              <a:rPr lang="en-US" sz="2400" dirty="0">
                <a:solidFill>
                  <a:srgbClr val="000099"/>
                </a:solidFill>
              </a:rPr>
              <a:t> </a:t>
            </a:r>
            <a:r>
              <a:rPr lang="en-US" sz="2400" dirty="0" err="1">
                <a:solidFill>
                  <a:srgbClr val="000099"/>
                </a:solidFill>
              </a:rPr>
              <a:t>trình</a:t>
            </a:r>
            <a:r>
              <a:rPr lang="en-US" sz="2400" dirty="0">
                <a:solidFill>
                  <a:srgbClr val="000099"/>
                </a:solidFill>
              </a:rPr>
              <a:t> </a:t>
            </a:r>
            <a:r>
              <a:rPr lang="en-US" sz="2400" dirty="0" err="1">
                <a:solidFill>
                  <a:srgbClr val="000099"/>
                </a:solidFill>
              </a:rPr>
              <a:t>gồm</a:t>
            </a:r>
            <a:r>
              <a:rPr lang="en-US" sz="2400" dirty="0">
                <a:solidFill>
                  <a:srgbClr val="000099"/>
                </a:solidFill>
              </a:rPr>
              <a:t> </a:t>
            </a:r>
            <a:r>
              <a:rPr lang="en-US" sz="2400" dirty="0" err="1">
                <a:solidFill>
                  <a:srgbClr val="000099"/>
                </a:solidFill>
              </a:rPr>
              <a:t>các</a:t>
            </a:r>
            <a:r>
              <a:rPr lang="en-US" sz="2400" dirty="0">
                <a:solidFill>
                  <a:srgbClr val="000099"/>
                </a:solidFill>
              </a:rPr>
              <a:t> </a:t>
            </a:r>
            <a:r>
              <a:rPr lang="en-US" sz="2400" dirty="0" err="1">
                <a:solidFill>
                  <a:srgbClr val="000099"/>
                </a:solidFill>
              </a:rPr>
              <a:t>yêu</a:t>
            </a:r>
            <a:r>
              <a:rPr lang="en-US" sz="2400" dirty="0">
                <a:solidFill>
                  <a:srgbClr val="000099"/>
                </a:solidFill>
              </a:rPr>
              <a:t> </a:t>
            </a:r>
            <a:r>
              <a:rPr lang="en-US" sz="2400" dirty="0" err="1">
                <a:solidFill>
                  <a:srgbClr val="000099"/>
                </a:solidFill>
              </a:rPr>
              <a:t>cầu</a:t>
            </a:r>
            <a:r>
              <a:rPr lang="en-US" sz="2400" dirty="0">
                <a:solidFill>
                  <a:srgbClr val="000099"/>
                </a:solidFill>
              </a:rPr>
              <a:t>:</a:t>
            </a:r>
          </a:p>
          <a:p>
            <a:pPr marL="800100" lvl="1" indent="-342900" algn="just">
              <a:lnSpc>
                <a:spcPct val="120000"/>
              </a:lnSpc>
              <a:spcBef>
                <a:spcPct val="30000"/>
              </a:spcBef>
              <a:buClr>
                <a:srgbClr val="660033"/>
              </a:buClr>
              <a:buSzPct val="85000"/>
              <a:buFont typeface="Wingdings" pitchFamily="2" charset="2"/>
              <a:buChar char="v"/>
            </a:pPr>
            <a:r>
              <a:rPr lang="en-US" sz="2100" dirty="0" err="1">
                <a:solidFill>
                  <a:srgbClr val="003300"/>
                </a:solidFill>
              </a:rPr>
              <a:t>Cài</a:t>
            </a:r>
            <a:r>
              <a:rPr lang="en-US" sz="2100" dirty="0">
                <a:solidFill>
                  <a:srgbClr val="003300"/>
                </a:solidFill>
              </a:rPr>
              <a:t> </a:t>
            </a:r>
            <a:r>
              <a:rPr lang="en-US" sz="2100" dirty="0" err="1">
                <a:solidFill>
                  <a:srgbClr val="003300"/>
                </a:solidFill>
              </a:rPr>
              <a:t>đặt</a:t>
            </a:r>
            <a:r>
              <a:rPr lang="en-US" sz="2100" dirty="0">
                <a:solidFill>
                  <a:srgbClr val="003300"/>
                </a:solidFill>
              </a:rPr>
              <a:t> </a:t>
            </a:r>
            <a:r>
              <a:rPr lang="en-US" sz="2100" dirty="0" err="1">
                <a:solidFill>
                  <a:srgbClr val="003300"/>
                </a:solidFill>
              </a:rPr>
              <a:t>lớp</a:t>
            </a:r>
            <a:r>
              <a:rPr lang="en-US" sz="2100" dirty="0">
                <a:solidFill>
                  <a:srgbClr val="003300"/>
                </a:solidFill>
              </a:rPr>
              <a:t> </a:t>
            </a:r>
            <a:r>
              <a:rPr lang="en-US" sz="2100" dirty="0" err="1" smtClean="0">
                <a:solidFill>
                  <a:srgbClr val="003300"/>
                </a:solidFill>
              </a:rPr>
              <a:t>Hinh</a:t>
            </a:r>
            <a:r>
              <a:rPr lang="en-US" sz="2100" dirty="0" smtClean="0">
                <a:solidFill>
                  <a:srgbClr val="003300"/>
                </a:solidFill>
              </a:rPr>
              <a:t> (</a:t>
            </a:r>
            <a:r>
              <a:rPr lang="en-US" sz="2100" dirty="0" err="1" smtClean="0">
                <a:solidFill>
                  <a:srgbClr val="003300"/>
                </a:solidFill>
              </a:rPr>
              <a:t>hình</a:t>
            </a:r>
            <a:r>
              <a:rPr lang="en-US" sz="2100" dirty="0" smtClean="0">
                <a:solidFill>
                  <a:srgbClr val="003300"/>
                </a:solidFill>
              </a:rPr>
              <a:t>) </a:t>
            </a:r>
            <a:r>
              <a:rPr lang="en-US" sz="2100" dirty="0" err="1">
                <a:solidFill>
                  <a:srgbClr val="003300"/>
                </a:solidFill>
              </a:rPr>
              <a:t>gồm</a:t>
            </a:r>
            <a:r>
              <a:rPr lang="en-US" sz="2100" dirty="0">
                <a:solidFill>
                  <a:srgbClr val="003300"/>
                </a:solidFill>
              </a:rPr>
              <a:t> </a:t>
            </a:r>
            <a:r>
              <a:rPr lang="en-US" sz="2100" dirty="0" err="1">
                <a:solidFill>
                  <a:srgbClr val="003300"/>
                </a:solidFill>
              </a:rPr>
              <a:t>các</a:t>
            </a:r>
            <a:r>
              <a:rPr lang="en-US" sz="2100" dirty="0">
                <a:solidFill>
                  <a:srgbClr val="003300"/>
                </a:solidFill>
              </a:rPr>
              <a:t> </a:t>
            </a:r>
            <a:r>
              <a:rPr lang="en-US" sz="2100" dirty="0" err="1">
                <a:solidFill>
                  <a:srgbClr val="003300"/>
                </a:solidFill>
              </a:rPr>
              <a:t>thuộc</a:t>
            </a:r>
            <a:r>
              <a:rPr lang="en-US" sz="2100" dirty="0">
                <a:solidFill>
                  <a:srgbClr val="003300"/>
                </a:solidFill>
              </a:rPr>
              <a:t> </a:t>
            </a:r>
            <a:r>
              <a:rPr lang="en-US" sz="2100" dirty="0" err="1">
                <a:solidFill>
                  <a:srgbClr val="003300"/>
                </a:solidFill>
              </a:rPr>
              <a:t>tính</a:t>
            </a:r>
            <a:r>
              <a:rPr lang="en-US" sz="2100" dirty="0">
                <a:solidFill>
                  <a:srgbClr val="003300"/>
                </a:solidFill>
              </a:rPr>
              <a:t> </a:t>
            </a:r>
            <a:r>
              <a:rPr lang="en-US" sz="2100" dirty="0" err="1">
                <a:solidFill>
                  <a:srgbClr val="003300"/>
                </a:solidFill>
              </a:rPr>
              <a:t>là</a:t>
            </a:r>
            <a:r>
              <a:rPr lang="en-US" sz="2100" dirty="0">
                <a:solidFill>
                  <a:srgbClr val="003300"/>
                </a:solidFill>
              </a:rPr>
              <a:t> </a:t>
            </a:r>
            <a:r>
              <a:rPr lang="en-US" sz="2100" dirty="0" err="1" smtClean="0">
                <a:solidFill>
                  <a:srgbClr val="003300"/>
                </a:solidFill>
              </a:rPr>
              <a:t>chiều</a:t>
            </a:r>
            <a:r>
              <a:rPr lang="en-US" sz="2100" dirty="0" smtClean="0">
                <a:solidFill>
                  <a:srgbClr val="003300"/>
                </a:solidFill>
              </a:rPr>
              <a:t> </a:t>
            </a:r>
            <a:r>
              <a:rPr lang="en-US" sz="2100" dirty="0" err="1" smtClean="0">
                <a:solidFill>
                  <a:srgbClr val="003300"/>
                </a:solidFill>
              </a:rPr>
              <a:t>dài</a:t>
            </a:r>
            <a:r>
              <a:rPr lang="en-US" sz="2100" dirty="0" smtClean="0">
                <a:solidFill>
                  <a:srgbClr val="003300"/>
                </a:solidFill>
              </a:rPr>
              <a:t>, </a:t>
            </a:r>
            <a:r>
              <a:rPr lang="en-US" sz="2100" dirty="0" err="1" smtClean="0">
                <a:solidFill>
                  <a:srgbClr val="003300"/>
                </a:solidFill>
              </a:rPr>
              <a:t>chiều</a:t>
            </a:r>
            <a:r>
              <a:rPr lang="en-US" sz="2100" dirty="0" smtClean="0">
                <a:solidFill>
                  <a:srgbClr val="003300"/>
                </a:solidFill>
              </a:rPr>
              <a:t> </a:t>
            </a:r>
            <a:r>
              <a:rPr lang="en-US" sz="2100" dirty="0" err="1" smtClean="0">
                <a:solidFill>
                  <a:srgbClr val="003300"/>
                </a:solidFill>
              </a:rPr>
              <a:t>rộng</a:t>
            </a:r>
            <a:r>
              <a:rPr lang="en-US" sz="2100" dirty="0" smtClean="0">
                <a:solidFill>
                  <a:srgbClr val="003300"/>
                </a:solidFill>
              </a:rPr>
              <a:t> </a:t>
            </a:r>
            <a:r>
              <a:rPr lang="en-US" sz="2100" dirty="0" err="1">
                <a:solidFill>
                  <a:srgbClr val="003300"/>
                </a:solidFill>
              </a:rPr>
              <a:t>và</a:t>
            </a:r>
            <a:r>
              <a:rPr lang="en-US" sz="2100" dirty="0">
                <a:solidFill>
                  <a:srgbClr val="003300"/>
                </a:solidFill>
              </a:rPr>
              <a:t> </a:t>
            </a:r>
            <a:r>
              <a:rPr lang="en-US" sz="2100" dirty="0" err="1">
                <a:solidFill>
                  <a:srgbClr val="003300"/>
                </a:solidFill>
              </a:rPr>
              <a:t>các</a:t>
            </a:r>
            <a:r>
              <a:rPr lang="en-US" sz="2100" dirty="0">
                <a:solidFill>
                  <a:srgbClr val="003300"/>
                </a:solidFill>
              </a:rPr>
              <a:t> </a:t>
            </a:r>
            <a:r>
              <a:rPr lang="en-US" sz="2100" dirty="0" err="1">
                <a:solidFill>
                  <a:srgbClr val="003300"/>
                </a:solidFill>
              </a:rPr>
              <a:t>phương</a:t>
            </a:r>
            <a:r>
              <a:rPr lang="en-US" sz="2100" dirty="0">
                <a:solidFill>
                  <a:srgbClr val="003300"/>
                </a:solidFill>
              </a:rPr>
              <a:t> </a:t>
            </a:r>
            <a:r>
              <a:rPr lang="en-US" sz="2100" dirty="0" err="1">
                <a:solidFill>
                  <a:srgbClr val="003300"/>
                </a:solidFill>
              </a:rPr>
              <a:t>thức</a:t>
            </a:r>
            <a:r>
              <a:rPr lang="en-US" sz="2100" dirty="0">
                <a:solidFill>
                  <a:srgbClr val="003300"/>
                </a:solidFill>
              </a:rPr>
              <a:t> </a:t>
            </a:r>
            <a:r>
              <a:rPr lang="en-US" sz="2100" dirty="0" err="1">
                <a:solidFill>
                  <a:srgbClr val="003300"/>
                </a:solidFill>
              </a:rPr>
              <a:t>cần</a:t>
            </a:r>
            <a:r>
              <a:rPr lang="en-US" sz="2100" dirty="0">
                <a:solidFill>
                  <a:srgbClr val="003300"/>
                </a:solidFill>
              </a:rPr>
              <a:t> </a:t>
            </a:r>
            <a:r>
              <a:rPr lang="en-US" sz="2100" dirty="0" err="1">
                <a:solidFill>
                  <a:srgbClr val="003300"/>
                </a:solidFill>
              </a:rPr>
              <a:t>thiết</a:t>
            </a:r>
            <a:r>
              <a:rPr lang="en-US" sz="2100" dirty="0">
                <a:solidFill>
                  <a:srgbClr val="003300"/>
                </a:solidFill>
              </a:rPr>
              <a:t>.</a:t>
            </a:r>
          </a:p>
          <a:p>
            <a:pPr marL="800100" lvl="1" indent="-342900" algn="just">
              <a:lnSpc>
                <a:spcPct val="120000"/>
              </a:lnSpc>
              <a:spcBef>
                <a:spcPct val="30000"/>
              </a:spcBef>
              <a:buClr>
                <a:srgbClr val="660033"/>
              </a:buClr>
              <a:buSzPct val="85000"/>
              <a:buFont typeface="Wingdings" pitchFamily="2" charset="2"/>
              <a:buChar char="v"/>
            </a:pPr>
            <a:r>
              <a:rPr lang="en-US" sz="2100" dirty="0" err="1">
                <a:solidFill>
                  <a:srgbClr val="003300"/>
                </a:solidFill>
              </a:rPr>
              <a:t>Cài</a:t>
            </a:r>
            <a:r>
              <a:rPr lang="en-US" sz="2100" dirty="0">
                <a:solidFill>
                  <a:srgbClr val="003300"/>
                </a:solidFill>
              </a:rPr>
              <a:t> </a:t>
            </a:r>
            <a:r>
              <a:rPr lang="en-US" sz="2100" dirty="0" err="1">
                <a:solidFill>
                  <a:srgbClr val="003300"/>
                </a:solidFill>
              </a:rPr>
              <a:t>đặt</a:t>
            </a:r>
            <a:r>
              <a:rPr lang="en-US" sz="2100" dirty="0">
                <a:solidFill>
                  <a:srgbClr val="003300"/>
                </a:solidFill>
              </a:rPr>
              <a:t> </a:t>
            </a:r>
            <a:r>
              <a:rPr lang="en-US" sz="2100" dirty="0" err="1">
                <a:solidFill>
                  <a:srgbClr val="003300"/>
                </a:solidFill>
              </a:rPr>
              <a:t>lớp</a:t>
            </a:r>
            <a:r>
              <a:rPr lang="en-US" sz="2100" dirty="0">
                <a:solidFill>
                  <a:srgbClr val="003300"/>
                </a:solidFill>
              </a:rPr>
              <a:t> </a:t>
            </a:r>
            <a:r>
              <a:rPr lang="en-US" sz="2100" dirty="0" smtClean="0">
                <a:solidFill>
                  <a:srgbClr val="003300"/>
                </a:solidFill>
              </a:rPr>
              <a:t>HCN (</a:t>
            </a:r>
            <a:r>
              <a:rPr lang="en-US" sz="2100" dirty="0" err="1" smtClean="0">
                <a:solidFill>
                  <a:srgbClr val="003300"/>
                </a:solidFill>
              </a:rPr>
              <a:t>hình</a:t>
            </a:r>
            <a:r>
              <a:rPr lang="en-US" sz="2100" dirty="0" smtClean="0">
                <a:solidFill>
                  <a:srgbClr val="003300"/>
                </a:solidFill>
              </a:rPr>
              <a:t> </a:t>
            </a:r>
            <a:r>
              <a:rPr lang="en-US" sz="2100" dirty="0" err="1" smtClean="0">
                <a:solidFill>
                  <a:srgbClr val="003300"/>
                </a:solidFill>
              </a:rPr>
              <a:t>chữ</a:t>
            </a:r>
            <a:r>
              <a:rPr lang="en-US" sz="2100" dirty="0" smtClean="0">
                <a:solidFill>
                  <a:srgbClr val="003300"/>
                </a:solidFill>
              </a:rPr>
              <a:t> </a:t>
            </a:r>
            <a:r>
              <a:rPr lang="en-US" sz="2100" dirty="0" err="1" smtClean="0">
                <a:solidFill>
                  <a:srgbClr val="003300"/>
                </a:solidFill>
              </a:rPr>
              <a:t>nhật</a:t>
            </a:r>
            <a:r>
              <a:rPr lang="en-US" sz="2100" dirty="0" smtClean="0">
                <a:solidFill>
                  <a:srgbClr val="003300"/>
                </a:solidFill>
              </a:rPr>
              <a:t>) </a:t>
            </a:r>
            <a:r>
              <a:rPr lang="en-US" sz="2100" dirty="0" err="1" smtClean="0">
                <a:solidFill>
                  <a:srgbClr val="003300"/>
                </a:solidFill>
              </a:rPr>
              <a:t>kế</a:t>
            </a:r>
            <a:r>
              <a:rPr lang="en-US" sz="2100" dirty="0" smtClean="0">
                <a:solidFill>
                  <a:srgbClr val="003300"/>
                </a:solidFill>
              </a:rPr>
              <a:t> </a:t>
            </a:r>
            <a:r>
              <a:rPr lang="en-US" sz="2100" dirty="0" err="1" smtClean="0">
                <a:solidFill>
                  <a:srgbClr val="003300"/>
                </a:solidFill>
              </a:rPr>
              <a:t>thừa</a:t>
            </a:r>
            <a:r>
              <a:rPr lang="en-US" sz="2100" dirty="0" smtClean="0">
                <a:solidFill>
                  <a:srgbClr val="003300"/>
                </a:solidFill>
              </a:rPr>
              <a:t> </a:t>
            </a:r>
            <a:r>
              <a:rPr lang="en-US" sz="2100" dirty="0" err="1" smtClean="0">
                <a:solidFill>
                  <a:srgbClr val="003300"/>
                </a:solidFill>
              </a:rPr>
              <a:t>từ</a:t>
            </a:r>
            <a:r>
              <a:rPr lang="en-US" sz="2100" dirty="0" smtClean="0">
                <a:solidFill>
                  <a:srgbClr val="003300"/>
                </a:solidFill>
              </a:rPr>
              <a:t> </a:t>
            </a:r>
            <a:r>
              <a:rPr lang="en-US" sz="2100" dirty="0" err="1" smtClean="0">
                <a:solidFill>
                  <a:srgbClr val="003300"/>
                </a:solidFill>
              </a:rPr>
              <a:t>lớp</a:t>
            </a:r>
            <a:r>
              <a:rPr lang="en-US" sz="2100" dirty="0" smtClean="0">
                <a:solidFill>
                  <a:srgbClr val="003300"/>
                </a:solidFill>
              </a:rPr>
              <a:t> </a:t>
            </a:r>
            <a:r>
              <a:rPr lang="en-US" sz="2100" dirty="0" err="1" smtClean="0">
                <a:solidFill>
                  <a:srgbClr val="003300"/>
                </a:solidFill>
              </a:rPr>
              <a:t>Hinh</a:t>
            </a:r>
            <a:r>
              <a:rPr lang="en-US" sz="2100" dirty="0" smtClean="0">
                <a:solidFill>
                  <a:srgbClr val="003300"/>
                </a:solidFill>
              </a:rPr>
              <a:t> </a:t>
            </a:r>
            <a:r>
              <a:rPr lang="en-US" sz="2100" dirty="0" err="1" smtClean="0">
                <a:solidFill>
                  <a:srgbClr val="003300"/>
                </a:solidFill>
              </a:rPr>
              <a:t>gồm</a:t>
            </a:r>
            <a:r>
              <a:rPr lang="en-US" sz="2100" dirty="0" smtClean="0">
                <a:solidFill>
                  <a:srgbClr val="003300"/>
                </a:solidFill>
              </a:rPr>
              <a:t> </a:t>
            </a:r>
            <a:r>
              <a:rPr lang="en-US" sz="2100" dirty="0" err="1" smtClean="0">
                <a:solidFill>
                  <a:srgbClr val="003300"/>
                </a:solidFill>
              </a:rPr>
              <a:t>phương</a:t>
            </a:r>
            <a:r>
              <a:rPr lang="en-US" sz="2100" dirty="0" smtClean="0">
                <a:solidFill>
                  <a:srgbClr val="003300"/>
                </a:solidFill>
              </a:rPr>
              <a:t> </a:t>
            </a:r>
            <a:r>
              <a:rPr lang="en-US" sz="2100" dirty="0" err="1">
                <a:solidFill>
                  <a:srgbClr val="003300"/>
                </a:solidFill>
              </a:rPr>
              <a:t>thức</a:t>
            </a:r>
            <a:r>
              <a:rPr lang="en-US" sz="2100" dirty="0">
                <a:solidFill>
                  <a:srgbClr val="003300"/>
                </a:solidFill>
              </a:rPr>
              <a:t> </a:t>
            </a:r>
            <a:r>
              <a:rPr lang="en-US" sz="2100" dirty="0" err="1" smtClean="0">
                <a:solidFill>
                  <a:srgbClr val="003300"/>
                </a:solidFill>
              </a:rPr>
              <a:t>tính</a:t>
            </a:r>
            <a:r>
              <a:rPr lang="en-US" sz="2100" dirty="0" smtClean="0">
                <a:solidFill>
                  <a:srgbClr val="003300"/>
                </a:solidFill>
              </a:rPr>
              <a:t> </a:t>
            </a:r>
            <a:r>
              <a:rPr lang="en-US" sz="2100" dirty="0" err="1" smtClean="0">
                <a:solidFill>
                  <a:srgbClr val="003300"/>
                </a:solidFill>
              </a:rPr>
              <a:t>chu</a:t>
            </a:r>
            <a:r>
              <a:rPr lang="en-US" sz="2100" dirty="0" smtClean="0">
                <a:solidFill>
                  <a:srgbClr val="003300"/>
                </a:solidFill>
              </a:rPr>
              <a:t> vi </a:t>
            </a:r>
            <a:r>
              <a:rPr lang="en-US" sz="2100" dirty="0" err="1" smtClean="0">
                <a:solidFill>
                  <a:srgbClr val="003300"/>
                </a:solidFill>
              </a:rPr>
              <a:t>và</a:t>
            </a:r>
            <a:r>
              <a:rPr lang="en-US" sz="2100" dirty="0" smtClean="0">
                <a:solidFill>
                  <a:srgbClr val="003300"/>
                </a:solidFill>
              </a:rPr>
              <a:t> </a:t>
            </a:r>
            <a:r>
              <a:rPr lang="en-US" sz="2100" dirty="0" err="1" smtClean="0">
                <a:solidFill>
                  <a:srgbClr val="003300"/>
                </a:solidFill>
              </a:rPr>
              <a:t>diện</a:t>
            </a:r>
            <a:r>
              <a:rPr lang="en-US" sz="2100" dirty="0" smtClean="0">
                <a:solidFill>
                  <a:srgbClr val="003300"/>
                </a:solidFill>
              </a:rPr>
              <a:t> </a:t>
            </a:r>
            <a:r>
              <a:rPr lang="en-US" sz="2100" dirty="0" err="1" smtClean="0">
                <a:solidFill>
                  <a:srgbClr val="003300"/>
                </a:solidFill>
              </a:rPr>
              <a:t>tích</a:t>
            </a:r>
            <a:r>
              <a:rPr lang="en-US" sz="2100" dirty="0" smtClean="0">
                <a:solidFill>
                  <a:srgbClr val="003300"/>
                </a:solidFill>
              </a:rPr>
              <a:t>.</a:t>
            </a:r>
            <a:endParaRPr lang="en-US" sz="2100" dirty="0">
              <a:solidFill>
                <a:srgbClr val="003300"/>
              </a:solidFill>
            </a:endParaRPr>
          </a:p>
          <a:p>
            <a:pPr marL="800100" lvl="1" indent="-342900" algn="just">
              <a:lnSpc>
                <a:spcPct val="120000"/>
              </a:lnSpc>
              <a:spcBef>
                <a:spcPct val="30000"/>
              </a:spcBef>
              <a:buClr>
                <a:srgbClr val="660033"/>
              </a:buClr>
              <a:buSzPct val="85000"/>
              <a:buFont typeface="Wingdings" pitchFamily="2" charset="2"/>
              <a:buChar char="v"/>
            </a:pPr>
            <a:r>
              <a:rPr lang="en-US" sz="2100" dirty="0" err="1" smtClean="0">
                <a:solidFill>
                  <a:srgbClr val="003300"/>
                </a:solidFill>
              </a:rPr>
              <a:t>Cài</a:t>
            </a:r>
            <a:r>
              <a:rPr lang="en-US" sz="2100" dirty="0" smtClean="0">
                <a:solidFill>
                  <a:srgbClr val="003300"/>
                </a:solidFill>
              </a:rPr>
              <a:t> </a:t>
            </a:r>
            <a:r>
              <a:rPr lang="en-US" sz="2100" dirty="0" err="1">
                <a:solidFill>
                  <a:srgbClr val="003300"/>
                </a:solidFill>
              </a:rPr>
              <a:t>đặt</a:t>
            </a:r>
            <a:r>
              <a:rPr lang="en-US" sz="2100" dirty="0">
                <a:solidFill>
                  <a:srgbClr val="003300"/>
                </a:solidFill>
              </a:rPr>
              <a:t> </a:t>
            </a:r>
            <a:r>
              <a:rPr lang="en-US" sz="2100" dirty="0" err="1">
                <a:solidFill>
                  <a:srgbClr val="003300"/>
                </a:solidFill>
              </a:rPr>
              <a:t>hàm</a:t>
            </a:r>
            <a:r>
              <a:rPr lang="en-US" sz="2100" dirty="0">
                <a:solidFill>
                  <a:srgbClr val="003300"/>
                </a:solidFill>
              </a:rPr>
              <a:t> main() </a:t>
            </a:r>
            <a:r>
              <a:rPr lang="en-US" sz="2100" dirty="0" err="1">
                <a:solidFill>
                  <a:srgbClr val="003300"/>
                </a:solidFill>
              </a:rPr>
              <a:t>thực</a:t>
            </a:r>
            <a:r>
              <a:rPr lang="en-US" sz="2100" dirty="0">
                <a:solidFill>
                  <a:srgbClr val="003300"/>
                </a:solidFill>
              </a:rPr>
              <a:t> </a:t>
            </a:r>
            <a:r>
              <a:rPr lang="en-US" sz="2100" dirty="0" err="1">
                <a:solidFill>
                  <a:srgbClr val="003300"/>
                </a:solidFill>
              </a:rPr>
              <a:t>hiện</a:t>
            </a:r>
            <a:r>
              <a:rPr lang="en-US" sz="2100" dirty="0">
                <a:solidFill>
                  <a:srgbClr val="003300"/>
                </a:solidFill>
              </a:rPr>
              <a:t> </a:t>
            </a:r>
            <a:r>
              <a:rPr lang="en-US" sz="2100" dirty="0" err="1">
                <a:solidFill>
                  <a:srgbClr val="003300"/>
                </a:solidFill>
              </a:rPr>
              <a:t>nhập</a:t>
            </a:r>
            <a:r>
              <a:rPr lang="en-US" sz="2100" dirty="0">
                <a:solidFill>
                  <a:srgbClr val="003300"/>
                </a:solidFill>
              </a:rPr>
              <a:t> </a:t>
            </a:r>
            <a:r>
              <a:rPr lang="en-US" sz="2100" dirty="0" err="1" smtClean="0">
                <a:solidFill>
                  <a:srgbClr val="003300"/>
                </a:solidFill>
              </a:rPr>
              <a:t>chiều</a:t>
            </a:r>
            <a:r>
              <a:rPr lang="en-US" sz="2100" dirty="0" smtClean="0">
                <a:solidFill>
                  <a:srgbClr val="003300"/>
                </a:solidFill>
              </a:rPr>
              <a:t> </a:t>
            </a:r>
            <a:r>
              <a:rPr lang="en-US" sz="2100" dirty="0" err="1" smtClean="0">
                <a:solidFill>
                  <a:srgbClr val="003300"/>
                </a:solidFill>
              </a:rPr>
              <a:t>dài</a:t>
            </a:r>
            <a:r>
              <a:rPr lang="en-US" sz="2100" dirty="0" smtClean="0">
                <a:solidFill>
                  <a:srgbClr val="003300"/>
                </a:solidFill>
              </a:rPr>
              <a:t> </a:t>
            </a:r>
            <a:r>
              <a:rPr lang="en-US" sz="2100" dirty="0" err="1" smtClean="0">
                <a:solidFill>
                  <a:srgbClr val="003300"/>
                </a:solidFill>
              </a:rPr>
              <a:t>chiều</a:t>
            </a:r>
            <a:r>
              <a:rPr lang="en-US" sz="2100" dirty="0" smtClean="0">
                <a:solidFill>
                  <a:srgbClr val="003300"/>
                </a:solidFill>
              </a:rPr>
              <a:t> </a:t>
            </a:r>
            <a:r>
              <a:rPr lang="en-US" sz="2100" dirty="0" err="1" smtClean="0">
                <a:solidFill>
                  <a:srgbClr val="003300"/>
                </a:solidFill>
              </a:rPr>
              <a:t>rộng</a:t>
            </a:r>
            <a:r>
              <a:rPr lang="en-US" sz="2100" dirty="0" smtClean="0">
                <a:solidFill>
                  <a:srgbClr val="003300"/>
                </a:solidFill>
              </a:rPr>
              <a:t> </a:t>
            </a:r>
            <a:r>
              <a:rPr lang="en-US" sz="2100" dirty="0" err="1">
                <a:solidFill>
                  <a:srgbClr val="003300"/>
                </a:solidFill>
              </a:rPr>
              <a:t>của</a:t>
            </a:r>
            <a:r>
              <a:rPr lang="en-US" sz="2100" dirty="0">
                <a:solidFill>
                  <a:srgbClr val="003300"/>
                </a:solidFill>
              </a:rPr>
              <a:t> </a:t>
            </a:r>
            <a:r>
              <a:rPr lang="en-US" sz="2100" dirty="0" err="1">
                <a:solidFill>
                  <a:srgbClr val="003300"/>
                </a:solidFill>
              </a:rPr>
              <a:t>một</a:t>
            </a:r>
            <a:r>
              <a:rPr lang="en-US" sz="2100" dirty="0">
                <a:solidFill>
                  <a:srgbClr val="003300"/>
                </a:solidFill>
              </a:rPr>
              <a:t> </a:t>
            </a:r>
            <a:r>
              <a:rPr lang="en-US" sz="2100" dirty="0" err="1" smtClean="0">
                <a:solidFill>
                  <a:srgbClr val="003300"/>
                </a:solidFill>
              </a:rPr>
              <a:t>hình</a:t>
            </a:r>
            <a:r>
              <a:rPr lang="en-US" sz="2100" dirty="0" smtClean="0">
                <a:solidFill>
                  <a:srgbClr val="003300"/>
                </a:solidFill>
              </a:rPr>
              <a:t> </a:t>
            </a:r>
            <a:r>
              <a:rPr lang="en-US" sz="2100" dirty="0" err="1" smtClean="0">
                <a:solidFill>
                  <a:srgbClr val="003300"/>
                </a:solidFill>
              </a:rPr>
              <a:t>chữ</a:t>
            </a:r>
            <a:r>
              <a:rPr lang="en-US" sz="2100" dirty="0" smtClean="0">
                <a:solidFill>
                  <a:srgbClr val="003300"/>
                </a:solidFill>
              </a:rPr>
              <a:t>, </a:t>
            </a:r>
            <a:r>
              <a:rPr lang="en-US" sz="2100" dirty="0" err="1">
                <a:solidFill>
                  <a:srgbClr val="003300"/>
                </a:solidFill>
              </a:rPr>
              <a:t>tính</a:t>
            </a:r>
            <a:r>
              <a:rPr lang="en-US" sz="2100" dirty="0">
                <a:solidFill>
                  <a:srgbClr val="003300"/>
                </a:solidFill>
              </a:rPr>
              <a:t> </a:t>
            </a:r>
            <a:r>
              <a:rPr lang="en-US" sz="2100" dirty="0" err="1">
                <a:solidFill>
                  <a:srgbClr val="003300"/>
                </a:solidFill>
              </a:rPr>
              <a:t>và</a:t>
            </a:r>
            <a:r>
              <a:rPr lang="en-US" sz="2100" dirty="0">
                <a:solidFill>
                  <a:srgbClr val="003300"/>
                </a:solidFill>
              </a:rPr>
              <a:t> in </a:t>
            </a:r>
            <a:r>
              <a:rPr lang="en-US" sz="2100" dirty="0" err="1">
                <a:solidFill>
                  <a:srgbClr val="003300"/>
                </a:solidFill>
              </a:rPr>
              <a:t>ra</a:t>
            </a:r>
            <a:r>
              <a:rPr lang="en-US" sz="2100" dirty="0">
                <a:solidFill>
                  <a:srgbClr val="003300"/>
                </a:solidFill>
              </a:rPr>
              <a:t> </a:t>
            </a:r>
            <a:r>
              <a:rPr lang="en-US" sz="2100" dirty="0" err="1">
                <a:solidFill>
                  <a:srgbClr val="003300"/>
                </a:solidFill>
              </a:rPr>
              <a:t>màn</a:t>
            </a:r>
            <a:r>
              <a:rPr lang="en-US" sz="2100" dirty="0">
                <a:solidFill>
                  <a:srgbClr val="003300"/>
                </a:solidFill>
              </a:rPr>
              <a:t> </a:t>
            </a:r>
            <a:r>
              <a:rPr lang="en-US" sz="2100" dirty="0" err="1">
                <a:solidFill>
                  <a:srgbClr val="003300"/>
                </a:solidFill>
              </a:rPr>
              <a:t>hình</a:t>
            </a:r>
            <a:r>
              <a:rPr lang="en-US" sz="2100" dirty="0">
                <a:solidFill>
                  <a:srgbClr val="003300"/>
                </a:solidFill>
              </a:rPr>
              <a:t> </a:t>
            </a:r>
            <a:r>
              <a:rPr lang="en-US" sz="2100" dirty="0" err="1" smtClean="0">
                <a:solidFill>
                  <a:srgbClr val="003300"/>
                </a:solidFill>
              </a:rPr>
              <a:t>chu</a:t>
            </a:r>
            <a:r>
              <a:rPr lang="en-US" sz="2100" dirty="0" smtClean="0">
                <a:solidFill>
                  <a:srgbClr val="003300"/>
                </a:solidFill>
              </a:rPr>
              <a:t> vi, </a:t>
            </a:r>
            <a:r>
              <a:rPr lang="en-US" sz="2100" dirty="0" err="1" smtClean="0">
                <a:solidFill>
                  <a:srgbClr val="003300"/>
                </a:solidFill>
              </a:rPr>
              <a:t>diện</a:t>
            </a:r>
            <a:r>
              <a:rPr lang="en-US" sz="2100" dirty="0" smtClean="0">
                <a:solidFill>
                  <a:srgbClr val="003300"/>
                </a:solidFill>
              </a:rPr>
              <a:t> </a:t>
            </a:r>
            <a:r>
              <a:rPr lang="en-US" sz="2100" dirty="0" err="1">
                <a:solidFill>
                  <a:srgbClr val="003300"/>
                </a:solidFill>
              </a:rPr>
              <a:t>tích</a:t>
            </a:r>
            <a:r>
              <a:rPr lang="en-US" sz="2100" dirty="0">
                <a:solidFill>
                  <a:srgbClr val="003300"/>
                </a:solidFill>
              </a:rPr>
              <a:t> </a:t>
            </a:r>
            <a:r>
              <a:rPr lang="en-US" sz="2100" dirty="0" err="1" smtClean="0">
                <a:solidFill>
                  <a:srgbClr val="003300"/>
                </a:solidFill>
              </a:rPr>
              <a:t>hình</a:t>
            </a:r>
            <a:r>
              <a:rPr lang="en-US" sz="2100" dirty="0" smtClean="0">
                <a:solidFill>
                  <a:srgbClr val="003300"/>
                </a:solidFill>
              </a:rPr>
              <a:t> </a:t>
            </a:r>
            <a:r>
              <a:rPr lang="en-US" sz="2100" dirty="0" err="1" smtClean="0">
                <a:solidFill>
                  <a:srgbClr val="003300"/>
                </a:solidFill>
              </a:rPr>
              <a:t>chữ</a:t>
            </a:r>
            <a:r>
              <a:rPr lang="en-US" sz="2100" dirty="0" smtClean="0">
                <a:solidFill>
                  <a:srgbClr val="003300"/>
                </a:solidFill>
              </a:rPr>
              <a:t> </a:t>
            </a:r>
            <a:r>
              <a:rPr lang="en-US" sz="2100" dirty="0" err="1" smtClean="0">
                <a:solidFill>
                  <a:srgbClr val="003300"/>
                </a:solidFill>
              </a:rPr>
              <a:t>nhật</a:t>
            </a:r>
            <a:r>
              <a:rPr lang="en-US" sz="2100" dirty="0" smtClean="0">
                <a:solidFill>
                  <a:srgbClr val="003300"/>
                </a:solidFill>
              </a:rPr>
              <a:t>.</a:t>
            </a:r>
            <a:endParaRPr lang="en-US" sz="2100" dirty="0">
              <a:solidFill>
                <a:srgbClr val="003300"/>
              </a:solidFill>
            </a:endParaRPr>
          </a:p>
        </p:txBody>
      </p:sp>
      <p:sp>
        <p:nvSpPr>
          <p:cNvPr id="8"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4.4. Cài đặt ứng dụng kế thừa</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10245"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7" name="Rounded Rectangle 6"/>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68" name="Rectangle 6"/>
          <p:cNvSpPr>
            <a:spLocks noChangeArrowheads="1"/>
          </p:cNvSpPr>
          <p:nvPr/>
        </p:nvSpPr>
        <p:spPr bwMode="auto">
          <a:xfrm>
            <a:off x="381000" y="858838"/>
            <a:ext cx="8229600" cy="5562600"/>
          </a:xfrm>
          <a:prstGeom prst="rect">
            <a:avLst/>
          </a:prstGeom>
          <a:noFill/>
          <a:ln>
            <a:noFill/>
          </a:ln>
          <a:extLst/>
        </p:spPr>
        <p:txBody>
          <a:bodyPr/>
          <a:lstStyle/>
          <a:p>
            <a:pPr marL="457200" indent="-457200" algn="just">
              <a:lnSpc>
                <a:spcPct val="120000"/>
              </a:lnSpc>
              <a:spcBef>
                <a:spcPts val="0"/>
              </a:spcBef>
              <a:spcAft>
                <a:spcPts val="600"/>
              </a:spcAft>
              <a:buClr>
                <a:srgbClr val="FF0000"/>
              </a:buClr>
              <a:buSzPct val="90000"/>
              <a:buFont typeface="+mj-lt"/>
              <a:buAutoNum type="arabicParenR" startAt="2"/>
              <a:defRPr/>
            </a:pPr>
            <a:r>
              <a:rPr lang="en-US" sz="2200">
                <a:solidFill>
                  <a:srgbClr val="000099"/>
                </a:solidFill>
                <a:latin typeface="Arial" pitchFamily="34" charset="0"/>
                <a:cs typeface="Arial" pitchFamily="34" charset="0"/>
              </a:rPr>
              <a:t>Cài đặt chương trình thực hiện các yêu cầu:</a:t>
            </a:r>
          </a:p>
          <a:p>
            <a:pPr marL="640080" lvl="1" indent="-274320" algn="just">
              <a:lnSpc>
                <a:spcPct val="120000"/>
              </a:lnSpc>
              <a:spcBef>
                <a:spcPts val="0"/>
              </a:spcBef>
              <a:spcAft>
                <a:spcPts val="600"/>
              </a:spcAft>
              <a:buClr>
                <a:srgbClr val="660033"/>
              </a:buClr>
              <a:buSzPct val="85000"/>
              <a:buFont typeface="Wingdings" pitchFamily="2" charset="2"/>
              <a:buChar char="v"/>
              <a:defRPr/>
            </a:pPr>
            <a:r>
              <a:rPr lang="en-US" sz="2000">
                <a:solidFill>
                  <a:srgbClr val="003300"/>
                </a:solidFill>
                <a:latin typeface="Arial" pitchFamily="34" charset="0"/>
                <a:cs typeface="Arial" pitchFamily="34" charset="0"/>
              </a:rPr>
              <a:t>Cài đặt lớp SanPham (sản phẩm) gồm các thuộc tính: Mã sản phẩm, tên sản phẩm, ngày sản xuất, trọng lượng, màu sắc và các phương thức cần thiết.</a:t>
            </a:r>
          </a:p>
          <a:p>
            <a:pPr marL="640080" lvl="1" indent="-274320" algn="just">
              <a:lnSpc>
                <a:spcPct val="120000"/>
              </a:lnSpc>
              <a:spcBef>
                <a:spcPts val="0"/>
              </a:spcBef>
              <a:spcAft>
                <a:spcPts val="600"/>
              </a:spcAft>
              <a:buClr>
                <a:srgbClr val="660033"/>
              </a:buClr>
              <a:buSzPct val="85000"/>
              <a:buFont typeface="Wingdings" pitchFamily="2" charset="2"/>
              <a:buChar char="v"/>
              <a:defRPr/>
            </a:pPr>
            <a:r>
              <a:rPr lang="en-US" sz="2000">
                <a:solidFill>
                  <a:srgbClr val="003300"/>
                </a:solidFill>
                <a:latin typeface="Arial" pitchFamily="34" charset="0"/>
                <a:cs typeface="Arial" pitchFamily="34" charset="0"/>
              </a:rPr>
              <a:t>Cài đặt lớp HangDienTu (hàng điện tử) kế thừa lớp sản phẩm và có thêm các thuộc tính: Công suất, Dòng điện sử dụng (1 hay 2 chiều) và các phương thức:</a:t>
            </a:r>
          </a:p>
          <a:p>
            <a:pPr marL="1144587" lvl="2" indent="-342900" algn="just">
              <a:lnSpc>
                <a:spcPct val="120000"/>
              </a:lnSpc>
              <a:spcBef>
                <a:spcPts val="0"/>
              </a:spcBef>
              <a:spcAft>
                <a:spcPts val="600"/>
              </a:spcAft>
              <a:buClr>
                <a:srgbClr val="003300"/>
              </a:buClr>
              <a:buSzPct val="85000"/>
              <a:buFont typeface="Wingdings" pitchFamily="2" charset="2"/>
              <a:buChar char="§"/>
              <a:defRPr/>
            </a:pPr>
            <a:r>
              <a:rPr lang="en-US" sz="2000">
                <a:solidFill>
                  <a:srgbClr val="660033"/>
                </a:solidFill>
                <a:latin typeface="Arial" pitchFamily="34" charset="0"/>
                <a:cs typeface="Arial" pitchFamily="34" charset="0"/>
              </a:rPr>
              <a:t>nhap(): nhập các thông tin của hàng điện tử.</a:t>
            </a:r>
          </a:p>
          <a:p>
            <a:pPr marL="1144587" lvl="2" indent="-342900" algn="just">
              <a:lnSpc>
                <a:spcPct val="120000"/>
              </a:lnSpc>
              <a:spcBef>
                <a:spcPts val="0"/>
              </a:spcBef>
              <a:spcAft>
                <a:spcPts val="600"/>
              </a:spcAft>
              <a:buClr>
                <a:srgbClr val="003300"/>
              </a:buClr>
              <a:buSzPct val="85000"/>
              <a:buFont typeface="Wingdings" pitchFamily="2" charset="2"/>
              <a:buChar char="§"/>
              <a:defRPr/>
            </a:pPr>
            <a:r>
              <a:rPr lang="en-US" sz="2000">
                <a:solidFill>
                  <a:srgbClr val="660033"/>
                </a:solidFill>
                <a:latin typeface="Arial" pitchFamily="34" charset="0"/>
                <a:cs typeface="Arial" pitchFamily="34" charset="0"/>
              </a:rPr>
              <a:t>xuat(): xuất các thông tin lên màn hình.</a:t>
            </a:r>
          </a:p>
          <a:p>
            <a:pPr marL="640080" lvl="1" indent="-274320" algn="just">
              <a:lnSpc>
                <a:spcPct val="120000"/>
              </a:lnSpc>
              <a:spcBef>
                <a:spcPts val="0"/>
              </a:spcBef>
              <a:spcAft>
                <a:spcPts val="600"/>
              </a:spcAft>
              <a:buClr>
                <a:srgbClr val="660033"/>
              </a:buClr>
              <a:buSzPct val="85000"/>
              <a:buFont typeface="Wingdings" pitchFamily="2" charset="2"/>
              <a:buChar char="v"/>
              <a:defRPr/>
            </a:pPr>
            <a:r>
              <a:rPr lang="en-US" sz="2000">
                <a:solidFill>
                  <a:srgbClr val="003300"/>
                </a:solidFill>
                <a:latin typeface="Arial" pitchFamily="34" charset="0"/>
                <a:cs typeface="Arial" pitchFamily="34" charset="0"/>
              </a:rPr>
              <a:t>Cài đặt các chức năng:</a:t>
            </a:r>
          </a:p>
          <a:p>
            <a:pPr marL="1143000" lvl="2" indent="-342900" algn="just">
              <a:lnSpc>
                <a:spcPct val="120000"/>
              </a:lnSpc>
              <a:spcBef>
                <a:spcPts val="0"/>
              </a:spcBef>
              <a:spcAft>
                <a:spcPts val="600"/>
              </a:spcAft>
              <a:buClr>
                <a:srgbClr val="003300"/>
              </a:buClr>
              <a:buSzPct val="85000"/>
              <a:buFont typeface="Wingdings" pitchFamily="2" charset="2"/>
              <a:buChar char="§"/>
              <a:defRPr/>
            </a:pPr>
            <a:r>
              <a:rPr lang="en-US" sz="2000">
                <a:solidFill>
                  <a:srgbClr val="660033"/>
                </a:solidFill>
                <a:latin typeface="Arial" pitchFamily="34" charset="0"/>
                <a:cs typeface="Arial" pitchFamily="34" charset="0"/>
              </a:rPr>
              <a:t>Nhập vào một danh sách n hàng điện tử.</a:t>
            </a:r>
          </a:p>
          <a:p>
            <a:pPr marL="1143000" lvl="2" indent="-342900" algn="just">
              <a:lnSpc>
                <a:spcPct val="120000"/>
              </a:lnSpc>
              <a:spcBef>
                <a:spcPts val="0"/>
              </a:spcBef>
              <a:spcAft>
                <a:spcPts val="600"/>
              </a:spcAft>
              <a:buClr>
                <a:srgbClr val="003300"/>
              </a:buClr>
              <a:buSzPct val="85000"/>
              <a:buFont typeface="Wingdings" pitchFamily="2" charset="2"/>
              <a:buChar char="§"/>
              <a:defRPr/>
            </a:pPr>
            <a:r>
              <a:rPr lang="en-US" sz="2000">
                <a:solidFill>
                  <a:srgbClr val="660033"/>
                </a:solidFill>
                <a:latin typeface="Arial" pitchFamily="34" charset="0"/>
                <a:cs typeface="Arial" pitchFamily="34" charset="0"/>
              </a:rPr>
              <a:t>In danh sách của các hàng điện tử lên màn hình.</a:t>
            </a:r>
          </a:p>
          <a:p>
            <a:pPr marL="1143000" lvl="2" indent="-342900" algn="just">
              <a:lnSpc>
                <a:spcPct val="120000"/>
              </a:lnSpc>
              <a:spcBef>
                <a:spcPts val="0"/>
              </a:spcBef>
              <a:spcAft>
                <a:spcPts val="600"/>
              </a:spcAft>
              <a:buClr>
                <a:srgbClr val="003300"/>
              </a:buClr>
              <a:buSzPct val="85000"/>
              <a:buFont typeface="Wingdings" pitchFamily="2" charset="2"/>
              <a:buChar char="§"/>
              <a:defRPr/>
            </a:pPr>
            <a:r>
              <a:rPr lang="en-US" sz="2000">
                <a:solidFill>
                  <a:srgbClr val="660033"/>
                </a:solidFill>
                <a:latin typeface="Arial" pitchFamily="34" charset="0"/>
                <a:cs typeface="Arial" pitchFamily="34" charset="0"/>
              </a:rPr>
              <a:t>In ra màn hình các Mặt hàng có trọng lượng thấp nhất.</a:t>
            </a:r>
          </a:p>
        </p:txBody>
      </p:sp>
      <p:sp>
        <p:nvSpPr>
          <p:cNvPr id="8"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Cài đặt ứng dụng kế thừa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11269"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7" name="Rounded Rectangle 6"/>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91" name="Rectangle 6"/>
          <p:cNvSpPr>
            <a:spLocks noChangeArrowheads="1"/>
          </p:cNvSpPr>
          <p:nvPr/>
        </p:nvSpPr>
        <p:spPr bwMode="auto">
          <a:xfrm>
            <a:off x="533400" y="8382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30000"/>
              </a:lnSpc>
              <a:spcAft>
                <a:spcPts val="600"/>
              </a:spcAft>
              <a:buClr>
                <a:srgbClr val="000099"/>
              </a:buClr>
              <a:buSzPct val="86000"/>
              <a:buFont typeface="Wingdings" pitchFamily="2" charset="2"/>
              <a:buChar char="v"/>
            </a:pPr>
            <a:r>
              <a:rPr lang="en-US" sz="2300">
                <a:solidFill>
                  <a:srgbClr val="000099"/>
                </a:solidFill>
              </a:rPr>
              <a:t>Các phương thức khởi tạo không được kế thừa.</a:t>
            </a:r>
          </a:p>
          <a:p>
            <a:pPr marL="342900" indent="-342900" algn="just">
              <a:lnSpc>
                <a:spcPct val="130000"/>
              </a:lnSpc>
              <a:spcAft>
                <a:spcPts val="600"/>
              </a:spcAft>
              <a:buClr>
                <a:srgbClr val="000099"/>
              </a:buClr>
              <a:buSzPct val="86000"/>
              <a:buFont typeface="Wingdings" pitchFamily="2" charset="2"/>
              <a:buChar char="v"/>
            </a:pPr>
            <a:r>
              <a:rPr lang="en-US" sz="2300">
                <a:solidFill>
                  <a:srgbClr val="000099"/>
                </a:solidFill>
              </a:rPr>
              <a:t>Thứ tự gọi phương thức khởi tạo trong hệ thống kế thừa:</a:t>
            </a:r>
          </a:p>
          <a:p>
            <a:pPr marL="639763" lvl="1" indent="-273050" algn="just">
              <a:lnSpc>
                <a:spcPct val="130000"/>
              </a:lnSpc>
              <a:spcAft>
                <a:spcPts val="600"/>
              </a:spcAft>
              <a:buClr>
                <a:srgbClr val="660033"/>
              </a:buClr>
              <a:buSzPct val="85000"/>
              <a:buFont typeface="Wingdings" pitchFamily="2" charset="2"/>
              <a:buChar char="§"/>
            </a:pPr>
            <a:r>
              <a:rPr lang="en-US" sz="2100">
                <a:solidFill>
                  <a:srgbClr val="003300"/>
                </a:solidFill>
              </a:rPr>
              <a:t>Giả sử lớp B kế thừa lớp A, lớp C kế thừa lớp B và mỗi lớp A, B, C đều có các phương thức khởi tạo là A(), B(), C().</a:t>
            </a:r>
          </a:p>
          <a:p>
            <a:pPr marL="639763" lvl="1" indent="-273050" algn="just">
              <a:lnSpc>
                <a:spcPct val="130000"/>
              </a:lnSpc>
              <a:spcAft>
                <a:spcPts val="600"/>
              </a:spcAft>
              <a:buClr>
                <a:srgbClr val="660033"/>
              </a:buClr>
              <a:buSzPct val="85000"/>
              <a:buFont typeface="Wingdings" pitchFamily="2" charset="2"/>
              <a:buChar char="§"/>
            </a:pPr>
            <a:r>
              <a:rPr lang="en-US" sz="2100">
                <a:solidFill>
                  <a:srgbClr val="003300"/>
                </a:solidFill>
              </a:rPr>
              <a:t>Khi khai báo một đối tượng lớp C thì chương trình sẽ tạo ra một đối tượng lớp B để đối tượng lớp C kế thừa, một đối tượng lớp A để đối tượng lớp B kế thừa.</a:t>
            </a:r>
          </a:p>
          <a:p>
            <a:pPr marL="639763" lvl="1" indent="-273050" algn="just">
              <a:lnSpc>
                <a:spcPct val="130000"/>
              </a:lnSpc>
              <a:spcAft>
                <a:spcPts val="600"/>
              </a:spcAft>
              <a:buClr>
                <a:srgbClr val="660033"/>
              </a:buClr>
              <a:buSzPct val="85000"/>
              <a:buFont typeface="Wingdings" pitchFamily="2" charset="2"/>
              <a:buChar char="§"/>
            </a:pPr>
            <a:r>
              <a:rPr lang="en-US" sz="2100">
                <a:solidFill>
                  <a:srgbClr val="003300"/>
                </a:solidFill>
              </a:rPr>
              <a:t>Khi đó thứ tự sẽ là A() được gọi để tạo đối tượng lớp A, B() được gọi để tạo đối tượng lớp B, và C() được gọi để tạo đối tượng lớp C.</a:t>
            </a:r>
          </a:p>
        </p:txBody>
      </p:sp>
      <p:sp>
        <p:nvSpPr>
          <p:cNvPr id="8"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4.5. Phương thức khởi tạo và sự kế thừa</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12293"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635" name="Rectangle 3"/>
          <p:cNvSpPr>
            <a:spLocks noGrp="1" noChangeArrowheads="1"/>
          </p:cNvSpPr>
          <p:nvPr>
            <p:ph idx="1"/>
          </p:nvPr>
        </p:nvSpPr>
        <p:spPr>
          <a:xfrm>
            <a:off x="457200" y="990600"/>
            <a:ext cx="8229600" cy="5029200"/>
          </a:xfrm>
        </p:spPr>
        <p:txBody>
          <a:bodyPr rtlCol="0">
            <a:normAutofit lnSpcReduction="10000"/>
          </a:bodyPr>
          <a:lstStyle/>
          <a:p>
            <a:pPr algn="just" eaLnBrk="1" fontAlgn="auto" hangingPunct="1">
              <a:lnSpc>
                <a:spcPct val="140000"/>
              </a:lnSpc>
              <a:spcBef>
                <a:spcPts val="0"/>
              </a:spcBef>
              <a:spcAft>
                <a:spcPts val="600"/>
              </a:spcAft>
              <a:buClr>
                <a:srgbClr val="000099"/>
              </a:buClr>
              <a:buSzPct val="85000"/>
              <a:buFont typeface="Wingdings" pitchFamily="2" charset="2"/>
              <a:buChar char="v"/>
              <a:defRPr/>
            </a:pPr>
            <a:r>
              <a:rPr lang="en-US" sz="2200" b="1" dirty="0" err="1" smtClean="0">
                <a:solidFill>
                  <a:srgbClr val="000099"/>
                </a:solidFill>
                <a:latin typeface="Arial" pitchFamily="34" charset="0"/>
                <a:cs typeface="Arial" pitchFamily="34" charset="0"/>
              </a:rPr>
              <a:t>Giả</a:t>
            </a:r>
            <a:r>
              <a:rPr lang="en-US" sz="2200" b="1" dirty="0" smtClean="0">
                <a:solidFill>
                  <a:srgbClr val="000099"/>
                </a:solidFill>
                <a:latin typeface="Arial" pitchFamily="34" charset="0"/>
                <a:cs typeface="Arial" pitchFamily="34" charset="0"/>
              </a:rPr>
              <a:t> </a:t>
            </a:r>
            <a:r>
              <a:rPr lang="en-US" sz="2200" b="1" dirty="0" err="1" smtClean="0">
                <a:solidFill>
                  <a:srgbClr val="000099"/>
                </a:solidFill>
                <a:latin typeface="Arial" pitchFamily="34" charset="0"/>
                <a:cs typeface="Arial" pitchFamily="34" charset="0"/>
              </a:rPr>
              <a:t>sử</a:t>
            </a:r>
            <a:r>
              <a:rPr lang="en-US" sz="2200" b="1" dirty="0" smtClean="0">
                <a:solidFill>
                  <a:srgbClr val="000099"/>
                </a:solidFill>
                <a:latin typeface="Arial" pitchFamily="34" charset="0"/>
                <a:cs typeface="Arial" pitchFamily="34" charset="0"/>
              </a:rPr>
              <a:t> </a:t>
            </a:r>
            <a:r>
              <a:rPr lang="en-US" sz="2200" b="1" dirty="0" err="1" smtClean="0">
                <a:solidFill>
                  <a:srgbClr val="000099"/>
                </a:solidFill>
                <a:latin typeface="Arial" pitchFamily="34" charset="0"/>
                <a:cs typeface="Arial" pitchFamily="34" charset="0"/>
              </a:rPr>
              <a:t>có</a:t>
            </a:r>
            <a:r>
              <a:rPr lang="en-US" sz="2200" b="1" dirty="0" smtClean="0">
                <a:solidFill>
                  <a:srgbClr val="000099"/>
                </a:solidFill>
                <a:latin typeface="Arial" pitchFamily="34" charset="0"/>
                <a:cs typeface="Arial" pitchFamily="34" charset="0"/>
              </a:rPr>
              <a:t> </a:t>
            </a:r>
            <a:r>
              <a:rPr lang="en-US" sz="2200" b="1" dirty="0" err="1" smtClean="0">
                <a:solidFill>
                  <a:srgbClr val="000099"/>
                </a:solidFill>
                <a:latin typeface="Arial" pitchFamily="34" charset="0"/>
                <a:cs typeface="Arial" pitchFamily="34" charset="0"/>
              </a:rPr>
              <a:t>lớp</a:t>
            </a:r>
            <a:r>
              <a:rPr lang="en-US" sz="2200" b="1" dirty="0" smtClean="0">
                <a:solidFill>
                  <a:srgbClr val="000099"/>
                </a:solidFill>
                <a:latin typeface="Arial" pitchFamily="34" charset="0"/>
                <a:cs typeface="Arial" pitchFamily="34" charset="0"/>
              </a:rPr>
              <a:t> A </a:t>
            </a:r>
            <a:r>
              <a:rPr lang="en-US" sz="2200" b="1" dirty="0" err="1" smtClean="0">
                <a:solidFill>
                  <a:srgbClr val="000099"/>
                </a:solidFill>
                <a:latin typeface="Arial" pitchFamily="34" charset="0"/>
                <a:cs typeface="Arial" pitchFamily="34" charset="0"/>
              </a:rPr>
              <a:t>như</a:t>
            </a:r>
            <a:r>
              <a:rPr lang="en-US" sz="2200" b="1" dirty="0" smtClean="0">
                <a:solidFill>
                  <a:srgbClr val="000099"/>
                </a:solidFill>
                <a:latin typeface="Arial" pitchFamily="34" charset="0"/>
                <a:cs typeface="Arial" pitchFamily="34" charset="0"/>
              </a:rPr>
              <a:t> </a:t>
            </a:r>
            <a:r>
              <a:rPr lang="en-US" sz="2200" b="1" dirty="0" err="1" smtClean="0">
                <a:solidFill>
                  <a:srgbClr val="000099"/>
                </a:solidFill>
                <a:latin typeface="Arial" pitchFamily="34" charset="0"/>
                <a:cs typeface="Arial" pitchFamily="34" charset="0"/>
              </a:rPr>
              <a:t>sau</a:t>
            </a:r>
            <a:r>
              <a:rPr lang="en-US" sz="2200" b="1" dirty="0" smtClean="0">
                <a:solidFill>
                  <a:srgbClr val="000099"/>
                </a:solidFill>
                <a:latin typeface="Arial" pitchFamily="34" charset="0"/>
                <a:cs typeface="Arial" pitchFamily="34" charset="0"/>
              </a:rPr>
              <a:t>:</a:t>
            </a:r>
          </a:p>
          <a:p>
            <a:pPr algn="just" eaLnBrk="1" fontAlgn="auto" hangingPunct="1">
              <a:lnSpc>
                <a:spcPct val="110000"/>
              </a:lnSpc>
              <a:spcBef>
                <a:spcPts val="300"/>
              </a:spcBef>
              <a:spcAft>
                <a:spcPts val="0"/>
              </a:spcAft>
              <a:buFont typeface="Wingdings" pitchFamily="2" charset="2"/>
              <a:buNone/>
              <a:defRPr/>
            </a:pPr>
            <a:r>
              <a:rPr lang="en-US" sz="2400" b="1" dirty="0" smtClean="0">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class</a:t>
            </a:r>
            <a:r>
              <a:rPr lang="en-US" sz="2400" b="1" dirty="0" smtClean="0">
                <a:solidFill>
                  <a:srgbClr val="000099"/>
                </a:solidFill>
                <a:latin typeface="Courier New" pitchFamily="49" charset="0"/>
                <a:cs typeface="Courier New" pitchFamily="49" charset="0"/>
              </a:rPr>
              <a:t> A {</a:t>
            </a:r>
          </a:p>
          <a:p>
            <a:pPr algn="just" eaLnBrk="1" fontAlgn="auto" hangingPunct="1">
              <a:lnSpc>
                <a:spcPct val="110000"/>
              </a:lnSpc>
              <a:spcBef>
                <a:spcPts val="300"/>
              </a:spcBef>
              <a:spcAft>
                <a:spcPts val="0"/>
              </a:spcAft>
              <a:buFont typeface="Wingdings" pitchFamily="2" charset="2"/>
              <a:buNone/>
              <a:defRPr/>
            </a:pPr>
            <a:r>
              <a:rPr lang="en-US" sz="2400" b="1" dirty="0" smtClean="0">
                <a:solidFill>
                  <a:srgbClr val="000099"/>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protected: </a:t>
            </a:r>
          </a:p>
          <a:p>
            <a:pPr algn="just" eaLnBrk="1" fontAlgn="auto" hangingPunct="1">
              <a:lnSpc>
                <a:spcPct val="110000"/>
              </a:lnSpc>
              <a:spcBef>
                <a:spcPts val="300"/>
              </a:spcBef>
              <a:spcAft>
                <a:spcPts val="0"/>
              </a:spcAft>
              <a:buFont typeface="Wingdings" pitchFamily="2" charset="2"/>
              <a:buNone/>
              <a:defRPr/>
            </a:pPr>
            <a:r>
              <a:rPr lang="en-US" sz="2400" b="1" dirty="0" smtClean="0">
                <a:solidFill>
                  <a:srgbClr val="000099"/>
                </a:solidFill>
                <a:latin typeface="Courier New" pitchFamily="49" charset="0"/>
                <a:cs typeface="Courier New" pitchFamily="49" charset="0"/>
              </a:rPr>
              <a:t>				</a:t>
            </a:r>
            <a:r>
              <a:rPr lang="en-US" sz="2400" b="1" dirty="0" err="1" smtClean="0">
                <a:solidFill>
                  <a:srgbClr val="FF0000"/>
                </a:solidFill>
                <a:latin typeface="Courier New" pitchFamily="49" charset="0"/>
                <a:cs typeface="Courier New" pitchFamily="49" charset="0"/>
              </a:rPr>
              <a:t>int</a:t>
            </a:r>
            <a:r>
              <a:rPr lang="en-US" sz="2400" b="1" dirty="0" smtClean="0">
                <a:solidFill>
                  <a:srgbClr val="000099"/>
                </a:solidFill>
                <a:latin typeface="Courier New" pitchFamily="49" charset="0"/>
                <a:cs typeface="Courier New" pitchFamily="49" charset="0"/>
              </a:rPr>
              <a:t> a;</a:t>
            </a:r>
          </a:p>
          <a:p>
            <a:pPr algn="just" eaLnBrk="1" fontAlgn="auto" hangingPunct="1">
              <a:lnSpc>
                <a:spcPct val="110000"/>
              </a:lnSpc>
              <a:spcBef>
                <a:spcPts val="300"/>
              </a:spcBef>
              <a:spcAft>
                <a:spcPts val="0"/>
              </a:spcAft>
              <a:buFont typeface="Wingdings" pitchFamily="2" charset="2"/>
              <a:buNone/>
              <a:defRPr/>
            </a:pPr>
            <a:r>
              <a:rPr lang="en-US" sz="2400" b="1" dirty="0" smtClean="0">
                <a:solidFill>
                  <a:srgbClr val="000099"/>
                </a:solidFill>
                <a:latin typeface="Courier New" pitchFamily="49" charset="0"/>
                <a:cs typeface="Courier New" pitchFamily="49" charset="0"/>
              </a:rPr>
              <a:t>			</a:t>
            </a:r>
            <a:r>
              <a:rPr lang="en-US" sz="2400" b="1" dirty="0" smtClean="0">
                <a:solidFill>
                  <a:srgbClr val="FF0000"/>
                </a:solidFill>
                <a:latin typeface="Courier New" pitchFamily="49" charset="0"/>
                <a:cs typeface="Courier New" pitchFamily="49" charset="0"/>
              </a:rPr>
              <a:t>public:</a:t>
            </a:r>
          </a:p>
          <a:p>
            <a:pPr algn="just" eaLnBrk="1" fontAlgn="auto" hangingPunct="1">
              <a:lnSpc>
                <a:spcPct val="110000"/>
              </a:lnSpc>
              <a:spcBef>
                <a:spcPts val="300"/>
              </a:spcBef>
              <a:spcAft>
                <a:spcPts val="0"/>
              </a:spcAft>
              <a:buFont typeface="Wingdings" pitchFamily="2" charset="2"/>
              <a:buNone/>
              <a:defRPr/>
            </a:pPr>
            <a:r>
              <a:rPr lang="en-US" sz="2400" b="1" dirty="0" smtClean="0">
                <a:solidFill>
                  <a:srgbClr val="000099"/>
                </a:solidFill>
                <a:latin typeface="Courier New" pitchFamily="49" charset="0"/>
                <a:cs typeface="Courier New" pitchFamily="49" charset="0"/>
              </a:rPr>
              <a:t>				A(</a:t>
            </a:r>
            <a:r>
              <a:rPr lang="en-US" sz="2400" b="1" dirty="0" err="1" smtClean="0">
                <a:solidFill>
                  <a:srgbClr val="FF0000"/>
                </a:solidFill>
                <a:latin typeface="Courier New" pitchFamily="49" charset="0"/>
                <a:cs typeface="Courier New" pitchFamily="49" charset="0"/>
              </a:rPr>
              <a:t>int</a:t>
            </a:r>
            <a:r>
              <a:rPr lang="en-US" sz="2400" b="1" dirty="0" smtClean="0">
                <a:solidFill>
                  <a:srgbClr val="000099"/>
                </a:solidFill>
                <a:latin typeface="Courier New" pitchFamily="49" charset="0"/>
                <a:cs typeface="Courier New" pitchFamily="49" charset="0"/>
              </a:rPr>
              <a:t> x){ </a:t>
            </a:r>
          </a:p>
          <a:p>
            <a:pPr algn="just" eaLnBrk="1" fontAlgn="auto" hangingPunct="1">
              <a:lnSpc>
                <a:spcPct val="110000"/>
              </a:lnSpc>
              <a:spcBef>
                <a:spcPts val="300"/>
              </a:spcBef>
              <a:spcAft>
                <a:spcPts val="0"/>
              </a:spcAft>
              <a:buFont typeface="Wingdings" pitchFamily="2" charset="2"/>
              <a:buNone/>
              <a:defRPr/>
            </a:pPr>
            <a:r>
              <a:rPr lang="en-US" sz="2400" b="1" dirty="0">
                <a:solidFill>
                  <a:srgbClr val="000099"/>
                </a:solidFill>
                <a:latin typeface="Courier New" pitchFamily="49" charset="0"/>
                <a:cs typeface="Courier New" pitchFamily="49" charset="0"/>
              </a:rPr>
              <a:t>	</a:t>
            </a:r>
            <a:r>
              <a:rPr lang="en-US" sz="2400" b="1" dirty="0" smtClean="0">
                <a:solidFill>
                  <a:srgbClr val="000099"/>
                </a:solidFill>
                <a:latin typeface="Courier New" pitchFamily="49" charset="0"/>
                <a:cs typeface="Courier New" pitchFamily="49" charset="0"/>
              </a:rPr>
              <a:t>				a = x;</a:t>
            </a:r>
          </a:p>
          <a:p>
            <a:pPr algn="just" eaLnBrk="1" fontAlgn="auto" hangingPunct="1">
              <a:lnSpc>
                <a:spcPct val="110000"/>
              </a:lnSpc>
              <a:spcBef>
                <a:spcPts val="300"/>
              </a:spcBef>
              <a:spcAft>
                <a:spcPts val="0"/>
              </a:spcAft>
              <a:buFont typeface="Wingdings" pitchFamily="2" charset="2"/>
              <a:buNone/>
              <a:defRPr/>
            </a:pPr>
            <a:r>
              <a:rPr lang="en-US" sz="2400" b="1" dirty="0" smtClean="0">
                <a:solidFill>
                  <a:srgbClr val="000099"/>
                </a:solidFill>
                <a:latin typeface="Courier New" pitchFamily="49" charset="0"/>
                <a:cs typeface="Courier New" pitchFamily="49" charset="0"/>
              </a:rPr>
              <a:t>				}</a:t>
            </a:r>
          </a:p>
          <a:p>
            <a:pPr algn="just" eaLnBrk="1" fontAlgn="auto" hangingPunct="1">
              <a:lnSpc>
                <a:spcPct val="110000"/>
              </a:lnSpc>
              <a:spcBef>
                <a:spcPts val="300"/>
              </a:spcBef>
              <a:spcAft>
                <a:spcPts val="0"/>
              </a:spcAft>
              <a:buFont typeface="Wingdings" pitchFamily="2" charset="2"/>
              <a:buNone/>
              <a:defRPr/>
            </a:pPr>
            <a:r>
              <a:rPr lang="en-US" sz="2400" b="1" dirty="0" smtClean="0">
                <a:solidFill>
                  <a:srgbClr val="000099"/>
                </a:solidFill>
                <a:latin typeface="Courier New" pitchFamily="49" charset="0"/>
                <a:cs typeface="Courier New" pitchFamily="49" charset="0"/>
              </a:rPr>
              <a:t>		};</a:t>
            </a:r>
          </a:p>
          <a:p>
            <a:pPr algn="just" eaLnBrk="1" fontAlgn="auto" hangingPunct="1">
              <a:lnSpc>
                <a:spcPct val="140000"/>
              </a:lnSpc>
              <a:spcBef>
                <a:spcPts val="600"/>
              </a:spcBef>
              <a:spcAft>
                <a:spcPts val="600"/>
              </a:spcAft>
              <a:buSzPct val="85000"/>
              <a:buFont typeface="Wingdings" pitchFamily="2" charset="2"/>
              <a:buChar char="v"/>
              <a:defRPr/>
            </a:pPr>
            <a:r>
              <a:rPr lang="en-US" sz="2200" b="1" dirty="0" err="1">
                <a:solidFill>
                  <a:srgbClr val="000099"/>
                </a:solidFill>
                <a:latin typeface="Arial" pitchFamily="34" charset="0"/>
                <a:cs typeface="Arial" pitchFamily="34" charset="0"/>
              </a:rPr>
              <a:t>Giả</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sử</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lớp</a:t>
            </a:r>
            <a:r>
              <a:rPr lang="en-US" sz="2200" b="1" dirty="0">
                <a:solidFill>
                  <a:srgbClr val="000099"/>
                </a:solidFill>
                <a:latin typeface="Arial" pitchFamily="34" charset="0"/>
                <a:cs typeface="Arial" pitchFamily="34" charset="0"/>
              </a:rPr>
              <a:t> B </a:t>
            </a:r>
            <a:r>
              <a:rPr lang="en-US" sz="2200" b="1" dirty="0" err="1">
                <a:solidFill>
                  <a:srgbClr val="000099"/>
                </a:solidFill>
                <a:latin typeface="Arial" pitchFamily="34" charset="0"/>
                <a:cs typeface="Arial" pitchFamily="34" charset="0"/>
              </a:rPr>
              <a:t>kế</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thừa</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trực</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tiếp</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từ</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lớp</a:t>
            </a:r>
            <a:r>
              <a:rPr lang="en-US" sz="2200" b="1" dirty="0">
                <a:solidFill>
                  <a:srgbClr val="000099"/>
                </a:solidFill>
                <a:latin typeface="Arial" pitchFamily="34" charset="0"/>
                <a:cs typeface="Arial" pitchFamily="34" charset="0"/>
              </a:rPr>
              <a:t> A </a:t>
            </a:r>
            <a:r>
              <a:rPr lang="en-US" sz="2200" b="1" dirty="0" err="1">
                <a:solidFill>
                  <a:srgbClr val="000099"/>
                </a:solidFill>
                <a:latin typeface="Arial" pitchFamily="34" charset="0"/>
                <a:cs typeface="Arial" pitchFamily="34" charset="0"/>
              </a:rPr>
              <a:t>và</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lớp</a:t>
            </a:r>
            <a:r>
              <a:rPr lang="en-US" sz="2200" b="1" dirty="0">
                <a:solidFill>
                  <a:srgbClr val="000099"/>
                </a:solidFill>
                <a:latin typeface="Arial" pitchFamily="34" charset="0"/>
                <a:cs typeface="Arial" pitchFamily="34" charset="0"/>
              </a:rPr>
              <a:t> B </a:t>
            </a:r>
            <a:r>
              <a:rPr lang="en-US" sz="2200" b="1" dirty="0" err="1">
                <a:solidFill>
                  <a:srgbClr val="000099"/>
                </a:solidFill>
                <a:latin typeface="Arial" pitchFamily="34" charset="0"/>
                <a:cs typeface="Arial" pitchFamily="34" charset="0"/>
              </a:rPr>
              <a:t>cũng</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có</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phương</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thức</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khởi</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tạo</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có</a:t>
            </a:r>
            <a:r>
              <a:rPr lang="en-US" sz="2200" b="1" dirty="0">
                <a:solidFill>
                  <a:srgbClr val="000099"/>
                </a:solidFill>
                <a:latin typeface="Arial" pitchFamily="34" charset="0"/>
                <a:cs typeface="Arial" pitchFamily="34" charset="0"/>
              </a:rPr>
              <a:t> </a:t>
            </a:r>
            <a:r>
              <a:rPr lang="en-US" sz="2200" b="1" dirty="0" err="1">
                <a:solidFill>
                  <a:srgbClr val="000099"/>
                </a:solidFill>
                <a:latin typeface="Arial" pitchFamily="34" charset="0"/>
                <a:cs typeface="Arial" pitchFamily="34" charset="0"/>
              </a:rPr>
              <a:t>đối</a:t>
            </a:r>
            <a:r>
              <a:rPr lang="en-US" sz="2200" b="1" dirty="0">
                <a:solidFill>
                  <a:srgbClr val="000099"/>
                </a:solidFill>
                <a:latin typeface="Arial" pitchFamily="34" charset="0"/>
                <a:cs typeface="Arial" pitchFamily="34" charset="0"/>
              </a:rPr>
              <a:t>.</a:t>
            </a:r>
          </a:p>
        </p:txBody>
      </p:sp>
      <p:sp>
        <p:nvSpPr>
          <p:cNvPr id="7"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Phương thức khởi tạo và sự kế thừa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13317"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128587"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635" name="Rectangle 3"/>
          <p:cNvSpPr>
            <a:spLocks noGrp="1" noChangeArrowheads="1"/>
          </p:cNvSpPr>
          <p:nvPr>
            <p:ph idx="1"/>
          </p:nvPr>
        </p:nvSpPr>
        <p:spPr>
          <a:xfrm>
            <a:off x="457200" y="914400"/>
            <a:ext cx="8229600" cy="5486400"/>
          </a:xfrm>
        </p:spPr>
        <p:txBody>
          <a:bodyPr rtlCol="0">
            <a:normAutofit/>
          </a:bodyPr>
          <a:lstStyle/>
          <a:p>
            <a:pPr algn="just" eaLnBrk="1" fontAlgn="auto" hangingPunct="1">
              <a:lnSpc>
                <a:spcPct val="110000"/>
              </a:lnSpc>
              <a:spcAft>
                <a:spcPts val="0"/>
              </a:spcAft>
              <a:buClr>
                <a:srgbClr val="000099"/>
              </a:buClr>
              <a:buSzPct val="85000"/>
              <a:buFont typeface="Wingdings" pitchFamily="2" charset="2"/>
              <a:buChar char="v"/>
              <a:defRPr/>
            </a:pPr>
            <a:r>
              <a:rPr lang="en-US" sz="2200" b="1" dirty="0" err="1" smtClean="0">
                <a:solidFill>
                  <a:srgbClr val="000099"/>
                </a:solidFill>
                <a:latin typeface="Arial" pitchFamily="34" charset="0"/>
                <a:cs typeface="Arial" pitchFamily="34" charset="0"/>
              </a:rPr>
              <a:t>Vấn</a:t>
            </a:r>
            <a:r>
              <a:rPr lang="en-US" sz="2200" b="1" dirty="0" smtClean="0">
                <a:solidFill>
                  <a:srgbClr val="000099"/>
                </a:solidFill>
                <a:latin typeface="Arial" pitchFamily="34" charset="0"/>
                <a:cs typeface="Arial" pitchFamily="34" charset="0"/>
              </a:rPr>
              <a:t> </a:t>
            </a:r>
            <a:r>
              <a:rPr lang="en-US" sz="2200" b="1" dirty="0" err="1" smtClean="0">
                <a:solidFill>
                  <a:srgbClr val="000099"/>
                </a:solidFill>
                <a:latin typeface="Arial" pitchFamily="34" charset="0"/>
                <a:cs typeface="Arial" pitchFamily="34" charset="0"/>
              </a:rPr>
              <a:t>đề</a:t>
            </a:r>
            <a:r>
              <a:rPr lang="en-US" sz="2200" b="1" dirty="0" smtClean="0">
                <a:solidFill>
                  <a:srgbClr val="000099"/>
                </a:solidFill>
                <a:latin typeface="Arial" pitchFamily="34" charset="0"/>
                <a:cs typeface="Arial" pitchFamily="34" charset="0"/>
              </a:rPr>
              <a:t> </a:t>
            </a:r>
            <a:r>
              <a:rPr lang="en-US" sz="2200" b="1" dirty="0" err="1" smtClean="0">
                <a:solidFill>
                  <a:srgbClr val="000099"/>
                </a:solidFill>
                <a:latin typeface="Arial" pitchFamily="34" charset="0"/>
                <a:cs typeface="Arial" pitchFamily="34" charset="0"/>
              </a:rPr>
              <a:t>nảy</a:t>
            </a:r>
            <a:r>
              <a:rPr lang="en-US" sz="2200" b="1" dirty="0" smtClean="0">
                <a:solidFill>
                  <a:srgbClr val="000099"/>
                </a:solidFill>
                <a:latin typeface="Arial" pitchFamily="34" charset="0"/>
                <a:cs typeface="Arial" pitchFamily="34" charset="0"/>
              </a:rPr>
              <a:t> </a:t>
            </a:r>
            <a:r>
              <a:rPr lang="en-US" sz="2200" b="1" dirty="0" err="1" smtClean="0">
                <a:solidFill>
                  <a:srgbClr val="000099"/>
                </a:solidFill>
                <a:latin typeface="Arial" pitchFamily="34" charset="0"/>
                <a:cs typeface="Arial" pitchFamily="34" charset="0"/>
              </a:rPr>
              <a:t>sinh</a:t>
            </a:r>
            <a:r>
              <a:rPr lang="en-US" sz="2200" b="1" dirty="0" smtClean="0">
                <a:solidFill>
                  <a:srgbClr val="000099"/>
                </a:solidFill>
                <a:latin typeface="Arial" pitchFamily="34" charset="0"/>
                <a:cs typeface="Arial" pitchFamily="34" charset="0"/>
              </a:rPr>
              <a:t>:</a:t>
            </a:r>
          </a:p>
          <a:p>
            <a:pPr lvl="1" algn="just" eaLnBrk="1" fontAlgn="auto" hangingPunct="1">
              <a:lnSpc>
                <a:spcPct val="110000"/>
              </a:lnSpc>
              <a:spcAft>
                <a:spcPts val="0"/>
              </a:spcAft>
              <a:buFont typeface="Arial" pitchFamily="34" charset="0"/>
              <a:buChar char="–"/>
              <a:defRPr/>
            </a:pPr>
            <a:r>
              <a:rPr lang="en-US" sz="2000" b="1" dirty="0" err="1" smtClean="0">
                <a:solidFill>
                  <a:srgbClr val="003300"/>
                </a:solidFill>
                <a:latin typeface="Arial" pitchFamily="34" charset="0"/>
                <a:cs typeface="Arial" pitchFamily="34" charset="0"/>
              </a:rPr>
              <a:t>Khi</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khai</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báo</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ĐT</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lớp</a:t>
            </a:r>
            <a:r>
              <a:rPr lang="en-US" sz="2000" b="1" dirty="0" smtClean="0">
                <a:solidFill>
                  <a:srgbClr val="003300"/>
                </a:solidFill>
                <a:latin typeface="Arial" pitchFamily="34" charset="0"/>
                <a:cs typeface="Arial" pitchFamily="34" charset="0"/>
              </a:rPr>
              <a:t> B </a:t>
            </a:r>
            <a:r>
              <a:rPr lang="en-US" sz="2000" b="1" dirty="0" err="1" smtClean="0">
                <a:solidFill>
                  <a:srgbClr val="003300"/>
                </a:solidFill>
                <a:latin typeface="Arial" pitchFamily="34" charset="0"/>
                <a:cs typeface="Arial" pitchFamily="34" charset="0"/>
              </a:rPr>
              <a:t>thì</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ĐT</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lớp</a:t>
            </a:r>
            <a:r>
              <a:rPr lang="en-US" sz="2000" b="1" dirty="0" smtClean="0">
                <a:solidFill>
                  <a:srgbClr val="003300"/>
                </a:solidFill>
                <a:latin typeface="Arial" pitchFamily="34" charset="0"/>
                <a:cs typeface="Arial" pitchFamily="34" charset="0"/>
              </a:rPr>
              <a:t> A </a:t>
            </a:r>
            <a:r>
              <a:rPr lang="en-US" sz="2000" b="1" dirty="0" err="1" smtClean="0">
                <a:solidFill>
                  <a:srgbClr val="003300"/>
                </a:solidFill>
                <a:latin typeface="Arial" pitchFamily="34" charset="0"/>
                <a:cs typeface="Arial" pitchFamily="34" charset="0"/>
              </a:rPr>
              <a:t>cũng</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được</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tạo</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ra</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để</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ĐT</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lớp</a:t>
            </a:r>
            <a:r>
              <a:rPr lang="en-US" sz="2000" b="1" dirty="0" smtClean="0">
                <a:solidFill>
                  <a:srgbClr val="003300"/>
                </a:solidFill>
                <a:latin typeface="Arial" pitchFamily="34" charset="0"/>
                <a:cs typeface="Arial" pitchFamily="34" charset="0"/>
              </a:rPr>
              <a:t> B </a:t>
            </a:r>
            <a:r>
              <a:rPr lang="en-US" sz="2000" b="1" dirty="0" err="1" smtClean="0">
                <a:solidFill>
                  <a:srgbClr val="003300"/>
                </a:solidFill>
                <a:latin typeface="Arial" pitchFamily="34" charset="0"/>
                <a:cs typeface="Arial" pitchFamily="34" charset="0"/>
              </a:rPr>
              <a:t>kế</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thừa</a:t>
            </a:r>
            <a:r>
              <a:rPr lang="en-US" sz="2000" b="1" dirty="0" smtClean="0">
                <a:solidFill>
                  <a:srgbClr val="003300"/>
                </a:solidFill>
                <a:latin typeface="Arial" pitchFamily="34" charset="0"/>
                <a:cs typeface="Arial" pitchFamily="34" charset="0"/>
              </a:rPr>
              <a:t>.</a:t>
            </a:r>
          </a:p>
          <a:p>
            <a:pPr lvl="1" algn="just" eaLnBrk="1" fontAlgn="auto" hangingPunct="1">
              <a:lnSpc>
                <a:spcPct val="110000"/>
              </a:lnSpc>
              <a:spcAft>
                <a:spcPts val="0"/>
              </a:spcAft>
              <a:buFont typeface="Arial" pitchFamily="34" charset="0"/>
              <a:buChar char="–"/>
              <a:defRPr/>
            </a:pPr>
            <a:r>
              <a:rPr lang="en-US" sz="2000" b="1" dirty="0" err="1" smtClean="0">
                <a:solidFill>
                  <a:srgbClr val="003300"/>
                </a:solidFill>
                <a:latin typeface="Arial" pitchFamily="34" charset="0"/>
                <a:cs typeface="Arial" pitchFamily="34" charset="0"/>
              </a:rPr>
              <a:t>Cần</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phải</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truyền</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tham</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số</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cho</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đối</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tượng</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lớp</a:t>
            </a:r>
            <a:r>
              <a:rPr lang="en-US" sz="2000" b="1" dirty="0" smtClean="0">
                <a:solidFill>
                  <a:srgbClr val="003300"/>
                </a:solidFill>
                <a:latin typeface="Arial" pitchFamily="34" charset="0"/>
                <a:cs typeface="Arial" pitchFamily="34" charset="0"/>
              </a:rPr>
              <a:t> A -&gt; </a:t>
            </a:r>
            <a:r>
              <a:rPr lang="en-US" sz="2000" b="1" dirty="0" err="1" smtClean="0">
                <a:solidFill>
                  <a:srgbClr val="003300"/>
                </a:solidFill>
                <a:latin typeface="Arial" pitchFamily="34" charset="0"/>
                <a:cs typeface="Arial" pitchFamily="34" charset="0"/>
              </a:rPr>
              <a:t>truyền</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như</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thế</a:t>
            </a:r>
            <a:r>
              <a:rPr lang="en-US" sz="2000" b="1" dirty="0" smtClean="0">
                <a:solidFill>
                  <a:srgbClr val="003300"/>
                </a:solidFill>
                <a:latin typeface="Arial" pitchFamily="34" charset="0"/>
                <a:cs typeface="Arial" pitchFamily="34" charset="0"/>
              </a:rPr>
              <a:t> </a:t>
            </a:r>
            <a:r>
              <a:rPr lang="en-US" sz="2000" b="1" dirty="0" err="1" smtClean="0">
                <a:solidFill>
                  <a:srgbClr val="003300"/>
                </a:solidFill>
                <a:latin typeface="Arial" pitchFamily="34" charset="0"/>
                <a:cs typeface="Arial" pitchFamily="34" charset="0"/>
              </a:rPr>
              <a:t>nào</a:t>
            </a:r>
            <a:r>
              <a:rPr lang="en-US" sz="2000" b="1" dirty="0" smtClean="0">
                <a:solidFill>
                  <a:srgbClr val="003300"/>
                </a:solidFill>
                <a:latin typeface="Arial" pitchFamily="34" charset="0"/>
                <a:cs typeface="Arial" pitchFamily="34" charset="0"/>
              </a:rPr>
              <a:t>?</a:t>
            </a:r>
          </a:p>
          <a:p>
            <a:pPr algn="just" eaLnBrk="1" fontAlgn="auto" hangingPunct="1">
              <a:lnSpc>
                <a:spcPct val="110000"/>
              </a:lnSpc>
              <a:spcAft>
                <a:spcPts val="0"/>
              </a:spcAft>
              <a:buFont typeface="Wingdings" pitchFamily="2" charset="2"/>
              <a:buNone/>
              <a:defRPr/>
            </a:pPr>
            <a:r>
              <a:rPr lang="en-US" sz="2000" b="1" dirty="0" smtClean="0">
                <a:solidFill>
                  <a:srgbClr val="FF0000"/>
                </a:solidFill>
                <a:latin typeface="Courier New" pitchFamily="49" charset="0"/>
                <a:cs typeface="Courier New" pitchFamily="49" charset="0"/>
              </a:rPr>
              <a:t>class</a:t>
            </a:r>
            <a:r>
              <a:rPr lang="en-US" sz="2000" b="1" dirty="0" smtClean="0">
                <a:solidFill>
                  <a:srgbClr val="000099"/>
                </a:solidFill>
                <a:latin typeface="Courier New" pitchFamily="49" charset="0"/>
                <a:cs typeface="Courier New" pitchFamily="49" charset="0"/>
              </a:rPr>
              <a:t> B : </a:t>
            </a:r>
            <a:r>
              <a:rPr lang="en-US" sz="2000" b="1" dirty="0" smtClean="0">
                <a:solidFill>
                  <a:srgbClr val="FF0000"/>
                </a:solidFill>
                <a:latin typeface="Courier New" pitchFamily="49" charset="0"/>
                <a:cs typeface="Courier New" pitchFamily="49" charset="0"/>
              </a:rPr>
              <a:t>public</a:t>
            </a:r>
            <a:r>
              <a:rPr lang="en-US" sz="2000" b="1" dirty="0" smtClean="0">
                <a:solidFill>
                  <a:srgbClr val="000099"/>
                </a:solidFill>
                <a:latin typeface="Courier New" pitchFamily="49" charset="0"/>
                <a:cs typeface="Courier New" pitchFamily="49" charset="0"/>
              </a:rPr>
              <a:t> A {</a:t>
            </a:r>
          </a:p>
          <a:p>
            <a:pPr algn="just" eaLnBrk="1" fontAlgn="auto" hangingPunct="1">
              <a:lnSpc>
                <a:spcPct val="110000"/>
              </a:lnSpc>
              <a:spcAft>
                <a:spcPts val="0"/>
              </a:spcAft>
              <a:buFont typeface="Wingdings" pitchFamily="2" charset="2"/>
              <a:buNone/>
              <a:defRPr/>
            </a:pPr>
            <a:r>
              <a:rPr lang="en-US" sz="2000" b="1" dirty="0" smtClean="0">
                <a:solidFill>
                  <a:srgbClr val="000099"/>
                </a:solidFill>
                <a:latin typeface="Courier New" pitchFamily="49" charset="0"/>
                <a:cs typeface="Courier New" pitchFamily="49" charset="0"/>
              </a:rPr>
              <a:t>	</a:t>
            </a:r>
            <a:r>
              <a:rPr lang="en-US" sz="2000" b="1" dirty="0" smtClean="0">
                <a:solidFill>
                  <a:srgbClr val="FF0000"/>
                </a:solidFill>
                <a:latin typeface="Courier New" pitchFamily="49" charset="0"/>
                <a:cs typeface="Courier New" pitchFamily="49" charset="0"/>
              </a:rPr>
              <a:t>protected: </a:t>
            </a:r>
          </a:p>
          <a:p>
            <a:pPr algn="just" eaLnBrk="1" fontAlgn="auto" hangingPunct="1">
              <a:lnSpc>
                <a:spcPct val="110000"/>
              </a:lnSpc>
              <a:spcAft>
                <a:spcPts val="0"/>
              </a:spcAft>
              <a:buFont typeface="Wingdings" pitchFamily="2" charset="2"/>
              <a:buNone/>
              <a:defRPr/>
            </a:pPr>
            <a:r>
              <a:rPr lang="en-US" sz="2000" b="1" dirty="0" smtClean="0">
                <a:solidFill>
                  <a:srgbClr val="000099"/>
                </a:solidFill>
                <a:latin typeface="Courier New" pitchFamily="49" charset="0"/>
                <a:cs typeface="Courier New" pitchFamily="49" charset="0"/>
              </a:rPr>
              <a:t>		</a:t>
            </a:r>
            <a:r>
              <a:rPr lang="en-US" sz="2000" b="1" dirty="0" err="1" smtClean="0">
                <a:solidFill>
                  <a:srgbClr val="FF0000"/>
                </a:solidFill>
                <a:latin typeface="Courier New" pitchFamily="49" charset="0"/>
                <a:cs typeface="Courier New" pitchFamily="49" charset="0"/>
              </a:rPr>
              <a:t>int</a:t>
            </a:r>
            <a:r>
              <a:rPr lang="en-US" sz="2000" b="1" dirty="0" smtClean="0">
                <a:solidFill>
                  <a:srgbClr val="FF0000"/>
                </a:solidFill>
                <a:latin typeface="Courier New" pitchFamily="49" charset="0"/>
                <a:cs typeface="Courier New" pitchFamily="49" charset="0"/>
              </a:rPr>
              <a:t> </a:t>
            </a:r>
            <a:r>
              <a:rPr lang="en-US" sz="2000" b="1" dirty="0" smtClean="0">
                <a:solidFill>
                  <a:srgbClr val="000099"/>
                </a:solidFill>
                <a:latin typeface="Courier New" pitchFamily="49" charset="0"/>
                <a:cs typeface="Courier New" pitchFamily="49" charset="0"/>
              </a:rPr>
              <a:t>b;</a:t>
            </a:r>
          </a:p>
          <a:p>
            <a:pPr algn="just" eaLnBrk="1" fontAlgn="auto" hangingPunct="1">
              <a:lnSpc>
                <a:spcPct val="110000"/>
              </a:lnSpc>
              <a:spcAft>
                <a:spcPts val="0"/>
              </a:spcAft>
              <a:buFont typeface="Wingdings" pitchFamily="2" charset="2"/>
              <a:buNone/>
              <a:defRPr/>
            </a:pPr>
            <a:r>
              <a:rPr lang="en-US" sz="2000" b="1" dirty="0" smtClean="0">
                <a:solidFill>
                  <a:srgbClr val="000099"/>
                </a:solidFill>
                <a:latin typeface="Courier New" pitchFamily="49" charset="0"/>
                <a:cs typeface="Courier New" pitchFamily="49" charset="0"/>
              </a:rPr>
              <a:t>	</a:t>
            </a:r>
            <a:r>
              <a:rPr lang="en-US" sz="2000" b="1" dirty="0" smtClean="0">
                <a:solidFill>
                  <a:srgbClr val="FF0000"/>
                </a:solidFill>
                <a:latin typeface="Courier New" pitchFamily="49" charset="0"/>
                <a:cs typeface="Courier New" pitchFamily="49" charset="0"/>
              </a:rPr>
              <a:t>public:</a:t>
            </a:r>
          </a:p>
          <a:p>
            <a:pPr algn="just" eaLnBrk="1" fontAlgn="auto" hangingPunct="1">
              <a:lnSpc>
                <a:spcPct val="110000"/>
              </a:lnSpc>
              <a:spcAft>
                <a:spcPts val="0"/>
              </a:spcAft>
              <a:buFont typeface="Wingdings" pitchFamily="2" charset="2"/>
              <a:buNone/>
              <a:defRPr/>
            </a:pPr>
            <a:r>
              <a:rPr lang="en-US" sz="2000" b="1" dirty="0" smtClean="0">
                <a:solidFill>
                  <a:srgbClr val="000099"/>
                </a:solidFill>
                <a:latin typeface="Courier New" pitchFamily="49" charset="0"/>
                <a:cs typeface="Courier New" pitchFamily="49" charset="0"/>
              </a:rPr>
              <a:t>		B(</a:t>
            </a:r>
            <a:r>
              <a:rPr lang="en-US" sz="2000" b="1" dirty="0" err="1" smtClean="0">
                <a:solidFill>
                  <a:srgbClr val="FF0000"/>
                </a:solidFill>
                <a:latin typeface="Courier New" pitchFamily="49" charset="0"/>
                <a:cs typeface="Courier New" pitchFamily="49" charset="0"/>
              </a:rPr>
              <a:t>int</a:t>
            </a:r>
            <a:r>
              <a:rPr lang="en-US" sz="2000" b="1" dirty="0" smtClean="0">
                <a:solidFill>
                  <a:srgbClr val="000099"/>
                </a:solidFill>
                <a:latin typeface="Courier New" pitchFamily="49" charset="0"/>
                <a:cs typeface="Courier New" pitchFamily="49" charset="0"/>
              </a:rPr>
              <a:t> x, </a:t>
            </a:r>
            <a:r>
              <a:rPr lang="en-US" sz="2000" b="1" dirty="0" err="1" smtClean="0">
                <a:solidFill>
                  <a:srgbClr val="FF0000"/>
                </a:solidFill>
                <a:latin typeface="Courier New" pitchFamily="49" charset="0"/>
                <a:cs typeface="Courier New" pitchFamily="49" charset="0"/>
              </a:rPr>
              <a:t>int</a:t>
            </a:r>
            <a:r>
              <a:rPr lang="en-US" sz="2000" b="1" dirty="0" smtClean="0">
                <a:solidFill>
                  <a:srgbClr val="FF0000"/>
                </a:solidFill>
                <a:latin typeface="Courier New" pitchFamily="49" charset="0"/>
                <a:cs typeface="Courier New" pitchFamily="49" charset="0"/>
              </a:rPr>
              <a:t> </a:t>
            </a:r>
            <a:r>
              <a:rPr lang="en-US" sz="2000" b="1" dirty="0" smtClean="0">
                <a:solidFill>
                  <a:srgbClr val="000099"/>
                </a:solidFill>
                <a:latin typeface="Courier New" pitchFamily="49" charset="0"/>
                <a:cs typeface="Courier New" pitchFamily="49" charset="0"/>
              </a:rPr>
              <a:t>y): A(x) </a:t>
            </a:r>
          </a:p>
          <a:p>
            <a:pPr algn="just" eaLnBrk="1" fontAlgn="auto" hangingPunct="1">
              <a:lnSpc>
                <a:spcPct val="110000"/>
              </a:lnSpc>
              <a:spcAft>
                <a:spcPts val="0"/>
              </a:spcAft>
              <a:buFont typeface="Wingdings" pitchFamily="2" charset="2"/>
              <a:buNone/>
              <a:defRPr/>
            </a:pPr>
            <a:r>
              <a:rPr lang="en-US" sz="2000" b="1" dirty="0" smtClean="0">
                <a:solidFill>
                  <a:srgbClr val="000099"/>
                </a:solidFill>
                <a:latin typeface="Courier New" pitchFamily="49" charset="0"/>
                <a:cs typeface="Courier New" pitchFamily="49" charset="0"/>
              </a:rPr>
              <a:t>		{ 	b = y;</a:t>
            </a:r>
          </a:p>
          <a:p>
            <a:pPr algn="just" eaLnBrk="1" fontAlgn="auto" hangingPunct="1">
              <a:lnSpc>
                <a:spcPct val="110000"/>
              </a:lnSpc>
              <a:spcAft>
                <a:spcPts val="0"/>
              </a:spcAft>
              <a:buFont typeface="Wingdings" pitchFamily="2" charset="2"/>
              <a:buNone/>
              <a:defRPr/>
            </a:pPr>
            <a:r>
              <a:rPr lang="en-US" sz="2000" b="1" dirty="0" smtClean="0">
                <a:solidFill>
                  <a:srgbClr val="000099"/>
                </a:solidFill>
                <a:latin typeface="Courier New" pitchFamily="49" charset="0"/>
                <a:cs typeface="Courier New" pitchFamily="49" charset="0"/>
              </a:rPr>
              <a:t>		}</a:t>
            </a:r>
          </a:p>
          <a:p>
            <a:pPr algn="just" eaLnBrk="1" fontAlgn="auto" hangingPunct="1">
              <a:lnSpc>
                <a:spcPct val="110000"/>
              </a:lnSpc>
              <a:spcAft>
                <a:spcPts val="0"/>
              </a:spcAft>
              <a:buFont typeface="Wingdings" pitchFamily="2" charset="2"/>
              <a:buNone/>
              <a:defRPr/>
            </a:pPr>
            <a:r>
              <a:rPr lang="en-US" sz="2000" b="1" dirty="0" smtClean="0">
                <a:solidFill>
                  <a:srgbClr val="000099"/>
                </a:solidFill>
                <a:latin typeface="Courier New" pitchFamily="49" charset="0"/>
                <a:cs typeface="Courier New" pitchFamily="49" charset="0"/>
              </a:rPr>
              <a:t>	};</a:t>
            </a:r>
          </a:p>
          <a:p>
            <a:pPr algn="just" eaLnBrk="1" fontAlgn="auto" hangingPunct="1">
              <a:lnSpc>
                <a:spcPct val="110000"/>
              </a:lnSpc>
              <a:spcAft>
                <a:spcPts val="0"/>
              </a:spcAft>
              <a:buFont typeface="Wingdings" pitchFamily="2" charset="2"/>
              <a:buNone/>
              <a:defRPr/>
            </a:pPr>
            <a:endParaRPr lang="en-US" sz="2000" b="1" dirty="0" smtClean="0">
              <a:effectLst>
                <a:outerShdw blurRad="38100" dist="38100" dir="2700000" algn="tl">
                  <a:srgbClr val="C0C0C0"/>
                </a:outerShdw>
              </a:effectLst>
              <a:latin typeface="Arial" pitchFamily="34" charset="0"/>
              <a:cs typeface="Arial" pitchFamily="34" charset="0"/>
            </a:endParaRPr>
          </a:p>
          <a:p>
            <a:pPr algn="just" eaLnBrk="1" fontAlgn="auto" hangingPunct="1">
              <a:lnSpc>
                <a:spcPct val="110000"/>
              </a:lnSpc>
              <a:spcAft>
                <a:spcPts val="0"/>
              </a:spcAft>
              <a:buFont typeface="Wingdings" pitchFamily="2" charset="2"/>
              <a:buNone/>
              <a:defRPr/>
            </a:pPr>
            <a:endParaRPr lang="en-US" sz="2000" b="1" dirty="0" smtClean="0">
              <a:effectLst>
                <a:outerShdw blurRad="38100" dist="38100" dir="2700000" algn="tl">
                  <a:srgbClr val="C0C0C0"/>
                </a:outerShdw>
              </a:effectLst>
              <a:latin typeface="Arial" pitchFamily="34" charset="0"/>
              <a:cs typeface="Arial" pitchFamily="34" charset="0"/>
            </a:endParaRPr>
          </a:p>
        </p:txBody>
      </p:sp>
      <p:sp>
        <p:nvSpPr>
          <p:cNvPr id="4" name="Rectangle 3"/>
          <p:cNvSpPr txBox="1">
            <a:spLocks noChangeArrowheads="1"/>
          </p:cNvSpPr>
          <p:nvPr/>
        </p:nvSpPr>
        <p:spPr bwMode="auto">
          <a:xfrm>
            <a:off x="5354638" y="3124200"/>
            <a:ext cx="2967037" cy="2209800"/>
          </a:xfrm>
          <a:prstGeom prst="rect">
            <a:avLst/>
          </a:prstGeom>
          <a:noFill/>
          <a:ln w="9525">
            <a:noFill/>
            <a:miter lim="800000"/>
            <a:headEnd/>
            <a:tailEnd/>
          </a:ln>
        </p:spPr>
        <p:txBody>
          <a:bodyPr/>
          <a:lstStyle/>
          <a:p>
            <a:pPr marL="342900" indent="-342900" algn="just">
              <a:lnSpc>
                <a:spcPct val="110000"/>
              </a:lnSpc>
              <a:spcBef>
                <a:spcPct val="20000"/>
              </a:spcBef>
              <a:buClr>
                <a:schemeClr val="accent1"/>
              </a:buClr>
              <a:buSzPct val="65000"/>
              <a:buFont typeface="Wingdings" pitchFamily="2" charset="2"/>
              <a:buNone/>
              <a:defRPr/>
            </a:pPr>
            <a:r>
              <a:rPr lang="en-US" sz="2000" kern="0" dirty="0" err="1">
                <a:solidFill>
                  <a:srgbClr val="FF0000"/>
                </a:solidFill>
                <a:latin typeface="Courier New" pitchFamily="49" charset="0"/>
                <a:cs typeface="Courier New" pitchFamily="49" charset="0"/>
              </a:rPr>
              <a:t>int</a:t>
            </a:r>
            <a:r>
              <a:rPr lang="en-US" sz="2000" kern="0" dirty="0">
                <a:latin typeface="Courier New" pitchFamily="49" charset="0"/>
                <a:cs typeface="Courier New" pitchFamily="49" charset="0"/>
              </a:rPr>
              <a:t>  </a:t>
            </a:r>
            <a:r>
              <a:rPr lang="en-US" sz="2000" kern="0" dirty="0">
                <a:solidFill>
                  <a:srgbClr val="000099"/>
                </a:solidFill>
                <a:latin typeface="Courier New" pitchFamily="49" charset="0"/>
                <a:cs typeface="Courier New" pitchFamily="49" charset="0"/>
              </a:rPr>
              <a:t>main()</a:t>
            </a:r>
          </a:p>
          <a:p>
            <a:pPr marL="342900" indent="-342900" algn="just">
              <a:lnSpc>
                <a:spcPct val="110000"/>
              </a:lnSpc>
              <a:spcBef>
                <a:spcPct val="20000"/>
              </a:spcBef>
              <a:buClr>
                <a:schemeClr val="accent1"/>
              </a:buClr>
              <a:buSzPct val="65000"/>
              <a:buFont typeface="Wingdings" pitchFamily="2" charset="2"/>
              <a:buNone/>
              <a:defRPr/>
            </a:pPr>
            <a:r>
              <a:rPr lang="en-US" sz="2000" kern="0" dirty="0">
                <a:solidFill>
                  <a:srgbClr val="000099"/>
                </a:solidFill>
                <a:latin typeface="Courier New" pitchFamily="49" charset="0"/>
                <a:cs typeface="Courier New" pitchFamily="49" charset="0"/>
              </a:rPr>
              <a:t>{</a:t>
            </a:r>
          </a:p>
          <a:p>
            <a:pPr marL="342900" indent="-342900" algn="just">
              <a:lnSpc>
                <a:spcPct val="110000"/>
              </a:lnSpc>
              <a:spcBef>
                <a:spcPct val="20000"/>
              </a:spcBef>
              <a:buClr>
                <a:schemeClr val="accent1"/>
              </a:buClr>
              <a:buSzPct val="65000"/>
              <a:buFont typeface="Wingdings" pitchFamily="2" charset="2"/>
              <a:buNone/>
              <a:defRPr/>
            </a:pPr>
            <a:r>
              <a:rPr lang="en-US" sz="2000" kern="0" dirty="0">
                <a:solidFill>
                  <a:srgbClr val="000099"/>
                </a:solidFill>
                <a:latin typeface="Courier New" pitchFamily="49" charset="0"/>
                <a:cs typeface="Courier New" pitchFamily="49" charset="0"/>
              </a:rPr>
              <a:t>	B </a:t>
            </a:r>
            <a:r>
              <a:rPr lang="en-US" sz="2000" kern="0" dirty="0" err="1">
                <a:solidFill>
                  <a:srgbClr val="000099"/>
                </a:solidFill>
                <a:latin typeface="Courier New" pitchFamily="49" charset="0"/>
                <a:cs typeface="Courier New" pitchFamily="49" charset="0"/>
              </a:rPr>
              <a:t>dtb</a:t>
            </a:r>
            <a:r>
              <a:rPr lang="en-US" sz="2000" kern="0" dirty="0">
                <a:solidFill>
                  <a:srgbClr val="000099"/>
                </a:solidFill>
                <a:latin typeface="Courier New" pitchFamily="49" charset="0"/>
                <a:cs typeface="Courier New" pitchFamily="49" charset="0"/>
              </a:rPr>
              <a:t>(2, 5);</a:t>
            </a:r>
          </a:p>
          <a:p>
            <a:pPr marL="342900" indent="-342900" algn="just">
              <a:lnSpc>
                <a:spcPct val="110000"/>
              </a:lnSpc>
              <a:spcBef>
                <a:spcPct val="20000"/>
              </a:spcBef>
              <a:buClr>
                <a:schemeClr val="accent1"/>
              </a:buClr>
              <a:buSzPct val="65000"/>
              <a:buFont typeface="Wingdings" pitchFamily="2" charset="2"/>
              <a:buNone/>
              <a:defRPr/>
            </a:pPr>
            <a:r>
              <a:rPr lang="en-US" sz="2000" kern="0" dirty="0">
                <a:solidFill>
                  <a:srgbClr val="000099"/>
                </a:solidFill>
                <a:latin typeface="Courier New" pitchFamily="49" charset="0"/>
                <a:cs typeface="Courier New" pitchFamily="49" charset="0"/>
              </a:rPr>
              <a:t>	…</a:t>
            </a:r>
          </a:p>
          <a:p>
            <a:pPr marL="342900" indent="-342900" algn="just">
              <a:lnSpc>
                <a:spcPct val="110000"/>
              </a:lnSpc>
              <a:spcBef>
                <a:spcPct val="20000"/>
              </a:spcBef>
              <a:buClr>
                <a:schemeClr val="accent1"/>
              </a:buClr>
              <a:buSzPct val="65000"/>
              <a:buFont typeface="Wingdings" pitchFamily="2" charset="2"/>
              <a:buNone/>
              <a:defRPr/>
            </a:pPr>
            <a:r>
              <a:rPr lang="en-US" sz="2000" kern="0" dirty="0">
                <a:solidFill>
                  <a:srgbClr val="000099"/>
                </a:solidFill>
                <a:latin typeface="Courier New" pitchFamily="49" charset="0"/>
                <a:cs typeface="Courier New" pitchFamily="49" charset="0"/>
              </a:rPr>
              <a:t>}</a:t>
            </a:r>
          </a:p>
          <a:p>
            <a:pPr marL="342900" indent="-342900" algn="just">
              <a:lnSpc>
                <a:spcPct val="110000"/>
              </a:lnSpc>
              <a:spcBef>
                <a:spcPct val="20000"/>
              </a:spcBef>
              <a:buClr>
                <a:schemeClr val="accent1"/>
              </a:buClr>
              <a:buSzPct val="65000"/>
              <a:buFont typeface="Wingdings" pitchFamily="2" charset="2"/>
              <a:buNone/>
              <a:defRPr/>
            </a:pPr>
            <a:endParaRPr lang="en-US" sz="2000" kern="0" dirty="0">
              <a:latin typeface="Courier New" pitchFamily="49" charset="0"/>
              <a:cs typeface="Courier New" pitchFamily="49" charset="0"/>
            </a:endParaRPr>
          </a:p>
          <a:p>
            <a:pPr marL="342900" indent="-342900" algn="just">
              <a:lnSpc>
                <a:spcPct val="110000"/>
              </a:lnSpc>
              <a:spcBef>
                <a:spcPct val="20000"/>
              </a:spcBef>
              <a:buClr>
                <a:schemeClr val="accent1"/>
              </a:buClr>
              <a:buSzPct val="65000"/>
              <a:buFont typeface="Wingdings" pitchFamily="2" charset="2"/>
              <a:buNone/>
              <a:defRPr/>
            </a:pPr>
            <a:endParaRPr lang="en-US" sz="2000" kern="0" dirty="0">
              <a:latin typeface="Courier New" pitchFamily="49" charset="0"/>
              <a:cs typeface="Courier New" pitchFamily="49" charset="0"/>
            </a:endParaRPr>
          </a:p>
        </p:txBody>
      </p:sp>
      <p:sp>
        <p:nvSpPr>
          <p:cNvPr id="9"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Phương thức khởi tạo và sự kế thừa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14342"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667000" y="2563813"/>
            <a:ext cx="3581400" cy="1474787"/>
          </a:xfrm>
        </p:spPr>
        <p:txBody>
          <a:bodyPr/>
          <a:lstStyle/>
          <a:p>
            <a:pPr eaLnBrk="1" hangingPunct="1"/>
            <a:r>
              <a:rPr lang="en-US" sz="4000" b="1" smtClean="0">
                <a:solidFill>
                  <a:schemeClr val="bg1"/>
                </a:solidFill>
                <a:latin typeface="Arial" charset="0"/>
              </a:rPr>
              <a:t>BÀI TẬP </a:t>
            </a:r>
            <a:br>
              <a:rPr lang="en-US" sz="4000" b="1" smtClean="0">
                <a:solidFill>
                  <a:schemeClr val="bg1"/>
                </a:solidFill>
                <a:latin typeface="Arial" charset="0"/>
              </a:rPr>
            </a:br>
            <a:endParaRPr lang="en-US" sz="4000" b="1" smtClean="0">
              <a:solidFill>
                <a:schemeClr val="bg1"/>
              </a:solidFill>
              <a:latin typeface="Arial" charset="0"/>
            </a:endParaRPr>
          </a:p>
        </p:txBody>
      </p:sp>
      <p:sp>
        <p:nvSpPr>
          <p:cNvPr id="15363"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75" name="Rectangle 3"/>
          <p:cNvSpPr>
            <a:spLocks noGrp="1" noChangeArrowheads="1"/>
          </p:cNvSpPr>
          <p:nvPr>
            <p:ph idx="1"/>
          </p:nvPr>
        </p:nvSpPr>
        <p:spPr>
          <a:xfrm>
            <a:off x="457200" y="914400"/>
            <a:ext cx="8382000" cy="5486400"/>
          </a:xfrm>
        </p:spPr>
        <p:txBody>
          <a:bodyPr/>
          <a:lstStyle/>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Các khái niệm cơ bản</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Xây dựng lớp kế thừa</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Các thành phần được/không được kế thừa</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Cài đặt ứng dụng kế thừa</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Phương thức khởi tạo và sự kế thừa</a:t>
            </a:r>
          </a:p>
        </p:txBody>
      </p:sp>
      <p:sp>
        <p:nvSpPr>
          <p:cNvPr id="7"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dirty="0" err="1" smtClean="0">
                <a:solidFill>
                  <a:srgbClr val="FF0000"/>
                </a:solidFill>
                <a:effectLst>
                  <a:outerShdw blurRad="38100" dist="38100" dir="2700000" algn="tl">
                    <a:srgbClr val="000000">
                      <a:alpha val="43137"/>
                    </a:srgbClr>
                  </a:outerShdw>
                </a:effectLst>
                <a:latin typeface="Arial" charset="0"/>
              </a:rPr>
              <a:t>Nội</a:t>
            </a:r>
            <a:r>
              <a:rPr lang="en-US" sz="2800" dirty="0" smtClean="0">
                <a:solidFill>
                  <a:srgbClr val="FF0000"/>
                </a:solidFill>
                <a:effectLst>
                  <a:outerShdw blurRad="38100" dist="38100" dir="2700000" algn="tl">
                    <a:srgbClr val="000000">
                      <a:alpha val="43137"/>
                    </a:srgbClr>
                  </a:outerShdw>
                </a:effectLst>
                <a:latin typeface="Arial" charset="0"/>
              </a:rPr>
              <a:t> dung</a:t>
            </a:r>
            <a:endParaRPr lang="en-US" sz="2800" dirty="0">
              <a:solidFill>
                <a:srgbClr val="FF0000"/>
              </a:solidFill>
              <a:effectLst>
                <a:outerShdw blurRad="38100" dist="38100" dir="2700000" algn="tl">
                  <a:srgbClr val="000000">
                    <a:alpha val="43137"/>
                  </a:srgbClr>
                </a:outerShdw>
              </a:effectLst>
              <a:latin typeface="Arial" charset="0"/>
            </a:endParaRPr>
          </a:p>
        </p:txBody>
      </p:sp>
      <p:sp>
        <p:nvSpPr>
          <p:cNvPr id="3077"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75" name="Rectangle 3"/>
          <p:cNvSpPr>
            <a:spLocks noGrp="1" noChangeArrowheads="1"/>
          </p:cNvSpPr>
          <p:nvPr>
            <p:ph idx="1"/>
          </p:nvPr>
        </p:nvSpPr>
        <p:spPr>
          <a:xfrm>
            <a:off x="457200" y="914400"/>
            <a:ext cx="8382000" cy="5486400"/>
          </a:xfrm>
        </p:spPr>
        <p:txBody>
          <a:bodyPr/>
          <a:lstStyle/>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Lớp mới B, nhận được các thuộc tính, phương thức từ một lớp A đã được định nghĩa.</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Nghĩa là lớp B được thừa kế từ lớp A</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Khi đó:</a:t>
            </a:r>
          </a:p>
          <a:p>
            <a:pPr lvl="1" algn="just" eaLnBrk="1" hangingPunct="1">
              <a:lnSpc>
                <a:spcPct val="120000"/>
              </a:lnSpc>
              <a:spcBef>
                <a:spcPct val="30000"/>
              </a:spcBef>
            </a:pPr>
            <a:r>
              <a:rPr lang="en-US" sz="2000" b="1" smtClean="0">
                <a:solidFill>
                  <a:srgbClr val="003300"/>
                </a:solidFill>
                <a:latin typeface="Arial" charset="0"/>
                <a:cs typeface="Arial" charset="0"/>
              </a:rPr>
              <a:t>Lớp A được gọi là lớp cơ sở (lớp cha)</a:t>
            </a:r>
          </a:p>
          <a:p>
            <a:pPr lvl="1" algn="just" eaLnBrk="1" hangingPunct="1">
              <a:lnSpc>
                <a:spcPct val="120000"/>
              </a:lnSpc>
              <a:spcBef>
                <a:spcPct val="30000"/>
              </a:spcBef>
            </a:pPr>
            <a:r>
              <a:rPr lang="en-US" sz="2000" b="1" smtClean="0">
                <a:solidFill>
                  <a:srgbClr val="003300"/>
                </a:solidFill>
                <a:latin typeface="Arial" charset="0"/>
                <a:cs typeface="Arial" charset="0"/>
              </a:rPr>
              <a:t>Lớp B được gọi là lớp dẫn xuất (lớp con)</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Lớp B dẫn xuất trực tiếp từ lớp A gọi là kế thừa trực tiếp</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Lớp B dẫn xuất trực tiếp từ lớp A, lớp C dẫn xuất trực tiếp từ lớp B, khi đó lớp C cũng được kế thừa các thành phần của lớp A.</a:t>
            </a:r>
          </a:p>
          <a:p>
            <a:pPr algn="just" eaLnBrk="1" hangingPunct="1">
              <a:lnSpc>
                <a:spcPct val="120000"/>
              </a:lnSpc>
              <a:spcBef>
                <a:spcPct val="30000"/>
              </a:spcBef>
              <a:buClr>
                <a:srgbClr val="000099"/>
              </a:buClr>
              <a:buSzPct val="85000"/>
              <a:buFont typeface="Wingdings" pitchFamily="2" charset="2"/>
              <a:buChar char="v"/>
            </a:pPr>
            <a:r>
              <a:rPr lang="en-US" sz="2200" b="1" smtClean="0">
                <a:solidFill>
                  <a:srgbClr val="000099"/>
                </a:solidFill>
                <a:latin typeface="Arial" charset="0"/>
                <a:cs typeface="Arial" charset="0"/>
              </a:rPr>
              <a:t>Việc lớp C kế thừa lớp A gọi là kế thừa gián tiếp</a:t>
            </a:r>
          </a:p>
        </p:txBody>
      </p:sp>
      <p:sp>
        <p:nvSpPr>
          <p:cNvPr id="7"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4.1. Các khái niệm</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3077"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220927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9" name="Rectangle 3"/>
          <p:cNvSpPr>
            <a:spLocks noGrp="1" noChangeArrowheads="1"/>
          </p:cNvSpPr>
          <p:nvPr>
            <p:ph idx="1"/>
          </p:nvPr>
        </p:nvSpPr>
        <p:spPr>
          <a:xfrm>
            <a:off x="457200" y="762000"/>
            <a:ext cx="8229600" cy="5749925"/>
          </a:xfrm>
        </p:spPr>
        <p:txBody>
          <a:bodyPr/>
          <a:lstStyle/>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Kế thừa đơn: </a:t>
            </a:r>
            <a:r>
              <a:rPr lang="en-US" sz="2000" b="1" smtClean="0">
                <a:solidFill>
                  <a:srgbClr val="003300"/>
                </a:solidFill>
                <a:latin typeface="Arial" charset="0"/>
                <a:cs typeface="Arial" charset="0"/>
              </a:rPr>
              <a:t>Một lớp dẫn xuất chỉ kế thừa trực tiếp các thành phần từ duy nhất một lớp cơ sở.</a:t>
            </a:r>
          </a:p>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Kế thừa bội (đa kế thừa): </a:t>
            </a:r>
            <a:r>
              <a:rPr lang="en-US" sz="2000" b="1" smtClean="0">
                <a:latin typeface="Arial" charset="0"/>
                <a:cs typeface="Arial" charset="0"/>
              </a:rPr>
              <a:t>Một lớp dẫn xuất có thể kế thừa trực tiếp các thành phần từ nhiều lớp cơ sở.</a:t>
            </a:r>
          </a:p>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Phạm vi kế thừa:</a:t>
            </a:r>
          </a:p>
          <a:p>
            <a:pPr lvl="1" algn="just" eaLnBrk="1" hangingPunct="1">
              <a:lnSpc>
                <a:spcPct val="114000"/>
              </a:lnSpc>
              <a:spcBef>
                <a:spcPct val="0"/>
              </a:spcBef>
              <a:spcAft>
                <a:spcPts val="600"/>
              </a:spcAft>
            </a:pPr>
            <a:r>
              <a:rPr lang="en-US" sz="1900" b="1" i="1" smtClean="0">
                <a:solidFill>
                  <a:srgbClr val="FF0000"/>
                </a:solidFill>
                <a:latin typeface="Arial" charset="0"/>
                <a:cs typeface="Arial" charset="0"/>
              </a:rPr>
              <a:t>Kế thừa public:</a:t>
            </a:r>
            <a:r>
              <a:rPr lang="en-US" sz="1900" b="1" smtClean="0">
                <a:solidFill>
                  <a:srgbClr val="FF0000"/>
                </a:solidFill>
                <a:latin typeface="Arial" charset="0"/>
                <a:cs typeface="Arial" charset="0"/>
              </a:rPr>
              <a:t> </a:t>
            </a:r>
            <a:r>
              <a:rPr lang="en-US" sz="1900" b="1" smtClean="0">
                <a:solidFill>
                  <a:srgbClr val="003300"/>
                </a:solidFill>
                <a:latin typeface="Arial" charset="0"/>
                <a:cs typeface="Arial" charset="0"/>
              </a:rPr>
              <a:t>Tất cả các thành phần </a:t>
            </a:r>
            <a:r>
              <a:rPr lang="en-US" sz="1900" b="1" smtClean="0">
                <a:solidFill>
                  <a:srgbClr val="FF0000"/>
                </a:solidFill>
                <a:latin typeface="Arial" charset="0"/>
                <a:cs typeface="Arial" charset="0"/>
              </a:rPr>
              <a:t>public/protected</a:t>
            </a:r>
            <a:r>
              <a:rPr lang="en-US" sz="1900" b="1" smtClean="0">
                <a:latin typeface="Arial" charset="0"/>
                <a:cs typeface="Arial" charset="0"/>
              </a:rPr>
              <a:t> </a:t>
            </a:r>
            <a:r>
              <a:rPr lang="en-US" sz="1900" b="1" smtClean="0">
                <a:solidFill>
                  <a:srgbClr val="003300"/>
                </a:solidFill>
                <a:latin typeface="Arial" charset="0"/>
                <a:cs typeface="Arial" charset="0"/>
              </a:rPr>
              <a:t>trong lớp cơ sở trở thành các thành phần</a:t>
            </a:r>
            <a:r>
              <a:rPr lang="en-US" sz="1900" b="1" smtClean="0">
                <a:latin typeface="Arial" charset="0"/>
                <a:cs typeface="Arial" charset="0"/>
              </a:rPr>
              <a:t> </a:t>
            </a:r>
            <a:r>
              <a:rPr lang="en-US" sz="1900" b="1" smtClean="0">
                <a:solidFill>
                  <a:srgbClr val="FF0000"/>
                </a:solidFill>
                <a:latin typeface="Arial" charset="0"/>
                <a:cs typeface="Arial" charset="0"/>
              </a:rPr>
              <a:t>public/protected</a:t>
            </a:r>
            <a:r>
              <a:rPr lang="en-US" sz="1900" b="1" smtClean="0">
                <a:latin typeface="Arial" charset="0"/>
                <a:cs typeface="Arial" charset="0"/>
              </a:rPr>
              <a:t> </a:t>
            </a:r>
            <a:r>
              <a:rPr lang="en-US" sz="1900" b="1" smtClean="0">
                <a:solidFill>
                  <a:srgbClr val="003300"/>
                </a:solidFill>
                <a:latin typeface="Arial" charset="0"/>
                <a:cs typeface="Arial" charset="0"/>
              </a:rPr>
              <a:t>trong lớp dẫn xuất.</a:t>
            </a:r>
          </a:p>
          <a:p>
            <a:pPr lvl="1" algn="just" eaLnBrk="1" hangingPunct="1">
              <a:lnSpc>
                <a:spcPct val="114000"/>
              </a:lnSpc>
              <a:spcBef>
                <a:spcPct val="0"/>
              </a:spcBef>
              <a:spcAft>
                <a:spcPts val="600"/>
              </a:spcAft>
            </a:pPr>
            <a:r>
              <a:rPr lang="en-US" sz="1900" b="1" i="1" smtClean="0">
                <a:solidFill>
                  <a:srgbClr val="FF0000"/>
                </a:solidFill>
                <a:latin typeface="Arial" charset="0"/>
                <a:cs typeface="Arial" charset="0"/>
              </a:rPr>
              <a:t>Kế thừa private:</a:t>
            </a:r>
            <a:r>
              <a:rPr lang="en-US" sz="1900" b="1" smtClean="0">
                <a:solidFill>
                  <a:srgbClr val="FF0000"/>
                </a:solidFill>
                <a:latin typeface="Arial" charset="0"/>
                <a:cs typeface="Arial" charset="0"/>
              </a:rPr>
              <a:t> </a:t>
            </a:r>
            <a:r>
              <a:rPr lang="en-US" sz="1900" b="1" smtClean="0">
                <a:solidFill>
                  <a:srgbClr val="003300"/>
                </a:solidFill>
                <a:latin typeface="Arial" charset="0"/>
                <a:cs typeface="Arial" charset="0"/>
              </a:rPr>
              <a:t>Tất cả các thành phần </a:t>
            </a:r>
            <a:r>
              <a:rPr lang="en-US" sz="1900" b="1" smtClean="0">
                <a:solidFill>
                  <a:srgbClr val="FF0000"/>
                </a:solidFill>
                <a:latin typeface="Arial" charset="0"/>
                <a:cs typeface="Arial" charset="0"/>
              </a:rPr>
              <a:t>public/protected</a:t>
            </a:r>
            <a:r>
              <a:rPr lang="en-US" sz="1900" b="1" smtClean="0">
                <a:latin typeface="Arial" charset="0"/>
                <a:cs typeface="Arial" charset="0"/>
              </a:rPr>
              <a:t> </a:t>
            </a:r>
            <a:r>
              <a:rPr lang="en-US" sz="1900" b="1" smtClean="0">
                <a:solidFill>
                  <a:srgbClr val="003300"/>
                </a:solidFill>
                <a:latin typeface="Arial" charset="0"/>
                <a:cs typeface="Arial" charset="0"/>
              </a:rPr>
              <a:t>trong lớp cơ sở sẽ trở thành các thành phần private trong lớp dẫn xuất.</a:t>
            </a:r>
          </a:p>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Các thành phần private trong lớp cơ sở không thể được kế thừa. </a:t>
            </a:r>
          </a:p>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Không phải tất cả các thành phần có thể kế thừa từ lớp “cha” xuống lớp “con” lại có thể được lớp “cháu” kế thừa.</a:t>
            </a:r>
          </a:p>
        </p:txBody>
      </p:sp>
      <p:sp>
        <p:nvSpPr>
          <p:cNvPr id="7"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dirty="0" err="1" smtClean="0">
                <a:solidFill>
                  <a:srgbClr val="FF0000"/>
                </a:solidFill>
                <a:effectLst>
                  <a:outerShdw blurRad="38100" dist="38100" dir="2700000" algn="tl">
                    <a:srgbClr val="000000">
                      <a:alpha val="43137"/>
                    </a:srgbClr>
                  </a:outerShdw>
                </a:effectLst>
                <a:latin typeface="Arial" charset="0"/>
              </a:rPr>
              <a:t>Các</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khái</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niệm</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tt</a:t>
            </a:r>
            <a:r>
              <a:rPr lang="en-US" sz="2800" dirty="0" smtClean="0">
                <a:solidFill>
                  <a:srgbClr val="FF0000"/>
                </a:solidFill>
                <a:effectLst>
                  <a:outerShdw blurRad="38100" dist="38100" dir="2700000" algn="tl">
                    <a:srgbClr val="000000">
                      <a:alpha val="43137"/>
                    </a:srgbClr>
                  </a:outerShdw>
                </a:effectLst>
                <a:latin typeface="Arial" charset="0"/>
              </a:rPr>
              <a:t>)</a:t>
            </a:r>
            <a:endParaRPr lang="en-US" sz="2800" dirty="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oup 20"/>
          <p:cNvGrpSpPr/>
          <p:nvPr/>
        </p:nvGrpSpPr>
        <p:grpSpPr>
          <a:xfrm>
            <a:off x="128587" y="685800"/>
            <a:ext cx="8892000" cy="5832000"/>
            <a:chOff x="128587" y="613200"/>
            <a:chExt cx="8928000" cy="5940000"/>
          </a:xfrm>
        </p:grpSpPr>
        <p:sp>
          <p:nvSpPr>
            <p:cNvPr id="22" name="Rounded Rectangle 21"/>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23" name="Group 1"/>
          <p:cNvGrpSpPr>
            <a:grpSpLocks/>
          </p:cNvGrpSpPr>
          <p:nvPr/>
        </p:nvGrpSpPr>
        <p:grpSpPr bwMode="auto">
          <a:xfrm>
            <a:off x="989013" y="1265238"/>
            <a:ext cx="7392987" cy="4373562"/>
            <a:chOff x="914400" y="1219200"/>
            <a:chExt cx="7392988" cy="4373563"/>
          </a:xfrm>
        </p:grpSpPr>
        <p:sp>
          <p:nvSpPr>
            <p:cNvPr id="5126" name="Oval 6"/>
            <p:cNvSpPr>
              <a:spLocks noChangeArrowheads="1"/>
            </p:cNvSpPr>
            <p:nvPr/>
          </p:nvSpPr>
          <p:spPr bwMode="auto">
            <a:xfrm>
              <a:off x="2438400" y="1219200"/>
              <a:ext cx="1633538" cy="571500"/>
            </a:xfrm>
            <a:prstGeom prst="ellipse">
              <a:avLst/>
            </a:prstGeom>
            <a:solidFill>
              <a:srgbClr val="006600">
                <a:alpha val="85097"/>
              </a:srgbClr>
            </a:solidFill>
            <a:ln w="28575">
              <a:solidFill>
                <a:srgbClr val="660033"/>
              </a:solidFill>
              <a:round/>
              <a:headEnd/>
              <a:tailEnd/>
            </a:ln>
          </p:spPr>
          <p:txBody>
            <a:bodyPr lIns="18000" tIns="10800" rIns="18000" bIns="10800"/>
            <a:lstStyle/>
            <a:p>
              <a:pPr algn="ctr"/>
              <a:r>
                <a:rPr lang="en-US" sz="2000">
                  <a:solidFill>
                    <a:schemeClr val="bg1"/>
                  </a:solidFill>
                </a:rPr>
                <a:t>Lớp A</a:t>
              </a:r>
            </a:p>
          </p:txBody>
        </p:sp>
        <p:sp>
          <p:nvSpPr>
            <p:cNvPr id="5127" name="Oval 7"/>
            <p:cNvSpPr>
              <a:spLocks noChangeArrowheads="1"/>
            </p:cNvSpPr>
            <p:nvPr/>
          </p:nvSpPr>
          <p:spPr bwMode="auto">
            <a:xfrm>
              <a:off x="990600" y="3035300"/>
              <a:ext cx="1636713" cy="576263"/>
            </a:xfrm>
            <a:prstGeom prst="ellipse">
              <a:avLst/>
            </a:prstGeom>
            <a:solidFill>
              <a:srgbClr val="006600">
                <a:alpha val="85097"/>
              </a:srgbClr>
            </a:solidFill>
            <a:ln w="28575">
              <a:solidFill>
                <a:srgbClr val="660033"/>
              </a:solidFill>
              <a:round/>
              <a:headEnd/>
              <a:tailEnd/>
            </a:ln>
          </p:spPr>
          <p:txBody>
            <a:bodyPr lIns="18000" tIns="10800" rIns="18000" bIns="10800"/>
            <a:lstStyle/>
            <a:p>
              <a:pPr algn="ctr"/>
              <a:r>
                <a:rPr lang="en-US" sz="2000">
                  <a:solidFill>
                    <a:schemeClr val="bg1"/>
                  </a:solidFill>
                </a:rPr>
                <a:t>Lớp B</a:t>
              </a:r>
            </a:p>
          </p:txBody>
        </p:sp>
        <p:sp>
          <p:nvSpPr>
            <p:cNvPr id="5128" name="Oval 8"/>
            <p:cNvSpPr>
              <a:spLocks noChangeArrowheads="1"/>
            </p:cNvSpPr>
            <p:nvPr/>
          </p:nvSpPr>
          <p:spPr bwMode="auto">
            <a:xfrm>
              <a:off x="3621088" y="3035300"/>
              <a:ext cx="1636713" cy="576263"/>
            </a:xfrm>
            <a:prstGeom prst="ellipse">
              <a:avLst/>
            </a:prstGeom>
            <a:solidFill>
              <a:srgbClr val="006600">
                <a:alpha val="85097"/>
              </a:srgbClr>
            </a:solidFill>
            <a:ln w="28575">
              <a:solidFill>
                <a:srgbClr val="660033"/>
              </a:solidFill>
              <a:round/>
              <a:headEnd/>
              <a:tailEnd/>
            </a:ln>
          </p:spPr>
          <p:txBody>
            <a:bodyPr lIns="18000" tIns="10800" rIns="18000" bIns="10800"/>
            <a:lstStyle/>
            <a:p>
              <a:pPr algn="ctr"/>
              <a:r>
                <a:rPr lang="en-US" sz="2000">
                  <a:solidFill>
                    <a:schemeClr val="bg1"/>
                  </a:solidFill>
                </a:rPr>
                <a:t>Lớp C</a:t>
              </a:r>
            </a:p>
          </p:txBody>
        </p:sp>
        <p:sp>
          <p:nvSpPr>
            <p:cNvPr id="5129" name="Oval 9"/>
            <p:cNvSpPr>
              <a:spLocks noChangeArrowheads="1"/>
            </p:cNvSpPr>
            <p:nvPr/>
          </p:nvSpPr>
          <p:spPr bwMode="auto">
            <a:xfrm>
              <a:off x="4495800" y="5016500"/>
              <a:ext cx="1636713" cy="576263"/>
            </a:xfrm>
            <a:prstGeom prst="ellipse">
              <a:avLst/>
            </a:prstGeom>
            <a:solidFill>
              <a:srgbClr val="006600">
                <a:alpha val="85097"/>
              </a:srgbClr>
            </a:solidFill>
            <a:ln w="28575">
              <a:solidFill>
                <a:srgbClr val="660033"/>
              </a:solidFill>
              <a:round/>
              <a:headEnd/>
              <a:tailEnd/>
            </a:ln>
          </p:spPr>
          <p:txBody>
            <a:bodyPr lIns="18000" tIns="10800" rIns="18000" bIns="10800"/>
            <a:lstStyle/>
            <a:p>
              <a:pPr algn="ctr"/>
              <a:r>
                <a:rPr lang="en-US" sz="2000">
                  <a:solidFill>
                    <a:schemeClr val="bg1"/>
                  </a:solidFill>
                </a:rPr>
                <a:t>Lớp E</a:t>
              </a:r>
            </a:p>
          </p:txBody>
        </p:sp>
        <p:sp>
          <p:nvSpPr>
            <p:cNvPr id="5130" name="Oval 10"/>
            <p:cNvSpPr>
              <a:spLocks noChangeArrowheads="1"/>
            </p:cNvSpPr>
            <p:nvPr/>
          </p:nvSpPr>
          <p:spPr bwMode="auto">
            <a:xfrm>
              <a:off x="2260600" y="5016500"/>
              <a:ext cx="1636713" cy="576263"/>
            </a:xfrm>
            <a:prstGeom prst="ellipse">
              <a:avLst/>
            </a:prstGeom>
            <a:solidFill>
              <a:srgbClr val="006600">
                <a:alpha val="85097"/>
              </a:srgbClr>
            </a:solidFill>
            <a:ln w="28575">
              <a:solidFill>
                <a:srgbClr val="660033"/>
              </a:solidFill>
              <a:round/>
              <a:headEnd/>
              <a:tailEnd/>
            </a:ln>
          </p:spPr>
          <p:txBody>
            <a:bodyPr lIns="18000" tIns="10800" rIns="18000" bIns="10800"/>
            <a:lstStyle/>
            <a:p>
              <a:pPr algn="ctr"/>
              <a:r>
                <a:rPr lang="en-US" sz="2000">
                  <a:solidFill>
                    <a:schemeClr val="bg1"/>
                  </a:solidFill>
                </a:rPr>
                <a:t>Lớp D</a:t>
              </a:r>
            </a:p>
          </p:txBody>
        </p:sp>
        <p:sp>
          <p:nvSpPr>
            <p:cNvPr id="5131" name="Line 11"/>
            <p:cNvSpPr>
              <a:spLocks noChangeShapeType="1"/>
            </p:cNvSpPr>
            <p:nvPr/>
          </p:nvSpPr>
          <p:spPr bwMode="auto">
            <a:xfrm>
              <a:off x="914400" y="2244725"/>
              <a:ext cx="6924675" cy="0"/>
            </a:xfrm>
            <a:prstGeom prst="line">
              <a:avLst/>
            </a:prstGeom>
            <a:noFill/>
            <a:ln w="28575">
              <a:solidFill>
                <a:srgbClr val="66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Line 12"/>
            <p:cNvSpPr>
              <a:spLocks noChangeShapeType="1"/>
            </p:cNvSpPr>
            <p:nvPr/>
          </p:nvSpPr>
          <p:spPr bwMode="auto">
            <a:xfrm flipV="1">
              <a:off x="1828800" y="1776845"/>
              <a:ext cx="1250156" cy="1257300"/>
            </a:xfrm>
            <a:prstGeom prst="line">
              <a:avLst/>
            </a:prstGeom>
            <a:noFill/>
            <a:ln w="28575">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3" name="Line 13"/>
            <p:cNvSpPr>
              <a:spLocks noChangeShapeType="1"/>
            </p:cNvSpPr>
            <p:nvPr/>
          </p:nvSpPr>
          <p:spPr bwMode="auto">
            <a:xfrm flipH="1" flipV="1">
              <a:off x="3492500" y="1790700"/>
              <a:ext cx="1003300" cy="1257300"/>
            </a:xfrm>
            <a:prstGeom prst="line">
              <a:avLst/>
            </a:prstGeom>
            <a:noFill/>
            <a:ln w="28575">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4" name="Line 16"/>
            <p:cNvSpPr>
              <a:spLocks noChangeShapeType="1"/>
            </p:cNvSpPr>
            <p:nvPr/>
          </p:nvSpPr>
          <p:spPr bwMode="auto">
            <a:xfrm>
              <a:off x="914400" y="4549775"/>
              <a:ext cx="6924675" cy="0"/>
            </a:xfrm>
            <a:prstGeom prst="line">
              <a:avLst/>
            </a:prstGeom>
            <a:noFill/>
            <a:ln w="28575">
              <a:solidFill>
                <a:srgbClr val="66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Text Box 17"/>
            <p:cNvSpPr txBox="1">
              <a:spLocks noChangeArrowheads="1"/>
            </p:cNvSpPr>
            <p:nvPr/>
          </p:nvSpPr>
          <p:spPr bwMode="auto">
            <a:xfrm>
              <a:off x="6248400" y="1330325"/>
              <a:ext cx="1871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a:solidFill>
                    <a:srgbClr val="000099"/>
                  </a:solidFill>
                </a:rPr>
                <a:t>Thế hệ thứ 1</a:t>
              </a:r>
            </a:p>
          </p:txBody>
        </p:sp>
        <p:sp>
          <p:nvSpPr>
            <p:cNvPr id="5136" name="Text Box 18"/>
            <p:cNvSpPr txBox="1">
              <a:spLocks noChangeArrowheads="1"/>
            </p:cNvSpPr>
            <p:nvPr/>
          </p:nvSpPr>
          <p:spPr bwMode="auto">
            <a:xfrm>
              <a:off x="6248400" y="4787900"/>
              <a:ext cx="20589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a:solidFill>
                    <a:srgbClr val="000099"/>
                  </a:solidFill>
                </a:rPr>
                <a:t>Thế hệ thứ 3</a:t>
              </a:r>
            </a:p>
          </p:txBody>
        </p:sp>
        <p:sp>
          <p:nvSpPr>
            <p:cNvPr id="5137" name="Text Box 19"/>
            <p:cNvSpPr txBox="1">
              <a:spLocks noChangeArrowheads="1"/>
            </p:cNvSpPr>
            <p:nvPr/>
          </p:nvSpPr>
          <p:spPr bwMode="auto">
            <a:xfrm>
              <a:off x="6242050" y="2961842"/>
              <a:ext cx="205898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a:solidFill>
                    <a:srgbClr val="000099"/>
                  </a:solidFill>
                </a:rPr>
                <a:t>Thế hệ thứ 2</a:t>
              </a:r>
            </a:p>
          </p:txBody>
        </p:sp>
        <p:sp>
          <p:nvSpPr>
            <p:cNvPr id="5138" name="Line 13"/>
            <p:cNvSpPr>
              <a:spLocks noChangeShapeType="1"/>
            </p:cNvSpPr>
            <p:nvPr/>
          </p:nvSpPr>
          <p:spPr bwMode="auto">
            <a:xfrm flipH="1" flipV="1">
              <a:off x="1752600" y="3611563"/>
              <a:ext cx="1066800" cy="1417637"/>
            </a:xfrm>
            <a:prstGeom prst="line">
              <a:avLst/>
            </a:prstGeom>
            <a:noFill/>
            <a:ln w="28575">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9" name="Line 13"/>
            <p:cNvSpPr>
              <a:spLocks noChangeShapeType="1"/>
            </p:cNvSpPr>
            <p:nvPr/>
          </p:nvSpPr>
          <p:spPr bwMode="auto">
            <a:xfrm flipV="1">
              <a:off x="3276600" y="3611563"/>
              <a:ext cx="990600" cy="1417637"/>
            </a:xfrm>
            <a:prstGeom prst="line">
              <a:avLst/>
            </a:prstGeom>
            <a:noFill/>
            <a:ln w="28575">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0" name="Line 13"/>
            <p:cNvSpPr>
              <a:spLocks noChangeShapeType="1"/>
            </p:cNvSpPr>
            <p:nvPr/>
          </p:nvSpPr>
          <p:spPr bwMode="auto">
            <a:xfrm flipH="1" flipV="1">
              <a:off x="4590256" y="3611563"/>
              <a:ext cx="1048544" cy="1417637"/>
            </a:xfrm>
            <a:prstGeom prst="line">
              <a:avLst/>
            </a:prstGeom>
            <a:noFill/>
            <a:ln w="28575">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3"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Các khái niệm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5125"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74663" y="914400"/>
            <a:ext cx="8229600" cy="1371600"/>
          </a:xfrm>
        </p:spPr>
        <p:txBody>
          <a:bodyPr/>
          <a:lstStyle/>
          <a:p>
            <a:pPr algn="just" eaLnBrk="1" hangingPunct="1">
              <a:lnSpc>
                <a:spcPct val="110000"/>
              </a:lnSpc>
              <a:buSzPct val="90000"/>
              <a:buFont typeface="Wingdings" pitchFamily="2" charset="2"/>
              <a:buChar char="v"/>
            </a:pPr>
            <a:r>
              <a:rPr lang="en-US" sz="2000" b="1" smtClean="0">
                <a:solidFill>
                  <a:srgbClr val="000099"/>
                </a:solidFill>
                <a:latin typeface="Arial" charset="0"/>
                <a:cs typeface="Arial" charset="0"/>
              </a:rPr>
              <a:t>Xây dựng các lớp cơ sở: Khi đó các thành phần được kế thừa phải có phạm vi truy xuất là </a:t>
            </a:r>
            <a:r>
              <a:rPr lang="en-US" sz="2000" b="1" smtClean="0">
                <a:solidFill>
                  <a:srgbClr val="FF0000"/>
                </a:solidFill>
                <a:latin typeface="Arial" charset="0"/>
                <a:cs typeface="Arial" charset="0"/>
              </a:rPr>
              <a:t>public</a:t>
            </a:r>
            <a:r>
              <a:rPr lang="en-US" sz="2000" b="1" smtClean="0">
                <a:solidFill>
                  <a:srgbClr val="000099"/>
                </a:solidFill>
                <a:latin typeface="Arial" charset="0"/>
                <a:cs typeface="Arial" charset="0"/>
              </a:rPr>
              <a:t> hoặc </a:t>
            </a:r>
            <a:r>
              <a:rPr lang="en-US" sz="2000" b="1" smtClean="0">
                <a:solidFill>
                  <a:srgbClr val="FF0000"/>
                </a:solidFill>
                <a:latin typeface="Arial" charset="0"/>
                <a:cs typeface="Arial" charset="0"/>
              </a:rPr>
              <a:t>protected</a:t>
            </a:r>
            <a:r>
              <a:rPr lang="en-US" sz="2000" b="1" smtClean="0">
                <a:solidFill>
                  <a:srgbClr val="000099"/>
                </a:solidFill>
                <a:latin typeface="Arial" charset="0"/>
                <a:cs typeface="Arial" charset="0"/>
              </a:rPr>
              <a:t>.</a:t>
            </a:r>
          </a:p>
          <a:p>
            <a:pPr algn="just" eaLnBrk="1" hangingPunct="1">
              <a:lnSpc>
                <a:spcPct val="110000"/>
              </a:lnSpc>
              <a:buSzPct val="90000"/>
              <a:buFont typeface="Wingdings" pitchFamily="2" charset="2"/>
              <a:buChar char="v"/>
            </a:pPr>
            <a:r>
              <a:rPr lang="en-US" sz="2000" b="1" smtClean="0">
                <a:solidFill>
                  <a:srgbClr val="000099"/>
                </a:solidFill>
                <a:latin typeface="Arial" charset="0"/>
                <a:cs typeface="Arial" charset="0"/>
              </a:rPr>
              <a:t>Xây dựng các lớp dẫn xuất theo mẫu</a:t>
            </a:r>
          </a:p>
        </p:txBody>
      </p:sp>
      <p:sp>
        <p:nvSpPr>
          <p:cNvPr id="6148" name="Text Box 4"/>
          <p:cNvSpPr txBox="1">
            <a:spLocks noChangeArrowheads="1"/>
          </p:cNvSpPr>
          <p:nvPr/>
        </p:nvSpPr>
        <p:spPr bwMode="auto">
          <a:xfrm>
            <a:off x="457200" y="2425700"/>
            <a:ext cx="8458200" cy="1384300"/>
          </a:xfrm>
          <a:prstGeom prst="rect">
            <a:avLst/>
          </a:prstGeom>
          <a:solidFill>
            <a:schemeClr val="bg1"/>
          </a:solidFill>
          <a:ln w="9525">
            <a:solidFill>
              <a:srgbClr val="006600"/>
            </a:solidFill>
            <a:miter lim="800000"/>
            <a:headEnd/>
            <a:tailEnd/>
          </a:ln>
          <a:extLst/>
        </p:spPr>
        <p:txBody>
          <a:bodyPr>
            <a:spAutoFit/>
          </a:bodyPr>
          <a:lstStyle>
            <a:lvl1pPr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100">
                <a:solidFill>
                  <a:srgbClr val="FF0000"/>
                </a:solidFill>
                <a:latin typeface="Courier New" pitchFamily="49" charset="0"/>
                <a:cs typeface="Courier New" pitchFamily="49" charset="0"/>
              </a:rPr>
              <a:t>class</a:t>
            </a:r>
            <a:r>
              <a:rPr lang="en-US" sz="2100">
                <a:latin typeface="Courier New" pitchFamily="49" charset="0"/>
                <a:cs typeface="Courier New" pitchFamily="49" charset="0"/>
              </a:rPr>
              <a:t> </a:t>
            </a:r>
            <a:r>
              <a:rPr lang="en-US" sz="2100">
                <a:solidFill>
                  <a:srgbClr val="000099"/>
                </a:solidFill>
                <a:latin typeface="Courier New" pitchFamily="49" charset="0"/>
                <a:cs typeface="Courier New" pitchFamily="49" charset="0"/>
              </a:rPr>
              <a:t>&lt;lớp_dẫn_xuất&gt;</a:t>
            </a:r>
            <a:r>
              <a:rPr lang="en-US" sz="2100">
                <a:latin typeface="Courier New" pitchFamily="49" charset="0"/>
                <a:cs typeface="Courier New" pitchFamily="49" charset="0"/>
              </a:rPr>
              <a:t>:</a:t>
            </a:r>
            <a:r>
              <a:rPr lang="en-US" sz="2100">
                <a:solidFill>
                  <a:srgbClr val="000099"/>
                </a:solidFill>
                <a:latin typeface="Courier New" pitchFamily="49" charset="0"/>
                <a:cs typeface="Courier New" pitchFamily="49" charset="0"/>
              </a:rPr>
              <a:t>&lt;phạm vi kế thừa&gt; &lt;lớp_cơ_sở&gt;</a:t>
            </a:r>
          </a:p>
          <a:p>
            <a:pPr eaLnBrk="1" hangingPunct="1"/>
            <a:r>
              <a:rPr lang="en-US" sz="2100">
                <a:solidFill>
                  <a:srgbClr val="000099"/>
                </a:solidFill>
                <a:latin typeface="Courier New" pitchFamily="49" charset="0"/>
                <a:cs typeface="Courier New" pitchFamily="49" charset="0"/>
              </a:rPr>
              <a:t>{</a:t>
            </a:r>
          </a:p>
          <a:p>
            <a:pPr lvl="1" eaLnBrk="1" hangingPunct="1"/>
            <a:r>
              <a:rPr lang="en-US" sz="2100">
                <a:solidFill>
                  <a:srgbClr val="006600"/>
                </a:solidFill>
                <a:latin typeface="Courier New" pitchFamily="49" charset="0"/>
                <a:cs typeface="Courier New" pitchFamily="49" charset="0"/>
              </a:rPr>
              <a:t>//Nội dung lớp dẫn xuất</a:t>
            </a:r>
          </a:p>
          <a:p>
            <a:pPr eaLnBrk="1" hangingPunct="1"/>
            <a:r>
              <a:rPr lang="en-US" sz="2100">
                <a:solidFill>
                  <a:srgbClr val="000099"/>
                </a:solidFill>
                <a:latin typeface="Courier New" pitchFamily="49" charset="0"/>
                <a:cs typeface="Courier New" pitchFamily="49" charset="0"/>
              </a:rPr>
              <a:t>};</a:t>
            </a:r>
          </a:p>
        </p:txBody>
      </p:sp>
      <p:sp>
        <p:nvSpPr>
          <p:cNvPr id="6149" name="Rectangle 5"/>
          <p:cNvSpPr>
            <a:spLocks noChangeArrowheads="1"/>
          </p:cNvSpPr>
          <p:nvPr/>
        </p:nvSpPr>
        <p:spPr bwMode="auto">
          <a:xfrm>
            <a:off x="457200" y="4267200"/>
            <a:ext cx="7924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rgbClr val="000099"/>
              </a:buClr>
              <a:buSzPct val="90000"/>
              <a:buFont typeface="Wingdings" pitchFamily="2" charset="2"/>
              <a:buChar char="v"/>
            </a:pPr>
            <a:r>
              <a:rPr lang="en-US" sz="2000">
                <a:solidFill>
                  <a:srgbClr val="000099"/>
                </a:solidFill>
              </a:rPr>
              <a:t>&lt;Phạm vi kế thừa&gt;: có thể là </a:t>
            </a:r>
            <a:r>
              <a:rPr lang="en-US" sz="2000">
                <a:solidFill>
                  <a:srgbClr val="FF0000"/>
                </a:solidFill>
              </a:rPr>
              <a:t>public</a:t>
            </a:r>
            <a:r>
              <a:rPr lang="en-US" sz="2000">
                <a:solidFill>
                  <a:srgbClr val="000099"/>
                </a:solidFill>
              </a:rPr>
              <a:t> hoặc </a:t>
            </a:r>
            <a:r>
              <a:rPr lang="en-US" sz="2000">
                <a:solidFill>
                  <a:srgbClr val="FF0000"/>
                </a:solidFill>
              </a:rPr>
              <a:t>private</a:t>
            </a:r>
            <a:r>
              <a:rPr lang="en-US" sz="2000">
                <a:solidFill>
                  <a:srgbClr val="000099"/>
                </a:solidFill>
              </a:rPr>
              <a:t>.</a:t>
            </a:r>
          </a:p>
          <a:p>
            <a:pPr marL="342900" indent="-342900" algn="just">
              <a:spcBef>
                <a:spcPct val="20000"/>
              </a:spcBef>
              <a:buClr>
                <a:srgbClr val="000099"/>
              </a:buClr>
              <a:buSzPct val="90000"/>
              <a:buFont typeface="Wingdings" pitchFamily="2" charset="2"/>
              <a:buChar char="v"/>
            </a:pPr>
            <a:r>
              <a:rPr lang="en-US" sz="2000">
                <a:solidFill>
                  <a:srgbClr val="000099"/>
                </a:solidFill>
              </a:rPr>
              <a:t>Nếu là kế thừa bội thì các lớp cơ sở được đặt cách nhau bởi dấu phảy.</a:t>
            </a:r>
          </a:p>
          <a:p>
            <a:pPr marL="342900" indent="-342900" algn="just">
              <a:spcBef>
                <a:spcPct val="20000"/>
              </a:spcBef>
              <a:buClr>
                <a:srgbClr val="000099"/>
              </a:buClr>
              <a:buSzPct val="90000"/>
              <a:buFont typeface="Wingdings" pitchFamily="2" charset="2"/>
              <a:buChar char="v"/>
            </a:pPr>
            <a:r>
              <a:rPr lang="en-US" sz="2000">
                <a:solidFill>
                  <a:srgbClr val="000099"/>
                </a:solidFill>
              </a:rPr>
              <a:t>Lớp cơ sở phải được định nghĩa trước đó.</a:t>
            </a:r>
          </a:p>
        </p:txBody>
      </p:sp>
      <p:sp>
        <p:nvSpPr>
          <p:cNvPr id="9"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4.2. Xây dựng lớp kế thừa</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71" name="Rectangle 3"/>
          <p:cNvSpPr>
            <a:spLocks noGrp="1" noChangeArrowheads="1"/>
          </p:cNvSpPr>
          <p:nvPr>
            <p:ph idx="1"/>
          </p:nvPr>
        </p:nvSpPr>
        <p:spPr>
          <a:xfrm>
            <a:off x="474663" y="914400"/>
            <a:ext cx="8229600" cy="533400"/>
          </a:xfrm>
        </p:spPr>
        <p:txBody>
          <a:bodyPr/>
          <a:lstStyle/>
          <a:p>
            <a:pPr algn="just" eaLnBrk="1" hangingPunct="1">
              <a:lnSpc>
                <a:spcPct val="110000"/>
              </a:lnSpc>
              <a:buSzPct val="85000"/>
              <a:buFont typeface="Wingdings" pitchFamily="2" charset="2"/>
              <a:buChar char="v"/>
            </a:pPr>
            <a:r>
              <a:rPr lang="en-US" sz="2400" b="1" smtClean="0">
                <a:solidFill>
                  <a:srgbClr val="000099"/>
                </a:solidFill>
                <a:latin typeface="Arial" charset="0"/>
                <a:cs typeface="Arial" charset="0"/>
              </a:rPr>
              <a:t>Xây dựng các lớp cơ sở</a:t>
            </a:r>
          </a:p>
        </p:txBody>
      </p:sp>
      <p:sp>
        <p:nvSpPr>
          <p:cNvPr id="7172" name="Text Box 4"/>
          <p:cNvSpPr txBox="1">
            <a:spLocks noChangeArrowheads="1"/>
          </p:cNvSpPr>
          <p:nvPr/>
        </p:nvSpPr>
        <p:spPr bwMode="auto">
          <a:xfrm>
            <a:off x="1863725" y="1563688"/>
            <a:ext cx="5146675" cy="2246312"/>
          </a:xfrm>
          <a:prstGeom prst="rect">
            <a:avLst/>
          </a:prstGeom>
          <a:solidFill>
            <a:schemeClr val="bg1"/>
          </a:solidFill>
          <a:ln w="9525">
            <a:solidFill>
              <a:srgbClr val="006600"/>
            </a:solidFill>
            <a:miter lim="800000"/>
            <a:headEnd/>
            <a:tailEnd/>
          </a:ln>
          <a:extLst/>
        </p:spPr>
        <p:txBody>
          <a:bodyPr>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lvl="1" eaLnBrk="1" hangingPunct="1"/>
            <a:r>
              <a:rPr lang="en-US" sz="2000">
                <a:solidFill>
                  <a:srgbClr val="FF0000"/>
                </a:solidFill>
                <a:latin typeface="Courier New" pitchFamily="49" charset="0"/>
                <a:ea typeface="Tahoma" pitchFamily="34" charset="0"/>
                <a:cs typeface="Courier New" pitchFamily="49" charset="0"/>
              </a:rPr>
              <a:t>class</a:t>
            </a:r>
            <a:r>
              <a:rPr lang="en-US" sz="2000">
                <a:solidFill>
                  <a:srgbClr val="000099"/>
                </a:solidFill>
                <a:latin typeface="Courier New" pitchFamily="49" charset="0"/>
                <a:ea typeface="Tahoma" pitchFamily="34" charset="0"/>
                <a:cs typeface="Courier New" pitchFamily="49" charset="0"/>
              </a:rPr>
              <a:t> A{</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protected: </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int</a:t>
            </a:r>
            <a:r>
              <a:rPr lang="en-US" sz="2000">
                <a:solidFill>
                  <a:srgbClr val="000099"/>
                </a:solidFill>
                <a:latin typeface="Courier New" pitchFamily="49" charset="0"/>
                <a:ea typeface="Tahoma" pitchFamily="34" charset="0"/>
                <a:cs typeface="Courier New" pitchFamily="49" charset="0"/>
              </a:rPr>
              <a:t> a;</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public</a:t>
            </a:r>
            <a:r>
              <a:rPr lang="en-US" sz="2000">
                <a:solidFill>
                  <a:srgbClr val="000099"/>
                </a:solidFill>
                <a:latin typeface="Courier New" pitchFamily="49" charset="0"/>
                <a:ea typeface="Tahoma" pitchFamily="34" charset="0"/>
                <a:cs typeface="Courier New" pitchFamily="49" charset="0"/>
              </a:rPr>
              <a:t>:</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void</a:t>
            </a:r>
            <a:r>
              <a:rPr lang="en-US" sz="2000">
                <a:solidFill>
                  <a:srgbClr val="000099"/>
                </a:solidFill>
                <a:latin typeface="Courier New" pitchFamily="49" charset="0"/>
                <a:ea typeface="Tahoma" pitchFamily="34" charset="0"/>
                <a:cs typeface="Courier New" pitchFamily="49" charset="0"/>
              </a:rPr>
              <a:t> nhap();</a:t>
            </a:r>
          </a:p>
          <a:p>
            <a:pPr lvl="1" eaLnBrk="1" hangingPunct="1"/>
            <a:r>
              <a:rPr lang="en-US" sz="2000">
                <a:solidFill>
                  <a:srgbClr val="000099"/>
                </a:solidFill>
                <a:latin typeface="Courier New" pitchFamily="49" charset="0"/>
                <a:ea typeface="Tahoma" pitchFamily="34" charset="0"/>
                <a:cs typeface="Courier New" pitchFamily="49" charset="0"/>
              </a:rPr>
              <a:t>		…</a:t>
            </a:r>
          </a:p>
          <a:p>
            <a:pPr lvl="1" eaLnBrk="1" hangingPunct="1"/>
            <a:r>
              <a:rPr lang="en-US" sz="2000">
                <a:solidFill>
                  <a:srgbClr val="000099"/>
                </a:solidFill>
                <a:latin typeface="Courier New" pitchFamily="49" charset="0"/>
                <a:ea typeface="Tahoma" pitchFamily="34" charset="0"/>
                <a:cs typeface="Courier New" pitchFamily="49" charset="0"/>
              </a:rPr>
              <a:t>};</a:t>
            </a:r>
          </a:p>
        </p:txBody>
      </p:sp>
      <p:sp>
        <p:nvSpPr>
          <p:cNvPr id="7173" name="Text Box 6"/>
          <p:cNvSpPr txBox="1">
            <a:spLocks noChangeArrowheads="1"/>
          </p:cNvSpPr>
          <p:nvPr/>
        </p:nvSpPr>
        <p:spPr bwMode="auto">
          <a:xfrm>
            <a:off x="1890713" y="4078288"/>
            <a:ext cx="5119687" cy="2246312"/>
          </a:xfrm>
          <a:prstGeom prst="rect">
            <a:avLst/>
          </a:prstGeom>
          <a:solidFill>
            <a:schemeClr val="bg1"/>
          </a:solidFill>
          <a:ln w="9525">
            <a:solidFill>
              <a:srgbClr val="006600"/>
            </a:solidFill>
            <a:miter lim="800000"/>
            <a:headEnd/>
            <a:tailEnd/>
          </a:ln>
          <a:extLst/>
        </p:spPr>
        <p:txBody>
          <a:bodyPr>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lvl="1" eaLnBrk="1" hangingPunct="1"/>
            <a:r>
              <a:rPr lang="en-US" sz="2000">
                <a:solidFill>
                  <a:srgbClr val="FF0000"/>
                </a:solidFill>
                <a:latin typeface="Courier New" pitchFamily="49" charset="0"/>
                <a:ea typeface="Tahoma" pitchFamily="34" charset="0"/>
                <a:cs typeface="Courier New" pitchFamily="49" charset="0"/>
              </a:rPr>
              <a:t>class</a:t>
            </a:r>
            <a:r>
              <a:rPr lang="en-US" sz="2000">
                <a:solidFill>
                  <a:srgbClr val="000099"/>
                </a:solidFill>
                <a:latin typeface="Courier New" pitchFamily="49" charset="0"/>
                <a:ea typeface="Tahoma" pitchFamily="34" charset="0"/>
                <a:cs typeface="Courier New" pitchFamily="49" charset="0"/>
              </a:rPr>
              <a:t> B{</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protected: </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long</a:t>
            </a:r>
            <a:r>
              <a:rPr lang="en-US" sz="2000">
                <a:solidFill>
                  <a:srgbClr val="000099"/>
                </a:solidFill>
                <a:latin typeface="Courier New" pitchFamily="49" charset="0"/>
                <a:ea typeface="Tahoma" pitchFamily="34" charset="0"/>
                <a:cs typeface="Courier New" pitchFamily="49" charset="0"/>
              </a:rPr>
              <a:t> b;</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public:</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void</a:t>
            </a:r>
            <a:r>
              <a:rPr lang="en-US" sz="2000">
                <a:solidFill>
                  <a:srgbClr val="000099"/>
                </a:solidFill>
                <a:latin typeface="Courier New" pitchFamily="49" charset="0"/>
                <a:ea typeface="Tahoma" pitchFamily="34" charset="0"/>
                <a:cs typeface="Courier New" pitchFamily="49" charset="0"/>
              </a:rPr>
              <a:t> nhap();</a:t>
            </a:r>
          </a:p>
          <a:p>
            <a:pPr lvl="1" eaLnBrk="1" hangingPunct="1"/>
            <a:r>
              <a:rPr lang="en-US" sz="2000">
                <a:solidFill>
                  <a:srgbClr val="000099"/>
                </a:solidFill>
                <a:latin typeface="Courier New" pitchFamily="49" charset="0"/>
                <a:ea typeface="Tahoma" pitchFamily="34" charset="0"/>
                <a:cs typeface="Courier New" pitchFamily="49" charset="0"/>
              </a:rPr>
              <a:t>		…</a:t>
            </a:r>
          </a:p>
          <a:p>
            <a:pPr lvl="1" eaLnBrk="1" hangingPunct="1"/>
            <a:r>
              <a:rPr lang="en-US" sz="2000">
                <a:solidFill>
                  <a:srgbClr val="000099"/>
                </a:solidFill>
                <a:latin typeface="Courier New" pitchFamily="49" charset="0"/>
                <a:ea typeface="Tahoma" pitchFamily="34" charset="0"/>
                <a:cs typeface="Courier New" pitchFamily="49" charset="0"/>
              </a:rPr>
              <a:t>};</a:t>
            </a:r>
          </a:p>
        </p:txBody>
      </p:sp>
      <p:sp>
        <p:nvSpPr>
          <p:cNvPr id="9"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Xây dựng lớp kế thừa (tt) – Ví dụ</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7175"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9" name="Rounded Rectangle 8"/>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95" name="Text Box 4"/>
          <p:cNvSpPr txBox="1">
            <a:spLocks noChangeArrowheads="1"/>
          </p:cNvSpPr>
          <p:nvPr/>
        </p:nvSpPr>
        <p:spPr bwMode="auto">
          <a:xfrm>
            <a:off x="2057400" y="1447800"/>
            <a:ext cx="5943600" cy="2246313"/>
          </a:xfrm>
          <a:prstGeom prst="rect">
            <a:avLst/>
          </a:prstGeom>
          <a:solidFill>
            <a:schemeClr val="bg1"/>
          </a:solidFill>
          <a:ln w="9525">
            <a:solidFill>
              <a:srgbClr val="006600"/>
            </a:solidFill>
            <a:miter lim="800000"/>
            <a:headEnd/>
            <a:tailEnd/>
          </a:ln>
          <a:extLst/>
        </p:spPr>
        <p:txBody>
          <a:bodyPr>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lvl="1" eaLnBrk="1" hangingPunct="1"/>
            <a:r>
              <a:rPr lang="en-US" sz="2000">
                <a:solidFill>
                  <a:srgbClr val="FF0000"/>
                </a:solidFill>
                <a:latin typeface="Courier New" pitchFamily="49" charset="0"/>
                <a:ea typeface="Tahoma" pitchFamily="34" charset="0"/>
                <a:cs typeface="Courier New" pitchFamily="49" charset="0"/>
              </a:rPr>
              <a:t>class</a:t>
            </a:r>
            <a:r>
              <a:rPr lang="en-US" sz="2000">
                <a:solidFill>
                  <a:srgbClr val="000099"/>
                </a:solidFill>
                <a:latin typeface="Courier New" pitchFamily="49" charset="0"/>
                <a:ea typeface="Tahoma" pitchFamily="34" charset="0"/>
                <a:cs typeface="Courier New" pitchFamily="49" charset="0"/>
              </a:rPr>
              <a:t> C : </a:t>
            </a:r>
            <a:r>
              <a:rPr lang="en-US" sz="2000">
                <a:solidFill>
                  <a:srgbClr val="FF0000"/>
                </a:solidFill>
                <a:latin typeface="Courier New" pitchFamily="49" charset="0"/>
                <a:ea typeface="Tahoma" pitchFamily="34" charset="0"/>
                <a:cs typeface="Courier New" pitchFamily="49" charset="0"/>
              </a:rPr>
              <a:t>public</a:t>
            </a:r>
            <a:r>
              <a:rPr lang="en-US" sz="2000">
                <a:solidFill>
                  <a:srgbClr val="000099"/>
                </a:solidFill>
                <a:latin typeface="Courier New" pitchFamily="49" charset="0"/>
                <a:ea typeface="Tahoma" pitchFamily="34" charset="0"/>
                <a:cs typeface="Courier New" pitchFamily="49" charset="0"/>
              </a:rPr>
              <a:t> A, </a:t>
            </a:r>
            <a:r>
              <a:rPr lang="en-US" sz="2000">
                <a:solidFill>
                  <a:srgbClr val="FF0000"/>
                </a:solidFill>
                <a:latin typeface="Courier New" pitchFamily="49" charset="0"/>
                <a:ea typeface="Tahoma" pitchFamily="34" charset="0"/>
                <a:cs typeface="Courier New" pitchFamily="49" charset="0"/>
              </a:rPr>
              <a:t>private</a:t>
            </a:r>
            <a:r>
              <a:rPr lang="en-US" sz="2000">
                <a:solidFill>
                  <a:srgbClr val="000099"/>
                </a:solidFill>
                <a:latin typeface="Courier New" pitchFamily="49" charset="0"/>
                <a:ea typeface="Tahoma" pitchFamily="34" charset="0"/>
                <a:cs typeface="Courier New" pitchFamily="49" charset="0"/>
              </a:rPr>
              <a:t> B {</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private:</a:t>
            </a:r>
            <a:r>
              <a:rPr lang="en-US" sz="2000">
                <a:solidFill>
                  <a:srgbClr val="000099"/>
                </a:solidFill>
                <a:latin typeface="Courier New" pitchFamily="49" charset="0"/>
                <a:ea typeface="Tahoma" pitchFamily="34" charset="0"/>
                <a:cs typeface="Courier New" pitchFamily="49" charset="0"/>
              </a:rPr>
              <a:t> </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float</a:t>
            </a:r>
            <a:r>
              <a:rPr lang="en-US" sz="2000">
                <a:solidFill>
                  <a:srgbClr val="000099"/>
                </a:solidFill>
                <a:latin typeface="Courier New" pitchFamily="49" charset="0"/>
                <a:ea typeface="Tahoma" pitchFamily="34" charset="0"/>
                <a:cs typeface="Courier New" pitchFamily="49" charset="0"/>
              </a:rPr>
              <a:t> c;</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public:</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void</a:t>
            </a:r>
            <a:r>
              <a:rPr lang="en-US" sz="2000">
                <a:solidFill>
                  <a:srgbClr val="000099"/>
                </a:solidFill>
                <a:latin typeface="Courier New" pitchFamily="49" charset="0"/>
                <a:ea typeface="Tahoma" pitchFamily="34" charset="0"/>
                <a:cs typeface="Courier New" pitchFamily="49" charset="0"/>
              </a:rPr>
              <a:t> nhap();</a:t>
            </a:r>
          </a:p>
          <a:p>
            <a:pPr lvl="1" eaLnBrk="1" hangingPunct="1"/>
            <a:r>
              <a:rPr lang="en-US" sz="2000">
                <a:solidFill>
                  <a:srgbClr val="000099"/>
                </a:solidFill>
                <a:latin typeface="Courier New" pitchFamily="49" charset="0"/>
                <a:ea typeface="Tahoma" pitchFamily="34" charset="0"/>
                <a:cs typeface="Courier New" pitchFamily="49" charset="0"/>
              </a:rPr>
              <a:t>		…</a:t>
            </a:r>
          </a:p>
          <a:p>
            <a:pPr lvl="1" eaLnBrk="1" hangingPunct="1"/>
            <a:r>
              <a:rPr lang="en-US" sz="2000">
                <a:solidFill>
                  <a:srgbClr val="000099"/>
                </a:solidFill>
                <a:latin typeface="Courier New" pitchFamily="49" charset="0"/>
                <a:ea typeface="Tahoma" pitchFamily="34" charset="0"/>
                <a:cs typeface="Courier New" pitchFamily="49" charset="0"/>
              </a:rPr>
              <a:t>};</a:t>
            </a:r>
          </a:p>
        </p:txBody>
      </p:sp>
      <p:sp>
        <p:nvSpPr>
          <p:cNvPr id="8196" name="Text Box 5"/>
          <p:cNvSpPr txBox="1">
            <a:spLocks noChangeArrowheads="1"/>
          </p:cNvSpPr>
          <p:nvPr/>
        </p:nvSpPr>
        <p:spPr bwMode="auto">
          <a:xfrm>
            <a:off x="2057400" y="4048125"/>
            <a:ext cx="5943600" cy="2246313"/>
          </a:xfrm>
          <a:prstGeom prst="rect">
            <a:avLst/>
          </a:prstGeom>
          <a:solidFill>
            <a:schemeClr val="bg1"/>
          </a:solidFill>
          <a:ln w="9525">
            <a:solidFill>
              <a:srgbClr val="006600"/>
            </a:solidFill>
            <a:miter lim="800000"/>
            <a:headEnd/>
            <a:tailEnd/>
          </a:ln>
          <a:extLst/>
        </p:spPr>
        <p:txBody>
          <a:bodyPr>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lvl="1" eaLnBrk="1" hangingPunct="1"/>
            <a:r>
              <a:rPr lang="en-US" sz="2000">
                <a:solidFill>
                  <a:srgbClr val="FF0000"/>
                </a:solidFill>
                <a:latin typeface="Courier New" pitchFamily="49" charset="0"/>
                <a:ea typeface="Tahoma" pitchFamily="34" charset="0"/>
                <a:cs typeface="Courier New" pitchFamily="49" charset="0"/>
              </a:rPr>
              <a:t>class</a:t>
            </a:r>
            <a:r>
              <a:rPr lang="en-US" sz="2000">
                <a:solidFill>
                  <a:srgbClr val="000099"/>
                </a:solidFill>
                <a:latin typeface="Courier New" pitchFamily="49" charset="0"/>
                <a:ea typeface="Tahoma" pitchFamily="34" charset="0"/>
                <a:cs typeface="Courier New" pitchFamily="49" charset="0"/>
              </a:rPr>
              <a:t> D : </a:t>
            </a:r>
            <a:r>
              <a:rPr lang="en-US" sz="2000">
                <a:solidFill>
                  <a:srgbClr val="FF0000"/>
                </a:solidFill>
                <a:latin typeface="Courier New" pitchFamily="49" charset="0"/>
                <a:ea typeface="Tahoma" pitchFamily="34" charset="0"/>
                <a:cs typeface="Courier New" pitchFamily="49" charset="0"/>
              </a:rPr>
              <a:t>public</a:t>
            </a:r>
            <a:r>
              <a:rPr lang="en-US" sz="2000">
                <a:solidFill>
                  <a:srgbClr val="000099"/>
                </a:solidFill>
                <a:latin typeface="Courier New" pitchFamily="49" charset="0"/>
                <a:ea typeface="Tahoma" pitchFamily="34" charset="0"/>
                <a:cs typeface="Courier New" pitchFamily="49" charset="0"/>
              </a:rPr>
              <a:t> C {</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protected: </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double</a:t>
            </a:r>
            <a:r>
              <a:rPr lang="en-US" sz="2000">
                <a:solidFill>
                  <a:srgbClr val="000099"/>
                </a:solidFill>
                <a:latin typeface="Courier New" pitchFamily="49" charset="0"/>
                <a:ea typeface="Tahoma" pitchFamily="34" charset="0"/>
                <a:cs typeface="Courier New" pitchFamily="49" charset="0"/>
              </a:rPr>
              <a:t> d;</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public:</a:t>
            </a:r>
          </a:p>
          <a:p>
            <a:pPr lvl="1" eaLnBrk="1" hangingPunct="1"/>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void</a:t>
            </a:r>
            <a:r>
              <a:rPr lang="en-US" sz="2000">
                <a:solidFill>
                  <a:srgbClr val="000099"/>
                </a:solidFill>
                <a:latin typeface="Courier New" pitchFamily="49" charset="0"/>
                <a:ea typeface="Tahoma" pitchFamily="34" charset="0"/>
                <a:cs typeface="Courier New" pitchFamily="49" charset="0"/>
              </a:rPr>
              <a:t> nhap();</a:t>
            </a:r>
          </a:p>
          <a:p>
            <a:pPr lvl="1" eaLnBrk="1" hangingPunct="1"/>
            <a:r>
              <a:rPr lang="en-US" sz="2000">
                <a:solidFill>
                  <a:srgbClr val="000099"/>
                </a:solidFill>
                <a:latin typeface="Courier New" pitchFamily="49" charset="0"/>
                <a:ea typeface="Tahoma" pitchFamily="34" charset="0"/>
                <a:cs typeface="Courier New" pitchFamily="49" charset="0"/>
              </a:rPr>
              <a:t>		…</a:t>
            </a:r>
          </a:p>
          <a:p>
            <a:pPr lvl="1" eaLnBrk="1" hangingPunct="1"/>
            <a:r>
              <a:rPr lang="en-US" sz="2000">
                <a:solidFill>
                  <a:srgbClr val="000099"/>
                </a:solidFill>
                <a:latin typeface="Courier New" pitchFamily="49" charset="0"/>
                <a:ea typeface="Tahoma" pitchFamily="34" charset="0"/>
                <a:cs typeface="Courier New" pitchFamily="49" charset="0"/>
              </a:rPr>
              <a:t>};</a:t>
            </a:r>
          </a:p>
        </p:txBody>
      </p:sp>
      <p:sp>
        <p:nvSpPr>
          <p:cNvPr id="10"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Xây dựng lớp kế thừa </a:t>
            </a:r>
            <a:r>
              <a:rPr lang="en-US" sz="2800">
                <a:solidFill>
                  <a:srgbClr val="FF0000"/>
                </a:solidFill>
                <a:effectLst>
                  <a:outerShdw blurRad="38100" dist="38100" dir="2700000" algn="tl">
                    <a:srgbClr val="000000">
                      <a:alpha val="43137"/>
                    </a:srgbClr>
                  </a:outerShdw>
                </a:effectLst>
                <a:latin typeface="Arial" charset="0"/>
              </a:rPr>
              <a:t>(tt) – Ví dụ</a:t>
            </a:r>
          </a:p>
        </p:txBody>
      </p:sp>
      <p:sp>
        <p:nvSpPr>
          <p:cNvPr id="8198" name="Rectangle 3"/>
          <p:cNvSpPr>
            <a:spLocks noGrp="1" noChangeArrowheads="1"/>
          </p:cNvSpPr>
          <p:nvPr>
            <p:ph idx="1"/>
          </p:nvPr>
        </p:nvSpPr>
        <p:spPr>
          <a:xfrm>
            <a:off x="474663" y="914400"/>
            <a:ext cx="8229600" cy="533400"/>
          </a:xfrm>
        </p:spPr>
        <p:txBody>
          <a:bodyPr/>
          <a:lstStyle/>
          <a:p>
            <a:pPr algn="just" eaLnBrk="1" hangingPunct="1">
              <a:lnSpc>
                <a:spcPct val="110000"/>
              </a:lnSpc>
              <a:buSzPct val="85000"/>
              <a:buFont typeface="Wingdings" pitchFamily="2" charset="2"/>
              <a:buChar char="v"/>
            </a:pPr>
            <a:r>
              <a:rPr lang="en-US" sz="2400" b="1" smtClean="0">
                <a:solidFill>
                  <a:srgbClr val="000099"/>
                </a:solidFill>
                <a:latin typeface="Arial" charset="0"/>
                <a:cs typeface="Arial" charset="0"/>
              </a:rPr>
              <a:t>Xây dựng các lớp dẫn xuất</a:t>
            </a:r>
          </a:p>
        </p:txBody>
      </p:sp>
      <p:sp>
        <p:nvSpPr>
          <p:cNvPr id="8199"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128587"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19" name="Rectangle 3"/>
          <p:cNvSpPr>
            <a:spLocks noGrp="1" noChangeArrowheads="1"/>
          </p:cNvSpPr>
          <p:nvPr>
            <p:ph idx="1"/>
          </p:nvPr>
        </p:nvSpPr>
        <p:spPr>
          <a:xfrm>
            <a:off x="457200" y="838200"/>
            <a:ext cx="8229600" cy="2514600"/>
          </a:xfrm>
        </p:spPr>
        <p:txBody>
          <a:bodyPr/>
          <a:lstStyle/>
          <a:p>
            <a:pPr algn="just" eaLnBrk="1" hangingPunct="1">
              <a:lnSpc>
                <a:spcPct val="130000"/>
              </a:lnSpc>
              <a:spcBef>
                <a:spcPct val="0"/>
              </a:spcBef>
              <a:spcAft>
                <a:spcPts val="600"/>
              </a:spcAft>
              <a:buSzPct val="85000"/>
              <a:buFont typeface="Wingdings" pitchFamily="2" charset="2"/>
              <a:buChar char="v"/>
            </a:pPr>
            <a:r>
              <a:rPr lang="en-US" sz="2200" b="1" smtClean="0">
                <a:solidFill>
                  <a:srgbClr val="000099"/>
                </a:solidFill>
                <a:latin typeface="Arial" charset="0"/>
                <a:cs typeface="Arial" charset="0"/>
              </a:rPr>
              <a:t>Các thành phần </a:t>
            </a:r>
            <a:r>
              <a:rPr lang="en-US" sz="2200" b="1" smtClean="0">
                <a:solidFill>
                  <a:srgbClr val="FF0000"/>
                </a:solidFill>
                <a:latin typeface="Arial" charset="0"/>
                <a:cs typeface="Arial" charset="0"/>
              </a:rPr>
              <a:t>private</a:t>
            </a:r>
            <a:r>
              <a:rPr lang="en-US" sz="2200" b="1" smtClean="0">
                <a:solidFill>
                  <a:srgbClr val="000099"/>
                </a:solidFill>
                <a:latin typeface="Arial" charset="0"/>
                <a:cs typeface="Arial" charset="0"/>
              </a:rPr>
              <a:t> ở lớp cơ sở không được kế thừa ở các lớp dẫn xuất.</a:t>
            </a:r>
          </a:p>
          <a:p>
            <a:pPr algn="just" eaLnBrk="1" hangingPunct="1">
              <a:lnSpc>
                <a:spcPct val="130000"/>
              </a:lnSpc>
              <a:spcBef>
                <a:spcPct val="0"/>
              </a:spcBef>
              <a:spcAft>
                <a:spcPts val="600"/>
              </a:spcAft>
              <a:buSzPct val="85000"/>
              <a:buFont typeface="Wingdings" pitchFamily="2" charset="2"/>
              <a:buChar char="v"/>
            </a:pPr>
            <a:r>
              <a:rPr lang="en-US" sz="2200" b="1" smtClean="0">
                <a:solidFill>
                  <a:srgbClr val="000099"/>
                </a:solidFill>
                <a:latin typeface="Arial" charset="0"/>
                <a:cs typeface="Arial" charset="0"/>
              </a:rPr>
              <a:t>Các phương thức khởi tạo cũng không được kế thừa.</a:t>
            </a:r>
          </a:p>
          <a:p>
            <a:pPr algn="just" eaLnBrk="1" hangingPunct="1">
              <a:lnSpc>
                <a:spcPct val="130000"/>
              </a:lnSpc>
              <a:spcBef>
                <a:spcPct val="0"/>
              </a:spcBef>
              <a:spcAft>
                <a:spcPts val="600"/>
              </a:spcAft>
              <a:buSzPct val="85000"/>
              <a:buFont typeface="Wingdings" pitchFamily="2" charset="2"/>
              <a:buChar char="v"/>
            </a:pPr>
            <a:r>
              <a:rPr lang="en-US" sz="2200" b="1" smtClean="0">
                <a:solidFill>
                  <a:srgbClr val="000099"/>
                </a:solidFill>
                <a:latin typeface="Arial" charset="0"/>
                <a:cs typeface="Arial" charset="0"/>
              </a:rPr>
              <a:t>Các thành phần </a:t>
            </a:r>
            <a:r>
              <a:rPr lang="en-US" sz="2200" b="1" smtClean="0">
                <a:solidFill>
                  <a:srgbClr val="FF0000"/>
                </a:solidFill>
                <a:latin typeface="Arial" charset="0"/>
                <a:cs typeface="Arial" charset="0"/>
              </a:rPr>
              <a:t>protected</a:t>
            </a:r>
            <a:r>
              <a:rPr lang="en-US" sz="2200" b="1" smtClean="0">
                <a:solidFill>
                  <a:srgbClr val="000099"/>
                </a:solidFill>
                <a:latin typeface="Arial" charset="0"/>
                <a:cs typeface="Arial" charset="0"/>
              </a:rPr>
              <a:t> hoặc </a:t>
            </a:r>
            <a:r>
              <a:rPr lang="en-US" sz="2200" b="1" smtClean="0">
                <a:solidFill>
                  <a:srgbClr val="FF0000"/>
                </a:solidFill>
                <a:latin typeface="Arial" charset="0"/>
                <a:cs typeface="Arial" charset="0"/>
              </a:rPr>
              <a:t>public</a:t>
            </a:r>
            <a:r>
              <a:rPr lang="en-US" sz="2200" b="1" smtClean="0">
                <a:solidFill>
                  <a:srgbClr val="000099"/>
                </a:solidFill>
                <a:latin typeface="Arial" charset="0"/>
                <a:cs typeface="Arial" charset="0"/>
              </a:rPr>
              <a:t> của lớp cơ sở được kế thừa.</a:t>
            </a:r>
          </a:p>
          <a:p>
            <a:pPr algn="just" eaLnBrk="1" hangingPunct="1">
              <a:lnSpc>
                <a:spcPct val="130000"/>
              </a:lnSpc>
              <a:buSzPct val="85000"/>
              <a:buFont typeface="Wingdings" pitchFamily="2" charset="2"/>
              <a:buChar char="v"/>
            </a:pPr>
            <a:endParaRPr lang="en-US" sz="2000" b="1" smtClean="0">
              <a:solidFill>
                <a:srgbClr val="000099"/>
              </a:solidFill>
              <a:latin typeface="Arial" charset="0"/>
              <a:cs typeface="Arial" charset="0"/>
            </a:endParaRPr>
          </a:p>
        </p:txBody>
      </p:sp>
      <p:sp>
        <p:nvSpPr>
          <p:cNvPr id="9220" name="Rectangle 6"/>
          <p:cNvSpPr>
            <a:spLocks noChangeArrowheads="1"/>
          </p:cNvSpPr>
          <p:nvPr/>
        </p:nvSpPr>
        <p:spPr bwMode="auto">
          <a:xfrm>
            <a:off x="457200" y="3352800"/>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30000"/>
              </a:lnSpc>
              <a:spcAft>
                <a:spcPts val="600"/>
              </a:spcAft>
              <a:buClr>
                <a:srgbClr val="000099"/>
              </a:buClr>
              <a:buSzPct val="85000"/>
              <a:buFont typeface="Wingdings" pitchFamily="2" charset="2"/>
              <a:buChar char="v"/>
            </a:pPr>
            <a:r>
              <a:rPr lang="en-US" sz="2200">
                <a:solidFill>
                  <a:srgbClr val="000099"/>
                </a:solidFill>
              </a:rPr>
              <a:t>Phạm vi kế thừa</a:t>
            </a:r>
          </a:p>
          <a:p>
            <a:pPr marL="800100" lvl="1" indent="-342900" algn="just">
              <a:lnSpc>
                <a:spcPct val="130000"/>
              </a:lnSpc>
              <a:spcAft>
                <a:spcPts val="600"/>
              </a:spcAft>
              <a:buClr>
                <a:srgbClr val="000099"/>
              </a:buClr>
              <a:buSzPct val="85000"/>
              <a:buFont typeface="Wingdings" pitchFamily="2" charset="2"/>
              <a:buChar char="§"/>
            </a:pPr>
            <a:r>
              <a:rPr lang="en-US" sz="2000">
                <a:solidFill>
                  <a:srgbClr val="003300"/>
                </a:solidFill>
              </a:rPr>
              <a:t>Nếu phạm vi kế thừa là </a:t>
            </a:r>
            <a:r>
              <a:rPr lang="en-US" sz="2000">
                <a:solidFill>
                  <a:srgbClr val="FF0000"/>
                </a:solidFill>
              </a:rPr>
              <a:t>private</a:t>
            </a:r>
            <a:r>
              <a:rPr lang="en-US" sz="2000">
                <a:solidFill>
                  <a:srgbClr val="660033"/>
                </a:solidFill>
              </a:rPr>
              <a:t> </a:t>
            </a:r>
            <a:r>
              <a:rPr lang="en-US" sz="2000">
                <a:solidFill>
                  <a:srgbClr val="003300"/>
                </a:solidFill>
              </a:rPr>
              <a:t>thì các thành phần được kế thừa ở lớp dẫn xuất có phạm vi truy xuất là </a:t>
            </a:r>
            <a:r>
              <a:rPr lang="en-US" sz="2000">
                <a:solidFill>
                  <a:srgbClr val="FF0000"/>
                </a:solidFill>
              </a:rPr>
              <a:t>private</a:t>
            </a:r>
            <a:r>
              <a:rPr lang="en-US" sz="2000">
                <a:solidFill>
                  <a:srgbClr val="660033"/>
                </a:solidFill>
              </a:rPr>
              <a:t>.</a:t>
            </a:r>
          </a:p>
          <a:p>
            <a:pPr marL="800100" lvl="1" indent="-342900" algn="just">
              <a:lnSpc>
                <a:spcPct val="130000"/>
              </a:lnSpc>
              <a:spcAft>
                <a:spcPts val="600"/>
              </a:spcAft>
              <a:buClr>
                <a:srgbClr val="000099"/>
              </a:buClr>
              <a:buSzPct val="85000"/>
              <a:buFont typeface="Wingdings" pitchFamily="2" charset="2"/>
              <a:buChar char="§"/>
            </a:pPr>
            <a:r>
              <a:rPr lang="en-US" sz="2000">
                <a:solidFill>
                  <a:srgbClr val="003300"/>
                </a:solidFill>
              </a:rPr>
              <a:t>Nếu phạm vi kế thừa là </a:t>
            </a:r>
            <a:r>
              <a:rPr lang="en-US" sz="2000">
                <a:solidFill>
                  <a:srgbClr val="FF0000"/>
                </a:solidFill>
              </a:rPr>
              <a:t>public</a:t>
            </a:r>
            <a:r>
              <a:rPr lang="en-US" sz="2000">
                <a:solidFill>
                  <a:srgbClr val="660033"/>
                </a:solidFill>
              </a:rPr>
              <a:t> </a:t>
            </a:r>
            <a:r>
              <a:rPr lang="en-US" sz="2000">
                <a:solidFill>
                  <a:srgbClr val="003300"/>
                </a:solidFill>
              </a:rPr>
              <a:t>thì các thành phần được kế thừa ở lớp dẫn xuất có phạm vi truy xuất giống như lớp cơ sở.</a:t>
            </a:r>
          </a:p>
        </p:txBody>
      </p:sp>
      <p:sp>
        <p:nvSpPr>
          <p:cNvPr id="9"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4.3. Các thành phần được/không được kế thừa</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9222"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3812</TotalTime>
  <Words>1169</Words>
  <Application>Microsoft Office PowerPoint</Application>
  <PresentationFormat>On-screen Show (4:3)</PresentationFormat>
  <Paragraphs>148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CHƯƠNG 4 KẾ THỪA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LẬP TRÌNH HƯỚNG ĐỐI TƯỢNG</dc:title>
  <dc:creator>AnMinh</dc:creator>
  <cp:lastModifiedBy>admin</cp:lastModifiedBy>
  <cp:revision>278</cp:revision>
  <dcterms:created xsi:type="dcterms:W3CDTF">2008-10-29T04:46:09Z</dcterms:created>
  <dcterms:modified xsi:type="dcterms:W3CDTF">2020-02-06T15:05:19Z</dcterms:modified>
</cp:coreProperties>
</file>