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sldIdLst>
    <p:sldId id="299" r:id="rId2"/>
    <p:sldId id="300" r:id="rId3"/>
    <p:sldId id="297" r:id="rId4"/>
    <p:sldId id="312" r:id="rId5"/>
    <p:sldId id="313" r:id="rId6"/>
    <p:sldId id="318" r:id="rId7"/>
    <p:sldId id="314" r:id="rId8"/>
    <p:sldId id="302" r:id="rId9"/>
    <p:sldId id="315" r:id="rId10"/>
    <p:sldId id="317" r:id="rId11"/>
    <p:sldId id="319" r:id="rId12"/>
    <p:sldId id="320" r:id="rId13"/>
    <p:sldId id="321" r:id="rId14"/>
    <p:sldId id="322" r:id="rId15"/>
    <p:sldId id="323" r:id="rId16"/>
    <p:sldId id="324" r:id="rId17"/>
    <p:sldId id="325" r:id="rId18"/>
    <p:sldId id="326" r:id="rId19"/>
    <p:sldId id="328" r:id="rId20"/>
    <p:sldId id="327" r:id="rId21"/>
    <p:sldId id="329" r:id="rId22"/>
    <p:sldId id="330" r:id="rId23"/>
    <p:sldId id="310" r:id="rId24"/>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6600"/>
    <a:srgbClr val="000099"/>
    <a:srgbClr val="660033"/>
    <a:srgbClr val="990000"/>
    <a:srgbClr val="0000FF"/>
    <a:srgbClr val="CC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55" autoAdjust="0"/>
    <p:restoredTop sz="94660"/>
  </p:normalViewPr>
  <p:slideViewPr>
    <p:cSldViewPr>
      <p:cViewPr varScale="1">
        <p:scale>
          <a:sx n="83" d="100"/>
          <a:sy n="83" d="100"/>
        </p:scale>
        <p:origin x="-164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E273F79A-6223-414C-B0B1-ABDD2EDC6CFF}" type="slidenum">
              <a:rPr lang="en-US" altLang="en-US" smtClean="0"/>
              <a:pPr>
                <a:defRPr/>
              </a:pPr>
              <a:t>‹#›</a:t>
            </a:fld>
            <a:endParaRPr lang="en-US" altLang="en-US"/>
          </a:p>
        </p:txBody>
      </p:sp>
    </p:spTree>
    <p:extLst>
      <p:ext uri="{BB962C8B-B14F-4D97-AF65-F5344CB8AC3E}">
        <p14:creationId xmlns:p14="http://schemas.microsoft.com/office/powerpoint/2010/main" val="107551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B5668D84-8F8C-4534-BF69-101DCE7AEBD2}" type="slidenum">
              <a:rPr lang="en-US" altLang="en-US" smtClean="0"/>
              <a:pPr>
                <a:defRPr/>
              </a:pPr>
              <a:t>‹#›</a:t>
            </a:fld>
            <a:endParaRPr lang="en-US" altLang="en-US"/>
          </a:p>
        </p:txBody>
      </p:sp>
    </p:spTree>
    <p:extLst>
      <p:ext uri="{BB962C8B-B14F-4D97-AF65-F5344CB8AC3E}">
        <p14:creationId xmlns:p14="http://schemas.microsoft.com/office/powerpoint/2010/main" val="3488927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13C3EA63-F6CE-47EF-8533-9540C68A8016}" type="slidenum">
              <a:rPr lang="en-US" altLang="en-US" smtClean="0"/>
              <a:pPr>
                <a:defRPr/>
              </a:pPr>
              <a:t>‹#›</a:t>
            </a:fld>
            <a:endParaRPr lang="en-US" altLang="en-US"/>
          </a:p>
        </p:txBody>
      </p:sp>
    </p:spTree>
    <p:extLst>
      <p:ext uri="{BB962C8B-B14F-4D97-AF65-F5344CB8AC3E}">
        <p14:creationId xmlns:p14="http://schemas.microsoft.com/office/powerpoint/2010/main" val="1077017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F527CB41-CA32-4252-9725-88729612CC01}" type="slidenum">
              <a:rPr lang="en-US" altLang="en-US" smtClean="0"/>
              <a:pPr>
                <a:defRPr/>
              </a:pPr>
              <a:t>‹#›</a:t>
            </a:fld>
            <a:endParaRPr lang="en-US" altLang="en-US"/>
          </a:p>
        </p:txBody>
      </p:sp>
    </p:spTree>
    <p:extLst>
      <p:ext uri="{BB962C8B-B14F-4D97-AF65-F5344CB8AC3E}">
        <p14:creationId xmlns:p14="http://schemas.microsoft.com/office/powerpoint/2010/main" val="3148161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2A9CDCE9-957F-48FD-B4CC-6332D270F9CD}" type="slidenum">
              <a:rPr lang="en-US" altLang="en-US" smtClean="0"/>
              <a:pPr>
                <a:defRPr/>
              </a:pPr>
              <a:t>‹#›</a:t>
            </a:fld>
            <a:endParaRPr lang="en-US" altLang="en-US"/>
          </a:p>
        </p:txBody>
      </p:sp>
    </p:spTree>
    <p:extLst>
      <p:ext uri="{BB962C8B-B14F-4D97-AF65-F5344CB8AC3E}">
        <p14:creationId xmlns:p14="http://schemas.microsoft.com/office/powerpoint/2010/main" val="79444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6B5D192B-7885-41CD-ADDE-54EB4B1D9467}" type="slidenum">
              <a:rPr lang="en-US" altLang="en-US" smtClean="0"/>
              <a:pPr>
                <a:defRPr/>
              </a:pPr>
              <a:t>‹#›</a:t>
            </a:fld>
            <a:endParaRPr lang="en-US" altLang="en-US"/>
          </a:p>
        </p:txBody>
      </p:sp>
    </p:spTree>
    <p:extLst>
      <p:ext uri="{BB962C8B-B14F-4D97-AF65-F5344CB8AC3E}">
        <p14:creationId xmlns:p14="http://schemas.microsoft.com/office/powerpoint/2010/main" val="1595515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1F50A558-0ED1-4E19-89FD-3087F06EEE4D}" type="slidenum">
              <a:rPr lang="en-US" altLang="en-US" smtClean="0"/>
              <a:pPr>
                <a:defRPr/>
              </a:pPr>
              <a:t>‹#›</a:t>
            </a:fld>
            <a:endParaRPr lang="en-US" altLang="en-US"/>
          </a:p>
        </p:txBody>
      </p:sp>
    </p:spTree>
    <p:extLst>
      <p:ext uri="{BB962C8B-B14F-4D97-AF65-F5344CB8AC3E}">
        <p14:creationId xmlns:p14="http://schemas.microsoft.com/office/powerpoint/2010/main" val="37026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ECAAA9E3-6240-4F92-ABB9-EE3F44B117D4}" type="slidenum">
              <a:rPr lang="en-US" altLang="en-US" smtClean="0"/>
              <a:pPr>
                <a:defRPr/>
              </a:pPr>
              <a:t>‹#›</a:t>
            </a:fld>
            <a:endParaRPr lang="en-US" altLang="en-US"/>
          </a:p>
        </p:txBody>
      </p:sp>
    </p:spTree>
    <p:extLst>
      <p:ext uri="{BB962C8B-B14F-4D97-AF65-F5344CB8AC3E}">
        <p14:creationId xmlns:p14="http://schemas.microsoft.com/office/powerpoint/2010/main" val="967153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16F23A4E-9503-4296-A1EC-F873CF75BAAE}" type="slidenum">
              <a:rPr lang="en-US" altLang="en-US" smtClean="0"/>
              <a:pPr>
                <a:defRPr/>
              </a:pPr>
              <a:t>‹#›</a:t>
            </a:fld>
            <a:endParaRPr lang="en-US" altLang="en-US"/>
          </a:p>
        </p:txBody>
      </p:sp>
    </p:spTree>
    <p:extLst>
      <p:ext uri="{BB962C8B-B14F-4D97-AF65-F5344CB8AC3E}">
        <p14:creationId xmlns:p14="http://schemas.microsoft.com/office/powerpoint/2010/main" val="3691947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72FD85D3-8E34-4DDF-82CF-71EF7B6E3FFF}" type="slidenum">
              <a:rPr lang="en-US" altLang="en-US" smtClean="0"/>
              <a:pPr>
                <a:defRPr/>
              </a:pPr>
              <a:t>‹#›</a:t>
            </a:fld>
            <a:endParaRPr lang="en-US" altLang="en-US"/>
          </a:p>
        </p:txBody>
      </p:sp>
    </p:spTree>
    <p:extLst>
      <p:ext uri="{BB962C8B-B14F-4D97-AF65-F5344CB8AC3E}">
        <p14:creationId xmlns:p14="http://schemas.microsoft.com/office/powerpoint/2010/main" val="1121958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C6AC87A3-D9BE-4F8D-B8C7-EDF157F2F471}" type="slidenum">
              <a:rPr lang="en-US" altLang="en-US" smtClean="0"/>
              <a:pPr>
                <a:defRPr/>
              </a:pPr>
              <a:t>‹#›</a:t>
            </a:fld>
            <a:endParaRPr lang="en-US" altLang="en-US"/>
          </a:p>
        </p:txBody>
      </p:sp>
    </p:spTree>
    <p:extLst>
      <p:ext uri="{BB962C8B-B14F-4D97-AF65-F5344CB8AC3E}">
        <p14:creationId xmlns:p14="http://schemas.microsoft.com/office/powerpoint/2010/main" val="1202766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E641DBD-E65E-43B7-BD7D-B575A8B8948B}" type="slidenum">
              <a:rPr lang="en-US" altLang="en-US" smtClean="0"/>
              <a:pPr>
                <a:defRPr/>
              </a:pPr>
              <a:t>‹#›</a:t>
            </a:fld>
            <a:endParaRPr lang="en-US" altLang="en-US"/>
          </a:p>
        </p:txBody>
      </p:sp>
    </p:spTree>
    <p:extLst>
      <p:ext uri="{BB962C8B-B14F-4D97-AF65-F5344CB8AC3E}">
        <p14:creationId xmlns:p14="http://schemas.microsoft.com/office/powerpoint/2010/main" val="1559037504"/>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p:cNvGrpSpPr/>
          <p:nvPr/>
        </p:nvGrpSpPr>
        <p:grpSpPr>
          <a:xfrm>
            <a:off x="128587" y="685800"/>
            <a:ext cx="8892000" cy="5832000"/>
            <a:chOff x="128587" y="613200"/>
            <a:chExt cx="8928000" cy="5940000"/>
          </a:xfrm>
        </p:grpSpPr>
        <p:sp>
          <p:nvSpPr>
            <p:cNvPr id="5" name="Rounded Rectangle 4"/>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50" name="Rectangle 2"/>
          <p:cNvSpPr>
            <a:spLocks noGrp="1" noChangeArrowheads="1"/>
          </p:cNvSpPr>
          <p:nvPr>
            <p:ph type="title"/>
          </p:nvPr>
        </p:nvSpPr>
        <p:spPr>
          <a:xfrm>
            <a:off x="1215988" y="1600200"/>
            <a:ext cx="6717198" cy="3082925"/>
          </a:xfrm>
        </p:spPr>
        <p:txBody>
          <a:bodyPr/>
          <a:lstStyle/>
          <a:p>
            <a:pPr eaLnBrk="1" hangingPunct="1">
              <a:lnSpc>
                <a:spcPct val="150000"/>
              </a:lnSpc>
              <a:spcBef>
                <a:spcPts val="1200"/>
              </a:spcBef>
            </a:pPr>
            <a:r>
              <a:rPr lang="en-US" sz="2800" b="1" smtClean="0">
                <a:solidFill>
                  <a:srgbClr val="003300"/>
                </a:solidFill>
                <a:latin typeface="Arial" charset="0"/>
                <a:cs typeface="Arial" charset="0"/>
              </a:rPr>
              <a:t>CHƯƠNG 5</a:t>
            </a:r>
            <a:r>
              <a:rPr lang="en-US" sz="2800" b="1" smtClean="0">
                <a:solidFill>
                  <a:srgbClr val="003300"/>
                </a:solidFill>
                <a:latin typeface="Tahoma" pitchFamily="34" charset="0"/>
                <a:cs typeface="Tahoma" pitchFamily="34" charset="0"/>
              </a:rPr>
              <a:t/>
            </a:r>
            <a:br>
              <a:rPr lang="en-US" sz="2800" b="1" smtClean="0">
                <a:solidFill>
                  <a:srgbClr val="003300"/>
                </a:solidFill>
                <a:latin typeface="Tahoma" pitchFamily="34" charset="0"/>
                <a:cs typeface="Tahoma" pitchFamily="34" charset="0"/>
              </a:rPr>
            </a:br>
            <a:r>
              <a:rPr lang="en-US" sz="4000" b="1" smtClean="0">
                <a:solidFill>
                  <a:srgbClr val="003300"/>
                </a:solidFill>
                <a:latin typeface="Arial" charset="0"/>
                <a:cs typeface="Arial" charset="0"/>
              </a:rPr>
              <a:t>PHƯƠNG THỨC ẢO VÀ SỰ KẾT NỐI ĐỘNG</a:t>
            </a:r>
          </a:p>
        </p:txBody>
      </p:sp>
      <p:sp>
        <p:nvSpPr>
          <p:cNvPr id="2051"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
        <p:nvSpPr>
          <p:cNvPr id="10" name="Rectangle 2"/>
          <p:cNvSpPr txBox="1">
            <a:spLocks noChangeArrowheads="1"/>
          </p:cNvSpPr>
          <p:nvPr/>
        </p:nvSpPr>
        <p:spPr>
          <a:xfrm>
            <a:off x="381000" y="6350"/>
            <a:ext cx="7920038"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3000" dirty="0" err="1" smtClean="0">
                <a:solidFill>
                  <a:srgbClr val="FF0000"/>
                </a:solidFill>
                <a:effectLst>
                  <a:outerShdw blurRad="38100" dist="38100" dir="2700000" algn="tl">
                    <a:srgbClr val="000000">
                      <a:alpha val="43137"/>
                    </a:srgbClr>
                  </a:outerShdw>
                </a:effectLst>
                <a:latin typeface="Arial" charset="0"/>
              </a:rPr>
              <a:t>Lập</a:t>
            </a:r>
            <a:r>
              <a:rPr lang="en-US" sz="3000" dirty="0" smtClean="0">
                <a:solidFill>
                  <a:srgbClr val="FF0000"/>
                </a:solidFill>
                <a:effectLst>
                  <a:outerShdw blurRad="38100" dist="38100" dir="2700000" algn="tl">
                    <a:srgbClr val="000000">
                      <a:alpha val="43137"/>
                    </a:srgbClr>
                  </a:outerShdw>
                </a:effectLst>
                <a:latin typeface="Arial" charset="0"/>
              </a:rPr>
              <a:t> </a:t>
            </a:r>
            <a:r>
              <a:rPr lang="en-US" sz="3000" dirty="0" err="1" smtClean="0">
                <a:solidFill>
                  <a:srgbClr val="FF0000"/>
                </a:solidFill>
                <a:effectLst>
                  <a:outerShdw blurRad="38100" dist="38100" dir="2700000" algn="tl">
                    <a:srgbClr val="000000">
                      <a:alpha val="43137"/>
                    </a:srgbClr>
                  </a:outerShdw>
                </a:effectLst>
                <a:latin typeface="Arial" charset="0"/>
              </a:rPr>
              <a:t>trình</a:t>
            </a:r>
            <a:r>
              <a:rPr lang="en-US" sz="3000" dirty="0" smtClean="0">
                <a:solidFill>
                  <a:srgbClr val="FF0000"/>
                </a:solidFill>
                <a:effectLst>
                  <a:outerShdw blurRad="38100" dist="38100" dir="2700000" algn="tl">
                    <a:srgbClr val="000000">
                      <a:alpha val="43137"/>
                    </a:srgbClr>
                  </a:outerShdw>
                </a:effectLst>
                <a:latin typeface="Arial" charset="0"/>
              </a:rPr>
              <a:t> </a:t>
            </a:r>
            <a:r>
              <a:rPr lang="en-US" sz="3000" dirty="0" err="1" smtClean="0">
                <a:solidFill>
                  <a:srgbClr val="FF0000"/>
                </a:solidFill>
                <a:effectLst>
                  <a:outerShdw blurRad="38100" dist="38100" dir="2700000" algn="tl">
                    <a:srgbClr val="000000">
                      <a:alpha val="43137"/>
                    </a:srgbClr>
                  </a:outerShdw>
                </a:effectLst>
                <a:latin typeface="Arial" charset="0"/>
              </a:rPr>
              <a:t>hướng</a:t>
            </a:r>
            <a:r>
              <a:rPr lang="en-US" sz="3000" dirty="0" smtClean="0">
                <a:solidFill>
                  <a:srgbClr val="FF0000"/>
                </a:solidFill>
                <a:effectLst>
                  <a:outerShdw blurRad="38100" dist="38100" dir="2700000" algn="tl">
                    <a:srgbClr val="000000">
                      <a:alpha val="43137"/>
                    </a:srgbClr>
                  </a:outerShdw>
                </a:effectLst>
                <a:latin typeface="Arial" charset="0"/>
              </a:rPr>
              <a:t> </a:t>
            </a:r>
            <a:r>
              <a:rPr lang="en-US" sz="3000" dirty="0" err="1" smtClean="0">
                <a:solidFill>
                  <a:srgbClr val="FF0000"/>
                </a:solidFill>
                <a:effectLst>
                  <a:outerShdw blurRad="38100" dist="38100" dir="2700000" algn="tl">
                    <a:srgbClr val="000000">
                      <a:alpha val="43137"/>
                    </a:srgbClr>
                  </a:outerShdw>
                </a:effectLst>
                <a:latin typeface="Arial" charset="0"/>
              </a:rPr>
              <a:t>đối</a:t>
            </a:r>
            <a:r>
              <a:rPr lang="en-US" sz="3000" dirty="0" smtClean="0">
                <a:solidFill>
                  <a:srgbClr val="FF0000"/>
                </a:solidFill>
                <a:effectLst>
                  <a:outerShdw blurRad="38100" dist="38100" dir="2700000" algn="tl">
                    <a:srgbClr val="000000">
                      <a:alpha val="43137"/>
                    </a:srgbClr>
                  </a:outerShdw>
                </a:effectLst>
                <a:latin typeface="Arial" charset="0"/>
              </a:rPr>
              <a:t> </a:t>
            </a:r>
            <a:r>
              <a:rPr lang="en-US" sz="3000" dirty="0" err="1" smtClean="0">
                <a:solidFill>
                  <a:srgbClr val="FF0000"/>
                </a:solidFill>
                <a:effectLst>
                  <a:outerShdw blurRad="38100" dist="38100" dir="2700000" algn="tl">
                    <a:srgbClr val="000000">
                      <a:alpha val="43137"/>
                    </a:srgbClr>
                  </a:outerShdw>
                </a:effectLst>
                <a:latin typeface="Arial" charset="0"/>
              </a:rPr>
              <a:t>tượng</a:t>
            </a:r>
            <a:endParaRPr lang="en-US" sz="3000" dirty="0">
              <a:solidFill>
                <a:srgbClr val="FF0000"/>
              </a:solidFill>
              <a:effectLst>
                <a:outerShdw blurRad="38100" dist="38100" dir="2700000" algn="tl">
                  <a:srgbClr val="000000">
                    <a:alpha val="43137"/>
                  </a:srgbClr>
                </a:outerShdw>
              </a:effectLst>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28588" y="685800"/>
            <a:ext cx="8892000" cy="5832000"/>
            <a:chOff x="128587" y="613200"/>
            <a:chExt cx="8928000" cy="5940000"/>
          </a:xfrm>
        </p:grpSpPr>
        <p:sp>
          <p:nvSpPr>
            <p:cNvPr id="8" name="Rounded Rectangle 7"/>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2"/>
          <p:cNvSpPr txBox="1">
            <a:spLocks noChangeArrowheads="1"/>
          </p:cNvSpPr>
          <p:nvPr/>
        </p:nvSpPr>
        <p:spPr>
          <a:xfrm>
            <a:off x="380999" y="6350"/>
            <a:ext cx="8639587"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a:solidFill>
                  <a:srgbClr val="FF0000"/>
                </a:solidFill>
                <a:effectLst>
                  <a:outerShdw blurRad="38100" dist="38100" dir="2700000" algn="tl">
                    <a:srgbClr val="000000">
                      <a:alpha val="43137"/>
                    </a:srgbClr>
                  </a:outerShdw>
                </a:effectLst>
                <a:latin typeface="Arial" charset="0"/>
              </a:rPr>
              <a:t>Phương thức ảo và ý nghĩa của </a:t>
            </a:r>
            <a:r>
              <a:rPr lang="en-US" sz="2800" smtClean="0">
                <a:solidFill>
                  <a:srgbClr val="FF0000"/>
                </a:solidFill>
                <a:effectLst>
                  <a:outerShdw blurRad="38100" dist="38100" dir="2700000" algn="tl">
                    <a:srgbClr val="000000">
                      <a:alpha val="43137"/>
                    </a:srgbClr>
                  </a:outerShdw>
                </a:effectLst>
                <a:latin typeface="Arial" charset="0"/>
              </a:rPr>
              <a:t>nó (</a:t>
            </a:r>
            <a:r>
              <a:rPr lang="en-US" sz="2800">
                <a:solidFill>
                  <a:srgbClr val="FF0000"/>
                </a:solidFill>
                <a:effectLst>
                  <a:outerShdw blurRad="38100" dist="38100" dir="2700000" algn="tl">
                    <a:srgbClr val="000000">
                      <a:alpha val="43137"/>
                    </a:srgbClr>
                  </a:outerShdw>
                </a:effectLst>
                <a:latin typeface="Arial" charset="0"/>
              </a:rPr>
              <a:t>tt</a:t>
            </a:r>
            <a:r>
              <a:rPr lang="en-US" sz="2800" smtClean="0">
                <a:solidFill>
                  <a:srgbClr val="FF0000"/>
                </a:solidFill>
                <a:effectLst>
                  <a:outerShdw blurRad="38100" dist="38100" dir="2700000" algn="tl">
                    <a:srgbClr val="000000">
                      <a:alpha val="43137"/>
                    </a:srgbClr>
                  </a:outerShdw>
                </a:effectLst>
                <a:latin typeface="Arial" charset="0"/>
              </a:rPr>
              <a:t>)</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4101"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
        <p:nvSpPr>
          <p:cNvPr id="22" name="Text Box 4"/>
          <p:cNvSpPr txBox="1">
            <a:spLocks noChangeArrowheads="1"/>
          </p:cNvSpPr>
          <p:nvPr/>
        </p:nvSpPr>
        <p:spPr bwMode="auto">
          <a:xfrm>
            <a:off x="2227190" y="990600"/>
            <a:ext cx="4935610" cy="4947508"/>
          </a:xfrm>
          <a:prstGeom prst="rect">
            <a:avLst/>
          </a:prstGeom>
          <a:solidFill>
            <a:schemeClr val="bg1"/>
          </a:solidFill>
          <a:ln w="9525">
            <a:solidFill>
              <a:srgbClr val="006600"/>
            </a:solidFill>
            <a:miter lim="800000"/>
            <a:headEnd/>
            <a:tailEnd/>
          </a:ln>
          <a:extLst/>
        </p:spPr>
        <p:txBody>
          <a:bodyPr wrap="square">
            <a:spAutoFit/>
          </a:bodyPr>
          <a:lstStyle>
            <a:lvl1pPr marL="342900" indent="-342900" eaLnBrk="0" hangingPunct="0">
              <a:defRPr b="1">
                <a:solidFill>
                  <a:schemeClr val="tx1"/>
                </a:solidFill>
                <a:latin typeface="Arial" charset="0"/>
                <a:cs typeface="Arial" charset="0"/>
              </a:defRPr>
            </a:lvl1pPr>
            <a:lvl2pPr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Aft>
                <a:spcPts val="300"/>
              </a:spcAft>
            </a:pPr>
            <a:r>
              <a:rPr lang="en-US" sz="2400">
                <a:solidFill>
                  <a:srgbClr val="FF0000"/>
                </a:solidFill>
                <a:latin typeface="Courier New" pitchFamily="49" charset="0"/>
                <a:ea typeface="Tahoma" pitchFamily="34" charset="0"/>
                <a:cs typeface="Courier New" pitchFamily="49" charset="0"/>
              </a:rPr>
              <a:t>class</a:t>
            </a:r>
            <a:r>
              <a:rPr lang="en-US" sz="2400">
                <a:solidFill>
                  <a:srgbClr val="000099"/>
                </a:solidFill>
                <a:latin typeface="Courier New" pitchFamily="49" charset="0"/>
                <a:ea typeface="Tahoma" pitchFamily="34" charset="0"/>
                <a:cs typeface="Courier New" pitchFamily="49" charset="0"/>
              </a:rPr>
              <a:t> </a:t>
            </a:r>
            <a:r>
              <a:rPr lang="en-US" sz="2400" smtClean="0">
                <a:solidFill>
                  <a:srgbClr val="000099"/>
                </a:solidFill>
                <a:latin typeface="Courier New" pitchFamily="49" charset="0"/>
                <a:ea typeface="Tahoma" pitchFamily="34" charset="0"/>
                <a:cs typeface="Courier New" pitchFamily="49" charset="0"/>
              </a:rPr>
              <a:t>B:</a:t>
            </a:r>
            <a:r>
              <a:rPr lang="en-US" sz="2400" smtClean="0">
                <a:solidFill>
                  <a:srgbClr val="FF0000"/>
                </a:solidFill>
                <a:latin typeface="Courier New" pitchFamily="49" charset="0"/>
                <a:ea typeface="Tahoma" pitchFamily="34" charset="0"/>
                <a:cs typeface="Courier New" pitchFamily="49" charset="0"/>
              </a:rPr>
              <a:t>public</a:t>
            </a:r>
            <a:r>
              <a:rPr lang="en-US" sz="2400" smtClean="0">
                <a:solidFill>
                  <a:srgbClr val="000099"/>
                </a:solidFill>
                <a:latin typeface="Courier New" pitchFamily="49" charset="0"/>
                <a:ea typeface="Tahoma" pitchFamily="34" charset="0"/>
                <a:cs typeface="Courier New" pitchFamily="49" charset="0"/>
              </a:rPr>
              <a:t> A{</a:t>
            </a:r>
            <a:endParaRPr lang="en-US" sz="2400">
              <a:solidFill>
                <a:srgbClr val="000099"/>
              </a:solidFill>
              <a:latin typeface="Courier New" pitchFamily="49" charset="0"/>
              <a:ea typeface="Tahoma" pitchFamily="34" charset="0"/>
              <a:cs typeface="Courier New" pitchFamily="49" charset="0"/>
            </a:endParaRPr>
          </a:p>
          <a:p>
            <a:pPr eaLnBrk="1" hangingPunct="1">
              <a:spcAft>
                <a:spcPts val="300"/>
              </a:spcAft>
            </a:pPr>
            <a:r>
              <a:rPr lang="en-US" sz="2400">
                <a:solidFill>
                  <a:srgbClr val="000099"/>
                </a:solidFill>
                <a:latin typeface="Courier New" pitchFamily="49" charset="0"/>
                <a:ea typeface="Tahoma" pitchFamily="34" charset="0"/>
                <a:cs typeface="Courier New" pitchFamily="49" charset="0"/>
              </a:rPr>
              <a:t>	</a:t>
            </a:r>
            <a:r>
              <a:rPr lang="en-US" sz="2400">
                <a:solidFill>
                  <a:srgbClr val="FF0000"/>
                </a:solidFill>
                <a:latin typeface="Courier New" pitchFamily="49" charset="0"/>
                <a:ea typeface="Tahoma" pitchFamily="34" charset="0"/>
                <a:cs typeface="Courier New" pitchFamily="49" charset="0"/>
              </a:rPr>
              <a:t>protected: </a:t>
            </a:r>
          </a:p>
          <a:p>
            <a:pPr eaLnBrk="1" hangingPunct="1">
              <a:spcAft>
                <a:spcPts val="300"/>
              </a:spcAft>
            </a:pPr>
            <a:r>
              <a:rPr lang="en-US" sz="2400">
                <a:solidFill>
                  <a:srgbClr val="000099"/>
                </a:solidFill>
                <a:latin typeface="Courier New" pitchFamily="49" charset="0"/>
                <a:ea typeface="Tahoma" pitchFamily="34" charset="0"/>
                <a:cs typeface="Courier New" pitchFamily="49" charset="0"/>
              </a:rPr>
              <a:t>		</a:t>
            </a:r>
            <a:r>
              <a:rPr lang="en-US" sz="2400" smtClean="0">
                <a:solidFill>
                  <a:srgbClr val="FF0000"/>
                </a:solidFill>
                <a:latin typeface="Courier New" pitchFamily="49" charset="0"/>
                <a:ea typeface="Tahoma" pitchFamily="34" charset="0"/>
                <a:cs typeface="Courier New" pitchFamily="49" charset="0"/>
              </a:rPr>
              <a:t>char</a:t>
            </a:r>
            <a:r>
              <a:rPr lang="en-US" sz="2400" smtClean="0">
                <a:solidFill>
                  <a:srgbClr val="000099"/>
                </a:solidFill>
                <a:latin typeface="Courier New" pitchFamily="49" charset="0"/>
                <a:ea typeface="Tahoma" pitchFamily="34" charset="0"/>
                <a:cs typeface="Courier New" pitchFamily="49" charset="0"/>
              </a:rPr>
              <a:t> b;</a:t>
            </a:r>
            <a:endParaRPr lang="en-US" sz="2400">
              <a:solidFill>
                <a:srgbClr val="000099"/>
              </a:solidFill>
              <a:latin typeface="Courier New" pitchFamily="49" charset="0"/>
              <a:ea typeface="Tahoma" pitchFamily="34" charset="0"/>
              <a:cs typeface="Courier New" pitchFamily="49" charset="0"/>
            </a:endParaRPr>
          </a:p>
          <a:p>
            <a:pPr eaLnBrk="1" hangingPunct="1">
              <a:spcAft>
                <a:spcPts val="300"/>
              </a:spcAft>
            </a:pPr>
            <a:r>
              <a:rPr lang="en-US" sz="2400">
                <a:solidFill>
                  <a:srgbClr val="000099"/>
                </a:solidFill>
                <a:latin typeface="Courier New" pitchFamily="49" charset="0"/>
                <a:ea typeface="Tahoma" pitchFamily="34" charset="0"/>
                <a:cs typeface="Courier New" pitchFamily="49" charset="0"/>
              </a:rPr>
              <a:t>	</a:t>
            </a:r>
            <a:r>
              <a:rPr lang="en-US" sz="2400">
                <a:solidFill>
                  <a:srgbClr val="FF0000"/>
                </a:solidFill>
                <a:latin typeface="Courier New" pitchFamily="49" charset="0"/>
                <a:ea typeface="Tahoma" pitchFamily="34" charset="0"/>
                <a:cs typeface="Courier New" pitchFamily="49" charset="0"/>
              </a:rPr>
              <a:t>public</a:t>
            </a:r>
            <a:r>
              <a:rPr lang="en-US" sz="2400" smtClean="0">
                <a:solidFill>
                  <a:srgbClr val="000099"/>
                </a:solidFill>
                <a:latin typeface="Courier New" pitchFamily="49" charset="0"/>
                <a:ea typeface="Tahoma" pitchFamily="34" charset="0"/>
                <a:cs typeface="Courier New" pitchFamily="49" charset="0"/>
              </a:rPr>
              <a:t>:</a:t>
            </a:r>
          </a:p>
          <a:p>
            <a:pPr lvl="2" eaLnBrk="1" hangingPunct="1">
              <a:spcAft>
                <a:spcPts val="300"/>
              </a:spcAft>
            </a:pPr>
            <a:r>
              <a:rPr lang="en-US" sz="2400" smtClean="0">
                <a:solidFill>
                  <a:srgbClr val="000099"/>
                </a:solidFill>
                <a:latin typeface="Courier New" pitchFamily="49" charset="0"/>
                <a:ea typeface="Tahoma" pitchFamily="34" charset="0"/>
                <a:cs typeface="Courier New" pitchFamily="49" charset="0"/>
              </a:rPr>
              <a:t>B(){</a:t>
            </a:r>
          </a:p>
          <a:p>
            <a:pPr lvl="3" eaLnBrk="1" hangingPunct="1">
              <a:spcAft>
                <a:spcPts val="300"/>
              </a:spcAft>
            </a:pPr>
            <a:r>
              <a:rPr lang="en-US" sz="2400" smtClean="0">
                <a:solidFill>
                  <a:srgbClr val="000099"/>
                </a:solidFill>
                <a:latin typeface="Courier New" pitchFamily="49" charset="0"/>
                <a:ea typeface="Tahoma" pitchFamily="34" charset="0"/>
                <a:cs typeface="Courier New" pitchFamily="49" charset="0"/>
              </a:rPr>
              <a:t>b = </a:t>
            </a:r>
            <a:r>
              <a:rPr lang="en-US" sz="2400" smtClean="0">
                <a:solidFill>
                  <a:srgbClr val="FF0000"/>
                </a:solidFill>
                <a:latin typeface="Courier New" pitchFamily="49" charset="0"/>
                <a:ea typeface="Tahoma" pitchFamily="34" charset="0"/>
                <a:cs typeface="Courier New" pitchFamily="49" charset="0"/>
              </a:rPr>
              <a:t>'</a:t>
            </a:r>
            <a:r>
              <a:rPr lang="en-US" sz="2400" smtClean="0">
                <a:solidFill>
                  <a:srgbClr val="000099"/>
                </a:solidFill>
                <a:latin typeface="Courier New" pitchFamily="49" charset="0"/>
                <a:ea typeface="Tahoma" pitchFamily="34" charset="0"/>
                <a:cs typeface="Courier New" pitchFamily="49" charset="0"/>
              </a:rPr>
              <a:t>k</a:t>
            </a:r>
            <a:r>
              <a:rPr lang="en-US" sz="2400" smtClean="0">
                <a:solidFill>
                  <a:srgbClr val="FF0000"/>
                </a:solidFill>
                <a:latin typeface="Courier New" pitchFamily="49" charset="0"/>
                <a:ea typeface="Tahoma" pitchFamily="34" charset="0"/>
                <a:cs typeface="Courier New" pitchFamily="49" charset="0"/>
              </a:rPr>
              <a:t>'</a:t>
            </a:r>
            <a:r>
              <a:rPr lang="en-US" sz="2400" smtClean="0">
                <a:solidFill>
                  <a:srgbClr val="000099"/>
                </a:solidFill>
                <a:latin typeface="Courier New" pitchFamily="49" charset="0"/>
                <a:ea typeface="Tahoma" pitchFamily="34" charset="0"/>
                <a:cs typeface="Courier New" pitchFamily="49" charset="0"/>
              </a:rPr>
              <a:t>;</a:t>
            </a:r>
          </a:p>
          <a:p>
            <a:pPr lvl="2" eaLnBrk="1" hangingPunct="1">
              <a:spcAft>
                <a:spcPts val="300"/>
              </a:spcAft>
            </a:pPr>
            <a:r>
              <a:rPr lang="en-US" sz="2400" smtClean="0">
                <a:solidFill>
                  <a:srgbClr val="000099"/>
                </a:solidFill>
                <a:latin typeface="Courier New" pitchFamily="49" charset="0"/>
                <a:ea typeface="Tahoma" pitchFamily="34" charset="0"/>
                <a:cs typeface="Courier New" pitchFamily="49" charset="0"/>
              </a:rPr>
              <a:t>}	</a:t>
            </a:r>
            <a:endParaRPr lang="en-US" sz="2400">
              <a:solidFill>
                <a:srgbClr val="000099"/>
              </a:solidFill>
              <a:latin typeface="Courier New" pitchFamily="49" charset="0"/>
              <a:ea typeface="Tahoma" pitchFamily="34" charset="0"/>
              <a:cs typeface="Courier New" pitchFamily="49" charset="0"/>
            </a:endParaRPr>
          </a:p>
          <a:p>
            <a:pPr eaLnBrk="1" hangingPunct="1">
              <a:spcAft>
                <a:spcPts val="300"/>
              </a:spcAft>
            </a:pPr>
            <a:r>
              <a:rPr lang="en-US" sz="2400">
                <a:solidFill>
                  <a:srgbClr val="000099"/>
                </a:solidFill>
                <a:latin typeface="Courier New" pitchFamily="49" charset="0"/>
                <a:ea typeface="Tahoma" pitchFamily="34" charset="0"/>
                <a:cs typeface="Courier New" pitchFamily="49" charset="0"/>
              </a:rPr>
              <a:t>		</a:t>
            </a:r>
            <a:r>
              <a:rPr lang="en-US" sz="2400" smtClean="0">
                <a:solidFill>
                  <a:srgbClr val="FF0000"/>
                </a:solidFill>
                <a:latin typeface="Courier New" pitchFamily="49" charset="0"/>
                <a:ea typeface="Tahoma" pitchFamily="34" charset="0"/>
                <a:cs typeface="Courier New" pitchFamily="49" charset="0"/>
              </a:rPr>
              <a:t>virtual</a:t>
            </a:r>
            <a:r>
              <a:rPr lang="en-US" sz="2400" smtClean="0">
                <a:solidFill>
                  <a:srgbClr val="000099"/>
                </a:solidFill>
                <a:latin typeface="Courier New" pitchFamily="49" charset="0"/>
                <a:ea typeface="Tahoma" pitchFamily="34" charset="0"/>
                <a:cs typeface="Courier New" pitchFamily="49" charset="0"/>
              </a:rPr>
              <a:t> </a:t>
            </a:r>
            <a:r>
              <a:rPr lang="en-US" sz="2400" smtClean="0">
                <a:solidFill>
                  <a:srgbClr val="FF0000"/>
                </a:solidFill>
                <a:latin typeface="Courier New" pitchFamily="49" charset="0"/>
                <a:ea typeface="Tahoma" pitchFamily="34" charset="0"/>
                <a:cs typeface="Courier New" pitchFamily="49" charset="0"/>
              </a:rPr>
              <a:t>void</a:t>
            </a:r>
            <a:r>
              <a:rPr lang="en-US" sz="2400" smtClean="0">
                <a:solidFill>
                  <a:srgbClr val="000099"/>
                </a:solidFill>
                <a:latin typeface="Courier New" pitchFamily="49" charset="0"/>
                <a:ea typeface="Tahoma" pitchFamily="34" charset="0"/>
                <a:cs typeface="Courier New" pitchFamily="49" charset="0"/>
              </a:rPr>
              <a:t> view(){</a:t>
            </a:r>
          </a:p>
          <a:p>
            <a:pPr lvl="3" eaLnBrk="1" hangingPunct="1">
              <a:spcAft>
                <a:spcPts val="300"/>
              </a:spcAft>
            </a:pPr>
            <a:r>
              <a:rPr lang="en-US" sz="2400" smtClean="0">
                <a:solidFill>
                  <a:srgbClr val="000099"/>
                </a:solidFill>
                <a:latin typeface="Courier New" pitchFamily="49" charset="0"/>
                <a:ea typeface="Tahoma" pitchFamily="34" charset="0"/>
                <a:cs typeface="Courier New" pitchFamily="49" charset="0"/>
              </a:rPr>
              <a:t>cout&lt;&lt;b;</a:t>
            </a:r>
          </a:p>
          <a:p>
            <a:pPr lvl="2" eaLnBrk="1" hangingPunct="1">
              <a:spcAft>
                <a:spcPts val="300"/>
              </a:spcAft>
            </a:pPr>
            <a:r>
              <a:rPr lang="en-US" sz="2400" smtClean="0">
                <a:solidFill>
                  <a:srgbClr val="000099"/>
                </a:solidFill>
                <a:latin typeface="Courier New" pitchFamily="49" charset="0"/>
                <a:ea typeface="Tahoma" pitchFamily="34" charset="0"/>
                <a:cs typeface="Courier New" pitchFamily="49" charset="0"/>
              </a:rPr>
              <a:t>}</a:t>
            </a:r>
            <a:endParaRPr lang="en-US" sz="2400">
              <a:solidFill>
                <a:srgbClr val="000099"/>
              </a:solidFill>
              <a:latin typeface="Courier New" pitchFamily="49" charset="0"/>
              <a:ea typeface="Tahoma" pitchFamily="34" charset="0"/>
              <a:cs typeface="Courier New" pitchFamily="49" charset="0"/>
            </a:endParaRPr>
          </a:p>
          <a:p>
            <a:pPr eaLnBrk="1" hangingPunct="1">
              <a:spcAft>
                <a:spcPts val="300"/>
              </a:spcAft>
            </a:pPr>
            <a:r>
              <a:rPr lang="en-US" sz="2400">
                <a:solidFill>
                  <a:srgbClr val="000099"/>
                </a:solidFill>
                <a:latin typeface="Courier New" pitchFamily="49" charset="0"/>
                <a:ea typeface="Tahoma" pitchFamily="34" charset="0"/>
                <a:cs typeface="Courier New" pitchFamily="49" charset="0"/>
              </a:rPr>
              <a:t>		…</a:t>
            </a:r>
          </a:p>
          <a:p>
            <a:pPr eaLnBrk="1" hangingPunct="1">
              <a:spcAft>
                <a:spcPts val="300"/>
              </a:spcAft>
            </a:pPr>
            <a:r>
              <a:rPr lang="en-US" sz="2400">
                <a:solidFill>
                  <a:srgbClr val="000099"/>
                </a:solidFill>
                <a:latin typeface="Courier New" pitchFamily="49" charset="0"/>
                <a:ea typeface="Tahoma" pitchFamily="34" charset="0"/>
                <a:cs typeface="Courier New" pitchFamily="49" charset="0"/>
              </a:rPr>
              <a:t>};</a:t>
            </a:r>
          </a:p>
        </p:txBody>
      </p:sp>
    </p:spTree>
    <p:extLst>
      <p:ext uri="{BB962C8B-B14F-4D97-AF65-F5344CB8AC3E}">
        <p14:creationId xmlns:p14="http://schemas.microsoft.com/office/powerpoint/2010/main" val="1425268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28588" y="685800"/>
            <a:ext cx="8892000" cy="5832000"/>
            <a:chOff x="128587" y="613200"/>
            <a:chExt cx="8928000" cy="5940000"/>
          </a:xfrm>
        </p:grpSpPr>
        <p:sp>
          <p:nvSpPr>
            <p:cNvPr id="8" name="Rounded Rectangle 7"/>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2"/>
          <p:cNvSpPr txBox="1">
            <a:spLocks noChangeArrowheads="1"/>
          </p:cNvSpPr>
          <p:nvPr/>
        </p:nvSpPr>
        <p:spPr>
          <a:xfrm>
            <a:off x="380999" y="6350"/>
            <a:ext cx="8639587"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smtClean="0">
                <a:solidFill>
                  <a:srgbClr val="FF0000"/>
                </a:solidFill>
                <a:effectLst>
                  <a:outerShdw blurRad="38100" dist="38100" dir="2700000" algn="tl">
                    <a:srgbClr val="000000">
                      <a:alpha val="43137"/>
                    </a:srgbClr>
                  </a:outerShdw>
                </a:effectLst>
                <a:latin typeface="Arial" charset="0"/>
              </a:rPr>
              <a:t>Con trỏ đối tượng và các phương thức tĩnh (tt)</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4101"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
        <p:nvSpPr>
          <p:cNvPr id="22" name="Text Box 4"/>
          <p:cNvSpPr txBox="1">
            <a:spLocks noChangeArrowheads="1"/>
          </p:cNvSpPr>
          <p:nvPr/>
        </p:nvSpPr>
        <p:spPr bwMode="auto">
          <a:xfrm>
            <a:off x="1523999" y="916449"/>
            <a:ext cx="5867401" cy="5370701"/>
          </a:xfrm>
          <a:prstGeom prst="rect">
            <a:avLst/>
          </a:prstGeom>
          <a:solidFill>
            <a:schemeClr val="bg1"/>
          </a:solidFill>
          <a:ln w="9525">
            <a:solidFill>
              <a:srgbClr val="006600"/>
            </a:solidFill>
            <a:miter lim="800000"/>
            <a:headEnd/>
            <a:tailEnd/>
          </a:ln>
          <a:extLst/>
        </p:spPr>
        <p:txBody>
          <a:bodyPr wrap="square">
            <a:spAutoFit/>
          </a:bodyPr>
          <a:lstStyle>
            <a:lvl1pPr marL="342900" indent="-342900" eaLnBrk="0" hangingPunct="0">
              <a:defRPr b="1">
                <a:solidFill>
                  <a:schemeClr val="tx1"/>
                </a:solidFill>
                <a:latin typeface="Arial" charset="0"/>
                <a:cs typeface="Arial" charset="0"/>
              </a:defRPr>
            </a:lvl1pPr>
            <a:lvl2pPr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lvl="1" eaLnBrk="1" hangingPunct="1">
              <a:spcAft>
                <a:spcPts val="600"/>
              </a:spcAft>
            </a:pPr>
            <a:r>
              <a:rPr lang="en-US" sz="2400">
                <a:solidFill>
                  <a:srgbClr val="FF0000"/>
                </a:solidFill>
                <a:latin typeface="Courier New" pitchFamily="49" charset="0"/>
                <a:ea typeface="Tahoma" pitchFamily="34" charset="0"/>
                <a:cs typeface="Courier New" pitchFamily="49" charset="0"/>
              </a:rPr>
              <a:t>class</a:t>
            </a:r>
            <a:r>
              <a:rPr lang="en-US" sz="2400">
                <a:solidFill>
                  <a:srgbClr val="000099"/>
                </a:solidFill>
                <a:latin typeface="Courier New" pitchFamily="49" charset="0"/>
                <a:ea typeface="Tahoma" pitchFamily="34" charset="0"/>
                <a:cs typeface="Courier New" pitchFamily="49" charset="0"/>
              </a:rPr>
              <a:t> </a:t>
            </a:r>
            <a:r>
              <a:rPr lang="en-US" sz="2400" smtClean="0">
                <a:solidFill>
                  <a:srgbClr val="000099"/>
                </a:solidFill>
                <a:latin typeface="Courier New" pitchFamily="49" charset="0"/>
                <a:ea typeface="Tahoma" pitchFamily="34" charset="0"/>
                <a:cs typeface="Courier New" pitchFamily="49" charset="0"/>
              </a:rPr>
              <a:t>C:</a:t>
            </a:r>
            <a:r>
              <a:rPr lang="en-US" sz="2400" smtClean="0">
                <a:solidFill>
                  <a:srgbClr val="FF0000"/>
                </a:solidFill>
                <a:latin typeface="Courier New" pitchFamily="49" charset="0"/>
                <a:ea typeface="Tahoma" pitchFamily="34" charset="0"/>
                <a:cs typeface="Courier New" pitchFamily="49" charset="0"/>
              </a:rPr>
              <a:t>public</a:t>
            </a:r>
            <a:r>
              <a:rPr lang="en-US" sz="2400" smtClean="0">
                <a:solidFill>
                  <a:srgbClr val="000099"/>
                </a:solidFill>
                <a:latin typeface="Courier New" pitchFamily="49" charset="0"/>
                <a:ea typeface="Tahoma" pitchFamily="34" charset="0"/>
                <a:cs typeface="Courier New" pitchFamily="49" charset="0"/>
              </a:rPr>
              <a:t> B{</a:t>
            </a:r>
            <a:endParaRPr lang="en-US" sz="2400">
              <a:solidFill>
                <a:srgbClr val="000099"/>
              </a:solidFill>
              <a:latin typeface="Courier New" pitchFamily="49" charset="0"/>
              <a:ea typeface="Tahoma" pitchFamily="34" charset="0"/>
              <a:cs typeface="Courier New" pitchFamily="49" charset="0"/>
            </a:endParaRPr>
          </a:p>
          <a:p>
            <a:pPr lvl="1" eaLnBrk="1" hangingPunct="1">
              <a:spcAft>
                <a:spcPts val="600"/>
              </a:spcAft>
            </a:pPr>
            <a:r>
              <a:rPr lang="en-US" sz="2400">
                <a:solidFill>
                  <a:srgbClr val="000099"/>
                </a:solidFill>
                <a:latin typeface="Courier New" pitchFamily="49" charset="0"/>
                <a:ea typeface="Tahoma" pitchFamily="34" charset="0"/>
                <a:cs typeface="Courier New" pitchFamily="49" charset="0"/>
              </a:rPr>
              <a:t>	</a:t>
            </a:r>
            <a:r>
              <a:rPr lang="en-US" sz="2400">
                <a:solidFill>
                  <a:srgbClr val="FF0000"/>
                </a:solidFill>
                <a:latin typeface="Courier New" pitchFamily="49" charset="0"/>
                <a:ea typeface="Tahoma" pitchFamily="34" charset="0"/>
                <a:cs typeface="Courier New" pitchFamily="49" charset="0"/>
              </a:rPr>
              <a:t>protected: </a:t>
            </a:r>
          </a:p>
          <a:p>
            <a:pPr lvl="1" eaLnBrk="1" hangingPunct="1">
              <a:spcAft>
                <a:spcPts val="600"/>
              </a:spcAft>
            </a:pPr>
            <a:r>
              <a:rPr lang="en-US" sz="2400">
                <a:solidFill>
                  <a:srgbClr val="000099"/>
                </a:solidFill>
                <a:latin typeface="Courier New" pitchFamily="49" charset="0"/>
                <a:ea typeface="Tahoma" pitchFamily="34" charset="0"/>
                <a:cs typeface="Courier New" pitchFamily="49" charset="0"/>
              </a:rPr>
              <a:t>		</a:t>
            </a:r>
            <a:r>
              <a:rPr lang="en-US" sz="2400" smtClean="0">
                <a:solidFill>
                  <a:srgbClr val="FF0000"/>
                </a:solidFill>
                <a:latin typeface="Courier New" pitchFamily="49" charset="0"/>
                <a:ea typeface="Tahoma" pitchFamily="34" charset="0"/>
                <a:cs typeface="Courier New" pitchFamily="49" charset="0"/>
              </a:rPr>
              <a:t>float</a:t>
            </a:r>
            <a:r>
              <a:rPr lang="en-US" sz="2400" smtClean="0">
                <a:solidFill>
                  <a:srgbClr val="000099"/>
                </a:solidFill>
                <a:latin typeface="Courier New" pitchFamily="49" charset="0"/>
                <a:ea typeface="Tahoma" pitchFamily="34" charset="0"/>
                <a:cs typeface="Courier New" pitchFamily="49" charset="0"/>
              </a:rPr>
              <a:t> c;</a:t>
            </a:r>
            <a:endParaRPr lang="en-US" sz="2400">
              <a:solidFill>
                <a:srgbClr val="000099"/>
              </a:solidFill>
              <a:latin typeface="Courier New" pitchFamily="49" charset="0"/>
              <a:ea typeface="Tahoma" pitchFamily="34" charset="0"/>
              <a:cs typeface="Courier New" pitchFamily="49" charset="0"/>
            </a:endParaRPr>
          </a:p>
          <a:p>
            <a:pPr lvl="1" eaLnBrk="1" hangingPunct="1">
              <a:spcAft>
                <a:spcPts val="600"/>
              </a:spcAft>
            </a:pPr>
            <a:r>
              <a:rPr lang="en-US" sz="2400">
                <a:solidFill>
                  <a:srgbClr val="000099"/>
                </a:solidFill>
                <a:latin typeface="Courier New" pitchFamily="49" charset="0"/>
                <a:ea typeface="Tahoma" pitchFamily="34" charset="0"/>
                <a:cs typeface="Courier New" pitchFamily="49" charset="0"/>
              </a:rPr>
              <a:t>	</a:t>
            </a:r>
            <a:r>
              <a:rPr lang="en-US" sz="2400">
                <a:solidFill>
                  <a:srgbClr val="FF0000"/>
                </a:solidFill>
                <a:latin typeface="Courier New" pitchFamily="49" charset="0"/>
                <a:ea typeface="Tahoma" pitchFamily="34" charset="0"/>
                <a:cs typeface="Courier New" pitchFamily="49" charset="0"/>
              </a:rPr>
              <a:t>public</a:t>
            </a:r>
            <a:r>
              <a:rPr lang="en-US" sz="2400">
                <a:solidFill>
                  <a:srgbClr val="000099"/>
                </a:solidFill>
                <a:latin typeface="Courier New" pitchFamily="49" charset="0"/>
                <a:ea typeface="Tahoma" pitchFamily="34" charset="0"/>
                <a:cs typeface="Courier New" pitchFamily="49" charset="0"/>
              </a:rPr>
              <a:t>:</a:t>
            </a:r>
          </a:p>
          <a:p>
            <a:pPr lvl="1" eaLnBrk="1" hangingPunct="1">
              <a:spcAft>
                <a:spcPts val="600"/>
              </a:spcAft>
            </a:pPr>
            <a:r>
              <a:rPr lang="en-US" sz="2400">
                <a:solidFill>
                  <a:srgbClr val="000099"/>
                </a:solidFill>
                <a:latin typeface="Courier New" pitchFamily="49" charset="0"/>
                <a:ea typeface="Tahoma" pitchFamily="34" charset="0"/>
                <a:cs typeface="Courier New" pitchFamily="49" charset="0"/>
              </a:rPr>
              <a:t>		</a:t>
            </a:r>
            <a:r>
              <a:rPr lang="en-US" sz="2400" smtClean="0">
                <a:solidFill>
                  <a:srgbClr val="000099"/>
                </a:solidFill>
                <a:latin typeface="Courier New" pitchFamily="49" charset="0"/>
                <a:ea typeface="Tahoma" pitchFamily="34" charset="0"/>
                <a:cs typeface="Courier New" pitchFamily="49" charset="0"/>
              </a:rPr>
              <a:t>C(){</a:t>
            </a:r>
          </a:p>
          <a:p>
            <a:pPr lvl="5"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c = 10.5;</a:t>
            </a:r>
          </a:p>
          <a:p>
            <a:pPr lvl="1" eaLnBrk="1" hangingPunct="1">
              <a:spcAft>
                <a:spcPts val="600"/>
              </a:spcAft>
            </a:pPr>
            <a:r>
              <a:rPr lang="en-US" sz="2400">
                <a:solidFill>
                  <a:srgbClr val="000099"/>
                </a:solidFill>
                <a:latin typeface="Courier New" pitchFamily="49" charset="0"/>
                <a:ea typeface="Tahoma" pitchFamily="34" charset="0"/>
                <a:cs typeface="Courier New" pitchFamily="49" charset="0"/>
              </a:rPr>
              <a:t>	</a:t>
            </a:r>
            <a:r>
              <a:rPr lang="en-US" sz="2400" smtClean="0">
                <a:solidFill>
                  <a:srgbClr val="000099"/>
                </a:solidFill>
                <a:latin typeface="Courier New" pitchFamily="49" charset="0"/>
                <a:ea typeface="Tahoma" pitchFamily="34" charset="0"/>
                <a:cs typeface="Courier New" pitchFamily="49" charset="0"/>
              </a:rPr>
              <a:t>	}</a:t>
            </a:r>
          </a:p>
          <a:p>
            <a:pPr lvl="4" eaLnBrk="1" hangingPunct="1">
              <a:spcAft>
                <a:spcPts val="600"/>
              </a:spcAft>
            </a:pPr>
            <a:r>
              <a:rPr lang="en-US" sz="2400" smtClean="0">
                <a:solidFill>
                  <a:srgbClr val="FF0000"/>
                </a:solidFill>
                <a:latin typeface="Courier New" pitchFamily="49" charset="0"/>
                <a:ea typeface="Tahoma" pitchFamily="34" charset="0"/>
                <a:cs typeface="Courier New" pitchFamily="49" charset="0"/>
              </a:rPr>
              <a:t>virtual void</a:t>
            </a:r>
            <a:r>
              <a:rPr lang="en-US" sz="2400" smtClean="0">
                <a:solidFill>
                  <a:srgbClr val="000099"/>
                </a:solidFill>
                <a:latin typeface="Courier New" pitchFamily="49" charset="0"/>
                <a:ea typeface="Tahoma" pitchFamily="34" charset="0"/>
                <a:cs typeface="Courier New" pitchFamily="49" charset="0"/>
              </a:rPr>
              <a:t> view(){</a:t>
            </a:r>
          </a:p>
          <a:p>
            <a:pPr lvl="5"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cout&lt;&lt;c;</a:t>
            </a:r>
          </a:p>
          <a:p>
            <a:pPr lvl="4"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a:t>
            </a:r>
            <a:endParaRPr lang="en-US" sz="2400">
              <a:solidFill>
                <a:srgbClr val="000099"/>
              </a:solidFill>
              <a:latin typeface="Courier New" pitchFamily="49" charset="0"/>
              <a:ea typeface="Tahoma" pitchFamily="34" charset="0"/>
              <a:cs typeface="Courier New" pitchFamily="49" charset="0"/>
            </a:endParaRPr>
          </a:p>
          <a:p>
            <a:pPr lvl="1" eaLnBrk="1" hangingPunct="1">
              <a:spcAft>
                <a:spcPts val="600"/>
              </a:spcAft>
            </a:pPr>
            <a:r>
              <a:rPr lang="en-US" sz="2400">
                <a:solidFill>
                  <a:srgbClr val="000099"/>
                </a:solidFill>
                <a:latin typeface="Courier New" pitchFamily="49" charset="0"/>
                <a:ea typeface="Tahoma" pitchFamily="34" charset="0"/>
                <a:cs typeface="Courier New" pitchFamily="49" charset="0"/>
              </a:rPr>
              <a:t>	</a:t>
            </a:r>
            <a:r>
              <a:rPr lang="en-US" sz="2400" smtClean="0">
                <a:solidFill>
                  <a:srgbClr val="000099"/>
                </a:solidFill>
                <a:latin typeface="Courier New" pitchFamily="49" charset="0"/>
                <a:ea typeface="Tahoma" pitchFamily="34" charset="0"/>
                <a:cs typeface="Courier New" pitchFamily="49" charset="0"/>
              </a:rPr>
              <a:t>…</a:t>
            </a:r>
          </a:p>
          <a:p>
            <a:pPr lvl="1"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a:t>
            </a:r>
            <a:endParaRPr lang="en-US" sz="2400">
              <a:solidFill>
                <a:srgbClr val="000099"/>
              </a:solidFill>
              <a:latin typeface="Courier New" pitchFamily="49" charset="0"/>
              <a:ea typeface="Tahoma" pitchFamily="34" charset="0"/>
              <a:cs typeface="Courier New" pitchFamily="49" charset="0"/>
            </a:endParaRPr>
          </a:p>
        </p:txBody>
      </p:sp>
    </p:spTree>
    <p:extLst>
      <p:ext uri="{BB962C8B-B14F-4D97-AF65-F5344CB8AC3E}">
        <p14:creationId xmlns:p14="http://schemas.microsoft.com/office/powerpoint/2010/main" val="161708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28588" y="685800"/>
            <a:ext cx="8892000" cy="5832000"/>
            <a:chOff x="128587" y="613200"/>
            <a:chExt cx="8928000" cy="5940000"/>
          </a:xfrm>
        </p:grpSpPr>
        <p:sp>
          <p:nvSpPr>
            <p:cNvPr id="8" name="Rounded Rectangle 7"/>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99" name="Rectangle 3"/>
          <p:cNvSpPr>
            <a:spLocks noGrp="1" noChangeArrowheads="1"/>
          </p:cNvSpPr>
          <p:nvPr>
            <p:ph idx="1"/>
          </p:nvPr>
        </p:nvSpPr>
        <p:spPr>
          <a:xfrm>
            <a:off x="380998" y="762000"/>
            <a:ext cx="8382001" cy="914399"/>
          </a:xfrm>
        </p:spPr>
        <p:txBody>
          <a:bodyPr/>
          <a:lstStyle/>
          <a:p>
            <a:pPr algn="just" eaLnBrk="1" hangingPunct="1">
              <a:lnSpc>
                <a:spcPct val="114000"/>
              </a:lnSpc>
              <a:spcBef>
                <a:spcPct val="0"/>
              </a:spcBef>
              <a:spcAft>
                <a:spcPts val="600"/>
              </a:spcAft>
              <a:buClr>
                <a:srgbClr val="000099"/>
              </a:buClr>
              <a:buSzPct val="85000"/>
              <a:buFont typeface="Wingdings" pitchFamily="2" charset="2"/>
              <a:buChar char="v"/>
            </a:pPr>
            <a:r>
              <a:rPr lang="en-US" sz="2200" b="1" smtClean="0">
                <a:solidFill>
                  <a:srgbClr val="000099"/>
                </a:solidFill>
                <a:latin typeface="Arial" charset="0"/>
                <a:cs typeface="Arial" charset="0"/>
              </a:rPr>
              <a:t>Chỉ cần thêm từ khóa </a:t>
            </a:r>
            <a:r>
              <a:rPr lang="en-US" sz="2200" b="1" smtClean="0">
                <a:solidFill>
                  <a:srgbClr val="FF0000"/>
                </a:solidFill>
                <a:latin typeface="Arial" charset="0"/>
                <a:cs typeface="Arial" charset="0"/>
              </a:rPr>
              <a:t>virtual</a:t>
            </a:r>
            <a:r>
              <a:rPr lang="en-US" sz="2200" b="1" smtClean="0">
                <a:solidFill>
                  <a:srgbClr val="000099"/>
                </a:solidFill>
                <a:latin typeface="Arial" charset="0"/>
                <a:cs typeface="Arial" charset="0"/>
              </a:rPr>
              <a:t> vào trước phương thức view()  của lớp cơ sở A:</a:t>
            </a:r>
          </a:p>
        </p:txBody>
      </p:sp>
      <p:sp>
        <p:nvSpPr>
          <p:cNvPr id="7" name="Rectangle 2"/>
          <p:cNvSpPr txBox="1">
            <a:spLocks noChangeArrowheads="1"/>
          </p:cNvSpPr>
          <p:nvPr/>
        </p:nvSpPr>
        <p:spPr>
          <a:xfrm>
            <a:off x="380999" y="6350"/>
            <a:ext cx="8639587"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a:solidFill>
                  <a:srgbClr val="FF0000"/>
                </a:solidFill>
                <a:effectLst>
                  <a:outerShdw blurRad="38100" dist="38100" dir="2700000" algn="tl">
                    <a:srgbClr val="000000">
                      <a:alpha val="43137"/>
                    </a:srgbClr>
                  </a:outerShdw>
                </a:effectLst>
                <a:latin typeface="Arial" charset="0"/>
              </a:rPr>
              <a:t>Phương thức ảo và ý nghĩa của </a:t>
            </a:r>
            <a:r>
              <a:rPr lang="en-US" sz="2800" smtClean="0">
                <a:solidFill>
                  <a:srgbClr val="FF0000"/>
                </a:solidFill>
                <a:effectLst>
                  <a:outerShdw blurRad="38100" dist="38100" dir="2700000" algn="tl">
                    <a:srgbClr val="000000">
                      <a:alpha val="43137"/>
                    </a:srgbClr>
                  </a:outerShdw>
                </a:effectLst>
                <a:latin typeface="Arial" charset="0"/>
              </a:rPr>
              <a:t>nó (</a:t>
            </a:r>
            <a:r>
              <a:rPr lang="en-US" sz="2800">
                <a:solidFill>
                  <a:srgbClr val="FF0000"/>
                </a:solidFill>
                <a:effectLst>
                  <a:outerShdw blurRad="38100" dist="38100" dir="2700000" algn="tl">
                    <a:srgbClr val="000000">
                      <a:alpha val="43137"/>
                    </a:srgbClr>
                  </a:outerShdw>
                </a:effectLst>
                <a:latin typeface="Arial" charset="0"/>
              </a:rPr>
              <a:t>tt</a:t>
            </a:r>
            <a:r>
              <a:rPr lang="en-US" sz="2800" smtClean="0">
                <a:solidFill>
                  <a:srgbClr val="FF0000"/>
                </a:solidFill>
                <a:effectLst>
                  <a:outerShdw blurRad="38100" dist="38100" dir="2700000" algn="tl">
                    <a:srgbClr val="000000">
                      <a:alpha val="43137"/>
                    </a:srgbClr>
                  </a:outerShdw>
                </a:effectLst>
                <a:latin typeface="Arial" charset="0"/>
              </a:rPr>
              <a:t>)</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4101"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
        <p:nvSpPr>
          <p:cNvPr id="21" name="Text Box 4"/>
          <p:cNvSpPr txBox="1">
            <a:spLocks noChangeArrowheads="1"/>
          </p:cNvSpPr>
          <p:nvPr/>
        </p:nvSpPr>
        <p:spPr bwMode="auto">
          <a:xfrm>
            <a:off x="2438400" y="1752600"/>
            <a:ext cx="5029200" cy="4524315"/>
          </a:xfrm>
          <a:prstGeom prst="rect">
            <a:avLst/>
          </a:prstGeom>
          <a:solidFill>
            <a:schemeClr val="bg1"/>
          </a:solidFill>
          <a:ln w="9525">
            <a:solidFill>
              <a:srgbClr val="006600"/>
            </a:solidFill>
            <a:miter lim="800000"/>
            <a:headEnd/>
            <a:tailEnd/>
          </a:ln>
          <a:extLst/>
        </p:spPr>
        <p:txBody>
          <a:bodyPr wrap="square">
            <a:spAutoFit/>
          </a:bodyPr>
          <a:lstStyle>
            <a:lvl1pPr marL="342900" indent="-342900" eaLnBrk="0" hangingPunct="0">
              <a:defRPr b="1">
                <a:solidFill>
                  <a:schemeClr val="tx1"/>
                </a:solidFill>
                <a:latin typeface="Arial" charset="0"/>
                <a:cs typeface="Arial" charset="0"/>
              </a:defRPr>
            </a:lvl1pPr>
            <a:lvl2pPr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Aft>
                <a:spcPts val="0"/>
              </a:spcAft>
            </a:pPr>
            <a:r>
              <a:rPr lang="en-US" sz="2400">
                <a:solidFill>
                  <a:srgbClr val="FF0000"/>
                </a:solidFill>
                <a:latin typeface="Courier New" pitchFamily="49" charset="0"/>
                <a:ea typeface="Tahoma" pitchFamily="34" charset="0"/>
                <a:cs typeface="Courier New" pitchFamily="49" charset="0"/>
              </a:rPr>
              <a:t>class</a:t>
            </a:r>
            <a:r>
              <a:rPr lang="en-US" sz="2400">
                <a:solidFill>
                  <a:srgbClr val="000099"/>
                </a:solidFill>
                <a:latin typeface="Courier New" pitchFamily="49" charset="0"/>
                <a:ea typeface="Tahoma" pitchFamily="34" charset="0"/>
                <a:cs typeface="Courier New" pitchFamily="49" charset="0"/>
              </a:rPr>
              <a:t> A{</a:t>
            </a:r>
          </a:p>
          <a:p>
            <a:pPr eaLnBrk="1" hangingPunct="1">
              <a:spcAft>
                <a:spcPts val="0"/>
              </a:spcAft>
            </a:pPr>
            <a:r>
              <a:rPr lang="en-US" sz="2400">
                <a:solidFill>
                  <a:srgbClr val="000099"/>
                </a:solidFill>
                <a:latin typeface="Courier New" pitchFamily="49" charset="0"/>
                <a:ea typeface="Tahoma" pitchFamily="34" charset="0"/>
                <a:cs typeface="Courier New" pitchFamily="49" charset="0"/>
              </a:rPr>
              <a:t>	</a:t>
            </a:r>
            <a:r>
              <a:rPr lang="en-US" sz="2400">
                <a:solidFill>
                  <a:srgbClr val="FF0000"/>
                </a:solidFill>
                <a:latin typeface="Courier New" pitchFamily="49" charset="0"/>
                <a:ea typeface="Tahoma" pitchFamily="34" charset="0"/>
                <a:cs typeface="Courier New" pitchFamily="49" charset="0"/>
              </a:rPr>
              <a:t>protected: </a:t>
            </a:r>
          </a:p>
          <a:p>
            <a:pPr eaLnBrk="1" hangingPunct="1">
              <a:spcAft>
                <a:spcPts val="0"/>
              </a:spcAft>
            </a:pPr>
            <a:r>
              <a:rPr lang="en-US" sz="2400">
                <a:solidFill>
                  <a:srgbClr val="000099"/>
                </a:solidFill>
                <a:latin typeface="Courier New" pitchFamily="49" charset="0"/>
                <a:ea typeface="Tahoma" pitchFamily="34" charset="0"/>
                <a:cs typeface="Courier New" pitchFamily="49" charset="0"/>
              </a:rPr>
              <a:t>		</a:t>
            </a:r>
            <a:r>
              <a:rPr lang="en-US" sz="2400">
                <a:solidFill>
                  <a:srgbClr val="FF0000"/>
                </a:solidFill>
                <a:latin typeface="Courier New" pitchFamily="49" charset="0"/>
                <a:ea typeface="Tahoma" pitchFamily="34" charset="0"/>
                <a:cs typeface="Courier New" pitchFamily="49" charset="0"/>
              </a:rPr>
              <a:t>int</a:t>
            </a:r>
            <a:r>
              <a:rPr lang="en-US" sz="2400">
                <a:solidFill>
                  <a:srgbClr val="000099"/>
                </a:solidFill>
                <a:latin typeface="Courier New" pitchFamily="49" charset="0"/>
                <a:ea typeface="Tahoma" pitchFamily="34" charset="0"/>
                <a:cs typeface="Courier New" pitchFamily="49" charset="0"/>
              </a:rPr>
              <a:t> a;</a:t>
            </a:r>
          </a:p>
          <a:p>
            <a:pPr eaLnBrk="1" hangingPunct="1">
              <a:spcAft>
                <a:spcPts val="0"/>
              </a:spcAft>
            </a:pPr>
            <a:r>
              <a:rPr lang="en-US" sz="2400">
                <a:solidFill>
                  <a:srgbClr val="000099"/>
                </a:solidFill>
                <a:latin typeface="Courier New" pitchFamily="49" charset="0"/>
                <a:ea typeface="Tahoma" pitchFamily="34" charset="0"/>
                <a:cs typeface="Courier New" pitchFamily="49" charset="0"/>
              </a:rPr>
              <a:t>	</a:t>
            </a:r>
            <a:r>
              <a:rPr lang="en-US" sz="2400">
                <a:solidFill>
                  <a:srgbClr val="FF0000"/>
                </a:solidFill>
                <a:latin typeface="Courier New" pitchFamily="49" charset="0"/>
                <a:ea typeface="Tahoma" pitchFamily="34" charset="0"/>
                <a:cs typeface="Courier New" pitchFamily="49" charset="0"/>
              </a:rPr>
              <a:t>public</a:t>
            </a:r>
            <a:r>
              <a:rPr lang="en-US" sz="2400">
                <a:solidFill>
                  <a:srgbClr val="000099"/>
                </a:solidFill>
                <a:latin typeface="Courier New" pitchFamily="49" charset="0"/>
                <a:ea typeface="Tahoma" pitchFamily="34" charset="0"/>
                <a:cs typeface="Courier New" pitchFamily="49" charset="0"/>
              </a:rPr>
              <a:t>:</a:t>
            </a:r>
          </a:p>
          <a:p>
            <a:pPr lvl="1" eaLnBrk="1" hangingPunct="1">
              <a:spcAft>
                <a:spcPts val="0"/>
              </a:spcAft>
            </a:pPr>
            <a:r>
              <a:rPr lang="en-US" sz="2400">
                <a:solidFill>
                  <a:srgbClr val="000099"/>
                </a:solidFill>
                <a:latin typeface="Courier New" pitchFamily="49" charset="0"/>
                <a:ea typeface="Tahoma" pitchFamily="34" charset="0"/>
                <a:cs typeface="Courier New" pitchFamily="49" charset="0"/>
              </a:rPr>
              <a:t>	</a:t>
            </a:r>
            <a:r>
              <a:rPr lang="en-US" sz="2400" smtClean="0">
                <a:solidFill>
                  <a:srgbClr val="000099"/>
                </a:solidFill>
                <a:latin typeface="Courier New" pitchFamily="49" charset="0"/>
                <a:ea typeface="Tahoma" pitchFamily="34" charset="0"/>
                <a:cs typeface="Courier New" pitchFamily="49" charset="0"/>
              </a:rPr>
              <a:t>A(){</a:t>
            </a:r>
          </a:p>
          <a:p>
            <a:pPr lvl="3" eaLnBrk="1" hangingPunct="1">
              <a:spcAft>
                <a:spcPts val="0"/>
              </a:spcAft>
            </a:pPr>
            <a:r>
              <a:rPr lang="en-US" sz="2400" smtClean="0">
                <a:solidFill>
                  <a:srgbClr val="000099"/>
                </a:solidFill>
                <a:latin typeface="Courier New" pitchFamily="49" charset="0"/>
                <a:ea typeface="Tahoma" pitchFamily="34" charset="0"/>
                <a:cs typeface="Courier New" pitchFamily="49" charset="0"/>
              </a:rPr>
              <a:t>a = 5;</a:t>
            </a:r>
          </a:p>
          <a:p>
            <a:pPr lvl="2" eaLnBrk="1" hangingPunct="1">
              <a:spcAft>
                <a:spcPts val="0"/>
              </a:spcAft>
            </a:pPr>
            <a:r>
              <a:rPr lang="en-US" sz="2400" smtClean="0">
                <a:solidFill>
                  <a:srgbClr val="000099"/>
                </a:solidFill>
                <a:latin typeface="Courier New" pitchFamily="49" charset="0"/>
                <a:ea typeface="Tahoma" pitchFamily="34" charset="0"/>
                <a:cs typeface="Courier New" pitchFamily="49" charset="0"/>
              </a:rPr>
              <a:t>}</a:t>
            </a:r>
          </a:p>
          <a:p>
            <a:pPr lvl="2" eaLnBrk="1" hangingPunct="1">
              <a:spcAft>
                <a:spcPts val="0"/>
              </a:spcAft>
            </a:pPr>
            <a:r>
              <a:rPr lang="en-US" sz="2400" smtClean="0">
                <a:solidFill>
                  <a:srgbClr val="FF0000"/>
                </a:solidFill>
                <a:latin typeface="Courier New" pitchFamily="49" charset="0"/>
                <a:ea typeface="Tahoma" pitchFamily="34" charset="0"/>
                <a:cs typeface="Courier New" pitchFamily="49" charset="0"/>
              </a:rPr>
              <a:t>virtual void</a:t>
            </a:r>
            <a:r>
              <a:rPr lang="en-US" sz="2400" smtClean="0">
                <a:solidFill>
                  <a:srgbClr val="000099"/>
                </a:solidFill>
                <a:latin typeface="Courier New" pitchFamily="49" charset="0"/>
                <a:ea typeface="Tahoma" pitchFamily="34" charset="0"/>
                <a:cs typeface="Courier New" pitchFamily="49" charset="0"/>
              </a:rPr>
              <a:t> view(){</a:t>
            </a:r>
          </a:p>
          <a:p>
            <a:pPr lvl="3" eaLnBrk="1" hangingPunct="1">
              <a:spcAft>
                <a:spcPts val="0"/>
              </a:spcAft>
            </a:pPr>
            <a:r>
              <a:rPr lang="en-US" sz="2400" smtClean="0">
                <a:solidFill>
                  <a:srgbClr val="000099"/>
                </a:solidFill>
                <a:latin typeface="Courier New" pitchFamily="49" charset="0"/>
                <a:ea typeface="Tahoma" pitchFamily="34" charset="0"/>
                <a:cs typeface="Courier New" pitchFamily="49" charset="0"/>
              </a:rPr>
              <a:t>cout&lt;&lt;a;</a:t>
            </a:r>
          </a:p>
          <a:p>
            <a:pPr lvl="2" eaLnBrk="1" hangingPunct="1">
              <a:spcAft>
                <a:spcPts val="0"/>
              </a:spcAft>
            </a:pPr>
            <a:r>
              <a:rPr lang="en-US" sz="2400" smtClean="0">
                <a:solidFill>
                  <a:srgbClr val="000099"/>
                </a:solidFill>
                <a:latin typeface="Courier New" pitchFamily="49" charset="0"/>
                <a:ea typeface="Tahoma" pitchFamily="34" charset="0"/>
                <a:cs typeface="Courier New" pitchFamily="49" charset="0"/>
              </a:rPr>
              <a:t>}</a:t>
            </a:r>
            <a:endParaRPr lang="en-US" sz="2400">
              <a:solidFill>
                <a:srgbClr val="000099"/>
              </a:solidFill>
              <a:latin typeface="Courier New" pitchFamily="49" charset="0"/>
              <a:ea typeface="Tahoma" pitchFamily="34" charset="0"/>
              <a:cs typeface="Courier New" pitchFamily="49" charset="0"/>
            </a:endParaRPr>
          </a:p>
          <a:p>
            <a:pPr eaLnBrk="1" hangingPunct="1">
              <a:spcAft>
                <a:spcPts val="0"/>
              </a:spcAft>
            </a:pPr>
            <a:r>
              <a:rPr lang="en-US" sz="2400">
                <a:solidFill>
                  <a:srgbClr val="000099"/>
                </a:solidFill>
                <a:latin typeface="Courier New" pitchFamily="49" charset="0"/>
                <a:ea typeface="Tahoma" pitchFamily="34" charset="0"/>
                <a:cs typeface="Courier New" pitchFamily="49" charset="0"/>
              </a:rPr>
              <a:t>		…</a:t>
            </a:r>
          </a:p>
          <a:p>
            <a:pPr eaLnBrk="1" hangingPunct="1">
              <a:spcAft>
                <a:spcPts val="0"/>
              </a:spcAft>
            </a:pPr>
            <a:r>
              <a:rPr lang="en-US" sz="2400">
                <a:solidFill>
                  <a:srgbClr val="000099"/>
                </a:solidFill>
                <a:latin typeface="Courier New" pitchFamily="49" charset="0"/>
                <a:ea typeface="Tahoma" pitchFamily="34" charset="0"/>
                <a:cs typeface="Courier New" pitchFamily="49" charset="0"/>
              </a:rPr>
              <a:t>};</a:t>
            </a:r>
          </a:p>
        </p:txBody>
      </p:sp>
    </p:spTree>
    <p:extLst>
      <p:ext uri="{BB962C8B-B14F-4D97-AF65-F5344CB8AC3E}">
        <p14:creationId xmlns:p14="http://schemas.microsoft.com/office/powerpoint/2010/main" val="25094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28588" y="685800"/>
            <a:ext cx="8892000" cy="5832000"/>
            <a:chOff x="128587" y="613200"/>
            <a:chExt cx="8928000" cy="5940000"/>
          </a:xfrm>
        </p:grpSpPr>
        <p:sp>
          <p:nvSpPr>
            <p:cNvPr id="8" name="Rounded Rectangle 7"/>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2"/>
          <p:cNvSpPr txBox="1">
            <a:spLocks noChangeArrowheads="1"/>
          </p:cNvSpPr>
          <p:nvPr/>
        </p:nvSpPr>
        <p:spPr>
          <a:xfrm>
            <a:off x="380999" y="6350"/>
            <a:ext cx="8639587"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a:solidFill>
                  <a:srgbClr val="FF0000"/>
                </a:solidFill>
                <a:effectLst>
                  <a:outerShdw blurRad="38100" dist="38100" dir="2700000" algn="tl">
                    <a:srgbClr val="000000">
                      <a:alpha val="43137"/>
                    </a:srgbClr>
                  </a:outerShdw>
                </a:effectLst>
                <a:latin typeface="Arial" charset="0"/>
              </a:rPr>
              <a:t>Phương thức ảo và ý nghĩa của </a:t>
            </a:r>
            <a:r>
              <a:rPr lang="en-US" sz="2800" smtClean="0">
                <a:solidFill>
                  <a:srgbClr val="FF0000"/>
                </a:solidFill>
                <a:effectLst>
                  <a:outerShdw blurRad="38100" dist="38100" dir="2700000" algn="tl">
                    <a:srgbClr val="000000">
                      <a:alpha val="43137"/>
                    </a:srgbClr>
                  </a:outerShdw>
                </a:effectLst>
                <a:latin typeface="Arial" charset="0"/>
              </a:rPr>
              <a:t>nó (</a:t>
            </a:r>
            <a:r>
              <a:rPr lang="en-US" sz="2800">
                <a:solidFill>
                  <a:srgbClr val="FF0000"/>
                </a:solidFill>
                <a:effectLst>
                  <a:outerShdw blurRad="38100" dist="38100" dir="2700000" algn="tl">
                    <a:srgbClr val="000000">
                      <a:alpha val="43137"/>
                    </a:srgbClr>
                  </a:outerShdw>
                </a:effectLst>
                <a:latin typeface="Arial" charset="0"/>
              </a:rPr>
              <a:t>tt</a:t>
            </a:r>
            <a:r>
              <a:rPr lang="en-US" sz="2800" smtClean="0">
                <a:solidFill>
                  <a:srgbClr val="FF0000"/>
                </a:solidFill>
                <a:effectLst>
                  <a:outerShdw blurRad="38100" dist="38100" dir="2700000" algn="tl">
                    <a:srgbClr val="000000">
                      <a:alpha val="43137"/>
                    </a:srgbClr>
                  </a:outerShdw>
                </a:effectLst>
                <a:latin typeface="Arial" charset="0"/>
              </a:rPr>
              <a:t>)</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4101"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
        <p:nvSpPr>
          <p:cNvPr id="22" name="Text Box 4"/>
          <p:cNvSpPr txBox="1">
            <a:spLocks noChangeArrowheads="1"/>
          </p:cNvSpPr>
          <p:nvPr/>
        </p:nvSpPr>
        <p:spPr bwMode="auto">
          <a:xfrm>
            <a:off x="2227190" y="990600"/>
            <a:ext cx="4935610" cy="4947508"/>
          </a:xfrm>
          <a:prstGeom prst="rect">
            <a:avLst/>
          </a:prstGeom>
          <a:solidFill>
            <a:schemeClr val="bg1"/>
          </a:solidFill>
          <a:ln w="9525">
            <a:solidFill>
              <a:srgbClr val="006600"/>
            </a:solidFill>
            <a:miter lim="800000"/>
            <a:headEnd/>
            <a:tailEnd/>
          </a:ln>
          <a:extLst/>
        </p:spPr>
        <p:txBody>
          <a:bodyPr wrap="square">
            <a:spAutoFit/>
          </a:bodyPr>
          <a:lstStyle>
            <a:lvl1pPr marL="342900" indent="-342900" eaLnBrk="0" hangingPunct="0">
              <a:defRPr b="1">
                <a:solidFill>
                  <a:schemeClr val="tx1"/>
                </a:solidFill>
                <a:latin typeface="Arial" charset="0"/>
                <a:cs typeface="Arial" charset="0"/>
              </a:defRPr>
            </a:lvl1pPr>
            <a:lvl2pPr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lvl="1" eaLnBrk="1" hangingPunct="1">
              <a:spcAft>
                <a:spcPts val="300"/>
              </a:spcAft>
            </a:pPr>
            <a:r>
              <a:rPr lang="en-US" sz="2400">
                <a:solidFill>
                  <a:srgbClr val="FF0000"/>
                </a:solidFill>
                <a:latin typeface="Courier New" pitchFamily="49" charset="0"/>
                <a:ea typeface="Tahoma" pitchFamily="34" charset="0"/>
                <a:cs typeface="Courier New" pitchFamily="49" charset="0"/>
              </a:rPr>
              <a:t>class</a:t>
            </a:r>
            <a:r>
              <a:rPr lang="en-US" sz="2400">
                <a:solidFill>
                  <a:srgbClr val="000099"/>
                </a:solidFill>
                <a:latin typeface="Courier New" pitchFamily="49" charset="0"/>
                <a:ea typeface="Tahoma" pitchFamily="34" charset="0"/>
                <a:cs typeface="Courier New" pitchFamily="49" charset="0"/>
              </a:rPr>
              <a:t> </a:t>
            </a:r>
            <a:r>
              <a:rPr lang="en-US" sz="2400" smtClean="0">
                <a:solidFill>
                  <a:srgbClr val="000099"/>
                </a:solidFill>
                <a:latin typeface="Courier New" pitchFamily="49" charset="0"/>
                <a:ea typeface="Tahoma" pitchFamily="34" charset="0"/>
                <a:cs typeface="Courier New" pitchFamily="49" charset="0"/>
              </a:rPr>
              <a:t>B:</a:t>
            </a:r>
            <a:r>
              <a:rPr lang="en-US" sz="2400" smtClean="0">
                <a:solidFill>
                  <a:srgbClr val="FF0000"/>
                </a:solidFill>
                <a:latin typeface="Courier New" pitchFamily="49" charset="0"/>
                <a:ea typeface="Tahoma" pitchFamily="34" charset="0"/>
                <a:cs typeface="Courier New" pitchFamily="49" charset="0"/>
              </a:rPr>
              <a:t>public</a:t>
            </a:r>
            <a:r>
              <a:rPr lang="en-US" sz="2400" smtClean="0">
                <a:solidFill>
                  <a:srgbClr val="000099"/>
                </a:solidFill>
                <a:latin typeface="Courier New" pitchFamily="49" charset="0"/>
                <a:ea typeface="Tahoma" pitchFamily="34" charset="0"/>
                <a:cs typeface="Courier New" pitchFamily="49" charset="0"/>
              </a:rPr>
              <a:t> A{</a:t>
            </a:r>
          </a:p>
          <a:p>
            <a:pPr lvl="2" eaLnBrk="1" hangingPunct="1">
              <a:spcAft>
                <a:spcPts val="300"/>
              </a:spcAft>
            </a:pPr>
            <a:r>
              <a:rPr lang="en-US" sz="2400" smtClean="0">
                <a:solidFill>
                  <a:srgbClr val="FF0000"/>
                </a:solidFill>
                <a:latin typeface="Courier New" pitchFamily="49" charset="0"/>
                <a:ea typeface="Tahoma" pitchFamily="34" charset="0"/>
                <a:cs typeface="Courier New" pitchFamily="49" charset="0"/>
              </a:rPr>
              <a:t>protected:</a:t>
            </a:r>
          </a:p>
          <a:p>
            <a:pPr lvl="3" eaLnBrk="1" hangingPunct="1">
              <a:spcAft>
                <a:spcPts val="300"/>
              </a:spcAft>
            </a:pPr>
            <a:r>
              <a:rPr lang="en-US" sz="2400" smtClean="0">
                <a:solidFill>
                  <a:srgbClr val="FF0000"/>
                </a:solidFill>
                <a:latin typeface="Courier New" pitchFamily="49" charset="0"/>
                <a:ea typeface="Tahoma" pitchFamily="34" charset="0"/>
                <a:cs typeface="Courier New" pitchFamily="49" charset="0"/>
              </a:rPr>
              <a:t>char</a:t>
            </a:r>
            <a:r>
              <a:rPr lang="en-US" sz="2400" smtClean="0">
                <a:solidFill>
                  <a:srgbClr val="000099"/>
                </a:solidFill>
                <a:latin typeface="Courier New" pitchFamily="49" charset="0"/>
                <a:ea typeface="Tahoma" pitchFamily="34" charset="0"/>
                <a:cs typeface="Courier New" pitchFamily="49" charset="0"/>
              </a:rPr>
              <a:t> b;</a:t>
            </a:r>
          </a:p>
          <a:p>
            <a:pPr lvl="2" eaLnBrk="1" hangingPunct="1">
              <a:spcAft>
                <a:spcPts val="300"/>
              </a:spcAft>
            </a:pPr>
            <a:r>
              <a:rPr lang="en-US" sz="2400" smtClean="0">
                <a:solidFill>
                  <a:srgbClr val="FF0000"/>
                </a:solidFill>
                <a:latin typeface="Courier New" pitchFamily="49" charset="0"/>
                <a:ea typeface="Tahoma" pitchFamily="34" charset="0"/>
                <a:cs typeface="Courier New" pitchFamily="49" charset="0"/>
              </a:rPr>
              <a:t>public</a:t>
            </a:r>
            <a:r>
              <a:rPr lang="en-US" sz="2400" smtClean="0">
                <a:solidFill>
                  <a:srgbClr val="000099"/>
                </a:solidFill>
                <a:latin typeface="Courier New" pitchFamily="49" charset="0"/>
                <a:ea typeface="Tahoma" pitchFamily="34" charset="0"/>
                <a:cs typeface="Courier New" pitchFamily="49" charset="0"/>
              </a:rPr>
              <a:t>:</a:t>
            </a:r>
          </a:p>
          <a:p>
            <a:pPr lvl="3" eaLnBrk="1" hangingPunct="1">
              <a:spcAft>
                <a:spcPts val="300"/>
              </a:spcAft>
            </a:pPr>
            <a:r>
              <a:rPr lang="en-US" sz="2400" smtClean="0">
                <a:solidFill>
                  <a:srgbClr val="000099"/>
                </a:solidFill>
                <a:latin typeface="Courier New" pitchFamily="49" charset="0"/>
                <a:ea typeface="Tahoma" pitchFamily="34" charset="0"/>
                <a:cs typeface="Courier New" pitchFamily="49" charset="0"/>
              </a:rPr>
              <a:t>B(){</a:t>
            </a:r>
          </a:p>
          <a:p>
            <a:pPr lvl="4" eaLnBrk="1" hangingPunct="1">
              <a:spcAft>
                <a:spcPts val="300"/>
              </a:spcAft>
            </a:pPr>
            <a:r>
              <a:rPr lang="en-US" sz="2400" smtClean="0">
                <a:solidFill>
                  <a:srgbClr val="000099"/>
                </a:solidFill>
                <a:latin typeface="Courier New" pitchFamily="49" charset="0"/>
                <a:ea typeface="Tahoma" pitchFamily="34" charset="0"/>
                <a:cs typeface="Courier New" pitchFamily="49" charset="0"/>
              </a:rPr>
              <a:t>b = </a:t>
            </a:r>
            <a:r>
              <a:rPr lang="en-US" sz="2400" smtClean="0">
                <a:solidFill>
                  <a:srgbClr val="FF0000"/>
                </a:solidFill>
                <a:latin typeface="Courier New" pitchFamily="49" charset="0"/>
                <a:ea typeface="Tahoma" pitchFamily="34" charset="0"/>
                <a:cs typeface="Courier New" pitchFamily="49" charset="0"/>
              </a:rPr>
              <a:t>'</a:t>
            </a:r>
            <a:r>
              <a:rPr lang="en-US" sz="2400" smtClean="0">
                <a:solidFill>
                  <a:srgbClr val="000099"/>
                </a:solidFill>
                <a:latin typeface="Courier New" pitchFamily="49" charset="0"/>
                <a:ea typeface="Tahoma" pitchFamily="34" charset="0"/>
                <a:cs typeface="Courier New" pitchFamily="49" charset="0"/>
              </a:rPr>
              <a:t>k</a:t>
            </a:r>
            <a:r>
              <a:rPr lang="en-US" sz="2400" smtClean="0">
                <a:solidFill>
                  <a:srgbClr val="FF0000"/>
                </a:solidFill>
                <a:latin typeface="Courier New" pitchFamily="49" charset="0"/>
                <a:ea typeface="Tahoma" pitchFamily="34" charset="0"/>
                <a:cs typeface="Courier New" pitchFamily="49" charset="0"/>
              </a:rPr>
              <a:t>'</a:t>
            </a:r>
            <a:r>
              <a:rPr lang="en-US" sz="2400" smtClean="0">
                <a:solidFill>
                  <a:srgbClr val="000099"/>
                </a:solidFill>
                <a:latin typeface="Courier New" pitchFamily="49" charset="0"/>
                <a:ea typeface="Tahoma" pitchFamily="34" charset="0"/>
                <a:cs typeface="Courier New" pitchFamily="49" charset="0"/>
              </a:rPr>
              <a:t>;</a:t>
            </a:r>
          </a:p>
          <a:p>
            <a:pPr lvl="3" eaLnBrk="1" hangingPunct="1">
              <a:spcAft>
                <a:spcPts val="300"/>
              </a:spcAft>
            </a:pPr>
            <a:r>
              <a:rPr lang="en-US" sz="2400" smtClean="0">
                <a:solidFill>
                  <a:srgbClr val="000099"/>
                </a:solidFill>
                <a:latin typeface="Courier New" pitchFamily="49" charset="0"/>
                <a:ea typeface="Tahoma" pitchFamily="34" charset="0"/>
                <a:cs typeface="Courier New" pitchFamily="49" charset="0"/>
              </a:rPr>
              <a:t>}	</a:t>
            </a:r>
            <a:endParaRPr lang="en-US" sz="2400">
              <a:solidFill>
                <a:srgbClr val="000099"/>
              </a:solidFill>
              <a:latin typeface="Courier New" pitchFamily="49" charset="0"/>
              <a:ea typeface="Tahoma" pitchFamily="34" charset="0"/>
              <a:cs typeface="Courier New" pitchFamily="49" charset="0"/>
            </a:endParaRPr>
          </a:p>
          <a:p>
            <a:pPr lvl="3" eaLnBrk="1" hangingPunct="1">
              <a:spcAft>
                <a:spcPts val="300"/>
              </a:spcAft>
            </a:pPr>
            <a:r>
              <a:rPr lang="en-US" sz="2400" smtClean="0">
                <a:solidFill>
                  <a:srgbClr val="FF0000"/>
                </a:solidFill>
                <a:latin typeface="Courier New" pitchFamily="49" charset="0"/>
                <a:ea typeface="Tahoma" pitchFamily="34" charset="0"/>
                <a:cs typeface="Courier New" pitchFamily="49" charset="0"/>
              </a:rPr>
              <a:t>void</a:t>
            </a:r>
            <a:r>
              <a:rPr lang="en-US" sz="2400" smtClean="0">
                <a:solidFill>
                  <a:srgbClr val="000099"/>
                </a:solidFill>
                <a:latin typeface="Courier New" pitchFamily="49" charset="0"/>
                <a:ea typeface="Tahoma" pitchFamily="34" charset="0"/>
                <a:cs typeface="Courier New" pitchFamily="49" charset="0"/>
              </a:rPr>
              <a:t> view(){</a:t>
            </a:r>
          </a:p>
          <a:p>
            <a:pPr lvl="4" eaLnBrk="1" hangingPunct="1">
              <a:spcAft>
                <a:spcPts val="300"/>
              </a:spcAft>
            </a:pPr>
            <a:r>
              <a:rPr lang="en-US" sz="2400" smtClean="0">
                <a:solidFill>
                  <a:srgbClr val="000099"/>
                </a:solidFill>
                <a:latin typeface="Courier New" pitchFamily="49" charset="0"/>
                <a:ea typeface="Tahoma" pitchFamily="34" charset="0"/>
                <a:cs typeface="Courier New" pitchFamily="49" charset="0"/>
              </a:rPr>
              <a:t>cout&lt;&lt;b;</a:t>
            </a:r>
          </a:p>
          <a:p>
            <a:pPr lvl="3" eaLnBrk="1" hangingPunct="1">
              <a:spcAft>
                <a:spcPts val="300"/>
              </a:spcAft>
            </a:pPr>
            <a:r>
              <a:rPr lang="en-US" sz="2400" smtClean="0">
                <a:solidFill>
                  <a:srgbClr val="000099"/>
                </a:solidFill>
                <a:latin typeface="Courier New" pitchFamily="49" charset="0"/>
                <a:ea typeface="Tahoma" pitchFamily="34" charset="0"/>
                <a:cs typeface="Courier New" pitchFamily="49" charset="0"/>
              </a:rPr>
              <a:t>}</a:t>
            </a:r>
            <a:endParaRPr lang="en-US" sz="2400">
              <a:solidFill>
                <a:srgbClr val="000099"/>
              </a:solidFill>
              <a:latin typeface="Courier New" pitchFamily="49" charset="0"/>
              <a:ea typeface="Tahoma" pitchFamily="34" charset="0"/>
              <a:cs typeface="Courier New" pitchFamily="49" charset="0"/>
            </a:endParaRPr>
          </a:p>
          <a:p>
            <a:pPr lvl="3" eaLnBrk="1" hangingPunct="1">
              <a:spcAft>
                <a:spcPts val="300"/>
              </a:spcAft>
            </a:pPr>
            <a:r>
              <a:rPr lang="en-US" sz="2400" smtClean="0">
                <a:solidFill>
                  <a:srgbClr val="000099"/>
                </a:solidFill>
                <a:latin typeface="Courier New" pitchFamily="49" charset="0"/>
                <a:ea typeface="Tahoma" pitchFamily="34" charset="0"/>
                <a:cs typeface="Courier New" pitchFamily="49" charset="0"/>
              </a:rPr>
              <a:t>…</a:t>
            </a:r>
          </a:p>
          <a:p>
            <a:pPr lvl="1" eaLnBrk="1" hangingPunct="1">
              <a:spcAft>
                <a:spcPts val="300"/>
              </a:spcAft>
            </a:pPr>
            <a:r>
              <a:rPr lang="en-US" sz="2400" smtClean="0">
                <a:solidFill>
                  <a:srgbClr val="000099"/>
                </a:solidFill>
                <a:latin typeface="Courier New" pitchFamily="49" charset="0"/>
                <a:ea typeface="Tahoma" pitchFamily="34" charset="0"/>
                <a:cs typeface="Courier New" pitchFamily="49" charset="0"/>
              </a:rPr>
              <a:t>};</a:t>
            </a:r>
            <a:endParaRPr lang="en-US" sz="2400">
              <a:solidFill>
                <a:srgbClr val="000099"/>
              </a:solidFill>
              <a:latin typeface="Courier New" pitchFamily="49" charset="0"/>
              <a:ea typeface="Tahoma" pitchFamily="34" charset="0"/>
              <a:cs typeface="Courier New" pitchFamily="49" charset="0"/>
            </a:endParaRPr>
          </a:p>
        </p:txBody>
      </p:sp>
    </p:spTree>
    <p:extLst>
      <p:ext uri="{BB962C8B-B14F-4D97-AF65-F5344CB8AC3E}">
        <p14:creationId xmlns:p14="http://schemas.microsoft.com/office/powerpoint/2010/main" val="1239959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28588" y="685800"/>
            <a:ext cx="8892000" cy="5832000"/>
            <a:chOff x="128587" y="613200"/>
            <a:chExt cx="8928000" cy="5940000"/>
          </a:xfrm>
        </p:grpSpPr>
        <p:sp>
          <p:nvSpPr>
            <p:cNvPr id="8" name="Rounded Rectangle 7"/>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2"/>
          <p:cNvSpPr txBox="1">
            <a:spLocks noChangeArrowheads="1"/>
          </p:cNvSpPr>
          <p:nvPr/>
        </p:nvSpPr>
        <p:spPr>
          <a:xfrm>
            <a:off x="380999" y="6350"/>
            <a:ext cx="8639587"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smtClean="0">
                <a:solidFill>
                  <a:srgbClr val="FF0000"/>
                </a:solidFill>
                <a:effectLst>
                  <a:outerShdw blurRad="38100" dist="38100" dir="2700000" algn="tl">
                    <a:srgbClr val="000000">
                      <a:alpha val="43137"/>
                    </a:srgbClr>
                  </a:outerShdw>
                </a:effectLst>
                <a:latin typeface="Arial" charset="0"/>
              </a:rPr>
              <a:t>Con trỏ đối tượng và các phương thức tĩnh (tt)</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4101"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
        <p:nvSpPr>
          <p:cNvPr id="22" name="Text Box 4"/>
          <p:cNvSpPr txBox="1">
            <a:spLocks noChangeArrowheads="1"/>
          </p:cNvSpPr>
          <p:nvPr/>
        </p:nvSpPr>
        <p:spPr bwMode="auto">
          <a:xfrm>
            <a:off x="1523999" y="916449"/>
            <a:ext cx="5867401" cy="5370701"/>
          </a:xfrm>
          <a:prstGeom prst="rect">
            <a:avLst/>
          </a:prstGeom>
          <a:solidFill>
            <a:schemeClr val="bg1"/>
          </a:solidFill>
          <a:ln w="9525">
            <a:solidFill>
              <a:srgbClr val="006600"/>
            </a:solidFill>
            <a:miter lim="800000"/>
            <a:headEnd/>
            <a:tailEnd/>
          </a:ln>
          <a:extLst/>
        </p:spPr>
        <p:txBody>
          <a:bodyPr wrap="square">
            <a:spAutoFit/>
          </a:bodyPr>
          <a:lstStyle>
            <a:lvl1pPr marL="342900" indent="-342900" eaLnBrk="0" hangingPunct="0">
              <a:defRPr b="1">
                <a:solidFill>
                  <a:schemeClr val="tx1"/>
                </a:solidFill>
                <a:latin typeface="Arial" charset="0"/>
                <a:cs typeface="Arial" charset="0"/>
              </a:defRPr>
            </a:lvl1pPr>
            <a:lvl2pPr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lvl="1" eaLnBrk="1" hangingPunct="1">
              <a:spcAft>
                <a:spcPts val="600"/>
              </a:spcAft>
            </a:pPr>
            <a:r>
              <a:rPr lang="en-US" sz="2400">
                <a:solidFill>
                  <a:srgbClr val="FF0000"/>
                </a:solidFill>
                <a:latin typeface="Courier New" pitchFamily="49" charset="0"/>
                <a:ea typeface="Tahoma" pitchFamily="34" charset="0"/>
                <a:cs typeface="Courier New" pitchFamily="49" charset="0"/>
              </a:rPr>
              <a:t>class</a:t>
            </a:r>
            <a:r>
              <a:rPr lang="en-US" sz="2400">
                <a:solidFill>
                  <a:srgbClr val="000099"/>
                </a:solidFill>
                <a:latin typeface="Courier New" pitchFamily="49" charset="0"/>
                <a:ea typeface="Tahoma" pitchFamily="34" charset="0"/>
                <a:cs typeface="Courier New" pitchFamily="49" charset="0"/>
              </a:rPr>
              <a:t> </a:t>
            </a:r>
            <a:r>
              <a:rPr lang="en-US" sz="2400" smtClean="0">
                <a:solidFill>
                  <a:srgbClr val="000099"/>
                </a:solidFill>
                <a:latin typeface="Courier New" pitchFamily="49" charset="0"/>
                <a:ea typeface="Tahoma" pitchFamily="34" charset="0"/>
                <a:cs typeface="Courier New" pitchFamily="49" charset="0"/>
              </a:rPr>
              <a:t>C:</a:t>
            </a:r>
            <a:r>
              <a:rPr lang="en-US" sz="2400" smtClean="0">
                <a:solidFill>
                  <a:srgbClr val="FF0000"/>
                </a:solidFill>
                <a:latin typeface="Courier New" pitchFamily="49" charset="0"/>
                <a:ea typeface="Tahoma" pitchFamily="34" charset="0"/>
                <a:cs typeface="Courier New" pitchFamily="49" charset="0"/>
              </a:rPr>
              <a:t>public</a:t>
            </a:r>
            <a:r>
              <a:rPr lang="en-US" sz="2400" smtClean="0">
                <a:solidFill>
                  <a:srgbClr val="000099"/>
                </a:solidFill>
                <a:latin typeface="Courier New" pitchFamily="49" charset="0"/>
                <a:ea typeface="Tahoma" pitchFamily="34" charset="0"/>
                <a:cs typeface="Courier New" pitchFamily="49" charset="0"/>
              </a:rPr>
              <a:t> B{</a:t>
            </a:r>
            <a:endParaRPr lang="en-US" sz="2400">
              <a:solidFill>
                <a:srgbClr val="000099"/>
              </a:solidFill>
              <a:latin typeface="Courier New" pitchFamily="49" charset="0"/>
              <a:ea typeface="Tahoma" pitchFamily="34" charset="0"/>
              <a:cs typeface="Courier New" pitchFamily="49" charset="0"/>
            </a:endParaRPr>
          </a:p>
          <a:p>
            <a:pPr lvl="1" eaLnBrk="1" hangingPunct="1">
              <a:spcAft>
                <a:spcPts val="600"/>
              </a:spcAft>
            </a:pPr>
            <a:r>
              <a:rPr lang="en-US" sz="2400">
                <a:solidFill>
                  <a:srgbClr val="000099"/>
                </a:solidFill>
                <a:latin typeface="Courier New" pitchFamily="49" charset="0"/>
                <a:ea typeface="Tahoma" pitchFamily="34" charset="0"/>
                <a:cs typeface="Courier New" pitchFamily="49" charset="0"/>
              </a:rPr>
              <a:t>	</a:t>
            </a:r>
            <a:r>
              <a:rPr lang="en-US" sz="2400">
                <a:solidFill>
                  <a:srgbClr val="FF0000"/>
                </a:solidFill>
                <a:latin typeface="Courier New" pitchFamily="49" charset="0"/>
                <a:ea typeface="Tahoma" pitchFamily="34" charset="0"/>
                <a:cs typeface="Courier New" pitchFamily="49" charset="0"/>
              </a:rPr>
              <a:t>protected: </a:t>
            </a:r>
          </a:p>
          <a:p>
            <a:pPr lvl="1" eaLnBrk="1" hangingPunct="1">
              <a:spcAft>
                <a:spcPts val="600"/>
              </a:spcAft>
            </a:pPr>
            <a:r>
              <a:rPr lang="en-US" sz="2400">
                <a:solidFill>
                  <a:srgbClr val="000099"/>
                </a:solidFill>
                <a:latin typeface="Courier New" pitchFamily="49" charset="0"/>
                <a:ea typeface="Tahoma" pitchFamily="34" charset="0"/>
                <a:cs typeface="Courier New" pitchFamily="49" charset="0"/>
              </a:rPr>
              <a:t>		</a:t>
            </a:r>
            <a:r>
              <a:rPr lang="en-US" sz="2400" smtClean="0">
                <a:solidFill>
                  <a:srgbClr val="FF0000"/>
                </a:solidFill>
                <a:latin typeface="Courier New" pitchFamily="49" charset="0"/>
                <a:ea typeface="Tahoma" pitchFamily="34" charset="0"/>
                <a:cs typeface="Courier New" pitchFamily="49" charset="0"/>
              </a:rPr>
              <a:t>float</a:t>
            </a:r>
            <a:r>
              <a:rPr lang="en-US" sz="2400" smtClean="0">
                <a:solidFill>
                  <a:srgbClr val="000099"/>
                </a:solidFill>
                <a:latin typeface="Courier New" pitchFamily="49" charset="0"/>
                <a:ea typeface="Tahoma" pitchFamily="34" charset="0"/>
                <a:cs typeface="Courier New" pitchFamily="49" charset="0"/>
              </a:rPr>
              <a:t> c;</a:t>
            </a:r>
            <a:endParaRPr lang="en-US" sz="2400">
              <a:solidFill>
                <a:srgbClr val="000099"/>
              </a:solidFill>
              <a:latin typeface="Courier New" pitchFamily="49" charset="0"/>
              <a:ea typeface="Tahoma" pitchFamily="34" charset="0"/>
              <a:cs typeface="Courier New" pitchFamily="49" charset="0"/>
            </a:endParaRPr>
          </a:p>
          <a:p>
            <a:pPr lvl="1" eaLnBrk="1" hangingPunct="1">
              <a:spcAft>
                <a:spcPts val="600"/>
              </a:spcAft>
            </a:pPr>
            <a:r>
              <a:rPr lang="en-US" sz="2400">
                <a:solidFill>
                  <a:srgbClr val="000099"/>
                </a:solidFill>
                <a:latin typeface="Courier New" pitchFamily="49" charset="0"/>
                <a:ea typeface="Tahoma" pitchFamily="34" charset="0"/>
                <a:cs typeface="Courier New" pitchFamily="49" charset="0"/>
              </a:rPr>
              <a:t>	</a:t>
            </a:r>
            <a:r>
              <a:rPr lang="en-US" sz="2400">
                <a:solidFill>
                  <a:srgbClr val="FF0000"/>
                </a:solidFill>
                <a:latin typeface="Courier New" pitchFamily="49" charset="0"/>
                <a:ea typeface="Tahoma" pitchFamily="34" charset="0"/>
                <a:cs typeface="Courier New" pitchFamily="49" charset="0"/>
              </a:rPr>
              <a:t>public</a:t>
            </a:r>
            <a:r>
              <a:rPr lang="en-US" sz="2400">
                <a:solidFill>
                  <a:srgbClr val="000099"/>
                </a:solidFill>
                <a:latin typeface="Courier New" pitchFamily="49" charset="0"/>
                <a:ea typeface="Tahoma" pitchFamily="34" charset="0"/>
                <a:cs typeface="Courier New" pitchFamily="49" charset="0"/>
              </a:rPr>
              <a:t>:</a:t>
            </a:r>
          </a:p>
          <a:p>
            <a:pPr lvl="1" eaLnBrk="1" hangingPunct="1">
              <a:spcAft>
                <a:spcPts val="600"/>
              </a:spcAft>
            </a:pPr>
            <a:r>
              <a:rPr lang="en-US" sz="2400">
                <a:solidFill>
                  <a:srgbClr val="000099"/>
                </a:solidFill>
                <a:latin typeface="Courier New" pitchFamily="49" charset="0"/>
                <a:ea typeface="Tahoma" pitchFamily="34" charset="0"/>
                <a:cs typeface="Courier New" pitchFamily="49" charset="0"/>
              </a:rPr>
              <a:t>		</a:t>
            </a:r>
            <a:r>
              <a:rPr lang="en-US" sz="2400" smtClean="0">
                <a:solidFill>
                  <a:srgbClr val="000099"/>
                </a:solidFill>
                <a:latin typeface="Courier New" pitchFamily="49" charset="0"/>
                <a:ea typeface="Tahoma" pitchFamily="34" charset="0"/>
                <a:cs typeface="Courier New" pitchFamily="49" charset="0"/>
              </a:rPr>
              <a:t>C(){</a:t>
            </a:r>
          </a:p>
          <a:p>
            <a:pPr lvl="5"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c = 10.5;</a:t>
            </a:r>
          </a:p>
          <a:p>
            <a:pPr lvl="1" eaLnBrk="1" hangingPunct="1">
              <a:spcAft>
                <a:spcPts val="600"/>
              </a:spcAft>
            </a:pPr>
            <a:r>
              <a:rPr lang="en-US" sz="2400">
                <a:solidFill>
                  <a:srgbClr val="000099"/>
                </a:solidFill>
                <a:latin typeface="Courier New" pitchFamily="49" charset="0"/>
                <a:ea typeface="Tahoma" pitchFamily="34" charset="0"/>
                <a:cs typeface="Courier New" pitchFamily="49" charset="0"/>
              </a:rPr>
              <a:t>	</a:t>
            </a:r>
            <a:r>
              <a:rPr lang="en-US" sz="2400" smtClean="0">
                <a:solidFill>
                  <a:srgbClr val="000099"/>
                </a:solidFill>
                <a:latin typeface="Courier New" pitchFamily="49" charset="0"/>
                <a:ea typeface="Tahoma" pitchFamily="34" charset="0"/>
                <a:cs typeface="Courier New" pitchFamily="49" charset="0"/>
              </a:rPr>
              <a:t>	}</a:t>
            </a:r>
          </a:p>
          <a:p>
            <a:pPr lvl="4" eaLnBrk="1" hangingPunct="1">
              <a:spcAft>
                <a:spcPts val="600"/>
              </a:spcAft>
            </a:pPr>
            <a:r>
              <a:rPr lang="en-US" sz="2400" smtClean="0">
                <a:solidFill>
                  <a:srgbClr val="FF0000"/>
                </a:solidFill>
                <a:latin typeface="Courier New" pitchFamily="49" charset="0"/>
                <a:ea typeface="Tahoma" pitchFamily="34" charset="0"/>
                <a:cs typeface="Courier New" pitchFamily="49" charset="0"/>
              </a:rPr>
              <a:t>void</a:t>
            </a:r>
            <a:r>
              <a:rPr lang="en-US" sz="2400" smtClean="0">
                <a:solidFill>
                  <a:srgbClr val="000099"/>
                </a:solidFill>
                <a:latin typeface="Courier New" pitchFamily="49" charset="0"/>
                <a:ea typeface="Tahoma" pitchFamily="34" charset="0"/>
                <a:cs typeface="Courier New" pitchFamily="49" charset="0"/>
              </a:rPr>
              <a:t> view(){</a:t>
            </a:r>
          </a:p>
          <a:p>
            <a:pPr lvl="5"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cout&lt;&lt;c;</a:t>
            </a:r>
          </a:p>
          <a:p>
            <a:pPr lvl="4"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a:t>
            </a:r>
            <a:endParaRPr lang="en-US" sz="2400">
              <a:solidFill>
                <a:srgbClr val="000099"/>
              </a:solidFill>
              <a:latin typeface="Courier New" pitchFamily="49" charset="0"/>
              <a:ea typeface="Tahoma" pitchFamily="34" charset="0"/>
              <a:cs typeface="Courier New" pitchFamily="49" charset="0"/>
            </a:endParaRPr>
          </a:p>
          <a:p>
            <a:pPr lvl="1" eaLnBrk="1" hangingPunct="1">
              <a:spcAft>
                <a:spcPts val="600"/>
              </a:spcAft>
            </a:pPr>
            <a:r>
              <a:rPr lang="en-US" sz="2400">
                <a:solidFill>
                  <a:srgbClr val="000099"/>
                </a:solidFill>
                <a:latin typeface="Courier New" pitchFamily="49" charset="0"/>
                <a:ea typeface="Tahoma" pitchFamily="34" charset="0"/>
                <a:cs typeface="Courier New" pitchFamily="49" charset="0"/>
              </a:rPr>
              <a:t>	</a:t>
            </a:r>
            <a:r>
              <a:rPr lang="en-US" sz="2400" smtClean="0">
                <a:solidFill>
                  <a:srgbClr val="000099"/>
                </a:solidFill>
                <a:latin typeface="Courier New" pitchFamily="49" charset="0"/>
                <a:ea typeface="Tahoma" pitchFamily="34" charset="0"/>
                <a:cs typeface="Courier New" pitchFamily="49" charset="0"/>
              </a:rPr>
              <a:t>…</a:t>
            </a:r>
          </a:p>
          <a:p>
            <a:pPr lvl="1"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a:t>
            </a:r>
            <a:endParaRPr lang="en-US" sz="2400">
              <a:solidFill>
                <a:srgbClr val="000099"/>
              </a:solidFill>
              <a:latin typeface="Courier New" pitchFamily="49" charset="0"/>
              <a:ea typeface="Tahoma" pitchFamily="34" charset="0"/>
              <a:cs typeface="Courier New" pitchFamily="49" charset="0"/>
            </a:endParaRPr>
          </a:p>
        </p:txBody>
      </p:sp>
    </p:spTree>
    <p:extLst>
      <p:ext uri="{BB962C8B-B14F-4D97-AF65-F5344CB8AC3E}">
        <p14:creationId xmlns:p14="http://schemas.microsoft.com/office/powerpoint/2010/main" val="17119907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28588" y="685800"/>
            <a:ext cx="8892000" cy="5832000"/>
            <a:chOff x="128587" y="613200"/>
            <a:chExt cx="8928000" cy="5940000"/>
          </a:xfrm>
        </p:grpSpPr>
        <p:sp>
          <p:nvSpPr>
            <p:cNvPr id="8" name="Rounded Rectangle 7"/>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99" name="Rectangle 3"/>
          <p:cNvSpPr>
            <a:spLocks noGrp="1" noChangeArrowheads="1"/>
          </p:cNvSpPr>
          <p:nvPr>
            <p:ph idx="1"/>
          </p:nvPr>
        </p:nvSpPr>
        <p:spPr>
          <a:xfrm>
            <a:off x="380999" y="805200"/>
            <a:ext cx="4193589" cy="609600"/>
          </a:xfrm>
        </p:spPr>
        <p:txBody>
          <a:bodyPr/>
          <a:lstStyle/>
          <a:p>
            <a:pPr algn="just" eaLnBrk="1" hangingPunct="1">
              <a:lnSpc>
                <a:spcPct val="114000"/>
              </a:lnSpc>
              <a:spcBef>
                <a:spcPct val="0"/>
              </a:spcBef>
              <a:spcAft>
                <a:spcPts val="600"/>
              </a:spcAft>
              <a:buClr>
                <a:srgbClr val="000099"/>
              </a:buClr>
              <a:buSzPct val="85000"/>
              <a:buFont typeface="Wingdings" pitchFamily="2" charset="2"/>
              <a:buChar char="v"/>
            </a:pPr>
            <a:r>
              <a:rPr lang="en-US" sz="2400" b="1" smtClean="0">
                <a:solidFill>
                  <a:srgbClr val="000099"/>
                </a:solidFill>
                <a:latin typeface="Arial" charset="0"/>
                <a:cs typeface="Arial" charset="0"/>
              </a:rPr>
              <a:t>Bây giờ</a:t>
            </a:r>
          </a:p>
        </p:txBody>
      </p:sp>
      <p:sp>
        <p:nvSpPr>
          <p:cNvPr id="7" name="Rectangle 2"/>
          <p:cNvSpPr txBox="1">
            <a:spLocks noChangeArrowheads="1"/>
          </p:cNvSpPr>
          <p:nvPr/>
        </p:nvSpPr>
        <p:spPr>
          <a:xfrm>
            <a:off x="380999" y="6350"/>
            <a:ext cx="8639587"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smtClean="0">
                <a:solidFill>
                  <a:srgbClr val="FF0000"/>
                </a:solidFill>
                <a:effectLst>
                  <a:outerShdw blurRad="38100" dist="38100" dir="2700000" algn="tl">
                    <a:srgbClr val="000000">
                      <a:alpha val="43137"/>
                    </a:srgbClr>
                  </a:outerShdw>
                </a:effectLst>
                <a:latin typeface="Arial" charset="0"/>
              </a:rPr>
              <a:t>Con trỏ đối tượng và các phương thức tĩnh (tt)</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4101"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
        <p:nvSpPr>
          <p:cNvPr id="22" name="Text Box 4"/>
          <p:cNvSpPr txBox="1">
            <a:spLocks noChangeArrowheads="1"/>
          </p:cNvSpPr>
          <p:nvPr/>
        </p:nvSpPr>
        <p:spPr bwMode="auto">
          <a:xfrm>
            <a:off x="380997" y="1530727"/>
            <a:ext cx="8305801" cy="4031873"/>
          </a:xfrm>
          <a:prstGeom prst="rect">
            <a:avLst/>
          </a:prstGeom>
          <a:solidFill>
            <a:schemeClr val="bg1"/>
          </a:solidFill>
          <a:ln w="9525">
            <a:solidFill>
              <a:srgbClr val="006600"/>
            </a:solidFill>
            <a:miter lim="800000"/>
            <a:headEnd/>
            <a:tailEnd/>
          </a:ln>
          <a:extLst/>
        </p:spPr>
        <p:txBody>
          <a:bodyPr wrap="square">
            <a:spAutoFit/>
          </a:bodyPr>
          <a:lstStyle>
            <a:lvl1pPr marL="342900" indent="-342900" eaLnBrk="0" hangingPunct="0">
              <a:defRPr b="1">
                <a:solidFill>
                  <a:schemeClr val="tx1"/>
                </a:solidFill>
                <a:latin typeface="Arial" charset="0"/>
                <a:cs typeface="Arial" charset="0"/>
              </a:defRPr>
            </a:lvl1pPr>
            <a:lvl2pPr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Aft>
                <a:spcPts val="600"/>
              </a:spcAft>
            </a:pPr>
            <a:r>
              <a:rPr lang="en-US" sz="2400" smtClean="0">
                <a:solidFill>
                  <a:srgbClr val="FF0000"/>
                </a:solidFill>
                <a:latin typeface="Courier New" pitchFamily="49" charset="0"/>
                <a:ea typeface="Tahoma" pitchFamily="34" charset="0"/>
                <a:cs typeface="Courier New" pitchFamily="49" charset="0"/>
              </a:rPr>
              <a:t>int </a:t>
            </a:r>
            <a:r>
              <a:rPr lang="en-US" sz="2400" smtClean="0">
                <a:solidFill>
                  <a:srgbClr val="000099"/>
                </a:solidFill>
                <a:latin typeface="Courier New" pitchFamily="49" charset="0"/>
                <a:ea typeface="Tahoma" pitchFamily="34" charset="0"/>
                <a:cs typeface="Courier New" pitchFamily="49" charset="0"/>
              </a:rPr>
              <a:t>main(){</a:t>
            </a:r>
          </a:p>
          <a:p>
            <a:pPr lvl="1"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A a, </a:t>
            </a:r>
            <a:r>
              <a:rPr lang="en-US" sz="2400" smtClean="0">
                <a:solidFill>
                  <a:srgbClr val="FF0000"/>
                </a:solidFill>
                <a:latin typeface="Courier New" pitchFamily="49" charset="0"/>
                <a:ea typeface="Tahoma" pitchFamily="34" charset="0"/>
                <a:cs typeface="Courier New" pitchFamily="49" charset="0"/>
              </a:rPr>
              <a:t>*</a:t>
            </a:r>
            <a:r>
              <a:rPr lang="en-US" sz="2400" smtClean="0">
                <a:solidFill>
                  <a:srgbClr val="000099"/>
                </a:solidFill>
                <a:latin typeface="Courier New" pitchFamily="49" charset="0"/>
                <a:ea typeface="Tahoma" pitchFamily="34" charset="0"/>
                <a:cs typeface="Courier New" pitchFamily="49" charset="0"/>
              </a:rPr>
              <a:t>pt;</a:t>
            </a:r>
          </a:p>
          <a:p>
            <a:pPr lvl="1"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B b;</a:t>
            </a:r>
          </a:p>
          <a:p>
            <a:pPr lvl="1"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C c;</a:t>
            </a:r>
          </a:p>
          <a:p>
            <a:pPr lvl="1"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pt = </a:t>
            </a:r>
            <a:r>
              <a:rPr lang="en-US" sz="2400" smtClean="0">
                <a:solidFill>
                  <a:srgbClr val="FF0000"/>
                </a:solidFill>
                <a:latin typeface="Courier New" pitchFamily="49" charset="0"/>
                <a:ea typeface="Tahoma" pitchFamily="34" charset="0"/>
                <a:cs typeface="Courier New" pitchFamily="49" charset="0"/>
              </a:rPr>
              <a:t>&amp;</a:t>
            </a:r>
            <a:r>
              <a:rPr lang="en-US" sz="2400" smtClean="0">
                <a:solidFill>
                  <a:srgbClr val="000099"/>
                </a:solidFill>
                <a:latin typeface="Courier New" pitchFamily="49" charset="0"/>
                <a:ea typeface="Tahoma" pitchFamily="34" charset="0"/>
                <a:cs typeface="Courier New" pitchFamily="49" charset="0"/>
              </a:rPr>
              <a:t>b;</a:t>
            </a:r>
          </a:p>
          <a:p>
            <a:pPr lvl="1"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pt</a:t>
            </a:r>
            <a:r>
              <a:rPr lang="en-US" sz="2400" smtClean="0">
                <a:solidFill>
                  <a:srgbClr val="FF0000"/>
                </a:solidFill>
                <a:latin typeface="Courier New" pitchFamily="49" charset="0"/>
                <a:ea typeface="Tahoma" pitchFamily="34" charset="0"/>
                <a:cs typeface="Courier New" pitchFamily="49" charset="0"/>
              </a:rPr>
              <a:t>-&gt;</a:t>
            </a:r>
            <a:r>
              <a:rPr lang="en-US" sz="2400" smtClean="0">
                <a:solidFill>
                  <a:srgbClr val="000099"/>
                </a:solidFill>
                <a:latin typeface="Courier New" pitchFamily="49" charset="0"/>
                <a:ea typeface="Tahoma" pitchFamily="34" charset="0"/>
                <a:cs typeface="Courier New" pitchFamily="49" charset="0"/>
              </a:rPr>
              <a:t>view(); </a:t>
            </a:r>
            <a:r>
              <a:rPr lang="en-US" sz="2000" smtClean="0">
                <a:solidFill>
                  <a:srgbClr val="006600"/>
                </a:solidFill>
                <a:latin typeface="Courier New" pitchFamily="49" charset="0"/>
                <a:ea typeface="Tahoma" pitchFamily="34" charset="0"/>
                <a:cs typeface="Courier New" pitchFamily="49" charset="0"/>
              </a:rPr>
              <a:t>//gọi phương thức view() của lớp B</a:t>
            </a:r>
            <a:endParaRPr lang="en-US" sz="2400" smtClean="0">
              <a:solidFill>
                <a:srgbClr val="006600"/>
              </a:solidFill>
              <a:latin typeface="Courier New" pitchFamily="49" charset="0"/>
              <a:ea typeface="Tahoma" pitchFamily="34" charset="0"/>
              <a:cs typeface="Courier New" pitchFamily="49" charset="0"/>
            </a:endParaRPr>
          </a:p>
          <a:p>
            <a:pPr lvl="1"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pt = </a:t>
            </a:r>
            <a:r>
              <a:rPr lang="en-US" sz="2400" smtClean="0">
                <a:solidFill>
                  <a:srgbClr val="FF0000"/>
                </a:solidFill>
                <a:latin typeface="Courier New" pitchFamily="49" charset="0"/>
                <a:ea typeface="Tahoma" pitchFamily="34" charset="0"/>
                <a:cs typeface="Courier New" pitchFamily="49" charset="0"/>
              </a:rPr>
              <a:t>&amp;</a:t>
            </a:r>
            <a:r>
              <a:rPr lang="en-US" sz="2400" smtClean="0">
                <a:solidFill>
                  <a:srgbClr val="000099"/>
                </a:solidFill>
                <a:latin typeface="Courier New" pitchFamily="49" charset="0"/>
                <a:ea typeface="Tahoma" pitchFamily="34" charset="0"/>
                <a:cs typeface="Courier New" pitchFamily="49" charset="0"/>
              </a:rPr>
              <a:t>c;</a:t>
            </a:r>
          </a:p>
          <a:p>
            <a:pPr lvl="1"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pt</a:t>
            </a:r>
            <a:r>
              <a:rPr lang="en-US" sz="2400" smtClean="0">
                <a:solidFill>
                  <a:srgbClr val="FF0000"/>
                </a:solidFill>
                <a:latin typeface="Courier New" pitchFamily="49" charset="0"/>
                <a:ea typeface="Tahoma" pitchFamily="34" charset="0"/>
                <a:cs typeface="Courier New" pitchFamily="49" charset="0"/>
              </a:rPr>
              <a:t>-&gt;</a:t>
            </a:r>
            <a:r>
              <a:rPr lang="en-US" sz="2400" smtClean="0">
                <a:solidFill>
                  <a:srgbClr val="000099"/>
                </a:solidFill>
                <a:latin typeface="Courier New" pitchFamily="49" charset="0"/>
                <a:ea typeface="Tahoma" pitchFamily="34" charset="0"/>
                <a:cs typeface="Courier New" pitchFamily="49" charset="0"/>
              </a:rPr>
              <a:t>view(); </a:t>
            </a:r>
            <a:r>
              <a:rPr lang="en-US" sz="2000" smtClean="0">
                <a:solidFill>
                  <a:srgbClr val="006600"/>
                </a:solidFill>
                <a:latin typeface="Courier New" pitchFamily="49" charset="0"/>
                <a:ea typeface="Tahoma" pitchFamily="34" charset="0"/>
                <a:cs typeface="Courier New" pitchFamily="49" charset="0"/>
              </a:rPr>
              <a:t>//gọi phương thức view() của lớp C</a:t>
            </a:r>
            <a:endParaRPr lang="en-US" sz="2400">
              <a:solidFill>
                <a:srgbClr val="006600"/>
              </a:solidFill>
              <a:latin typeface="Courier New" pitchFamily="49" charset="0"/>
              <a:ea typeface="Tahoma" pitchFamily="34" charset="0"/>
              <a:cs typeface="Courier New" pitchFamily="49" charset="0"/>
            </a:endParaRPr>
          </a:p>
          <a:p>
            <a:pPr eaLnBrk="1" hangingPunct="1">
              <a:spcAft>
                <a:spcPts val="600"/>
              </a:spcAft>
            </a:pPr>
            <a:r>
              <a:rPr lang="en-US" sz="2400">
                <a:solidFill>
                  <a:srgbClr val="000099"/>
                </a:solidFill>
                <a:latin typeface="Courier New" pitchFamily="49" charset="0"/>
                <a:ea typeface="Tahoma" pitchFamily="34" charset="0"/>
                <a:cs typeface="Courier New" pitchFamily="49" charset="0"/>
              </a:rPr>
              <a:t>};</a:t>
            </a:r>
          </a:p>
        </p:txBody>
      </p:sp>
    </p:spTree>
    <p:extLst>
      <p:ext uri="{BB962C8B-B14F-4D97-AF65-F5344CB8AC3E}">
        <p14:creationId xmlns:p14="http://schemas.microsoft.com/office/powerpoint/2010/main" val="41457616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28587" y="685800"/>
            <a:ext cx="8892000" cy="5832000"/>
            <a:chOff x="128587" y="613200"/>
            <a:chExt cx="8928000" cy="5940000"/>
          </a:xfrm>
        </p:grpSpPr>
        <p:sp>
          <p:nvSpPr>
            <p:cNvPr id="10" name="Rounded Rectangle 9"/>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47" name="Rectangle 3"/>
          <p:cNvSpPr>
            <a:spLocks noGrp="1" noChangeArrowheads="1"/>
          </p:cNvSpPr>
          <p:nvPr>
            <p:ph idx="1"/>
          </p:nvPr>
        </p:nvSpPr>
        <p:spPr>
          <a:xfrm>
            <a:off x="474663" y="914400"/>
            <a:ext cx="8229600" cy="5486400"/>
          </a:xfrm>
        </p:spPr>
        <p:txBody>
          <a:bodyPr/>
          <a:lstStyle/>
          <a:p>
            <a:pPr algn="just" eaLnBrk="1" hangingPunct="1">
              <a:lnSpc>
                <a:spcPct val="130000"/>
              </a:lnSpc>
              <a:spcBef>
                <a:spcPts val="0"/>
              </a:spcBef>
              <a:spcAft>
                <a:spcPts val="600"/>
              </a:spcAft>
              <a:buSzPct val="90000"/>
              <a:buFont typeface="Wingdings" pitchFamily="2" charset="2"/>
              <a:buChar char="v"/>
            </a:pPr>
            <a:r>
              <a:rPr lang="en-US" sz="2400" b="1" smtClean="0">
                <a:solidFill>
                  <a:srgbClr val="000099"/>
                </a:solidFill>
                <a:latin typeface="Arial" charset="0"/>
                <a:cs typeface="Arial" charset="0"/>
              </a:rPr>
              <a:t>Trong ví dụ trên, cùng một lệnh </a:t>
            </a:r>
            <a:r>
              <a:rPr lang="en-US" sz="2800" b="1">
                <a:solidFill>
                  <a:srgbClr val="003300"/>
                </a:solidFill>
                <a:latin typeface="Courier New" pitchFamily="49" charset="0"/>
                <a:cs typeface="Courier New" pitchFamily="49" charset="0"/>
              </a:rPr>
              <a:t>pt</a:t>
            </a:r>
            <a:r>
              <a:rPr lang="en-US" sz="2800" b="1">
                <a:solidFill>
                  <a:srgbClr val="FF0000"/>
                </a:solidFill>
                <a:latin typeface="Courier New" pitchFamily="49" charset="0"/>
                <a:cs typeface="Courier New" pitchFamily="49" charset="0"/>
              </a:rPr>
              <a:t>-&gt;</a:t>
            </a:r>
            <a:r>
              <a:rPr lang="en-US" sz="2800" b="1">
                <a:solidFill>
                  <a:srgbClr val="003300"/>
                </a:solidFill>
                <a:latin typeface="Courier New" pitchFamily="49" charset="0"/>
                <a:cs typeface="Courier New" pitchFamily="49" charset="0"/>
              </a:rPr>
              <a:t>view() </a:t>
            </a:r>
            <a:r>
              <a:rPr lang="en-US" sz="2400" b="1" smtClean="0">
                <a:solidFill>
                  <a:srgbClr val="000099"/>
                </a:solidFill>
                <a:latin typeface="Arial" charset="0"/>
                <a:cs typeface="Arial" charset="0"/>
              </a:rPr>
              <a:t>nhưng tùy ngữ cảnh chương trình có thể truy xuất đến các phương thức view của lớp A hoặc B hoặc C.</a:t>
            </a:r>
          </a:p>
          <a:p>
            <a:pPr algn="just" eaLnBrk="1" hangingPunct="1">
              <a:lnSpc>
                <a:spcPct val="130000"/>
              </a:lnSpc>
              <a:spcBef>
                <a:spcPts val="0"/>
              </a:spcBef>
              <a:spcAft>
                <a:spcPts val="600"/>
              </a:spcAft>
              <a:buSzPct val="90000"/>
              <a:buFont typeface="Wingdings" pitchFamily="2" charset="2"/>
              <a:buChar char="v"/>
            </a:pPr>
            <a:r>
              <a:rPr lang="en-US" sz="2400" b="1" smtClean="0">
                <a:solidFill>
                  <a:srgbClr val="000099"/>
                </a:solidFill>
                <a:latin typeface="Arial" charset="0"/>
                <a:cs typeface="Arial" charset="0"/>
              </a:rPr>
              <a:t>Lời gọi </a:t>
            </a:r>
            <a:r>
              <a:rPr lang="en-US" sz="2800" b="1">
                <a:solidFill>
                  <a:srgbClr val="003300"/>
                </a:solidFill>
                <a:latin typeface="Courier New" pitchFamily="49" charset="0"/>
                <a:cs typeface="Courier New" pitchFamily="49" charset="0"/>
              </a:rPr>
              <a:t>p</a:t>
            </a:r>
            <a:r>
              <a:rPr lang="en-US" sz="2800" b="1">
                <a:solidFill>
                  <a:srgbClr val="FF0000"/>
                </a:solidFill>
                <a:latin typeface="Courier New" pitchFamily="49" charset="0"/>
                <a:cs typeface="Courier New" pitchFamily="49" charset="0"/>
              </a:rPr>
              <a:t>-&gt;</a:t>
            </a:r>
            <a:r>
              <a:rPr lang="en-US" sz="2800" b="1">
                <a:solidFill>
                  <a:srgbClr val="003300"/>
                </a:solidFill>
                <a:latin typeface="Courier New" pitchFamily="49" charset="0"/>
                <a:cs typeface="Courier New" pitchFamily="49" charset="0"/>
              </a:rPr>
              <a:t>view() </a:t>
            </a:r>
            <a:r>
              <a:rPr lang="en-US" sz="2400" b="1" smtClean="0">
                <a:solidFill>
                  <a:srgbClr val="000099"/>
                </a:solidFill>
                <a:latin typeface="Arial" charset="0"/>
                <a:cs typeface="Arial" charset="0"/>
              </a:rPr>
              <a:t>tương ứng với 3 phương thức </a:t>
            </a:r>
            <a:r>
              <a:rPr lang="en-US" sz="2800" b="1">
                <a:solidFill>
                  <a:srgbClr val="003300"/>
                </a:solidFill>
                <a:latin typeface="Courier New" pitchFamily="49" charset="0"/>
                <a:cs typeface="Courier New" pitchFamily="49" charset="0"/>
              </a:rPr>
              <a:t>view() </a:t>
            </a:r>
            <a:r>
              <a:rPr lang="en-US" sz="2400" b="1" smtClean="0">
                <a:solidFill>
                  <a:srgbClr val="000099"/>
                </a:solidFill>
                <a:latin typeface="Arial" charset="0"/>
                <a:cs typeface="Arial" charset="0"/>
              </a:rPr>
              <a:t>khác nhau.</a:t>
            </a:r>
          </a:p>
          <a:p>
            <a:pPr algn="just" eaLnBrk="1" hangingPunct="1">
              <a:lnSpc>
                <a:spcPct val="130000"/>
              </a:lnSpc>
              <a:spcBef>
                <a:spcPts val="0"/>
              </a:spcBef>
              <a:spcAft>
                <a:spcPts val="600"/>
              </a:spcAft>
              <a:buSzPct val="90000"/>
              <a:buFont typeface="Wingdings" pitchFamily="2" charset="2"/>
              <a:buChar char="v"/>
            </a:pPr>
            <a:r>
              <a:rPr lang="en-US" sz="2400" b="1">
                <a:solidFill>
                  <a:srgbClr val="000099"/>
                </a:solidFill>
                <a:latin typeface="Arial" charset="0"/>
                <a:cs typeface="Arial" charset="0"/>
              </a:rPr>
              <a:t>Khi ta sử dụng phương thức ảo, rõ ràng là: cùng một con trỏ thuộc lớp cơ </a:t>
            </a:r>
            <a:r>
              <a:rPr lang="en-US" sz="2400" b="1" smtClean="0">
                <a:solidFill>
                  <a:srgbClr val="000099"/>
                </a:solidFill>
                <a:latin typeface="Arial" charset="0"/>
                <a:cs typeface="Arial" charset="0"/>
              </a:rPr>
              <a:t>sở </a:t>
            </a:r>
            <a:r>
              <a:rPr lang="en-US" sz="2800" b="1">
                <a:solidFill>
                  <a:srgbClr val="003300"/>
                </a:solidFill>
                <a:latin typeface="Courier New" pitchFamily="49" charset="0"/>
                <a:cs typeface="Courier New" pitchFamily="49" charset="0"/>
              </a:rPr>
              <a:t>(A </a:t>
            </a:r>
            <a:r>
              <a:rPr lang="en-US" sz="2800" b="1">
                <a:solidFill>
                  <a:srgbClr val="FF0000"/>
                </a:solidFill>
                <a:latin typeface="Courier New" pitchFamily="49" charset="0"/>
                <a:cs typeface="Courier New" pitchFamily="49" charset="0"/>
              </a:rPr>
              <a:t>*</a:t>
            </a:r>
            <a:r>
              <a:rPr lang="en-US" sz="2800" b="1">
                <a:solidFill>
                  <a:srgbClr val="003300"/>
                </a:solidFill>
                <a:latin typeface="Courier New" pitchFamily="49" charset="0"/>
                <a:cs typeface="Courier New" pitchFamily="49" charset="0"/>
              </a:rPr>
              <a:t>pt;)</a:t>
            </a:r>
            <a:r>
              <a:rPr lang="en-US" sz="2400" b="1" smtClean="0">
                <a:solidFill>
                  <a:srgbClr val="000099"/>
                </a:solidFill>
                <a:latin typeface="Arial" charset="0"/>
                <a:cs typeface="Arial" charset="0"/>
              </a:rPr>
              <a:t>, </a:t>
            </a:r>
            <a:r>
              <a:rPr lang="en-US" sz="2400" b="1">
                <a:solidFill>
                  <a:srgbClr val="000099"/>
                </a:solidFill>
                <a:latin typeface="Arial" charset="0"/>
                <a:cs typeface="Arial" charset="0"/>
              </a:rPr>
              <a:t>cùng một lời gọi phương thức </a:t>
            </a:r>
            <a:r>
              <a:rPr lang="en-US" sz="2800" b="1" smtClean="0">
                <a:solidFill>
                  <a:srgbClr val="003300"/>
                </a:solidFill>
                <a:latin typeface="Arial" charset="0"/>
                <a:cs typeface="Arial" charset="0"/>
              </a:rPr>
              <a:t>(</a:t>
            </a:r>
            <a:r>
              <a:rPr lang="en-US" sz="2800" b="1" smtClean="0">
                <a:solidFill>
                  <a:srgbClr val="003300"/>
                </a:solidFill>
                <a:latin typeface="Courier New" pitchFamily="49" charset="0"/>
                <a:cs typeface="Courier New" pitchFamily="49" charset="0"/>
              </a:rPr>
              <a:t>pt</a:t>
            </a:r>
            <a:r>
              <a:rPr lang="en-US" sz="2800" b="1" smtClean="0">
                <a:solidFill>
                  <a:srgbClr val="FF0000"/>
                </a:solidFill>
                <a:latin typeface="Courier New" pitchFamily="49" charset="0"/>
                <a:cs typeface="Courier New" pitchFamily="49" charset="0"/>
              </a:rPr>
              <a:t>-&gt;</a:t>
            </a:r>
            <a:r>
              <a:rPr lang="en-US" sz="2800" b="1" smtClean="0">
                <a:solidFill>
                  <a:srgbClr val="003300"/>
                </a:solidFill>
                <a:latin typeface="Courier New" pitchFamily="49" charset="0"/>
                <a:cs typeface="Courier New" pitchFamily="49" charset="0"/>
              </a:rPr>
              <a:t>view();</a:t>
            </a:r>
            <a:r>
              <a:rPr lang="en-US" sz="2800" b="1" smtClean="0">
                <a:solidFill>
                  <a:srgbClr val="003300"/>
                </a:solidFill>
                <a:latin typeface="Arial" charset="0"/>
                <a:cs typeface="Arial" charset="0"/>
              </a:rPr>
              <a:t>)</a:t>
            </a:r>
            <a:r>
              <a:rPr lang="en-US" sz="2400" b="1" smtClean="0">
                <a:solidFill>
                  <a:srgbClr val="003300"/>
                </a:solidFill>
                <a:latin typeface="Arial" charset="0"/>
                <a:cs typeface="Arial" charset="0"/>
              </a:rPr>
              <a:t> </a:t>
            </a:r>
            <a:r>
              <a:rPr lang="en-US" sz="2400" b="1" smtClean="0">
                <a:solidFill>
                  <a:srgbClr val="000099"/>
                </a:solidFill>
                <a:latin typeface="Arial" charset="0"/>
                <a:cs typeface="Arial" charset="0"/>
              </a:rPr>
              <a:t>nhưng </a:t>
            </a:r>
            <a:r>
              <a:rPr lang="en-US" sz="2400" b="1">
                <a:solidFill>
                  <a:srgbClr val="000099"/>
                </a:solidFill>
                <a:latin typeface="Arial" charset="0"/>
                <a:cs typeface="Arial" charset="0"/>
              </a:rPr>
              <a:t>lời gọi đó lại tương ứng với nhiều phương thức khác nhau. Ta gọi đó là sự tương ứng bội hay tính đa hình</a:t>
            </a:r>
            <a:r>
              <a:rPr lang="en-US" sz="2400" b="1" smtClean="0">
                <a:solidFill>
                  <a:srgbClr val="000099"/>
                </a:solidFill>
                <a:latin typeface="Arial" charset="0"/>
                <a:cs typeface="Arial" charset="0"/>
              </a:rPr>
              <a:t>.</a:t>
            </a:r>
            <a:endParaRPr lang="en-US" sz="2400" b="1">
              <a:solidFill>
                <a:srgbClr val="000099"/>
              </a:solidFill>
              <a:latin typeface="Arial" charset="0"/>
              <a:cs typeface="Arial" charset="0"/>
            </a:endParaRPr>
          </a:p>
        </p:txBody>
      </p:sp>
      <p:sp>
        <p:nvSpPr>
          <p:cNvPr id="9" name="Rectangle 2"/>
          <p:cNvSpPr txBox="1">
            <a:spLocks noChangeArrowheads="1"/>
          </p:cNvSpPr>
          <p:nvPr/>
        </p:nvSpPr>
        <p:spPr>
          <a:xfrm>
            <a:off x="381000" y="6350"/>
            <a:ext cx="7920038"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smtClean="0">
                <a:solidFill>
                  <a:srgbClr val="FF0000"/>
                </a:solidFill>
                <a:effectLst>
                  <a:outerShdw blurRad="38100" dist="38100" dir="2700000" algn="tl">
                    <a:srgbClr val="000000">
                      <a:alpha val="43137"/>
                    </a:srgbClr>
                  </a:outerShdw>
                </a:effectLst>
                <a:latin typeface="Arial" charset="0"/>
              </a:rPr>
              <a:t>5.3. Phương thức ảo và sự kết nối động</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6151"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Tree>
    <p:extLst>
      <p:ext uri="{BB962C8B-B14F-4D97-AF65-F5344CB8AC3E}">
        <p14:creationId xmlns:p14="http://schemas.microsoft.com/office/powerpoint/2010/main" val="1785896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28587" y="685800"/>
            <a:ext cx="8892000" cy="5832000"/>
            <a:chOff x="128587" y="613200"/>
            <a:chExt cx="8928000" cy="5940000"/>
          </a:xfrm>
        </p:grpSpPr>
        <p:sp>
          <p:nvSpPr>
            <p:cNvPr id="10" name="Rounded Rectangle 9"/>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47" name="Rectangle 3"/>
          <p:cNvSpPr>
            <a:spLocks noGrp="1" noChangeArrowheads="1"/>
          </p:cNvSpPr>
          <p:nvPr>
            <p:ph idx="1"/>
          </p:nvPr>
        </p:nvSpPr>
        <p:spPr>
          <a:xfrm>
            <a:off x="474663" y="762000"/>
            <a:ext cx="8229600" cy="5486400"/>
          </a:xfrm>
        </p:spPr>
        <p:txBody>
          <a:bodyPr>
            <a:normAutofit lnSpcReduction="10000"/>
          </a:bodyPr>
          <a:lstStyle/>
          <a:p>
            <a:pPr algn="just">
              <a:lnSpc>
                <a:spcPct val="135000"/>
              </a:lnSpc>
              <a:spcBef>
                <a:spcPts val="0"/>
              </a:spcBef>
              <a:spcAft>
                <a:spcPts val="600"/>
              </a:spcAft>
            </a:pPr>
            <a:r>
              <a:rPr lang="en-US" sz="2400" b="1">
                <a:solidFill>
                  <a:srgbClr val="000099"/>
                </a:solidFill>
                <a:latin typeface="Arial" charset="0"/>
                <a:cs typeface="Arial" charset="0"/>
              </a:rPr>
              <a:t>Lời gọi </a:t>
            </a:r>
            <a:r>
              <a:rPr lang="en-US" sz="2800" b="1" smtClean="0">
                <a:solidFill>
                  <a:srgbClr val="003300"/>
                </a:solidFill>
                <a:latin typeface="Courier New" pitchFamily="49" charset="0"/>
                <a:cs typeface="Courier New" pitchFamily="49" charset="0"/>
              </a:rPr>
              <a:t>p</a:t>
            </a:r>
            <a:r>
              <a:rPr lang="en-US" sz="2800" b="1" smtClean="0">
                <a:solidFill>
                  <a:srgbClr val="FF0000"/>
                </a:solidFill>
                <a:latin typeface="Courier New" pitchFamily="49" charset="0"/>
                <a:cs typeface="Courier New" pitchFamily="49" charset="0"/>
                <a:sym typeface="Symbol"/>
              </a:rPr>
              <a:t>-&gt;</a:t>
            </a:r>
            <a:r>
              <a:rPr lang="en-US" sz="2800" b="1" smtClean="0">
                <a:solidFill>
                  <a:srgbClr val="003300"/>
                </a:solidFill>
                <a:latin typeface="Courier New" pitchFamily="49" charset="0"/>
                <a:cs typeface="Courier New" pitchFamily="49" charset="0"/>
              </a:rPr>
              <a:t>view();</a:t>
            </a:r>
            <a:r>
              <a:rPr lang="en-US" sz="2400" b="1" smtClean="0">
                <a:solidFill>
                  <a:srgbClr val="000099"/>
                </a:solidFill>
                <a:latin typeface="Arial" charset="0"/>
                <a:cs typeface="Arial" charset="0"/>
              </a:rPr>
              <a:t> </a:t>
            </a:r>
            <a:r>
              <a:rPr lang="en-US" sz="2400" b="1">
                <a:solidFill>
                  <a:srgbClr val="000099"/>
                </a:solidFill>
                <a:latin typeface="Arial" charset="0"/>
                <a:cs typeface="Arial" charset="0"/>
              </a:rPr>
              <a:t>có thể kết nối tới phương thức </a:t>
            </a:r>
            <a:r>
              <a:rPr lang="en-US" sz="2800" b="1">
                <a:solidFill>
                  <a:srgbClr val="003300"/>
                </a:solidFill>
                <a:latin typeface="Courier New" pitchFamily="49" charset="0"/>
                <a:cs typeface="Courier New" pitchFamily="49" charset="0"/>
              </a:rPr>
              <a:t>view()</a:t>
            </a:r>
            <a:r>
              <a:rPr lang="en-US" sz="2800" b="1" smtClean="0">
                <a:solidFill>
                  <a:srgbClr val="000099"/>
                </a:solidFill>
                <a:latin typeface="Arial" charset="0"/>
                <a:cs typeface="Arial" charset="0"/>
              </a:rPr>
              <a:t> </a:t>
            </a:r>
            <a:r>
              <a:rPr lang="en-US" sz="2400" b="1">
                <a:solidFill>
                  <a:srgbClr val="000099"/>
                </a:solidFill>
                <a:latin typeface="Arial" charset="0"/>
                <a:cs typeface="Arial" charset="0"/>
              </a:rPr>
              <a:t>của lớp A hoặc lớp B, hoặc lớp C</a:t>
            </a:r>
            <a:r>
              <a:rPr lang="en-US" sz="2400" b="1" smtClean="0">
                <a:solidFill>
                  <a:srgbClr val="000099"/>
                </a:solidFill>
                <a:latin typeface="Arial" charset="0"/>
                <a:cs typeface="Arial" charset="0"/>
              </a:rPr>
              <a:t>.</a:t>
            </a:r>
          </a:p>
          <a:p>
            <a:pPr algn="just">
              <a:lnSpc>
                <a:spcPct val="135000"/>
              </a:lnSpc>
              <a:spcBef>
                <a:spcPts val="0"/>
              </a:spcBef>
              <a:spcAft>
                <a:spcPts val="600"/>
              </a:spcAft>
            </a:pPr>
            <a:r>
              <a:rPr lang="en-US" sz="2400" b="1" smtClean="0">
                <a:solidFill>
                  <a:srgbClr val="000099"/>
                </a:solidFill>
                <a:latin typeface="Arial" charset="0"/>
                <a:cs typeface="Arial" charset="0"/>
              </a:rPr>
              <a:t>Điều </a:t>
            </a:r>
            <a:r>
              <a:rPr lang="en-US" sz="2400" b="1">
                <a:solidFill>
                  <a:srgbClr val="000099"/>
                </a:solidFill>
                <a:latin typeface="Arial" charset="0"/>
                <a:cs typeface="Arial" charset="0"/>
              </a:rPr>
              <a:t>đó có nghĩa là lời gọi đó không liên kết cứng tới một phương thức </a:t>
            </a:r>
            <a:r>
              <a:rPr lang="en-US" sz="2800" b="1">
                <a:solidFill>
                  <a:srgbClr val="003300"/>
                </a:solidFill>
                <a:latin typeface="Courier New" pitchFamily="49" charset="0"/>
                <a:cs typeface="Courier New" pitchFamily="49" charset="0"/>
              </a:rPr>
              <a:t>view</a:t>
            </a:r>
            <a:r>
              <a:rPr lang="en-US" sz="2800" b="1" smtClean="0">
                <a:solidFill>
                  <a:srgbClr val="003300"/>
                </a:solidFill>
                <a:latin typeface="Courier New" pitchFamily="49" charset="0"/>
                <a:cs typeface="Courier New" pitchFamily="49" charset="0"/>
              </a:rPr>
              <a:t>()</a:t>
            </a:r>
            <a:r>
              <a:rPr lang="en-US" sz="2400" b="1" smtClean="0">
                <a:solidFill>
                  <a:srgbClr val="003300"/>
                </a:solidFill>
                <a:latin typeface="Courier New" pitchFamily="49" charset="0"/>
                <a:cs typeface="Courier New" pitchFamily="49" charset="0"/>
              </a:rPr>
              <a:t> </a:t>
            </a:r>
            <a:r>
              <a:rPr lang="en-US" sz="2400" b="1" smtClean="0">
                <a:solidFill>
                  <a:srgbClr val="000099"/>
                </a:solidFill>
                <a:latin typeface="Arial" charset="0"/>
                <a:cs typeface="Arial" charset="0"/>
              </a:rPr>
              <a:t>nào </a:t>
            </a:r>
            <a:r>
              <a:rPr lang="en-US" sz="2400" b="1">
                <a:solidFill>
                  <a:srgbClr val="000099"/>
                </a:solidFill>
                <a:latin typeface="Arial" charset="0"/>
                <a:cs typeface="Arial" charset="0"/>
              </a:rPr>
              <a:t>mà sự liên kết đó là </a:t>
            </a:r>
            <a:r>
              <a:rPr lang="en-US" sz="2400" b="1" smtClean="0">
                <a:solidFill>
                  <a:srgbClr val="000099"/>
                </a:solidFill>
                <a:latin typeface="Arial" charset="0"/>
                <a:cs typeface="Arial" charset="0"/>
              </a:rPr>
              <a:t>động</a:t>
            </a:r>
            <a:r>
              <a:rPr lang="en-US" sz="2400" b="1">
                <a:solidFill>
                  <a:srgbClr val="000099"/>
                </a:solidFill>
                <a:latin typeface="Arial" charset="0"/>
                <a:cs typeface="Arial" charset="0"/>
              </a:rPr>
              <a:t>.</a:t>
            </a:r>
          </a:p>
          <a:p>
            <a:pPr algn="just">
              <a:lnSpc>
                <a:spcPct val="135000"/>
              </a:lnSpc>
              <a:spcBef>
                <a:spcPts val="0"/>
              </a:spcBef>
              <a:spcAft>
                <a:spcPts val="600"/>
              </a:spcAft>
            </a:pPr>
            <a:r>
              <a:rPr lang="en-US" sz="2400" b="1">
                <a:solidFill>
                  <a:srgbClr val="000099"/>
                </a:solidFill>
                <a:latin typeface="Arial" charset="0"/>
                <a:cs typeface="Arial" charset="0"/>
              </a:rPr>
              <a:t>Như vậy, khi sử dụng phương thức ảo thì ta có thể liên kết động </a:t>
            </a:r>
            <a:r>
              <a:rPr lang="en-US" sz="2400" b="1" smtClean="0">
                <a:solidFill>
                  <a:srgbClr val="000099"/>
                </a:solidFill>
                <a:latin typeface="Arial" charset="0"/>
                <a:cs typeface="Arial" charset="0"/>
              </a:rPr>
              <a:t>từ </a:t>
            </a:r>
            <a:r>
              <a:rPr lang="en-US" sz="2400" b="1">
                <a:solidFill>
                  <a:srgbClr val="000099"/>
                </a:solidFill>
                <a:latin typeface="Arial" charset="0"/>
                <a:cs typeface="Arial" charset="0"/>
              </a:rPr>
              <a:t>một lời gọi phương thức tới nhiều phương thức cùng tên, cùng bộ đối số. </a:t>
            </a:r>
            <a:endParaRPr lang="en-US" sz="2400" b="1" smtClean="0">
              <a:solidFill>
                <a:srgbClr val="000099"/>
              </a:solidFill>
              <a:latin typeface="Arial" charset="0"/>
              <a:cs typeface="Arial" charset="0"/>
            </a:endParaRPr>
          </a:p>
          <a:p>
            <a:pPr algn="just">
              <a:lnSpc>
                <a:spcPct val="135000"/>
              </a:lnSpc>
              <a:spcBef>
                <a:spcPts val="0"/>
              </a:spcBef>
              <a:spcAft>
                <a:spcPts val="600"/>
              </a:spcAft>
            </a:pPr>
            <a:r>
              <a:rPr lang="en-US" sz="2400" b="1" smtClean="0">
                <a:solidFill>
                  <a:srgbClr val="000099"/>
                </a:solidFill>
                <a:latin typeface="Arial" charset="0"/>
                <a:cs typeface="Arial" charset="0"/>
              </a:rPr>
              <a:t>Tính </a:t>
            </a:r>
            <a:r>
              <a:rPr lang="en-US" sz="2400" b="1">
                <a:solidFill>
                  <a:srgbClr val="000099"/>
                </a:solidFill>
                <a:latin typeface="Arial" charset="0"/>
                <a:cs typeface="Arial" charset="0"/>
              </a:rPr>
              <a:t>chất như vậy của phương thức ảo gọi là sự kết nối động.</a:t>
            </a:r>
          </a:p>
        </p:txBody>
      </p:sp>
      <p:sp>
        <p:nvSpPr>
          <p:cNvPr id="9" name="Rectangle 2"/>
          <p:cNvSpPr txBox="1">
            <a:spLocks noChangeArrowheads="1"/>
          </p:cNvSpPr>
          <p:nvPr/>
        </p:nvSpPr>
        <p:spPr>
          <a:xfrm>
            <a:off x="381000" y="6350"/>
            <a:ext cx="7920038"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smtClean="0">
                <a:solidFill>
                  <a:srgbClr val="FF0000"/>
                </a:solidFill>
                <a:effectLst>
                  <a:outerShdw blurRad="38100" dist="38100" dir="2700000" algn="tl">
                    <a:srgbClr val="000000">
                      <a:alpha val="43137"/>
                    </a:srgbClr>
                  </a:outerShdw>
                </a:effectLst>
                <a:latin typeface="Arial" charset="0"/>
              </a:rPr>
              <a:t>Phương thức ảo và sự kết nối động (tt)</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6151"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Tree>
    <p:extLst>
      <p:ext uri="{BB962C8B-B14F-4D97-AF65-F5344CB8AC3E}">
        <p14:creationId xmlns:p14="http://schemas.microsoft.com/office/powerpoint/2010/main" val="32172169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28587" y="685800"/>
            <a:ext cx="8892000" cy="5832000"/>
            <a:chOff x="128587" y="613200"/>
            <a:chExt cx="8928000" cy="5940000"/>
          </a:xfrm>
        </p:grpSpPr>
        <p:sp>
          <p:nvSpPr>
            <p:cNvPr id="10" name="Rounded Rectangle 9"/>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47" name="Rectangle 3"/>
          <p:cNvSpPr>
            <a:spLocks noGrp="1" noChangeArrowheads="1"/>
          </p:cNvSpPr>
          <p:nvPr>
            <p:ph idx="1"/>
          </p:nvPr>
        </p:nvSpPr>
        <p:spPr>
          <a:xfrm>
            <a:off x="457200" y="838200"/>
            <a:ext cx="8229600" cy="5679600"/>
          </a:xfrm>
        </p:spPr>
        <p:txBody>
          <a:bodyPr/>
          <a:lstStyle/>
          <a:p>
            <a:pPr algn="just">
              <a:lnSpc>
                <a:spcPct val="125000"/>
              </a:lnSpc>
              <a:spcBef>
                <a:spcPts val="0"/>
              </a:spcBef>
              <a:spcAft>
                <a:spcPts val="600"/>
              </a:spcAft>
            </a:pPr>
            <a:r>
              <a:rPr lang="en-US" sz="2400" b="1" smtClean="0">
                <a:solidFill>
                  <a:srgbClr val="000099"/>
                </a:solidFill>
                <a:latin typeface="Arial" charset="0"/>
                <a:cs typeface="Arial" charset="0"/>
              </a:rPr>
              <a:t>Cài đặt ứng dụng gồm các yêu cầu:</a:t>
            </a:r>
          </a:p>
          <a:p>
            <a:pPr lvl="1" algn="just">
              <a:lnSpc>
                <a:spcPct val="125000"/>
              </a:lnSpc>
              <a:spcBef>
                <a:spcPts val="0"/>
              </a:spcBef>
              <a:spcAft>
                <a:spcPts val="600"/>
              </a:spcAft>
            </a:pPr>
            <a:r>
              <a:rPr lang="en-US" sz="2100" b="1" smtClean="0">
                <a:solidFill>
                  <a:srgbClr val="003300"/>
                </a:solidFill>
                <a:latin typeface="Arial" charset="0"/>
                <a:cs typeface="Arial" charset="0"/>
              </a:rPr>
              <a:t>Xây dựng lớp </a:t>
            </a:r>
            <a:r>
              <a:rPr lang="en-US" sz="2100" b="1">
                <a:solidFill>
                  <a:srgbClr val="003300"/>
                </a:solidFill>
                <a:latin typeface="Arial" charset="0"/>
                <a:cs typeface="Arial" charset="0"/>
              </a:rPr>
              <a:t>Cây gồm các thuộc tính: Chiều cao, độ tuổi, chu vi tán và các phương thức</a:t>
            </a:r>
            <a:r>
              <a:rPr lang="en-US" sz="2100" b="1" smtClean="0">
                <a:solidFill>
                  <a:srgbClr val="003300"/>
                </a:solidFill>
                <a:latin typeface="Arial" charset="0"/>
                <a:cs typeface="Arial" charset="0"/>
              </a:rPr>
              <a:t>: nhập() để nhập các giá trị cho các thuộc tính của lớp Cây, xuất() để xuất các giá trị của các thuộc tính thuộc lớp Cây lên màn hình.</a:t>
            </a:r>
          </a:p>
          <a:p>
            <a:pPr lvl="1" algn="just">
              <a:lnSpc>
                <a:spcPct val="125000"/>
              </a:lnSpc>
              <a:spcBef>
                <a:spcPts val="0"/>
              </a:spcBef>
              <a:spcAft>
                <a:spcPts val="600"/>
              </a:spcAft>
            </a:pPr>
            <a:r>
              <a:rPr lang="en-US" sz="2100" b="1" smtClean="0">
                <a:solidFill>
                  <a:srgbClr val="003300"/>
                </a:solidFill>
                <a:latin typeface="Arial" charset="0"/>
                <a:cs typeface="Arial" charset="0"/>
              </a:rPr>
              <a:t>Xây </a:t>
            </a:r>
            <a:r>
              <a:rPr lang="en-US" sz="2100" b="1">
                <a:solidFill>
                  <a:srgbClr val="003300"/>
                </a:solidFill>
                <a:latin typeface="Arial" charset="0"/>
                <a:cs typeface="Arial" charset="0"/>
              </a:rPr>
              <a:t>dựng lớp Cây cảnh, </a:t>
            </a:r>
            <a:r>
              <a:rPr lang="en-US" sz="2100" b="1" smtClean="0">
                <a:solidFill>
                  <a:srgbClr val="003300"/>
                </a:solidFill>
                <a:latin typeface="Arial" charset="0"/>
                <a:cs typeface="Arial" charset="0"/>
              </a:rPr>
              <a:t>kế thừa tất cả các thành phần của lớp </a:t>
            </a:r>
            <a:r>
              <a:rPr lang="en-US" sz="2100" b="1">
                <a:solidFill>
                  <a:srgbClr val="003300"/>
                </a:solidFill>
                <a:latin typeface="Arial" charset="0"/>
                <a:cs typeface="Arial" charset="0"/>
              </a:rPr>
              <a:t>Cây </a:t>
            </a:r>
            <a:r>
              <a:rPr lang="en-US" sz="2100" b="1" smtClean="0">
                <a:solidFill>
                  <a:srgbClr val="003300"/>
                </a:solidFill>
                <a:latin typeface="Arial" charset="0"/>
                <a:cs typeface="Arial" charset="0"/>
              </a:rPr>
              <a:t>và có thêm các </a:t>
            </a:r>
            <a:r>
              <a:rPr lang="en-US" sz="2100" b="1">
                <a:solidFill>
                  <a:srgbClr val="003300"/>
                </a:solidFill>
                <a:latin typeface="Arial" charset="0"/>
                <a:cs typeface="Arial" charset="0"/>
              </a:rPr>
              <a:t>thuộc tính: Giá thành, chủng loại và các phương thức: </a:t>
            </a:r>
            <a:r>
              <a:rPr lang="en-US" sz="2100" b="1" smtClean="0">
                <a:solidFill>
                  <a:srgbClr val="003300"/>
                </a:solidFill>
                <a:latin typeface="Arial" charset="0"/>
                <a:cs typeface="Arial" charset="0"/>
              </a:rPr>
              <a:t>nhập() để </a:t>
            </a:r>
            <a:r>
              <a:rPr lang="en-US" sz="2100" b="1">
                <a:solidFill>
                  <a:srgbClr val="003300"/>
                </a:solidFill>
                <a:latin typeface="Arial" charset="0"/>
                <a:cs typeface="Arial" charset="0"/>
              </a:rPr>
              <a:t>nhập các giá trị cho các thuộc tính của lớp Cây </a:t>
            </a:r>
            <a:r>
              <a:rPr lang="en-US" sz="2100" b="1" smtClean="0">
                <a:solidFill>
                  <a:srgbClr val="003300"/>
                </a:solidFill>
                <a:latin typeface="Arial" charset="0"/>
                <a:cs typeface="Arial" charset="0"/>
              </a:rPr>
              <a:t>cảnh, xuất() để </a:t>
            </a:r>
            <a:r>
              <a:rPr lang="en-US" sz="2100" b="1">
                <a:solidFill>
                  <a:srgbClr val="003300"/>
                </a:solidFill>
                <a:latin typeface="Arial" charset="0"/>
                <a:cs typeface="Arial" charset="0"/>
              </a:rPr>
              <a:t>xuất các giá trị của các thuộc tính thuộc lớp Cây cảnh lên màn hình.</a:t>
            </a:r>
          </a:p>
          <a:p>
            <a:pPr lvl="1" algn="just">
              <a:lnSpc>
                <a:spcPct val="125000"/>
              </a:lnSpc>
              <a:spcBef>
                <a:spcPts val="0"/>
              </a:spcBef>
              <a:spcAft>
                <a:spcPts val="600"/>
              </a:spcAft>
            </a:pPr>
            <a:r>
              <a:rPr lang="en-US" sz="2100" b="1">
                <a:solidFill>
                  <a:srgbClr val="003300"/>
                </a:solidFill>
                <a:latin typeface="Arial" charset="0"/>
                <a:cs typeface="Arial" charset="0"/>
              </a:rPr>
              <a:t>Viết chương trình chính khai báo 2 đối tượng thuộc 2 lớp trên và một con trỏ thuộc </a:t>
            </a:r>
            <a:r>
              <a:rPr lang="en-US" sz="2100" b="1" smtClean="0">
                <a:solidFill>
                  <a:srgbClr val="003300"/>
                </a:solidFill>
                <a:latin typeface="Arial" charset="0"/>
                <a:cs typeface="Arial" charset="0"/>
              </a:rPr>
              <a:t>lớp </a:t>
            </a:r>
            <a:r>
              <a:rPr lang="en-US" sz="2100" b="1">
                <a:solidFill>
                  <a:srgbClr val="003300"/>
                </a:solidFill>
                <a:latin typeface="Arial" charset="0"/>
                <a:cs typeface="Arial" charset="0"/>
              </a:rPr>
              <a:t>Cây. Dùng con trỏ này để nhập, xuất các thuộc tính của hai đối tượng trên.</a:t>
            </a:r>
          </a:p>
        </p:txBody>
      </p:sp>
      <p:sp>
        <p:nvSpPr>
          <p:cNvPr id="9" name="Rectangle 2"/>
          <p:cNvSpPr txBox="1">
            <a:spLocks noChangeArrowheads="1"/>
          </p:cNvSpPr>
          <p:nvPr/>
        </p:nvSpPr>
        <p:spPr>
          <a:xfrm>
            <a:off x="381000" y="6350"/>
            <a:ext cx="7920038"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smtClean="0">
                <a:solidFill>
                  <a:srgbClr val="FF0000"/>
                </a:solidFill>
                <a:effectLst>
                  <a:outerShdw blurRad="38100" dist="38100" dir="2700000" algn="tl">
                    <a:srgbClr val="000000">
                      <a:alpha val="43137"/>
                    </a:srgbClr>
                  </a:outerShdw>
                </a:effectLst>
                <a:latin typeface="Arial" charset="0"/>
              </a:rPr>
              <a:t>5.4. Ứng dụng phương thức ảo</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6151"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Tree>
    <p:extLst>
      <p:ext uri="{BB962C8B-B14F-4D97-AF65-F5344CB8AC3E}">
        <p14:creationId xmlns:p14="http://schemas.microsoft.com/office/powerpoint/2010/main" val="27958663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28587" y="685800"/>
            <a:ext cx="8892000" cy="5832000"/>
            <a:chOff x="128587" y="613200"/>
            <a:chExt cx="8928000" cy="5940000"/>
          </a:xfrm>
        </p:grpSpPr>
        <p:sp>
          <p:nvSpPr>
            <p:cNvPr id="10" name="Rounded Rectangle 9"/>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47" name="Rectangle 3"/>
          <p:cNvSpPr>
            <a:spLocks noGrp="1" noChangeArrowheads="1"/>
          </p:cNvSpPr>
          <p:nvPr>
            <p:ph idx="1"/>
          </p:nvPr>
        </p:nvSpPr>
        <p:spPr>
          <a:xfrm>
            <a:off x="457200" y="762000"/>
            <a:ext cx="8229600" cy="5715000"/>
          </a:xfrm>
        </p:spPr>
        <p:txBody>
          <a:bodyPr>
            <a:normAutofit lnSpcReduction="10000"/>
          </a:bodyPr>
          <a:lstStyle/>
          <a:p>
            <a:pPr algn="just">
              <a:lnSpc>
                <a:spcPct val="120000"/>
              </a:lnSpc>
              <a:spcBef>
                <a:spcPts val="0"/>
              </a:spcBef>
              <a:spcAft>
                <a:spcPts val="500"/>
              </a:spcAft>
            </a:pPr>
            <a:r>
              <a:rPr lang="en-US" sz="2300" b="1" smtClean="0">
                <a:solidFill>
                  <a:srgbClr val="000099"/>
                </a:solidFill>
                <a:latin typeface="Arial" charset="0"/>
                <a:cs typeface="Arial" charset="0"/>
              </a:rPr>
              <a:t>Trong </a:t>
            </a:r>
            <a:r>
              <a:rPr lang="en-US" sz="2300" b="1">
                <a:solidFill>
                  <a:srgbClr val="000099"/>
                </a:solidFill>
                <a:latin typeface="Arial" charset="0"/>
                <a:cs typeface="Arial" charset="0"/>
              </a:rPr>
              <a:t>nhiều trường hợp, ta chỉ muốn dùng con trỏ của lớp cơ sở để truy cập tới các phương thức ảo của các lớp dẫn xuất. </a:t>
            </a:r>
            <a:endParaRPr lang="en-US" sz="2300" b="1" smtClean="0">
              <a:solidFill>
                <a:srgbClr val="000099"/>
              </a:solidFill>
              <a:latin typeface="Arial" charset="0"/>
              <a:cs typeface="Arial" charset="0"/>
            </a:endParaRPr>
          </a:p>
          <a:p>
            <a:pPr algn="just">
              <a:lnSpc>
                <a:spcPct val="120000"/>
              </a:lnSpc>
              <a:spcBef>
                <a:spcPts val="0"/>
              </a:spcBef>
              <a:spcAft>
                <a:spcPts val="500"/>
              </a:spcAft>
            </a:pPr>
            <a:r>
              <a:rPr lang="en-US" sz="2300" b="1" smtClean="0">
                <a:solidFill>
                  <a:srgbClr val="000099"/>
                </a:solidFill>
                <a:latin typeface="Arial" charset="0"/>
                <a:cs typeface="Arial" charset="0"/>
              </a:rPr>
              <a:t>Rất </a:t>
            </a:r>
            <a:r>
              <a:rPr lang="en-US" sz="2300" b="1">
                <a:solidFill>
                  <a:srgbClr val="000099"/>
                </a:solidFill>
                <a:latin typeface="Arial" charset="0"/>
                <a:cs typeface="Arial" charset="0"/>
              </a:rPr>
              <a:t>ít khi dùng con trỏ lớp cơ sở để truy cập tới phương thức ảo của chính lớp này. </a:t>
            </a:r>
          </a:p>
          <a:p>
            <a:pPr algn="just">
              <a:lnSpc>
                <a:spcPct val="120000"/>
              </a:lnSpc>
              <a:spcBef>
                <a:spcPts val="0"/>
              </a:spcBef>
              <a:spcAft>
                <a:spcPts val="500"/>
              </a:spcAft>
            </a:pPr>
            <a:r>
              <a:rPr lang="en-US" sz="2300" b="1">
                <a:solidFill>
                  <a:srgbClr val="000099"/>
                </a:solidFill>
                <a:latin typeface="Arial" charset="0"/>
                <a:cs typeface="Arial" charset="0"/>
              </a:rPr>
              <a:t>Tuy nhiên, để con trỏ của lớp cơ sở có thể truy cập các phương thức ảo của các lớp dẫn xuất thì lớp cơ sở cũng phải có phương thức ảo </a:t>
            </a:r>
            <a:r>
              <a:rPr lang="en-US" sz="2300" b="1" smtClean="0">
                <a:solidFill>
                  <a:srgbClr val="000099"/>
                </a:solidFill>
                <a:latin typeface="Arial" charset="0"/>
                <a:cs typeface="Arial" charset="0"/>
              </a:rPr>
              <a:t>này.</a:t>
            </a:r>
          </a:p>
          <a:p>
            <a:pPr algn="just">
              <a:lnSpc>
                <a:spcPct val="120000"/>
              </a:lnSpc>
              <a:spcBef>
                <a:spcPts val="0"/>
              </a:spcBef>
              <a:spcAft>
                <a:spcPts val="500"/>
              </a:spcAft>
            </a:pPr>
            <a:r>
              <a:rPr lang="en-US" sz="2300" b="1" smtClean="0">
                <a:solidFill>
                  <a:srgbClr val="000099"/>
                </a:solidFill>
                <a:latin typeface="Arial" charset="0"/>
                <a:cs typeface="Arial" charset="0"/>
              </a:rPr>
              <a:t>Từ </a:t>
            </a:r>
            <a:r>
              <a:rPr lang="en-US" sz="2300" b="1">
                <a:solidFill>
                  <a:srgbClr val="000099"/>
                </a:solidFill>
                <a:latin typeface="Arial" charset="0"/>
                <a:cs typeface="Arial" charset="0"/>
              </a:rPr>
              <a:t>đây xuất hiện </a:t>
            </a:r>
            <a:r>
              <a:rPr lang="en-US" sz="2300" b="1" smtClean="0">
                <a:solidFill>
                  <a:srgbClr val="000099"/>
                </a:solidFill>
                <a:latin typeface="Arial" charset="0"/>
                <a:cs typeface="Arial" charset="0"/>
              </a:rPr>
              <a:t>khả </a:t>
            </a:r>
            <a:r>
              <a:rPr lang="en-US" sz="2300" b="1">
                <a:solidFill>
                  <a:srgbClr val="000099"/>
                </a:solidFill>
                <a:latin typeface="Arial" charset="0"/>
                <a:cs typeface="Arial" charset="0"/>
              </a:rPr>
              <a:t>năng: </a:t>
            </a:r>
            <a:endParaRPr lang="en-US" sz="2300" b="1" smtClean="0">
              <a:solidFill>
                <a:srgbClr val="000099"/>
              </a:solidFill>
              <a:latin typeface="Arial" charset="0"/>
              <a:cs typeface="Arial" charset="0"/>
            </a:endParaRPr>
          </a:p>
          <a:p>
            <a:pPr lvl="1" algn="just">
              <a:lnSpc>
                <a:spcPct val="120000"/>
              </a:lnSpc>
              <a:spcBef>
                <a:spcPts val="0"/>
              </a:spcBef>
              <a:spcAft>
                <a:spcPts val="500"/>
              </a:spcAft>
            </a:pPr>
            <a:r>
              <a:rPr lang="en-US" sz="2100" b="1" smtClean="0">
                <a:solidFill>
                  <a:srgbClr val="003300"/>
                </a:solidFill>
                <a:latin typeface="Arial" charset="0"/>
                <a:cs typeface="Arial" charset="0"/>
              </a:rPr>
              <a:t>Phương </a:t>
            </a:r>
            <a:r>
              <a:rPr lang="en-US" sz="2100" b="1">
                <a:solidFill>
                  <a:srgbClr val="003300"/>
                </a:solidFill>
                <a:latin typeface="Arial" charset="0"/>
                <a:cs typeface="Arial" charset="0"/>
              </a:rPr>
              <a:t>thức ảo của lớp cơ sở có thể chỉ được định nghĩa hình thức mà không được dùng. </a:t>
            </a:r>
            <a:endParaRPr lang="en-US" sz="2100" b="1" smtClean="0">
              <a:solidFill>
                <a:srgbClr val="003300"/>
              </a:solidFill>
              <a:latin typeface="Arial" charset="0"/>
              <a:cs typeface="Arial" charset="0"/>
            </a:endParaRPr>
          </a:p>
          <a:p>
            <a:pPr lvl="1" algn="just">
              <a:lnSpc>
                <a:spcPct val="120000"/>
              </a:lnSpc>
              <a:spcBef>
                <a:spcPts val="0"/>
              </a:spcBef>
              <a:spcAft>
                <a:spcPts val="500"/>
              </a:spcAft>
            </a:pPr>
            <a:r>
              <a:rPr lang="en-US" sz="2100" b="1" smtClean="0">
                <a:solidFill>
                  <a:srgbClr val="003300"/>
                </a:solidFill>
                <a:latin typeface="Arial" charset="0"/>
                <a:cs typeface="Arial" charset="0"/>
              </a:rPr>
              <a:t>Khi </a:t>
            </a:r>
            <a:r>
              <a:rPr lang="en-US" sz="2100" b="1">
                <a:solidFill>
                  <a:srgbClr val="003300"/>
                </a:solidFill>
                <a:latin typeface="Arial" charset="0"/>
                <a:cs typeface="Arial" charset="0"/>
              </a:rPr>
              <a:t>đó thân của phương thức ảo này không cần có bất cứ dòng lệnh nào</a:t>
            </a:r>
            <a:r>
              <a:rPr lang="en-US" sz="2100" b="1" smtClean="0">
                <a:solidFill>
                  <a:srgbClr val="003300"/>
                </a:solidFill>
                <a:latin typeface="Arial" charset="0"/>
                <a:cs typeface="Arial" charset="0"/>
              </a:rPr>
              <a:t>.</a:t>
            </a:r>
            <a:endParaRPr lang="en-US" sz="2100" b="1">
              <a:solidFill>
                <a:srgbClr val="003300"/>
              </a:solidFill>
              <a:latin typeface="Arial" charset="0"/>
              <a:cs typeface="Arial" charset="0"/>
            </a:endParaRPr>
          </a:p>
        </p:txBody>
      </p:sp>
      <p:sp>
        <p:nvSpPr>
          <p:cNvPr id="9" name="Rectangle 2"/>
          <p:cNvSpPr txBox="1">
            <a:spLocks noChangeArrowheads="1"/>
          </p:cNvSpPr>
          <p:nvPr/>
        </p:nvSpPr>
        <p:spPr>
          <a:xfrm>
            <a:off x="380999" y="6350"/>
            <a:ext cx="8639587"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dirty="0" smtClean="0">
                <a:solidFill>
                  <a:srgbClr val="FF0000"/>
                </a:solidFill>
                <a:effectLst>
                  <a:outerShdw blurRad="38100" dist="38100" dir="2700000" algn="tl">
                    <a:srgbClr val="000000">
                      <a:alpha val="43137"/>
                    </a:srgbClr>
                  </a:outerShdw>
                </a:effectLst>
                <a:latin typeface="Arial" charset="0"/>
              </a:rPr>
              <a:t>5.5. </a:t>
            </a:r>
            <a:r>
              <a:rPr lang="en-US" sz="2800" dirty="0" err="1" smtClean="0">
                <a:solidFill>
                  <a:srgbClr val="FF0000"/>
                </a:solidFill>
                <a:effectLst>
                  <a:outerShdw blurRad="38100" dist="38100" dir="2700000" algn="tl">
                    <a:srgbClr val="000000">
                      <a:alpha val="43137"/>
                    </a:srgbClr>
                  </a:outerShdw>
                </a:effectLst>
                <a:latin typeface="Arial" charset="0"/>
              </a:rPr>
              <a:t>Lớp</a:t>
            </a:r>
            <a:r>
              <a:rPr lang="en-US" sz="2800" dirty="0" smtClean="0">
                <a:solidFill>
                  <a:srgbClr val="FF0000"/>
                </a:solidFill>
                <a:effectLst>
                  <a:outerShdw blurRad="38100" dist="38100" dir="2700000" algn="tl">
                    <a:srgbClr val="000000">
                      <a:alpha val="43137"/>
                    </a:srgbClr>
                  </a:outerShdw>
                </a:effectLst>
                <a:latin typeface="Arial" charset="0"/>
              </a:rPr>
              <a:t> </a:t>
            </a:r>
            <a:r>
              <a:rPr lang="en-US" sz="2800" dirty="0" err="1" smtClean="0">
                <a:solidFill>
                  <a:srgbClr val="FF0000"/>
                </a:solidFill>
                <a:effectLst>
                  <a:outerShdw blurRad="38100" dist="38100" dir="2700000" algn="tl">
                    <a:srgbClr val="000000">
                      <a:alpha val="43137"/>
                    </a:srgbClr>
                  </a:outerShdw>
                </a:effectLst>
                <a:latin typeface="Arial" charset="0"/>
              </a:rPr>
              <a:t>cơ</a:t>
            </a:r>
            <a:r>
              <a:rPr lang="en-US" sz="2800" dirty="0" smtClean="0">
                <a:solidFill>
                  <a:srgbClr val="FF0000"/>
                </a:solidFill>
                <a:effectLst>
                  <a:outerShdw blurRad="38100" dist="38100" dir="2700000" algn="tl">
                    <a:srgbClr val="000000">
                      <a:alpha val="43137"/>
                    </a:srgbClr>
                  </a:outerShdw>
                </a:effectLst>
                <a:latin typeface="Arial" charset="0"/>
              </a:rPr>
              <a:t> </a:t>
            </a:r>
            <a:r>
              <a:rPr lang="en-US" sz="2800" dirty="0" err="1" smtClean="0">
                <a:solidFill>
                  <a:srgbClr val="FF0000"/>
                </a:solidFill>
                <a:effectLst>
                  <a:outerShdw blurRad="38100" dist="38100" dir="2700000" algn="tl">
                    <a:srgbClr val="000000">
                      <a:alpha val="43137"/>
                    </a:srgbClr>
                  </a:outerShdw>
                </a:effectLst>
                <a:latin typeface="Arial" charset="0"/>
              </a:rPr>
              <a:t>sở</a:t>
            </a:r>
            <a:r>
              <a:rPr lang="en-US" sz="2800" dirty="0" smtClean="0">
                <a:solidFill>
                  <a:srgbClr val="FF0000"/>
                </a:solidFill>
                <a:effectLst>
                  <a:outerShdw blurRad="38100" dist="38100" dir="2700000" algn="tl">
                    <a:srgbClr val="000000">
                      <a:alpha val="43137"/>
                    </a:srgbClr>
                  </a:outerShdw>
                </a:effectLst>
                <a:latin typeface="Arial" charset="0"/>
              </a:rPr>
              <a:t> </a:t>
            </a:r>
            <a:r>
              <a:rPr lang="en-US" sz="2800" dirty="0" err="1" smtClean="0">
                <a:solidFill>
                  <a:srgbClr val="FF0000"/>
                </a:solidFill>
                <a:effectLst>
                  <a:outerShdw blurRad="38100" dist="38100" dir="2700000" algn="tl">
                    <a:srgbClr val="000000">
                      <a:alpha val="43137"/>
                    </a:srgbClr>
                  </a:outerShdw>
                </a:effectLst>
                <a:latin typeface="Arial" charset="0"/>
              </a:rPr>
              <a:t>trừu</a:t>
            </a:r>
            <a:r>
              <a:rPr lang="en-US" sz="2800" dirty="0" smtClean="0">
                <a:solidFill>
                  <a:srgbClr val="FF0000"/>
                </a:solidFill>
                <a:effectLst>
                  <a:outerShdw blurRad="38100" dist="38100" dir="2700000" algn="tl">
                    <a:srgbClr val="000000">
                      <a:alpha val="43137"/>
                    </a:srgbClr>
                  </a:outerShdw>
                </a:effectLst>
                <a:latin typeface="Arial" charset="0"/>
              </a:rPr>
              <a:t> </a:t>
            </a:r>
            <a:r>
              <a:rPr lang="en-US" sz="2800" dirty="0" err="1" smtClean="0">
                <a:solidFill>
                  <a:srgbClr val="FF0000"/>
                </a:solidFill>
                <a:effectLst>
                  <a:outerShdw blurRad="38100" dist="38100" dir="2700000" algn="tl">
                    <a:srgbClr val="000000">
                      <a:alpha val="43137"/>
                    </a:srgbClr>
                  </a:outerShdw>
                </a:effectLst>
                <a:latin typeface="Arial" charset="0"/>
              </a:rPr>
              <a:t>tượng</a:t>
            </a:r>
            <a:r>
              <a:rPr lang="en-US" sz="2800" dirty="0" smtClean="0">
                <a:solidFill>
                  <a:srgbClr val="FF0000"/>
                </a:solidFill>
                <a:effectLst>
                  <a:outerShdw blurRad="38100" dist="38100" dir="2700000" algn="tl">
                    <a:srgbClr val="000000">
                      <a:alpha val="43137"/>
                    </a:srgbClr>
                  </a:outerShdw>
                </a:effectLst>
                <a:latin typeface="Arial" charset="0"/>
              </a:rPr>
              <a:t> </a:t>
            </a:r>
            <a:r>
              <a:rPr lang="en-US" sz="2800" dirty="0" err="1" smtClean="0">
                <a:solidFill>
                  <a:srgbClr val="FF0000"/>
                </a:solidFill>
                <a:effectLst>
                  <a:outerShdw blurRad="38100" dist="38100" dir="2700000" algn="tl">
                    <a:srgbClr val="000000">
                      <a:alpha val="43137"/>
                    </a:srgbClr>
                  </a:outerShdw>
                </a:effectLst>
                <a:latin typeface="Arial" charset="0"/>
              </a:rPr>
              <a:t>và</a:t>
            </a:r>
            <a:r>
              <a:rPr lang="en-US" sz="2800" dirty="0" smtClean="0">
                <a:solidFill>
                  <a:srgbClr val="FF0000"/>
                </a:solidFill>
                <a:effectLst>
                  <a:outerShdw blurRad="38100" dist="38100" dir="2700000" algn="tl">
                    <a:srgbClr val="000000">
                      <a:alpha val="43137"/>
                    </a:srgbClr>
                  </a:outerShdw>
                </a:effectLst>
                <a:latin typeface="Arial" charset="0"/>
              </a:rPr>
              <a:t> </a:t>
            </a:r>
            <a:r>
              <a:rPr lang="en-US" sz="2800" dirty="0" err="1" smtClean="0">
                <a:solidFill>
                  <a:srgbClr val="FF0000"/>
                </a:solidFill>
                <a:effectLst>
                  <a:outerShdw blurRad="38100" dist="38100" dir="2700000" algn="tl">
                    <a:srgbClr val="000000">
                      <a:alpha val="43137"/>
                    </a:srgbClr>
                  </a:outerShdw>
                </a:effectLst>
                <a:latin typeface="Arial" charset="0"/>
              </a:rPr>
              <a:t>các</a:t>
            </a:r>
            <a:r>
              <a:rPr lang="en-US" sz="2800" dirty="0" smtClean="0">
                <a:solidFill>
                  <a:srgbClr val="FF0000"/>
                </a:solidFill>
                <a:effectLst>
                  <a:outerShdw blurRad="38100" dist="38100" dir="2700000" algn="tl">
                    <a:srgbClr val="000000">
                      <a:alpha val="43137"/>
                    </a:srgbClr>
                  </a:outerShdw>
                </a:effectLst>
                <a:latin typeface="Arial" charset="0"/>
              </a:rPr>
              <a:t> </a:t>
            </a:r>
            <a:r>
              <a:rPr lang="en-US" sz="2800" dirty="0" err="1" smtClean="0">
                <a:solidFill>
                  <a:srgbClr val="FF0000"/>
                </a:solidFill>
                <a:effectLst>
                  <a:outerShdw blurRad="38100" dist="38100" dir="2700000" algn="tl">
                    <a:srgbClr val="000000">
                      <a:alpha val="43137"/>
                    </a:srgbClr>
                  </a:outerShdw>
                </a:effectLst>
                <a:latin typeface="Arial" charset="0"/>
              </a:rPr>
              <a:t>thành</a:t>
            </a:r>
            <a:r>
              <a:rPr lang="en-US" sz="2800" dirty="0" smtClean="0">
                <a:solidFill>
                  <a:srgbClr val="FF0000"/>
                </a:solidFill>
                <a:effectLst>
                  <a:outerShdw blurRad="38100" dist="38100" dir="2700000" algn="tl">
                    <a:srgbClr val="000000">
                      <a:alpha val="43137"/>
                    </a:srgbClr>
                  </a:outerShdw>
                </a:effectLst>
                <a:latin typeface="Arial" charset="0"/>
              </a:rPr>
              <a:t> </a:t>
            </a:r>
            <a:r>
              <a:rPr lang="en-US" sz="2800" dirty="0" err="1" smtClean="0">
                <a:solidFill>
                  <a:srgbClr val="FF0000"/>
                </a:solidFill>
                <a:effectLst>
                  <a:outerShdw blurRad="38100" dist="38100" dir="2700000" algn="tl">
                    <a:srgbClr val="000000">
                      <a:alpha val="43137"/>
                    </a:srgbClr>
                  </a:outerShdw>
                </a:effectLst>
                <a:latin typeface="Arial" charset="0"/>
              </a:rPr>
              <a:t>phần</a:t>
            </a:r>
            <a:r>
              <a:rPr lang="en-US" sz="2800" dirty="0" smtClean="0">
                <a:solidFill>
                  <a:srgbClr val="FF0000"/>
                </a:solidFill>
                <a:effectLst>
                  <a:outerShdw blurRad="38100" dist="38100" dir="2700000" algn="tl">
                    <a:srgbClr val="000000">
                      <a:alpha val="43137"/>
                    </a:srgbClr>
                  </a:outerShdw>
                </a:effectLst>
                <a:latin typeface="Arial" charset="0"/>
              </a:rPr>
              <a:t> </a:t>
            </a:r>
            <a:r>
              <a:rPr lang="en-US" sz="2800" dirty="0" err="1" smtClean="0">
                <a:solidFill>
                  <a:srgbClr val="FF0000"/>
                </a:solidFill>
                <a:effectLst>
                  <a:outerShdw blurRad="38100" dist="38100" dir="2700000" algn="tl">
                    <a:srgbClr val="000000">
                      <a:alpha val="43137"/>
                    </a:srgbClr>
                  </a:outerShdw>
                </a:effectLst>
                <a:latin typeface="Arial" charset="0"/>
              </a:rPr>
              <a:t>ảo</a:t>
            </a:r>
            <a:endParaRPr lang="en-US" sz="2800" dirty="0">
              <a:solidFill>
                <a:srgbClr val="FF0000"/>
              </a:solidFill>
              <a:effectLst>
                <a:outerShdw blurRad="38100" dist="38100" dir="2700000" algn="tl">
                  <a:srgbClr val="000000">
                    <a:alpha val="43137"/>
                  </a:srgbClr>
                </a:outerShdw>
              </a:effectLst>
              <a:latin typeface="Arial" charset="0"/>
            </a:endParaRPr>
          </a:p>
        </p:txBody>
      </p:sp>
      <p:sp>
        <p:nvSpPr>
          <p:cNvPr id="6151"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Tree>
    <p:extLst>
      <p:ext uri="{BB962C8B-B14F-4D97-AF65-F5344CB8AC3E}">
        <p14:creationId xmlns:p14="http://schemas.microsoft.com/office/powerpoint/2010/main" val="47611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oup 5"/>
          <p:cNvGrpSpPr/>
          <p:nvPr/>
        </p:nvGrpSpPr>
        <p:grpSpPr>
          <a:xfrm>
            <a:off x="128587" y="685800"/>
            <a:ext cx="8892000" cy="5832000"/>
            <a:chOff x="128587" y="613200"/>
            <a:chExt cx="8928000" cy="5940000"/>
          </a:xfrm>
        </p:grpSpPr>
        <p:sp>
          <p:nvSpPr>
            <p:cNvPr id="8" name="Rounded Rectangle 7"/>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75" name="Rectangle 3"/>
          <p:cNvSpPr>
            <a:spLocks noGrp="1" noChangeArrowheads="1"/>
          </p:cNvSpPr>
          <p:nvPr>
            <p:ph idx="1"/>
          </p:nvPr>
        </p:nvSpPr>
        <p:spPr>
          <a:xfrm>
            <a:off x="457200" y="914400"/>
            <a:ext cx="8382000" cy="5486400"/>
          </a:xfrm>
        </p:spPr>
        <p:txBody>
          <a:bodyPr/>
          <a:lstStyle/>
          <a:p>
            <a:pPr algn="just" eaLnBrk="1" hangingPunct="1">
              <a:lnSpc>
                <a:spcPct val="120000"/>
              </a:lnSpc>
              <a:spcBef>
                <a:spcPct val="30000"/>
              </a:spcBef>
              <a:buClr>
                <a:srgbClr val="000099"/>
              </a:buClr>
              <a:buSzPct val="85000"/>
              <a:buFont typeface="Wingdings" pitchFamily="2" charset="2"/>
              <a:buChar char="v"/>
            </a:pPr>
            <a:r>
              <a:rPr lang="en-US" sz="2400" b="1" smtClean="0">
                <a:solidFill>
                  <a:srgbClr val="000099"/>
                </a:solidFill>
                <a:latin typeface="Arial" charset="0"/>
                <a:cs typeface="Arial" charset="0"/>
              </a:rPr>
              <a:t>Con trỏ đối tượng và các phương thức tĩnh</a:t>
            </a:r>
          </a:p>
          <a:p>
            <a:pPr algn="just" eaLnBrk="1" hangingPunct="1">
              <a:lnSpc>
                <a:spcPct val="120000"/>
              </a:lnSpc>
              <a:spcBef>
                <a:spcPct val="30000"/>
              </a:spcBef>
              <a:buClr>
                <a:srgbClr val="000099"/>
              </a:buClr>
              <a:buSzPct val="85000"/>
              <a:buFont typeface="Wingdings" pitchFamily="2" charset="2"/>
              <a:buChar char="v"/>
            </a:pPr>
            <a:r>
              <a:rPr lang="en-US" sz="2400" b="1" smtClean="0">
                <a:solidFill>
                  <a:srgbClr val="000099"/>
                </a:solidFill>
                <a:latin typeface="Arial" charset="0"/>
                <a:cs typeface="Arial" charset="0"/>
              </a:rPr>
              <a:t>Phương thức ảo và ý nghĩa của nó</a:t>
            </a:r>
          </a:p>
          <a:p>
            <a:pPr algn="just" eaLnBrk="1" hangingPunct="1">
              <a:lnSpc>
                <a:spcPct val="120000"/>
              </a:lnSpc>
              <a:spcBef>
                <a:spcPct val="30000"/>
              </a:spcBef>
              <a:buClr>
                <a:srgbClr val="000099"/>
              </a:buClr>
              <a:buSzPct val="85000"/>
              <a:buFont typeface="Wingdings" pitchFamily="2" charset="2"/>
              <a:buChar char="v"/>
            </a:pPr>
            <a:r>
              <a:rPr lang="en-US" sz="2400" b="1" smtClean="0">
                <a:solidFill>
                  <a:srgbClr val="000099"/>
                </a:solidFill>
                <a:latin typeface="Arial" charset="0"/>
                <a:cs typeface="Arial" charset="0"/>
              </a:rPr>
              <a:t>Phương thức ảo và sự kết nối động</a:t>
            </a:r>
          </a:p>
          <a:p>
            <a:pPr algn="just" eaLnBrk="1" hangingPunct="1">
              <a:lnSpc>
                <a:spcPct val="120000"/>
              </a:lnSpc>
              <a:spcBef>
                <a:spcPct val="30000"/>
              </a:spcBef>
              <a:buClr>
                <a:srgbClr val="000099"/>
              </a:buClr>
              <a:buSzPct val="85000"/>
              <a:buFont typeface="Wingdings" pitchFamily="2" charset="2"/>
              <a:buChar char="v"/>
            </a:pPr>
            <a:r>
              <a:rPr lang="en-US" sz="2400" b="1" smtClean="0">
                <a:solidFill>
                  <a:srgbClr val="000099"/>
                </a:solidFill>
                <a:latin typeface="Arial" charset="0"/>
                <a:cs typeface="Arial" charset="0"/>
              </a:rPr>
              <a:t>Cài đặt ứng dụng</a:t>
            </a:r>
          </a:p>
          <a:p>
            <a:pPr algn="just" eaLnBrk="1" hangingPunct="1">
              <a:lnSpc>
                <a:spcPct val="120000"/>
              </a:lnSpc>
              <a:spcBef>
                <a:spcPct val="30000"/>
              </a:spcBef>
              <a:buClr>
                <a:srgbClr val="000099"/>
              </a:buClr>
              <a:buSzPct val="85000"/>
              <a:buFont typeface="Wingdings" pitchFamily="2" charset="2"/>
              <a:buChar char="v"/>
            </a:pPr>
            <a:r>
              <a:rPr lang="en-US" sz="2400" b="1" smtClean="0">
                <a:solidFill>
                  <a:srgbClr val="000099"/>
                </a:solidFill>
                <a:latin typeface="Arial" charset="0"/>
                <a:cs typeface="Arial" charset="0"/>
              </a:rPr>
              <a:t>Lớp cơ sở trừu tượng và các thành phần ảo</a:t>
            </a:r>
          </a:p>
        </p:txBody>
      </p:sp>
      <p:sp>
        <p:nvSpPr>
          <p:cNvPr id="7" name="Rectangle 2"/>
          <p:cNvSpPr txBox="1">
            <a:spLocks noChangeArrowheads="1"/>
          </p:cNvSpPr>
          <p:nvPr/>
        </p:nvSpPr>
        <p:spPr>
          <a:xfrm>
            <a:off x="381000" y="6350"/>
            <a:ext cx="7920038"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dirty="0" err="1" smtClean="0">
                <a:solidFill>
                  <a:srgbClr val="FF0000"/>
                </a:solidFill>
                <a:effectLst>
                  <a:outerShdw blurRad="38100" dist="38100" dir="2700000" algn="tl">
                    <a:srgbClr val="000000">
                      <a:alpha val="43137"/>
                    </a:srgbClr>
                  </a:outerShdw>
                </a:effectLst>
                <a:latin typeface="Arial" charset="0"/>
              </a:rPr>
              <a:t>Nội</a:t>
            </a:r>
            <a:r>
              <a:rPr lang="en-US" sz="2800" dirty="0" smtClean="0">
                <a:solidFill>
                  <a:srgbClr val="FF0000"/>
                </a:solidFill>
                <a:effectLst>
                  <a:outerShdw blurRad="38100" dist="38100" dir="2700000" algn="tl">
                    <a:srgbClr val="000000">
                      <a:alpha val="43137"/>
                    </a:srgbClr>
                  </a:outerShdw>
                </a:effectLst>
                <a:latin typeface="Arial" charset="0"/>
              </a:rPr>
              <a:t> dung</a:t>
            </a:r>
            <a:endParaRPr lang="en-US" sz="2800" dirty="0">
              <a:solidFill>
                <a:srgbClr val="FF0000"/>
              </a:solidFill>
              <a:effectLst>
                <a:outerShdw blurRad="38100" dist="38100" dir="2700000" algn="tl">
                  <a:srgbClr val="000000">
                    <a:alpha val="43137"/>
                  </a:srgbClr>
                </a:outerShdw>
              </a:effectLst>
              <a:latin typeface="Arial" charset="0"/>
            </a:endParaRPr>
          </a:p>
        </p:txBody>
      </p:sp>
      <p:sp>
        <p:nvSpPr>
          <p:cNvPr id="3077"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28587" y="685800"/>
            <a:ext cx="8892000" cy="5832000"/>
            <a:chOff x="128587" y="613200"/>
            <a:chExt cx="8928000" cy="5940000"/>
          </a:xfrm>
        </p:grpSpPr>
        <p:sp>
          <p:nvSpPr>
            <p:cNvPr id="10" name="Rounded Rectangle 9"/>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47" name="Rectangle 3"/>
          <p:cNvSpPr>
            <a:spLocks noGrp="1" noChangeArrowheads="1"/>
          </p:cNvSpPr>
          <p:nvPr>
            <p:ph idx="1"/>
          </p:nvPr>
        </p:nvSpPr>
        <p:spPr>
          <a:xfrm>
            <a:off x="457200" y="838200"/>
            <a:ext cx="8229600" cy="5334000"/>
          </a:xfrm>
        </p:spPr>
        <p:txBody>
          <a:bodyPr/>
          <a:lstStyle/>
          <a:p>
            <a:pPr algn="just">
              <a:lnSpc>
                <a:spcPct val="130000"/>
              </a:lnSpc>
              <a:spcBef>
                <a:spcPts val="0"/>
              </a:spcBef>
              <a:spcAft>
                <a:spcPts val="600"/>
              </a:spcAft>
            </a:pPr>
            <a:r>
              <a:rPr lang="en-US" sz="2300" b="1" smtClean="0">
                <a:solidFill>
                  <a:srgbClr val="000099"/>
                </a:solidFill>
                <a:latin typeface="Arial" charset="0"/>
                <a:cs typeface="Arial" charset="0"/>
              </a:rPr>
              <a:t>Một </a:t>
            </a:r>
            <a:r>
              <a:rPr lang="en-US" sz="2300" b="1">
                <a:solidFill>
                  <a:srgbClr val="000099"/>
                </a:solidFill>
                <a:latin typeface="Arial" charset="0"/>
                <a:cs typeface="Arial" charset="0"/>
              </a:rPr>
              <a:t>phương thức ảo của lớp cơ sở mà trong thân của nó không thực thi một lệnh nào (trừ return) gọi là phương thức thuần </a:t>
            </a:r>
            <a:r>
              <a:rPr lang="en-US" sz="2300" b="1" smtClean="0">
                <a:solidFill>
                  <a:srgbClr val="000099"/>
                </a:solidFill>
                <a:latin typeface="Arial" charset="0"/>
                <a:cs typeface="Arial" charset="0"/>
              </a:rPr>
              <a:t>ảo.</a:t>
            </a:r>
          </a:p>
          <a:p>
            <a:pPr algn="just">
              <a:lnSpc>
                <a:spcPct val="130000"/>
              </a:lnSpc>
              <a:spcBef>
                <a:spcPts val="0"/>
              </a:spcBef>
              <a:spcAft>
                <a:spcPts val="600"/>
              </a:spcAft>
            </a:pPr>
            <a:r>
              <a:rPr lang="en-US" sz="2300" b="1">
                <a:solidFill>
                  <a:srgbClr val="000099"/>
                </a:solidFill>
                <a:latin typeface="Arial" charset="0"/>
                <a:cs typeface="Arial" charset="0"/>
              </a:rPr>
              <a:t>Lớp cơ sở có phương thức thuần ảo gọi là lớp cơ sở trừu tượng.</a:t>
            </a:r>
          </a:p>
          <a:p>
            <a:pPr algn="just">
              <a:lnSpc>
                <a:spcPct val="130000"/>
              </a:lnSpc>
              <a:spcBef>
                <a:spcPts val="0"/>
              </a:spcBef>
              <a:spcAft>
                <a:spcPts val="600"/>
              </a:spcAft>
            </a:pPr>
            <a:r>
              <a:rPr lang="en-US" sz="2300" b="1">
                <a:solidFill>
                  <a:srgbClr val="000099"/>
                </a:solidFill>
                <a:latin typeface="Arial" charset="0"/>
                <a:cs typeface="Arial" charset="0"/>
              </a:rPr>
              <a:t>Phương thức ảo chỉ được tạo ra sau khi đã hình thành đối tượng, do vậy, phương thức khởi tạo không thể là phương thức ảo nhưng phương thức huỷ bỏ có thể là phương thức ảo. Ngoài ra, phương thức toán tử cũng có thể là phương thức ảo</a:t>
            </a:r>
            <a:r>
              <a:rPr lang="fr-FR" sz="2300" b="1">
                <a:solidFill>
                  <a:srgbClr val="000099"/>
                </a:solidFill>
                <a:latin typeface="Arial" charset="0"/>
                <a:cs typeface="Arial" charset="0"/>
              </a:rPr>
              <a:t>.</a:t>
            </a:r>
            <a:endParaRPr lang="en-US" sz="2300" b="1">
              <a:solidFill>
                <a:srgbClr val="000099"/>
              </a:solidFill>
              <a:latin typeface="Arial" charset="0"/>
              <a:cs typeface="Arial" charset="0"/>
            </a:endParaRPr>
          </a:p>
        </p:txBody>
      </p:sp>
      <p:sp>
        <p:nvSpPr>
          <p:cNvPr id="9" name="Rectangle 2"/>
          <p:cNvSpPr txBox="1">
            <a:spLocks noChangeArrowheads="1"/>
          </p:cNvSpPr>
          <p:nvPr/>
        </p:nvSpPr>
        <p:spPr>
          <a:xfrm>
            <a:off x="380999" y="6350"/>
            <a:ext cx="8639587"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smtClean="0">
                <a:solidFill>
                  <a:srgbClr val="FF0000"/>
                </a:solidFill>
                <a:effectLst>
                  <a:outerShdw blurRad="38100" dist="38100" dir="2700000" algn="tl">
                    <a:srgbClr val="000000">
                      <a:alpha val="43137"/>
                    </a:srgbClr>
                  </a:outerShdw>
                </a:effectLst>
                <a:latin typeface="Arial" charset="0"/>
              </a:rPr>
              <a:t>Lớp cơ sở trừu tượng và các thành phần ảo (tt)</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6151"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Tree>
    <p:extLst>
      <p:ext uri="{BB962C8B-B14F-4D97-AF65-F5344CB8AC3E}">
        <p14:creationId xmlns:p14="http://schemas.microsoft.com/office/powerpoint/2010/main" val="1648917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28587" y="685800"/>
            <a:ext cx="8892000" cy="5832000"/>
            <a:chOff x="128587" y="613200"/>
            <a:chExt cx="8928000" cy="5940000"/>
          </a:xfrm>
        </p:grpSpPr>
        <p:sp>
          <p:nvSpPr>
            <p:cNvPr id="10" name="Rounded Rectangle 9"/>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47" name="Rectangle 3"/>
          <p:cNvSpPr>
            <a:spLocks noGrp="1" noChangeArrowheads="1"/>
          </p:cNvSpPr>
          <p:nvPr>
            <p:ph idx="1"/>
          </p:nvPr>
        </p:nvSpPr>
        <p:spPr>
          <a:xfrm>
            <a:off x="457200" y="838200"/>
            <a:ext cx="8229600" cy="5334000"/>
          </a:xfrm>
        </p:spPr>
        <p:txBody>
          <a:bodyPr/>
          <a:lstStyle/>
          <a:p>
            <a:pPr algn="just">
              <a:lnSpc>
                <a:spcPct val="130000"/>
              </a:lnSpc>
              <a:spcBef>
                <a:spcPts val="0"/>
              </a:spcBef>
              <a:spcAft>
                <a:spcPts val="600"/>
              </a:spcAft>
            </a:pPr>
            <a:r>
              <a:rPr lang="en-US" sz="2300" b="1">
                <a:solidFill>
                  <a:srgbClr val="000099"/>
                </a:solidFill>
                <a:latin typeface="Arial" charset="0"/>
                <a:cs typeface="Arial" charset="0"/>
              </a:rPr>
              <a:t>Ư</a:t>
            </a:r>
            <a:r>
              <a:rPr lang="en-US" sz="2300" b="1" smtClean="0">
                <a:solidFill>
                  <a:srgbClr val="000099"/>
                </a:solidFill>
                <a:latin typeface="Arial" charset="0"/>
                <a:cs typeface="Arial" charset="0"/>
              </a:rPr>
              <a:t>u </a:t>
            </a:r>
            <a:r>
              <a:rPr lang="en-US" sz="2300" b="1">
                <a:solidFill>
                  <a:srgbClr val="000099"/>
                </a:solidFill>
                <a:latin typeface="Arial" charset="0"/>
                <a:cs typeface="Arial" charset="0"/>
              </a:rPr>
              <a:t>nhược điểm của phương thức ảo:</a:t>
            </a:r>
          </a:p>
          <a:p>
            <a:pPr lvl="1" algn="just">
              <a:lnSpc>
                <a:spcPct val="130000"/>
              </a:lnSpc>
              <a:spcBef>
                <a:spcPts val="0"/>
              </a:spcBef>
              <a:spcAft>
                <a:spcPts val="600"/>
              </a:spcAft>
            </a:pPr>
            <a:r>
              <a:rPr lang="en-US" sz="2100" b="1">
                <a:solidFill>
                  <a:srgbClr val="003300"/>
                </a:solidFill>
                <a:latin typeface="Arial" charset="0"/>
                <a:cs typeface="Arial" charset="0"/>
              </a:rPr>
              <a:t>Chương trình sử dụng nhiều phương thức ảo sẽ linh hoạt hơn </a:t>
            </a:r>
            <a:r>
              <a:rPr lang="en-US" sz="2100" b="1" smtClean="0">
                <a:solidFill>
                  <a:srgbClr val="003300"/>
                </a:solidFill>
                <a:latin typeface="Arial" charset="0"/>
                <a:cs typeface="Arial" charset="0"/>
              </a:rPr>
              <a:t>khi truy xuất đến </a:t>
            </a:r>
            <a:r>
              <a:rPr lang="en-US" sz="2100" b="1">
                <a:solidFill>
                  <a:srgbClr val="003300"/>
                </a:solidFill>
                <a:latin typeface="Arial" charset="0"/>
                <a:cs typeface="Arial" charset="0"/>
              </a:rPr>
              <a:t>các phương thức cùng tên của các lớp dẫn xuất.</a:t>
            </a:r>
          </a:p>
          <a:p>
            <a:pPr lvl="1" algn="just">
              <a:lnSpc>
                <a:spcPct val="130000"/>
              </a:lnSpc>
              <a:spcBef>
                <a:spcPts val="0"/>
              </a:spcBef>
              <a:spcAft>
                <a:spcPts val="600"/>
              </a:spcAft>
            </a:pPr>
            <a:r>
              <a:rPr lang="en-US" sz="2100" b="1">
                <a:solidFill>
                  <a:srgbClr val="003300"/>
                </a:solidFill>
                <a:latin typeface="Arial" charset="0"/>
                <a:cs typeface="Arial" charset="0"/>
              </a:rPr>
              <a:t>Việc thực thi chương trình sẽ chậm hơn.</a:t>
            </a:r>
          </a:p>
          <a:p>
            <a:pPr lvl="1" algn="just">
              <a:lnSpc>
                <a:spcPct val="130000"/>
              </a:lnSpc>
              <a:spcBef>
                <a:spcPts val="0"/>
              </a:spcBef>
              <a:spcAft>
                <a:spcPts val="600"/>
              </a:spcAft>
            </a:pPr>
            <a:r>
              <a:rPr lang="en-US" sz="2100" b="1">
                <a:solidFill>
                  <a:srgbClr val="003300"/>
                </a:solidFill>
                <a:latin typeface="Arial" charset="0"/>
                <a:cs typeface="Arial" charset="0"/>
              </a:rPr>
              <a:t>Tốn nhiều bộ nhớ hơn do phải tạo ra một bảng chỉ mục của các phương thức ảo</a:t>
            </a:r>
            <a:r>
              <a:rPr lang="en-US" sz="2100" b="1" smtClean="0">
                <a:solidFill>
                  <a:srgbClr val="003300"/>
                </a:solidFill>
                <a:latin typeface="Arial" charset="0"/>
                <a:cs typeface="Arial" charset="0"/>
              </a:rPr>
              <a:t>.</a:t>
            </a:r>
            <a:endParaRPr lang="en-US" sz="2100" b="1">
              <a:solidFill>
                <a:srgbClr val="003300"/>
              </a:solidFill>
              <a:latin typeface="Arial" charset="0"/>
              <a:cs typeface="Arial" charset="0"/>
            </a:endParaRPr>
          </a:p>
        </p:txBody>
      </p:sp>
      <p:sp>
        <p:nvSpPr>
          <p:cNvPr id="9" name="Rectangle 2"/>
          <p:cNvSpPr txBox="1">
            <a:spLocks noChangeArrowheads="1"/>
          </p:cNvSpPr>
          <p:nvPr/>
        </p:nvSpPr>
        <p:spPr>
          <a:xfrm>
            <a:off x="380999" y="6350"/>
            <a:ext cx="8639587"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smtClean="0">
                <a:solidFill>
                  <a:srgbClr val="FF0000"/>
                </a:solidFill>
                <a:effectLst>
                  <a:outerShdw blurRad="38100" dist="38100" dir="2700000" algn="tl">
                    <a:srgbClr val="000000">
                      <a:alpha val="43137"/>
                    </a:srgbClr>
                  </a:outerShdw>
                </a:effectLst>
                <a:latin typeface="Arial" charset="0"/>
              </a:rPr>
              <a:t>Lớp cơ sở trừu tượng và các thành phần ảo (tt)</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6151"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Tree>
    <p:extLst>
      <p:ext uri="{BB962C8B-B14F-4D97-AF65-F5344CB8AC3E}">
        <p14:creationId xmlns:p14="http://schemas.microsoft.com/office/powerpoint/2010/main" val="4989361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28587" y="685800"/>
            <a:ext cx="8892000" cy="5832000"/>
            <a:chOff x="128587" y="613200"/>
            <a:chExt cx="8928000" cy="5940000"/>
          </a:xfrm>
        </p:grpSpPr>
        <p:sp>
          <p:nvSpPr>
            <p:cNvPr id="10" name="Rounded Rectangle 9"/>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47" name="Rectangle 3"/>
          <p:cNvSpPr>
            <a:spLocks noGrp="1" noChangeArrowheads="1"/>
          </p:cNvSpPr>
          <p:nvPr>
            <p:ph idx="1"/>
          </p:nvPr>
        </p:nvSpPr>
        <p:spPr>
          <a:xfrm>
            <a:off x="457200" y="838200"/>
            <a:ext cx="8229600" cy="5334000"/>
          </a:xfrm>
        </p:spPr>
        <p:txBody>
          <a:bodyPr/>
          <a:lstStyle/>
          <a:p>
            <a:pPr algn="just">
              <a:lnSpc>
                <a:spcPct val="135000"/>
              </a:lnSpc>
              <a:spcBef>
                <a:spcPts val="0"/>
              </a:spcBef>
              <a:spcAft>
                <a:spcPts val="600"/>
              </a:spcAft>
            </a:pPr>
            <a:r>
              <a:rPr lang="en-US" sz="2300" b="1">
                <a:solidFill>
                  <a:srgbClr val="000099"/>
                </a:solidFill>
                <a:latin typeface="Arial" charset="0"/>
                <a:cs typeface="Arial" charset="0"/>
              </a:rPr>
              <a:t>Ưu </a:t>
            </a:r>
            <a:r>
              <a:rPr lang="it-IT" sz="2300" b="1">
                <a:solidFill>
                  <a:srgbClr val="000099"/>
                </a:solidFill>
                <a:latin typeface="Arial" charset="0"/>
                <a:cs typeface="Arial" charset="0"/>
              </a:rPr>
              <a:t>Khi nào dùng phương thức ảo?</a:t>
            </a:r>
            <a:endParaRPr lang="en-US" sz="2300" b="1">
              <a:solidFill>
                <a:srgbClr val="000099"/>
              </a:solidFill>
              <a:latin typeface="Arial" charset="0"/>
              <a:cs typeface="Arial" charset="0"/>
            </a:endParaRPr>
          </a:p>
          <a:p>
            <a:pPr lvl="1" algn="just">
              <a:lnSpc>
                <a:spcPct val="135000"/>
              </a:lnSpc>
              <a:spcBef>
                <a:spcPts val="0"/>
              </a:spcBef>
              <a:spcAft>
                <a:spcPts val="600"/>
              </a:spcAft>
            </a:pPr>
            <a:r>
              <a:rPr lang="en-US" sz="2100" b="1" smtClean="0">
                <a:solidFill>
                  <a:srgbClr val="003300"/>
                </a:solidFill>
                <a:latin typeface="Arial" charset="0"/>
                <a:cs typeface="Arial" charset="0"/>
              </a:rPr>
              <a:t>Có </a:t>
            </a:r>
            <a:r>
              <a:rPr lang="en-US" sz="2100" b="1">
                <a:solidFill>
                  <a:srgbClr val="003300"/>
                </a:solidFill>
                <a:latin typeface="Arial" charset="0"/>
                <a:cs typeface="Arial" charset="0"/>
              </a:rPr>
              <a:t>sự kế thừa giữa các lớp.</a:t>
            </a:r>
          </a:p>
          <a:p>
            <a:pPr lvl="1" algn="just">
              <a:lnSpc>
                <a:spcPct val="135000"/>
              </a:lnSpc>
              <a:spcBef>
                <a:spcPts val="0"/>
              </a:spcBef>
              <a:spcAft>
                <a:spcPts val="600"/>
              </a:spcAft>
            </a:pPr>
            <a:r>
              <a:rPr lang="en-US" sz="2100" b="1">
                <a:solidFill>
                  <a:srgbClr val="003300"/>
                </a:solidFill>
                <a:latin typeface="Arial" charset="0"/>
                <a:cs typeface="Arial" charset="0"/>
              </a:rPr>
              <a:t>Các lớp trong cây thứ bậc có các phương thức cùng tên, cùng đối số, lớp cơ sở ban đầu (lớp gốc) bắt buộc cũng phải có phương thức này.</a:t>
            </a:r>
          </a:p>
          <a:p>
            <a:pPr lvl="1" algn="just">
              <a:lnSpc>
                <a:spcPct val="135000"/>
              </a:lnSpc>
              <a:spcBef>
                <a:spcPts val="0"/>
              </a:spcBef>
              <a:spcAft>
                <a:spcPts val="600"/>
              </a:spcAft>
            </a:pPr>
            <a:r>
              <a:rPr lang="en-US" sz="2100" b="1">
                <a:solidFill>
                  <a:srgbClr val="003300"/>
                </a:solidFill>
                <a:latin typeface="Arial" charset="0"/>
                <a:cs typeface="Arial" charset="0"/>
              </a:rPr>
              <a:t>Bản chất của cây thứ bậc đòi hỏi cần có phương thức ảo</a:t>
            </a:r>
            <a:r>
              <a:rPr lang="en-US" sz="2100" b="1" smtClean="0">
                <a:solidFill>
                  <a:srgbClr val="003300"/>
                </a:solidFill>
                <a:latin typeface="Arial" charset="0"/>
                <a:cs typeface="Arial" charset="0"/>
              </a:rPr>
              <a:t>.</a:t>
            </a:r>
            <a:endParaRPr lang="en-US" sz="2100" b="1">
              <a:solidFill>
                <a:srgbClr val="003300"/>
              </a:solidFill>
              <a:latin typeface="Arial" charset="0"/>
              <a:cs typeface="Arial" charset="0"/>
            </a:endParaRPr>
          </a:p>
        </p:txBody>
      </p:sp>
      <p:sp>
        <p:nvSpPr>
          <p:cNvPr id="9" name="Rectangle 2"/>
          <p:cNvSpPr txBox="1">
            <a:spLocks noChangeArrowheads="1"/>
          </p:cNvSpPr>
          <p:nvPr/>
        </p:nvSpPr>
        <p:spPr>
          <a:xfrm>
            <a:off x="380999" y="6350"/>
            <a:ext cx="8639587"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smtClean="0">
                <a:solidFill>
                  <a:srgbClr val="FF0000"/>
                </a:solidFill>
                <a:effectLst>
                  <a:outerShdw blurRad="38100" dist="38100" dir="2700000" algn="tl">
                    <a:srgbClr val="000000">
                      <a:alpha val="43137"/>
                    </a:srgbClr>
                  </a:outerShdw>
                </a:effectLst>
                <a:latin typeface="Arial" charset="0"/>
              </a:rPr>
              <a:t>Lớp cơ sở trừu tượng và các thành phần ảo (tt)</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6151"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Tree>
    <p:extLst>
      <p:ext uri="{BB962C8B-B14F-4D97-AF65-F5344CB8AC3E}">
        <p14:creationId xmlns:p14="http://schemas.microsoft.com/office/powerpoint/2010/main" val="3582792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2563813"/>
            <a:ext cx="8382000" cy="1474787"/>
          </a:xfrm>
        </p:spPr>
        <p:txBody>
          <a:bodyPr/>
          <a:lstStyle/>
          <a:p>
            <a:pPr eaLnBrk="1" hangingPunct="1"/>
            <a:r>
              <a:rPr lang="en-US" sz="3600" b="1" smtClean="0">
                <a:solidFill>
                  <a:schemeClr val="bg1"/>
                </a:solidFill>
                <a:latin typeface="Arial" charset="0"/>
              </a:rPr>
              <a:t>TRÂN TRỌNG CẢM ƠN…!</a:t>
            </a:r>
          </a:p>
        </p:txBody>
      </p:sp>
      <p:sp>
        <p:nvSpPr>
          <p:cNvPr id="15363"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oup 5"/>
          <p:cNvGrpSpPr/>
          <p:nvPr/>
        </p:nvGrpSpPr>
        <p:grpSpPr>
          <a:xfrm>
            <a:off x="128587" y="685800"/>
            <a:ext cx="8892000" cy="5832000"/>
            <a:chOff x="128587" y="613200"/>
            <a:chExt cx="8928000" cy="5940000"/>
          </a:xfrm>
        </p:grpSpPr>
        <p:sp>
          <p:nvSpPr>
            <p:cNvPr id="8" name="Rounded Rectangle 7"/>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99" name="Rectangle 3"/>
          <p:cNvSpPr>
            <a:spLocks noGrp="1" noChangeArrowheads="1"/>
          </p:cNvSpPr>
          <p:nvPr>
            <p:ph idx="1"/>
          </p:nvPr>
        </p:nvSpPr>
        <p:spPr>
          <a:xfrm>
            <a:off x="457200" y="1219200"/>
            <a:ext cx="6172200" cy="5029199"/>
          </a:xfrm>
        </p:spPr>
        <p:txBody>
          <a:bodyPr/>
          <a:lstStyle/>
          <a:p>
            <a:pPr algn="just" eaLnBrk="1" hangingPunct="1">
              <a:lnSpc>
                <a:spcPct val="114000"/>
              </a:lnSpc>
              <a:spcBef>
                <a:spcPct val="0"/>
              </a:spcBef>
              <a:spcAft>
                <a:spcPts val="600"/>
              </a:spcAft>
              <a:buClr>
                <a:srgbClr val="000099"/>
              </a:buClr>
              <a:buSzPct val="85000"/>
              <a:buFont typeface="Wingdings" pitchFamily="2" charset="2"/>
              <a:buChar char="v"/>
            </a:pPr>
            <a:r>
              <a:rPr lang="en-US" sz="2000" b="1" smtClean="0">
                <a:solidFill>
                  <a:srgbClr val="000099"/>
                </a:solidFill>
                <a:latin typeface="Arial" charset="0"/>
                <a:cs typeface="Arial" charset="0"/>
              </a:rPr>
              <a:t>Giả sử có 3 lớp A, B và C kế thừa nhau theo sơ đồ hình bên:</a:t>
            </a:r>
          </a:p>
          <a:p>
            <a:pPr algn="just" eaLnBrk="1" hangingPunct="1">
              <a:lnSpc>
                <a:spcPct val="114000"/>
              </a:lnSpc>
              <a:spcBef>
                <a:spcPct val="0"/>
              </a:spcBef>
              <a:spcAft>
                <a:spcPts val="600"/>
              </a:spcAft>
              <a:buClr>
                <a:srgbClr val="000099"/>
              </a:buClr>
              <a:buSzPct val="85000"/>
              <a:buFont typeface="Wingdings" pitchFamily="2" charset="2"/>
              <a:buChar char="v"/>
            </a:pPr>
            <a:r>
              <a:rPr lang="en-US" sz="2000" b="1" smtClean="0">
                <a:solidFill>
                  <a:srgbClr val="000099"/>
                </a:solidFill>
                <a:latin typeface="Arial" charset="0"/>
                <a:cs typeface="Arial" charset="0"/>
              </a:rPr>
              <a:t>Xét các khai báo:</a:t>
            </a:r>
          </a:p>
          <a:p>
            <a:pPr marL="857250" lvl="2" indent="0" algn="just" eaLnBrk="1" hangingPunct="1">
              <a:lnSpc>
                <a:spcPct val="114000"/>
              </a:lnSpc>
              <a:spcBef>
                <a:spcPct val="0"/>
              </a:spcBef>
              <a:spcAft>
                <a:spcPts val="600"/>
              </a:spcAft>
              <a:buClr>
                <a:srgbClr val="000099"/>
              </a:buClr>
              <a:buSzPct val="85000"/>
              <a:buNone/>
            </a:pPr>
            <a:r>
              <a:rPr lang="en-US" b="1" smtClean="0">
                <a:solidFill>
                  <a:srgbClr val="003300"/>
                </a:solidFill>
                <a:latin typeface="Courier New" pitchFamily="49" charset="0"/>
                <a:cs typeface="Courier New" pitchFamily="49" charset="0"/>
              </a:rPr>
              <a:t>A a, </a:t>
            </a:r>
            <a:r>
              <a:rPr lang="en-US" b="1" smtClean="0">
                <a:solidFill>
                  <a:srgbClr val="FF0000"/>
                </a:solidFill>
                <a:latin typeface="Courier New" pitchFamily="49" charset="0"/>
                <a:cs typeface="Courier New" pitchFamily="49" charset="0"/>
              </a:rPr>
              <a:t>*</a:t>
            </a:r>
            <a:r>
              <a:rPr lang="en-US" b="1" smtClean="0">
                <a:solidFill>
                  <a:srgbClr val="003300"/>
                </a:solidFill>
                <a:latin typeface="Courier New" pitchFamily="49" charset="0"/>
                <a:cs typeface="Courier New" pitchFamily="49" charset="0"/>
              </a:rPr>
              <a:t>pt;</a:t>
            </a:r>
          </a:p>
          <a:p>
            <a:pPr marL="857250" lvl="2" indent="0" algn="just" eaLnBrk="1" hangingPunct="1">
              <a:lnSpc>
                <a:spcPct val="114000"/>
              </a:lnSpc>
              <a:spcBef>
                <a:spcPct val="0"/>
              </a:spcBef>
              <a:spcAft>
                <a:spcPts val="600"/>
              </a:spcAft>
              <a:buClr>
                <a:srgbClr val="000099"/>
              </a:buClr>
              <a:buSzPct val="85000"/>
              <a:buNone/>
            </a:pPr>
            <a:r>
              <a:rPr lang="en-US" b="1" smtClean="0">
                <a:solidFill>
                  <a:srgbClr val="003300"/>
                </a:solidFill>
                <a:latin typeface="Courier New" pitchFamily="49" charset="0"/>
                <a:cs typeface="Courier New" pitchFamily="49" charset="0"/>
              </a:rPr>
              <a:t>B b;</a:t>
            </a:r>
          </a:p>
          <a:p>
            <a:pPr marL="857250" lvl="2" indent="0" algn="just" eaLnBrk="1" hangingPunct="1">
              <a:lnSpc>
                <a:spcPct val="114000"/>
              </a:lnSpc>
              <a:spcBef>
                <a:spcPct val="0"/>
              </a:spcBef>
              <a:spcAft>
                <a:spcPts val="600"/>
              </a:spcAft>
              <a:buClr>
                <a:srgbClr val="000099"/>
              </a:buClr>
              <a:buSzPct val="85000"/>
              <a:buNone/>
            </a:pPr>
            <a:r>
              <a:rPr lang="en-US" b="1" smtClean="0">
                <a:solidFill>
                  <a:srgbClr val="003300"/>
                </a:solidFill>
                <a:latin typeface="Courier New" pitchFamily="49" charset="0"/>
                <a:cs typeface="Courier New" pitchFamily="49" charset="0"/>
              </a:rPr>
              <a:t>C c;</a:t>
            </a:r>
          </a:p>
          <a:p>
            <a:pPr algn="just" eaLnBrk="1" hangingPunct="1">
              <a:lnSpc>
                <a:spcPct val="114000"/>
              </a:lnSpc>
              <a:spcBef>
                <a:spcPct val="0"/>
              </a:spcBef>
              <a:spcAft>
                <a:spcPts val="600"/>
              </a:spcAft>
              <a:buClr>
                <a:srgbClr val="000099"/>
              </a:buClr>
              <a:buSzPct val="85000"/>
              <a:buFont typeface="Wingdings" pitchFamily="2" charset="2"/>
              <a:buChar char="v"/>
            </a:pPr>
            <a:r>
              <a:rPr lang="en-US" sz="2000" b="1" smtClean="0">
                <a:solidFill>
                  <a:srgbClr val="000099"/>
                </a:solidFill>
                <a:latin typeface="Arial" charset="0"/>
                <a:cs typeface="Arial" charset="0"/>
              </a:rPr>
              <a:t>Khi đó các lệnh gán dưới đây đều hợp lệ.</a:t>
            </a:r>
          </a:p>
          <a:p>
            <a:pPr marL="914400" lvl="2" indent="0" algn="just" eaLnBrk="1" hangingPunct="1">
              <a:lnSpc>
                <a:spcPct val="114000"/>
              </a:lnSpc>
              <a:spcBef>
                <a:spcPct val="0"/>
              </a:spcBef>
              <a:spcAft>
                <a:spcPts val="600"/>
              </a:spcAft>
              <a:buClr>
                <a:srgbClr val="000099"/>
              </a:buClr>
              <a:buSzPct val="85000"/>
              <a:buNone/>
            </a:pPr>
            <a:r>
              <a:rPr lang="en-US" b="1" smtClean="0">
                <a:solidFill>
                  <a:srgbClr val="003300"/>
                </a:solidFill>
                <a:latin typeface="Courier New" pitchFamily="49" charset="0"/>
                <a:cs typeface="Courier New" pitchFamily="49" charset="0"/>
              </a:rPr>
              <a:t>pt = </a:t>
            </a:r>
            <a:r>
              <a:rPr lang="en-US" b="1" smtClean="0">
                <a:solidFill>
                  <a:srgbClr val="FF0000"/>
                </a:solidFill>
                <a:latin typeface="Courier New" pitchFamily="49" charset="0"/>
                <a:cs typeface="Courier New" pitchFamily="49" charset="0"/>
              </a:rPr>
              <a:t>&amp;</a:t>
            </a:r>
            <a:r>
              <a:rPr lang="en-US" b="1" smtClean="0">
                <a:solidFill>
                  <a:srgbClr val="003300"/>
                </a:solidFill>
                <a:latin typeface="Courier New" pitchFamily="49" charset="0"/>
                <a:cs typeface="Courier New" pitchFamily="49" charset="0"/>
              </a:rPr>
              <a:t>a;</a:t>
            </a:r>
          </a:p>
          <a:p>
            <a:pPr marL="914400" lvl="2" indent="0" algn="just" eaLnBrk="1" hangingPunct="1">
              <a:lnSpc>
                <a:spcPct val="114000"/>
              </a:lnSpc>
              <a:spcBef>
                <a:spcPct val="0"/>
              </a:spcBef>
              <a:spcAft>
                <a:spcPts val="600"/>
              </a:spcAft>
              <a:buClr>
                <a:srgbClr val="000099"/>
              </a:buClr>
              <a:buSzPct val="85000"/>
              <a:buNone/>
            </a:pPr>
            <a:r>
              <a:rPr lang="en-US" b="1" smtClean="0">
                <a:solidFill>
                  <a:srgbClr val="003300"/>
                </a:solidFill>
                <a:latin typeface="Courier New" pitchFamily="49" charset="0"/>
                <a:cs typeface="Courier New" pitchFamily="49" charset="0"/>
              </a:rPr>
              <a:t>pt = </a:t>
            </a:r>
            <a:r>
              <a:rPr lang="en-US" b="1" smtClean="0">
                <a:solidFill>
                  <a:srgbClr val="FF0000"/>
                </a:solidFill>
                <a:latin typeface="Courier New" pitchFamily="49" charset="0"/>
                <a:cs typeface="Courier New" pitchFamily="49" charset="0"/>
              </a:rPr>
              <a:t>&amp;</a:t>
            </a:r>
            <a:r>
              <a:rPr lang="en-US" b="1" smtClean="0">
                <a:solidFill>
                  <a:srgbClr val="003300"/>
                </a:solidFill>
                <a:latin typeface="Courier New" pitchFamily="49" charset="0"/>
                <a:cs typeface="Courier New" pitchFamily="49" charset="0"/>
              </a:rPr>
              <a:t>b;</a:t>
            </a:r>
          </a:p>
          <a:p>
            <a:pPr marL="914400" lvl="2" indent="0" algn="just" eaLnBrk="1" hangingPunct="1">
              <a:lnSpc>
                <a:spcPct val="114000"/>
              </a:lnSpc>
              <a:spcBef>
                <a:spcPct val="0"/>
              </a:spcBef>
              <a:spcAft>
                <a:spcPts val="600"/>
              </a:spcAft>
              <a:buClr>
                <a:srgbClr val="000099"/>
              </a:buClr>
              <a:buSzPct val="85000"/>
              <a:buNone/>
            </a:pPr>
            <a:r>
              <a:rPr lang="en-US" b="1" smtClean="0">
                <a:solidFill>
                  <a:srgbClr val="003300"/>
                </a:solidFill>
                <a:latin typeface="Courier New" pitchFamily="49" charset="0"/>
                <a:cs typeface="Courier New" pitchFamily="49" charset="0"/>
              </a:rPr>
              <a:t>pt = </a:t>
            </a:r>
            <a:r>
              <a:rPr lang="en-US" b="1" smtClean="0">
                <a:solidFill>
                  <a:srgbClr val="FF0000"/>
                </a:solidFill>
                <a:latin typeface="Courier New" pitchFamily="49" charset="0"/>
                <a:cs typeface="Courier New" pitchFamily="49" charset="0"/>
              </a:rPr>
              <a:t>&amp;</a:t>
            </a:r>
            <a:r>
              <a:rPr lang="en-US" b="1" smtClean="0">
                <a:solidFill>
                  <a:srgbClr val="003300"/>
                </a:solidFill>
                <a:latin typeface="Courier New" pitchFamily="49" charset="0"/>
                <a:cs typeface="Courier New" pitchFamily="49" charset="0"/>
              </a:rPr>
              <a:t>c;</a:t>
            </a:r>
          </a:p>
          <a:p>
            <a:pPr algn="just" eaLnBrk="1" hangingPunct="1">
              <a:lnSpc>
                <a:spcPct val="114000"/>
              </a:lnSpc>
              <a:spcBef>
                <a:spcPct val="0"/>
              </a:spcBef>
              <a:spcAft>
                <a:spcPts val="600"/>
              </a:spcAft>
              <a:buClr>
                <a:srgbClr val="000099"/>
              </a:buClr>
              <a:buSzPct val="85000"/>
              <a:buFont typeface="Wingdings" pitchFamily="2" charset="2"/>
              <a:buChar char="v"/>
            </a:pPr>
            <a:endParaRPr lang="en-US" sz="2000" b="1" smtClean="0">
              <a:solidFill>
                <a:srgbClr val="000099"/>
              </a:solidFill>
              <a:latin typeface="Arial" charset="0"/>
              <a:cs typeface="Arial" charset="0"/>
            </a:endParaRPr>
          </a:p>
        </p:txBody>
      </p:sp>
      <p:sp>
        <p:nvSpPr>
          <p:cNvPr id="7" name="Rectangle 2"/>
          <p:cNvSpPr txBox="1">
            <a:spLocks noChangeArrowheads="1"/>
          </p:cNvSpPr>
          <p:nvPr/>
        </p:nvSpPr>
        <p:spPr>
          <a:xfrm>
            <a:off x="380999" y="6350"/>
            <a:ext cx="8639587"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dirty="0" smtClean="0">
                <a:solidFill>
                  <a:srgbClr val="FF0000"/>
                </a:solidFill>
                <a:effectLst>
                  <a:outerShdw blurRad="38100" dist="38100" dir="2700000" algn="tl">
                    <a:srgbClr val="000000">
                      <a:alpha val="43137"/>
                    </a:srgbClr>
                  </a:outerShdw>
                </a:effectLst>
                <a:latin typeface="Arial" charset="0"/>
              </a:rPr>
              <a:t>5.1. Con </a:t>
            </a:r>
            <a:r>
              <a:rPr lang="en-US" sz="2800" dirty="0" err="1" smtClean="0">
                <a:solidFill>
                  <a:srgbClr val="FF0000"/>
                </a:solidFill>
                <a:effectLst>
                  <a:outerShdw blurRad="38100" dist="38100" dir="2700000" algn="tl">
                    <a:srgbClr val="000000">
                      <a:alpha val="43137"/>
                    </a:srgbClr>
                  </a:outerShdw>
                </a:effectLst>
                <a:latin typeface="Arial" charset="0"/>
              </a:rPr>
              <a:t>trỏ</a:t>
            </a:r>
            <a:r>
              <a:rPr lang="en-US" sz="2800" dirty="0" smtClean="0">
                <a:solidFill>
                  <a:srgbClr val="FF0000"/>
                </a:solidFill>
                <a:effectLst>
                  <a:outerShdw blurRad="38100" dist="38100" dir="2700000" algn="tl">
                    <a:srgbClr val="000000">
                      <a:alpha val="43137"/>
                    </a:srgbClr>
                  </a:outerShdw>
                </a:effectLst>
                <a:latin typeface="Arial" charset="0"/>
              </a:rPr>
              <a:t> </a:t>
            </a:r>
            <a:r>
              <a:rPr lang="en-US" sz="2800" dirty="0" err="1" smtClean="0">
                <a:solidFill>
                  <a:srgbClr val="FF0000"/>
                </a:solidFill>
                <a:effectLst>
                  <a:outerShdw blurRad="38100" dist="38100" dir="2700000" algn="tl">
                    <a:srgbClr val="000000">
                      <a:alpha val="43137"/>
                    </a:srgbClr>
                  </a:outerShdw>
                </a:effectLst>
                <a:latin typeface="Arial" charset="0"/>
              </a:rPr>
              <a:t>đối</a:t>
            </a:r>
            <a:r>
              <a:rPr lang="en-US" sz="2800" dirty="0" smtClean="0">
                <a:solidFill>
                  <a:srgbClr val="FF0000"/>
                </a:solidFill>
                <a:effectLst>
                  <a:outerShdw blurRad="38100" dist="38100" dir="2700000" algn="tl">
                    <a:srgbClr val="000000">
                      <a:alpha val="43137"/>
                    </a:srgbClr>
                  </a:outerShdw>
                </a:effectLst>
                <a:latin typeface="Arial" charset="0"/>
              </a:rPr>
              <a:t> </a:t>
            </a:r>
            <a:r>
              <a:rPr lang="en-US" sz="2800" dirty="0" err="1" smtClean="0">
                <a:solidFill>
                  <a:srgbClr val="FF0000"/>
                </a:solidFill>
                <a:effectLst>
                  <a:outerShdw blurRad="38100" dist="38100" dir="2700000" algn="tl">
                    <a:srgbClr val="000000">
                      <a:alpha val="43137"/>
                    </a:srgbClr>
                  </a:outerShdw>
                </a:effectLst>
                <a:latin typeface="Arial" charset="0"/>
              </a:rPr>
              <a:t>tượng</a:t>
            </a:r>
            <a:r>
              <a:rPr lang="en-US" sz="2800" dirty="0" smtClean="0">
                <a:solidFill>
                  <a:srgbClr val="FF0000"/>
                </a:solidFill>
                <a:effectLst>
                  <a:outerShdw blurRad="38100" dist="38100" dir="2700000" algn="tl">
                    <a:srgbClr val="000000">
                      <a:alpha val="43137"/>
                    </a:srgbClr>
                  </a:outerShdw>
                </a:effectLst>
                <a:latin typeface="Arial" charset="0"/>
              </a:rPr>
              <a:t> </a:t>
            </a:r>
            <a:r>
              <a:rPr lang="en-US" sz="2800" dirty="0" err="1" smtClean="0">
                <a:solidFill>
                  <a:srgbClr val="FF0000"/>
                </a:solidFill>
                <a:effectLst>
                  <a:outerShdw blurRad="38100" dist="38100" dir="2700000" algn="tl">
                    <a:srgbClr val="000000">
                      <a:alpha val="43137"/>
                    </a:srgbClr>
                  </a:outerShdw>
                </a:effectLst>
                <a:latin typeface="Arial" charset="0"/>
              </a:rPr>
              <a:t>và</a:t>
            </a:r>
            <a:r>
              <a:rPr lang="en-US" sz="2800" dirty="0" smtClean="0">
                <a:solidFill>
                  <a:srgbClr val="FF0000"/>
                </a:solidFill>
                <a:effectLst>
                  <a:outerShdw blurRad="38100" dist="38100" dir="2700000" algn="tl">
                    <a:srgbClr val="000000">
                      <a:alpha val="43137"/>
                    </a:srgbClr>
                  </a:outerShdw>
                </a:effectLst>
                <a:latin typeface="Arial" charset="0"/>
              </a:rPr>
              <a:t> </a:t>
            </a:r>
            <a:r>
              <a:rPr lang="en-US" sz="2800" dirty="0" err="1" smtClean="0">
                <a:solidFill>
                  <a:srgbClr val="FF0000"/>
                </a:solidFill>
                <a:effectLst>
                  <a:outerShdw blurRad="38100" dist="38100" dir="2700000" algn="tl">
                    <a:srgbClr val="000000">
                      <a:alpha val="43137"/>
                    </a:srgbClr>
                  </a:outerShdw>
                </a:effectLst>
                <a:latin typeface="Arial" charset="0"/>
              </a:rPr>
              <a:t>các</a:t>
            </a:r>
            <a:r>
              <a:rPr lang="en-US" sz="2800" dirty="0" smtClean="0">
                <a:solidFill>
                  <a:srgbClr val="FF0000"/>
                </a:solidFill>
                <a:effectLst>
                  <a:outerShdw blurRad="38100" dist="38100" dir="2700000" algn="tl">
                    <a:srgbClr val="000000">
                      <a:alpha val="43137"/>
                    </a:srgbClr>
                  </a:outerShdw>
                </a:effectLst>
                <a:latin typeface="Arial" charset="0"/>
              </a:rPr>
              <a:t> </a:t>
            </a:r>
            <a:r>
              <a:rPr lang="en-US" sz="2800" dirty="0" err="1" smtClean="0">
                <a:solidFill>
                  <a:srgbClr val="FF0000"/>
                </a:solidFill>
                <a:effectLst>
                  <a:outerShdw blurRad="38100" dist="38100" dir="2700000" algn="tl">
                    <a:srgbClr val="000000">
                      <a:alpha val="43137"/>
                    </a:srgbClr>
                  </a:outerShdw>
                </a:effectLst>
                <a:latin typeface="Arial" charset="0"/>
              </a:rPr>
              <a:t>phương</a:t>
            </a:r>
            <a:r>
              <a:rPr lang="en-US" sz="2800" dirty="0" smtClean="0">
                <a:solidFill>
                  <a:srgbClr val="FF0000"/>
                </a:solidFill>
                <a:effectLst>
                  <a:outerShdw blurRad="38100" dist="38100" dir="2700000" algn="tl">
                    <a:srgbClr val="000000">
                      <a:alpha val="43137"/>
                    </a:srgbClr>
                  </a:outerShdw>
                </a:effectLst>
                <a:latin typeface="Arial" charset="0"/>
              </a:rPr>
              <a:t> </a:t>
            </a:r>
            <a:r>
              <a:rPr lang="en-US" sz="2800" dirty="0" err="1" smtClean="0">
                <a:solidFill>
                  <a:srgbClr val="FF0000"/>
                </a:solidFill>
                <a:effectLst>
                  <a:outerShdw blurRad="38100" dist="38100" dir="2700000" algn="tl">
                    <a:srgbClr val="000000">
                      <a:alpha val="43137"/>
                    </a:srgbClr>
                  </a:outerShdw>
                </a:effectLst>
                <a:latin typeface="Arial" charset="0"/>
              </a:rPr>
              <a:t>thức</a:t>
            </a:r>
            <a:r>
              <a:rPr lang="en-US" sz="2800" dirty="0" smtClean="0">
                <a:solidFill>
                  <a:srgbClr val="FF0000"/>
                </a:solidFill>
                <a:effectLst>
                  <a:outerShdw blurRad="38100" dist="38100" dir="2700000" algn="tl">
                    <a:srgbClr val="000000">
                      <a:alpha val="43137"/>
                    </a:srgbClr>
                  </a:outerShdw>
                </a:effectLst>
                <a:latin typeface="Arial" charset="0"/>
              </a:rPr>
              <a:t> </a:t>
            </a:r>
            <a:r>
              <a:rPr lang="en-US" sz="2800" dirty="0" err="1" smtClean="0">
                <a:solidFill>
                  <a:srgbClr val="FF0000"/>
                </a:solidFill>
                <a:effectLst>
                  <a:outerShdw blurRad="38100" dist="38100" dir="2700000" algn="tl">
                    <a:srgbClr val="000000">
                      <a:alpha val="43137"/>
                    </a:srgbClr>
                  </a:outerShdw>
                </a:effectLst>
                <a:latin typeface="Arial" charset="0"/>
              </a:rPr>
              <a:t>tĩnh</a:t>
            </a:r>
            <a:endParaRPr lang="en-US" sz="2800" dirty="0">
              <a:solidFill>
                <a:srgbClr val="FF0000"/>
              </a:solidFill>
              <a:effectLst>
                <a:outerShdw blurRad="38100" dist="38100" dir="2700000" algn="tl">
                  <a:srgbClr val="000000">
                    <a:alpha val="43137"/>
                  </a:srgbClr>
                </a:outerShdw>
              </a:effectLst>
              <a:latin typeface="Arial" charset="0"/>
            </a:endParaRPr>
          </a:p>
        </p:txBody>
      </p:sp>
      <p:sp>
        <p:nvSpPr>
          <p:cNvPr id="4101"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graphicFrame>
        <p:nvGraphicFramePr>
          <p:cNvPr id="2" name="Table 1"/>
          <p:cNvGraphicFramePr>
            <a:graphicFrameLocks noGrp="1"/>
          </p:cNvGraphicFramePr>
          <p:nvPr>
            <p:extLst>
              <p:ext uri="{D42A27DB-BD31-4B8C-83A1-F6EECF244321}">
                <p14:modId xmlns:p14="http://schemas.microsoft.com/office/powerpoint/2010/main" val="231227952"/>
              </p:ext>
            </p:extLst>
          </p:nvPr>
        </p:nvGraphicFramePr>
        <p:xfrm>
          <a:off x="6934200" y="838200"/>
          <a:ext cx="1752600" cy="1280160"/>
        </p:xfrm>
        <a:graphic>
          <a:graphicData uri="http://schemas.openxmlformats.org/drawingml/2006/table">
            <a:tbl>
              <a:tblPr firstRow="1" bandRow="1">
                <a:tableStyleId>{5C22544A-7EE6-4342-B048-85BDC9FD1C3A}</a:tableStyleId>
              </a:tblPr>
              <a:tblGrid>
                <a:gridCol w="1752600"/>
              </a:tblGrid>
              <a:tr h="370840">
                <a:tc>
                  <a:txBody>
                    <a:bodyPr/>
                    <a:lstStyle/>
                    <a:p>
                      <a:pPr algn="ctr"/>
                      <a:r>
                        <a:rPr lang="en-US" sz="2200" smtClean="0">
                          <a:latin typeface="Arial" pitchFamily="34" charset="0"/>
                          <a:cs typeface="Arial" pitchFamily="34" charset="0"/>
                        </a:rPr>
                        <a:t>A</a:t>
                      </a:r>
                      <a:endParaRPr lang="en-US" sz="2200">
                        <a:latin typeface="Arial" pitchFamily="34" charset="0"/>
                        <a:cs typeface="Arial" pitchFamily="34" charset="0"/>
                      </a:endParaRPr>
                    </a:p>
                  </a:txBody>
                  <a:tcP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50000"/>
                      </a:schemeClr>
                    </a:solidFill>
                  </a:tcPr>
                </a:tc>
              </a:tr>
              <a:tr h="370840">
                <a:tc>
                  <a:txBody>
                    <a:bodyPr/>
                    <a:lstStyle/>
                    <a:p>
                      <a:r>
                        <a:rPr lang="en-US" sz="2200" b="1" smtClean="0">
                          <a:latin typeface="Arial" pitchFamily="34" charset="0"/>
                          <a:cs typeface="Arial" pitchFamily="34" charset="0"/>
                        </a:rPr>
                        <a:t>…</a:t>
                      </a:r>
                      <a:endParaRPr lang="en-US" sz="2200" b="1">
                        <a:latin typeface="Arial" pitchFamily="34" charset="0"/>
                        <a:cs typeface="Arial" pitchFamily="34" charset="0"/>
                      </a:endParaRPr>
                    </a:p>
                  </a:txBody>
                  <a:tcP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tr>
              <a:tr h="370840">
                <a:tc>
                  <a:txBody>
                    <a:bodyPr/>
                    <a:lstStyle/>
                    <a:p>
                      <a:r>
                        <a:rPr lang="en-US" sz="2200" b="1" smtClean="0">
                          <a:solidFill>
                            <a:srgbClr val="FF0000"/>
                          </a:solidFill>
                          <a:latin typeface="Arial" pitchFamily="34" charset="0"/>
                          <a:cs typeface="Arial" pitchFamily="34" charset="0"/>
                        </a:rPr>
                        <a:t>void </a:t>
                      </a:r>
                      <a:r>
                        <a:rPr lang="en-US" sz="2200" b="1" smtClean="0">
                          <a:solidFill>
                            <a:srgbClr val="003300"/>
                          </a:solidFill>
                          <a:latin typeface="Arial" pitchFamily="34" charset="0"/>
                          <a:cs typeface="Arial" pitchFamily="34" charset="0"/>
                        </a:rPr>
                        <a:t>view();</a:t>
                      </a:r>
                      <a:endParaRPr lang="en-US" sz="2200" b="1">
                        <a:solidFill>
                          <a:srgbClr val="003300"/>
                        </a:solidFill>
                        <a:latin typeface="Arial" pitchFamily="34" charset="0"/>
                        <a:cs typeface="Arial" pitchFamily="34" charset="0"/>
                      </a:endParaRPr>
                    </a:p>
                  </a:txBody>
                  <a:tcP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385768003"/>
              </p:ext>
            </p:extLst>
          </p:nvPr>
        </p:nvGraphicFramePr>
        <p:xfrm>
          <a:off x="6934200" y="2956560"/>
          <a:ext cx="1752600" cy="1280160"/>
        </p:xfrm>
        <a:graphic>
          <a:graphicData uri="http://schemas.openxmlformats.org/drawingml/2006/table">
            <a:tbl>
              <a:tblPr firstRow="1" bandRow="1">
                <a:tableStyleId>{5C22544A-7EE6-4342-B048-85BDC9FD1C3A}</a:tableStyleId>
              </a:tblPr>
              <a:tblGrid>
                <a:gridCol w="1752600"/>
              </a:tblGrid>
              <a:tr h="370840">
                <a:tc>
                  <a:txBody>
                    <a:bodyPr/>
                    <a:lstStyle/>
                    <a:p>
                      <a:pPr algn="ctr"/>
                      <a:r>
                        <a:rPr lang="en-US" sz="2200" smtClean="0">
                          <a:latin typeface="Arial" pitchFamily="34" charset="0"/>
                          <a:cs typeface="Arial" pitchFamily="34" charset="0"/>
                        </a:rPr>
                        <a:t>B</a:t>
                      </a:r>
                      <a:endParaRPr lang="en-US" sz="2200">
                        <a:latin typeface="Arial" pitchFamily="34" charset="0"/>
                        <a:cs typeface="Arial" pitchFamily="34" charset="0"/>
                      </a:endParaRPr>
                    </a:p>
                  </a:txBody>
                  <a:tcP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50000"/>
                      </a:schemeClr>
                    </a:solidFill>
                  </a:tcPr>
                </a:tc>
              </a:tr>
              <a:tr h="370840">
                <a:tc>
                  <a:txBody>
                    <a:bodyPr/>
                    <a:lstStyle/>
                    <a:p>
                      <a:r>
                        <a:rPr lang="en-US" sz="2200" b="1" smtClean="0">
                          <a:latin typeface="Arial" pitchFamily="34" charset="0"/>
                          <a:cs typeface="Arial" pitchFamily="34" charset="0"/>
                        </a:rPr>
                        <a:t>…</a:t>
                      </a:r>
                      <a:endParaRPr lang="en-US" sz="2200" b="1">
                        <a:latin typeface="Arial" pitchFamily="34" charset="0"/>
                        <a:cs typeface="Arial" pitchFamily="34" charset="0"/>
                      </a:endParaRPr>
                    </a:p>
                  </a:txBody>
                  <a:tcP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1" smtClean="0">
                          <a:solidFill>
                            <a:srgbClr val="FF0000"/>
                          </a:solidFill>
                          <a:latin typeface="Arial" pitchFamily="34" charset="0"/>
                          <a:cs typeface="Arial" pitchFamily="34" charset="0"/>
                        </a:rPr>
                        <a:t>void </a:t>
                      </a:r>
                      <a:r>
                        <a:rPr lang="en-US" sz="2200" b="1" smtClean="0">
                          <a:solidFill>
                            <a:srgbClr val="003300"/>
                          </a:solidFill>
                          <a:latin typeface="Arial" pitchFamily="34" charset="0"/>
                          <a:cs typeface="Arial" pitchFamily="34" charset="0"/>
                        </a:rPr>
                        <a:t>view();</a:t>
                      </a:r>
                    </a:p>
                  </a:txBody>
                  <a:tcP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780468655"/>
              </p:ext>
            </p:extLst>
          </p:nvPr>
        </p:nvGraphicFramePr>
        <p:xfrm>
          <a:off x="6934200" y="5052873"/>
          <a:ext cx="1752600" cy="1280160"/>
        </p:xfrm>
        <a:graphic>
          <a:graphicData uri="http://schemas.openxmlformats.org/drawingml/2006/table">
            <a:tbl>
              <a:tblPr firstRow="1" bandRow="1">
                <a:tableStyleId>{5C22544A-7EE6-4342-B048-85BDC9FD1C3A}</a:tableStyleId>
              </a:tblPr>
              <a:tblGrid>
                <a:gridCol w="1752600"/>
              </a:tblGrid>
              <a:tr h="370840">
                <a:tc>
                  <a:txBody>
                    <a:bodyPr/>
                    <a:lstStyle/>
                    <a:p>
                      <a:pPr algn="ctr"/>
                      <a:r>
                        <a:rPr lang="en-US" sz="2200" smtClean="0">
                          <a:latin typeface="Arial" pitchFamily="34" charset="0"/>
                          <a:cs typeface="Arial" pitchFamily="34" charset="0"/>
                        </a:rPr>
                        <a:t>C</a:t>
                      </a:r>
                      <a:endParaRPr lang="en-US" sz="2200">
                        <a:latin typeface="Arial" pitchFamily="34" charset="0"/>
                        <a:cs typeface="Arial" pitchFamily="34" charset="0"/>
                      </a:endParaRPr>
                    </a:p>
                  </a:txBody>
                  <a:tcP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50000"/>
                      </a:schemeClr>
                    </a:solidFill>
                  </a:tcPr>
                </a:tc>
              </a:tr>
              <a:tr h="370840">
                <a:tc>
                  <a:txBody>
                    <a:bodyPr/>
                    <a:lstStyle/>
                    <a:p>
                      <a:r>
                        <a:rPr lang="en-US" sz="2200" b="1" smtClean="0">
                          <a:latin typeface="Arial" pitchFamily="34" charset="0"/>
                          <a:cs typeface="Arial" pitchFamily="34" charset="0"/>
                        </a:rPr>
                        <a:t>…</a:t>
                      </a:r>
                      <a:endParaRPr lang="en-US" sz="2200" b="1">
                        <a:latin typeface="Arial" pitchFamily="34" charset="0"/>
                        <a:cs typeface="Arial" pitchFamily="34" charset="0"/>
                      </a:endParaRPr>
                    </a:p>
                  </a:txBody>
                  <a:tcP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1" smtClean="0">
                          <a:solidFill>
                            <a:srgbClr val="FF0000"/>
                          </a:solidFill>
                          <a:latin typeface="Arial" pitchFamily="34" charset="0"/>
                          <a:cs typeface="Arial" pitchFamily="34" charset="0"/>
                        </a:rPr>
                        <a:t>void </a:t>
                      </a:r>
                      <a:r>
                        <a:rPr lang="en-US" sz="2200" b="1" smtClean="0">
                          <a:solidFill>
                            <a:srgbClr val="003300"/>
                          </a:solidFill>
                          <a:latin typeface="Arial" pitchFamily="34" charset="0"/>
                          <a:cs typeface="Arial" pitchFamily="34" charset="0"/>
                        </a:rPr>
                        <a:t>view();</a:t>
                      </a:r>
                    </a:p>
                  </a:txBody>
                  <a:tcP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tr>
            </a:tbl>
          </a:graphicData>
        </a:graphic>
      </p:graphicFrame>
      <p:grpSp>
        <p:nvGrpSpPr>
          <p:cNvPr id="15" name="Group 14"/>
          <p:cNvGrpSpPr/>
          <p:nvPr/>
        </p:nvGrpSpPr>
        <p:grpSpPr>
          <a:xfrm>
            <a:off x="7696200" y="2133600"/>
            <a:ext cx="304800" cy="822960"/>
            <a:chOff x="3913910" y="1981200"/>
            <a:chExt cx="304800" cy="1094127"/>
          </a:xfrm>
        </p:grpSpPr>
        <p:sp>
          <p:nvSpPr>
            <p:cNvPr id="4" name="Isosceles Triangle 3"/>
            <p:cNvSpPr/>
            <p:nvPr/>
          </p:nvSpPr>
          <p:spPr>
            <a:xfrm>
              <a:off x="3913910" y="1981200"/>
              <a:ext cx="304800" cy="381000"/>
            </a:xfrm>
            <a:prstGeom prst="triangl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023360" y="2369127"/>
              <a:ext cx="91440" cy="7062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7696200" y="4236720"/>
            <a:ext cx="304800" cy="822960"/>
            <a:chOff x="3913910" y="1981200"/>
            <a:chExt cx="304800" cy="1094127"/>
          </a:xfrm>
        </p:grpSpPr>
        <p:sp>
          <p:nvSpPr>
            <p:cNvPr id="19" name="Isosceles Triangle 18"/>
            <p:cNvSpPr/>
            <p:nvPr/>
          </p:nvSpPr>
          <p:spPr>
            <a:xfrm>
              <a:off x="3913910" y="1981200"/>
              <a:ext cx="304800" cy="381000"/>
            </a:xfrm>
            <a:prstGeom prst="triangl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023360" y="2369127"/>
              <a:ext cx="91440" cy="7062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oup 5"/>
          <p:cNvGrpSpPr/>
          <p:nvPr/>
        </p:nvGrpSpPr>
        <p:grpSpPr>
          <a:xfrm>
            <a:off x="128588" y="685800"/>
            <a:ext cx="8892000" cy="5832000"/>
            <a:chOff x="128587" y="613200"/>
            <a:chExt cx="8928000" cy="5940000"/>
          </a:xfrm>
        </p:grpSpPr>
        <p:sp>
          <p:nvSpPr>
            <p:cNvPr id="8" name="Rounded Rectangle 7"/>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99" name="Rectangle 3"/>
          <p:cNvSpPr>
            <a:spLocks noGrp="1" noChangeArrowheads="1"/>
          </p:cNvSpPr>
          <p:nvPr>
            <p:ph idx="1"/>
          </p:nvPr>
        </p:nvSpPr>
        <p:spPr>
          <a:xfrm>
            <a:off x="380998" y="762000"/>
            <a:ext cx="8382001" cy="914399"/>
          </a:xfrm>
        </p:spPr>
        <p:txBody>
          <a:bodyPr/>
          <a:lstStyle/>
          <a:p>
            <a:pPr algn="just" eaLnBrk="1" hangingPunct="1">
              <a:lnSpc>
                <a:spcPct val="114000"/>
              </a:lnSpc>
              <a:spcBef>
                <a:spcPct val="0"/>
              </a:spcBef>
              <a:spcAft>
                <a:spcPts val="600"/>
              </a:spcAft>
              <a:buClr>
                <a:srgbClr val="000099"/>
              </a:buClr>
              <a:buSzPct val="85000"/>
              <a:buFont typeface="Wingdings" pitchFamily="2" charset="2"/>
              <a:buChar char="v"/>
            </a:pPr>
            <a:r>
              <a:rPr lang="en-US" sz="2000" b="1" smtClean="0">
                <a:solidFill>
                  <a:srgbClr val="000099"/>
                </a:solidFill>
                <a:latin typeface="Arial" charset="0"/>
                <a:cs typeface="Arial" charset="0"/>
              </a:rPr>
              <a:t>Giả sử có 3 lớp đều có phương thức view(), cùng tên, cùng danh sách đối, nhưng nội dung phương thức khác nhau:</a:t>
            </a:r>
          </a:p>
        </p:txBody>
      </p:sp>
      <p:sp>
        <p:nvSpPr>
          <p:cNvPr id="7" name="Rectangle 2"/>
          <p:cNvSpPr txBox="1">
            <a:spLocks noChangeArrowheads="1"/>
          </p:cNvSpPr>
          <p:nvPr/>
        </p:nvSpPr>
        <p:spPr>
          <a:xfrm>
            <a:off x="380999" y="6350"/>
            <a:ext cx="8639587"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smtClean="0">
                <a:solidFill>
                  <a:srgbClr val="FF0000"/>
                </a:solidFill>
                <a:effectLst>
                  <a:outerShdw blurRad="38100" dist="38100" dir="2700000" algn="tl">
                    <a:srgbClr val="000000">
                      <a:alpha val="43137"/>
                    </a:srgbClr>
                  </a:outerShdw>
                </a:effectLst>
                <a:latin typeface="Arial" charset="0"/>
              </a:rPr>
              <a:t>Con trỏ đối tượng và các phương thức tĩnh (tt)</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4101"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
        <p:nvSpPr>
          <p:cNvPr id="21" name="Text Box 4"/>
          <p:cNvSpPr txBox="1">
            <a:spLocks noChangeArrowheads="1"/>
          </p:cNvSpPr>
          <p:nvPr/>
        </p:nvSpPr>
        <p:spPr bwMode="auto">
          <a:xfrm>
            <a:off x="609600" y="1676400"/>
            <a:ext cx="3581400" cy="4632037"/>
          </a:xfrm>
          <a:prstGeom prst="rect">
            <a:avLst/>
          </a:prstGeom>
          <a:solidFill>
            <a:schemeClr val="bg1"/>
          </a:solidFill>
          <a:ln w="9525">
            <a:solidFill>
              <a:srgbClr val="006600"/>
            </a:solidFill>
            <a:miter lim="800000"/>
            <a:headEnd/>
            <a:tailEnd/>
          </a:ln>
          <a:extLst/>
        </p:spPr>
        <p:txBody>
          <a:bodyPr wrap="square">
            <a:spAutoFit/>
          </a:bodyPr>
          <a:lstStyle>
            <a:lvl1pPr marL="342900" indent="-342900" eaLnBrk="0" hangingPunct="0">
              <a:defRPr b="1">
                <a:solidFill>
                  <a:schemeClr val="tx1"/>
                </a:solidFill>
                <a:latin typeface="Arial" charset="0"/>
                <a:cs typeface="Arial" charset="0"/>
              </a:defRPr>
            </a:lvl1pPr>
            <a:lvl2pPr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Aft>
                <a:spcPts val="600"/>
              </a:spcAft>
            </a:pPr>
            <a:r>
              <a:rPr lang="en-US" sz="2000">
                <a:solidFill>
                  <a:srgbClr val="FF0000"/>
                </a:solidFill>
                <a:latin typeface="Courier New" pitchFamily="49" charset="0"/>
                <a:ea typeface="Tahoma" pitchFamily="34" charset="0"/>
                <a:cs typeface="Courier New" pitchFamily="49" charset="0"/>
              </a:rPr>
              <a:t>class</a:t>
            </a:r>
            <a:r>
              <a:rPr lang="en-US" sz="2000">
                <a:solidFill>
                  <a:srgbClr val="000099"/>
                </a:solidFill>
                <a:latin typeface="Courier New" pitchFamily="49" charset="0"/>
                <a:ea typeface="Tahoma" pitchFamily="34" charset="0"/>
                <a:cs typeface="Courier New" pitchFamily="49" charset="0"/>
              </a:rPr>
              <a:t> A{</a:t>
            </a:r>
          </a:p>
          <a:p>
            <a:pPr eaLnBrk="1" hangingPunct="1">
              <a:spcAft>
                <a:spcPts val="600"/>
              </a:spcAft>
            </a:pPr>
            <a:r>
              <a:rPr lang="en-US" sz="2000">
                <a:solidFill>
                  <a:srgbClr val="000099"/>
                </a:solidFill>
                <a:latin typeface="Courier New" pitchFamily="49" charset="0"/>
                <a:ea typeface="Tahoma" pitchFamily="34" charset="0"/>
                <a:cs typeface="Courier New" pitchFamily="49" charset="0"/>
              </a:rPr>
              <a:t>	</a:t>
            </a:r>
            <a:r>
              <a:rPr lang="en-US" sz="2000">
                <a:solidFill>
                  <a:srgbClr val="FF0000"/>
                </a:solidFill>
                <a:latin typeface="Courier New" pitchFamily="49" charset="0"/>
                <a:ea typeface="Tahoma" pitchFamily="34" charset="0"/>
                <a:cs typeface="Courier New" pitchFamily="49" charset="0"/>
              </a:rPr>
              <a:t>protected: </a:t>
            </a:r>
          </a:p>
          <a:p>
            <a:pPr eaLnBrk="1" hangingPunct="1">
              <a:spcAft>
                <a:spcPts val="600"/>
              </a:spcAft>
            </a:pPr>
            <a:r>
              <a:rPr lang="en-US" sz="2000">
                <a:solidFill>
                  <a:srgbClr val="000099"/>
                </a:solidFill>
                <a:latin typeface="Courier New" pitchFamily="49" charset="0"/>
                <a:ea typeface="Tahoma" pitchFamily="34" charset="0"/>
                <a:cs typeface="Courier New" pitchFamily="49" charset="0"/>
              </a:rPr>
              <a:t>		</a:t>
            </a:r>
            <a:r>
              <a:rPr lang="en-US" sz="2000">
                <a:solidFill>
                  <a:srgbClr val="FF0000"/>
                </a:solidFill>
                <a:latin typeface="Courier New" pitchFamily="49" charset="0"/>
                <a:ea typeface="Tahoma" pitchFamily="34" charset="0"/>
                <a:cs typeface="Courier New" pitchFamily="49" charset="0"/>
              </a:rPr>
              <a:t>int</a:t>
            </a:r>
            <a:r>
              <a:rPr lang="en-US" sz="2000">
                <a:solidFill>
                  <a:srgbClr val="000099"/>
                </a:solidFill>
                <a:latin typeface="Courier New" pitchFamily="49" charset="0"/>
                <a:ea typeface="Tahoma" pitchFamily="34" charset="0"/>
                <a:cs typeface="Courier New" pitchFamily="49" charset="0"/>
              </a:rPr>
              <a:t> a;</a:t>
            </a:r>
          </a:p>
          <a:p>
            <a:pPr eaLnBrk="1" hangingPunct="1">
              <a:spcAft>
                <a:spcPts val="600"/>
              </a:spcAft>
            </a:pPr>
            <a:r>
              <a:rPr lang="en-US" sz="2000">
                <a:solidFill>
                  <a:srgbClr val="000099"/>
                </a:solidFill>
                <a:latin typeface="Courier New" pitchFamily="49" charset="0"/>
                <a:ea typeface="Tahoma" pitchFamily="34" charset="0"/>
                <a:cs typeface="Courier New" pitchFamily="49" charset="0"/>
              </a:rPr>
              <a:t>	</a:t>
            </a:r>
            <a:r>
              <a:rPr lang="en-US" sz="2000">
                <a:solidFill>
                  <a:srgbClr val="FF0000"/>
                </a:solidFill>
                <a:latin typeface="Courier New" pitchFamily="49" charset="0"/>
                <a:ea typeface="Tahoma" pitchFamily="34" charset="0"/>
                <a:cs typeface="Courier New" pitchFamily="49" charset="0"/>
              </a:rPr>
              <a:t>public</a:t>
            </a:r>
            <a:r>
              <a:rPr lang="en-US" sz="2000">
                <a:solidFill>
                  <a:srgbClr val="000099"/>
                </a:solidFill>
                <a:latin typeface="Courier New" pitchFamily="49" charset="0"/>
                <a:ea typeface="Tahoma" pitchFamily="34" charset="0"/>
                <a:cs typeface="Courier New" pitchFamily="49" charset="0"/>
              </a:rPr>
              <a:t>:</a:t>
            </a:r>
          </a:p>
          <a:p>
            <a:pPr eaLnBrk="1" hangingPunct="1">
              <a:spcAft>
                <a:spcPts val="600"/>
              </a:spcAft>
            </a:pPr>
            <a:r>
              <a:rPr lang="en-US" sz="2000">
                <a:solidFill>
                  <a:srgbClr val="000099"/>
                </a:solidFill>
                <a:latin typeface="Courier New" pitchFamily="49" charset="0"/>
                <a:ea typeface="Tahoma" pitchFamily="34" charset="0"/>
                <a:cs typeface="Courier New" pitchFamily="49" charset="0"/>
              </a:rPr>
              <a:t>		</a:t>
            </a:r>
            <a:r>
              <a:rPr lang="en-US" sz="2000" smtClean="0">
                <a:solidFill>
                  <a:srgbClr val="000099"/>
                </a:solidFill>
                <a:latin typeface="Courier New" pitchFamily="49" charset="0"/>
                <a:ea typeface="Tahoma" pitchFamily="34" charset="0"/>
                <a:cs typeface="Courier New" pitchFamily="49" charset="0"/>
              </a:rPr>
              <a:t>A(){</a:t>
            </a:r>
          </a:p>
          <a:p>
            <a:pPr lvl="3" eaLnBrk="1" hangingPunct="1">
              <a:spcAft>
                <a:spcPts val="600"/>
              </a:spcAft>
            </a:pPr>
            <a:r>
              <a:rPr lang="en-US" sz="2000" smtClean="0">
                <a:solidFill>
                  <a:srgbClr val="000099"/>
                </a:solidFill>
                <a:latin typeface="Courier New" pitchFamily="49" charset="0"/>
                <a:ea typeface="Tahoma" pitchFamily="34" charset="0"/>
                <a:cs typeface="Courier New" pitchFamily="49" charset="0"/>
              </a:rPr>
              <a:t>a = 5;</a:t>
            </a:r>
          </a:p>
          <a:p>
            <a:pPr lvl="2" eaLnBrk="1" hangingPunct="1">
              <a:spcAft>
                <a:spcPts val="600"/>
              </a:spcAft>
            </a:pPr>
            <a:r>
              <a:rPr lang="en-US" sz="2000" smtClean="0">
                <a:solidFill>
                  <a:srgbClr val="000099"/>
                </a:solidFill>
                <a:latin typeface="Courier New" pitchFamily="49" charset="0"/>
                <a:ea typeface="Tahoma" pitchFamily="34" charset="0"/>
                <a:cs typeface="Courier New" pitchFamily="49" charset="0"/>
              </a:rPr>
              <a:t>}</a:t>
            </a:r>
          </a:p>
          <a:p>
            <a:pPr lvl="2" eaLnBrk="1" hangingPunct="1">
              <a:spcAft>
                <a:spcPts val="600"/>
              </a:spcAft>
            </a:pPr>
            <a:r>
              <a:rPr lang="en-US" sz="2000" smtClean="0">
                <a:solidFill>
                  <a:srgbClr val="FF0000"/>
                </a:solidFill>
                <a:latin typeface="Courier New" pitchFamily="49" charset="0"/>
                <a:ea typeface="Tahoma" pitchFamily="34" charset="0"/>
                <a:cs typeface="Courier New" pitchFamily="49" charset="0"/>
              </a:rPr>
              <a:t>void</a:t>
            </a:r>
            <a:r>
              <a:rPr lang="en-US" sz="2000" smtClean="0">
                <a:solidFill>
                  <a:srgbClr val="000099"/>
                </a:solidFill>
                <a:latin typeface="Courier New" pitchFamily="49" charset="0"/>
                <a:ea typeface="Tahoma" pitchFamily="34" charset="0"/>
                <a:cs typeface="Courier New" pitchFamily="49" charset="0"/>
              </a:rPr>
              <a:t> view(){</a:t>
            </a:r>
          </a:p>
          <a:p>
            <a:pPr lvl="3" eaLnBrk="1" hangingPunct="1">
              <a:spcAft>
                <a:spcPts val="600"/>
              </a:spcAft>
            </a:pPr>
            <a:r>
              <a:rPr lang="en-US" sz="2000" smtClean="0">
                <a:solidFill>
                  <a:srgbClr val="000099"/>
                </a:solidFill>
                <a:latin typeface="Courier New" pitchFamily="49" charset="0"/>
                <a:ea typeface="Tahoma" pitchFamily="34" charset="0"/>
                <a:cs typeface="Courier New" pitchFamily="49" charset="0"/>
              </a:rPr>
              <a:t>cout&lt;&lt;a;</a:t>
            </a:r>
          </a:p>
          <a:p>
            <a:pPr lvl="2" eaLnBrk="1" hangingPunct="1">
              <a:spcAft>
                <a:spcPts val="600"/>
              </a:spcAft>
            </a:pPr>
            <a:r>
              <a:rPr lang="en-US" sz="2000" smtClean="0">
                <a:solidFill>
                  <a:srgbClr val="000099"/>
                </a:solidFill>
                <a:latin typeface="Courier New" pitchFamily="49" charset="0"/>
                <a:ea typeface="Tahoma" pitchFamily="34" charset="0"/>
                <a:cs typeface="Courier New" pitchFamily="49" charset="0"/>
              </a:rPr>
              <a:t>}</a:t>
            </a:r>
            <a:endParaRPr lang="en-US" sz="2000">
              <a:solidFill>
                <a:srgbClr val="000099"/>
              </a:solidFill>
              <a:latin typeface="Courier New" pitchFamily="49" charset="0"/>
              <a:ea typeface="Tahoma" pitchFamily="34" charset="0"/>
              <a:cs typeface="Courier New" pitchFamily="49" charset="0"/>
            </a:endParaRPr>
          </a:p>
          <a:p>
            <a:pPr eaLnBrk="1" hangingPunct="1">
              <a:spcAft>
                <a:spcPts val="600"/>
              </a:spcAft>
            </a:pPr>
            <a:r>
              <a:rPr lang="en-US" sz="2000">
                <a:solidFill>
                  <a:srgbClr val="000099"/>
                </a:solidFill>
                <a:latin typeface="Courier New" pitchFamily="49" charset="0"/>
                <a:ea typeface="Tahoma" pitchFamily="34" charset="0"/>
                <a:cs typeface="Courier New" pitchFamily="49" charset="0"/>
              </a:rPr>
              <a:t>		…</a:t>
            </a:r>
          </a:p>
          <a:p>
            <a:pPr eaLnBrk="1" hangingPunct="1">
              <a:spcAft>
                <a:spcPts val="600"/>
              </a:spcAft>
            </a:pPr>
            <a:r>
              <a:rPr lang="en-US" sz="2000">
                <a:solidFill>
                  <a:srgbClr val="000099"/>
                </a:solidFill>
                <a:latin typeface="Courier New" pitchFamily="49" charset="0"/>
                <a:ea typeface="Tahoma" pitchFamily="34" charset="0"/>
                <a:cs typeface="Courier New" pitchFamily="49" charset="0"/>
              </a:rPr>
              <a:t>};</a:t>
            </a:r>
          </a:p>
        </p:txBody>
      </p:sp>
      <p:sp>
        <p:nvSpPr>
          <p:cNvPr id="22" name="Text Box 4"/>
          <p:cNvSpPr txBox="1">
            <a:spLocks noChangeArrowheads="1"/>
          </p:cNvSpPr>
          <p:nvPr/>
        </p:nvSpPr>
        <p:spPr bwMode="auto">
          <a:xfrm>
            <a:off x="4929392" y="1676400"/>
            <a:ext cx="3681208" cy="4632037"/>
          </a:xfrm>
          <a:prstGeom prst="rect">
            <a:avLst/>
          </a:prstGeom>
          <a:solidFill>
            <a:schemeClr val="bg1"/>
          </a:solidFill>
          <a:ln w="9525">
            <a:solidFill>
              <a:srgbClr val="006600"/>
            </a:solidFill>
            <a:miter lim="800000"/>
            <a:headEnd/>
            <a:tailEnd/>
          </a:ln>
          <a:extLst/>
        </p:spPr>
        <p:txBody>
          <a:bodyPr wrap="square">
            <a:spAutoFit/>
          </a:bodyPr>
          <a:lstStyle>
            <a:lvl1pPr marL="342900" indent="-342900" eaLnBrk="0" hangingPunct="0">
              <a:defRPr b="1">
                <a:solidFill>
                  <a:schemeClr val="tx1"/>
                </a:solidFill>
                <a:latin typeface="Arial" charset="0"/>
                <a:cs typeface="Arial" charset="0"/>
              </a:defRPr>
            </a:lvl1pPr>
            <a:lvl2pPr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Aft>
                <a:spcPts val="600"/>
              </a:spcAft>
            </a:pPr>
            <a:r>
              <a:rPr lang="en-US" sz="2000">
                <a:solidFill>
                  <a:srgbClr val="FF0000"/>
                </a:solidFill>
                <a:latin typeface="Courier New" pitchFamily="49" charset="0"/>
                <a:ea typeface="Tahoma" pitchFamily="34" charset="0"/>
                <a:cs typeface="Courier New" pitchFamily="49" charset="0"/>
              </a:rPr>
              <a:t>class</a:t>
            </a:r>
            <a:r>
              <a:rPr lang="en-US" sz="2000">
                <a:solidFill>
                  <a:srgbClr val="000099"/>
                </a:solidFill>
                <a:latin typeface="Courier New" pitchFamily="49" charset="0"/>
                <a:ea typeface="Tahoma" pitchFamily="34" charset="0"/>
                <a:cs typeface="Courier New" pitchFamily="49" charset="0"/>
              </a:rPr>
              <a:t> </a:t>
            </a:r>
            <a:r>
              <a:rPr lang="en-US" sz="2000" smtClean="0">
                <a:solidFill>
                  <a:srgbClr val="000099"/>
                </a:solidFill>
                <a:latin typeface="Courier New" pitchFamily="49" charset="0"/>
                <a:ea typeface="Tahoma" pitchFamily="34" charset="0"/>
                <a:cs typeface="Courier New" pitchFamily="49" charset="0"/>
              </a:rPr>
              <a:t>B:</a:t>
            </a:r>
            <a:r>
              <a:rPr lang="en-US" sz="2000" smtClean="0">
                <a:solidFill>
                  <a:srgbClr val="FF0000"/>
                </a:solidFill>
                <a:latin typeface="Courier New" pitchFamily="49" charset="0"/>
                <a:ea typeface="Tahoma" pitchFamily="34" charset="0"/>
                <a:cs typeface="Courier New" pitchFamily="49" charset="0"/>
              </a:rPr>
              <a:t>public</a:t>
            </a:r>
            <a:r>
              <a:rPr lang="en-US" sz="2000" smtClean="0">
                <a:solidFill>
                  <a:srgbClr val="000099"/>
                </a:solidFill>
                <a:latin typeface="Courier New" pitchFamily="49" charset="0"/>
                <a:ea typeface="Tahoma" pitchFamily="34" charset="0"/>
                <a:cs typeface="Courier New" pitchFamily="49" charset="0"/>
              </a:rPr>
              <a:t> A{</a:t>
            </a:r>
            <a:endParaRPr lang="en-US" sz="2000">
              <a:solidFill>
                <a:srgbClr val="000099"/>
              </a:solidFill>
              <a:latin typeface="Courier New" pitchFamily="49" charset="0"/>
              <a:ea typeface="Tahoma" pitchFamily="34" charset="0"/>
              <a:cs typeface="Courier New" pitchFamily="49" charset="0"/>
            </a:endParaRPr>
          </a:p>
          <a:p>
            <a:pPr eaLnBrk="1" hangingPunct="1">
              <a:spcAft>
                <a:spcPts val="600"/>
              </a:spcAft>
            </a:pPr>
            <a:r>
              <a:rPr lang="en-US" sz="2000">
                <a:solidFill>
                  <a:srgbClr val="000099"/>
                </a:solidFill>
                <a:latin typeface="Courier New" pitchFamily="49" charset="0"/>
                <a:ea typeface="Tahoma" pitchFamily="34" charset="0"/>
                <a:cs typeface="Courier New" pitchFamily="49" charset="0"/>
              </a:rPr>
              <a:t>	</a:t>
            </a:r>
            <a:r>
              <a:rPr lang="en-US" sz="2000">
                <a:solidFill>
                  <a:srgbClr val="FF0000"/>
                </a:solidFill>
                <a:latin typeface="Courier New" pitchFamily="49" charset="0"/>
                <a:ea typeface="Tahoma" pitchFamily="34" charset="0"/>
                <a:cs typeface="Courier New" pitchFamily="49" charset="0"/>
              </a:rPr>
              <a:t>protected: </a:t>
            </a:r>
          </a:p>
          <a:p>
            <a:pPr eaLnBrk="1" hangingPunct="1">
              <a:spcAft>
                <a:spcPts val="600"/>
              </a:spcAft>
            </a:pPr>
            <a:r>
              <a:rPr lang="en-US" sz="2000">
                <a:solidFill>
                  <a:srgbClr val="000099"/>
                </a:solidFill>
                <a:latin typeface="Courier New" pitchFamily="49" charset="0"/>
                <a:ea typeface="Tahoma" pitchFamily="34" charset="0"/>
                <a:cs typeface="Courier New" pitchFamily="49" charset="0"/>
              </a:rPr>
              <a:t>		</a:t>
            </a:r>
            <a:r>
              <a:rPr lang="en-US" sz="2000" smtClean="0">
                <a:solidFill>
                  <a:srgbClr val="FF0000"/>
                </a:solidFill>
                <a:latin typeface="Courier New" pitchFamily="49" charset="0"/>
                <a:ea typeface="Tahoma" pitchFamily="34" charset="0"/>
                <a:cs typeface="Courier New" pitchFamily="49" charset="0"/>
              </a:rPr>
              <a:t>char</a:t>
            </a:r>
            <a:r>
              <a:rPr lang="en-US" sz="2000" smtClean="0">
                <a:solidFill>
                  <a:srgbClr val="000099"/>
                </a:solidFill>
                <a:latin typeface="Courier New" pitchFamily="49" charset="0"/>
                <a:ea typeface="Tahoma" pitchFamily="34" charset="0"/>
                <a:cs typeface="Courier New" pitchFamily="49" charset="0"/>
              </a:rPr>
              <a:t> b;</a:t>
            </a:r>
            <a:endParaRPr lang="en-US" sz="2000">
              <a:solidFill>
                <a:srgbClr val="000099"/>
              </a:solidFill>
              <a:latin typeface="Courier New" pitchFamily="49" charset="0"/>
              <a:ea typeface="Tahoma" pitchFamily="34" charset="0"/>
              <a:cs typeface="Courier New" pitchFamily="49" charset="0"/>
            </a:endParaRPr>
          </a:p>
          <a:p>
            <a:pPr eaLnBrk="1" hangingPunct="1">
              <a:spcAft>
                <a:spcPts val="600"/>
              </a:spcAft>
            </a:pPr>
            <a:r>
              <a:rPr lang="en-US" sz="2000">
                <a:solidFill>
                  <a:srgbClr val="000099"/>
                </a:solidFill>
                <a:latin typeface="Courier New" pitchFamily="49" charset="0"/>
                <a:ea typeface="Tahoma" pitchFamily="34" charset="0"/>
                <a:cs typeface="Courier New" pitchFamily="49" charset="0"/>
              </a:rPr>
              <a:t>	</a:t>
            </a:r>
            <a:r>
              <a:rPr lang="en-US" sz="2000">
                <a:solidFill>
                  <a:srgbClr val="FF0000"/>
                </a:solidFill>
                <a:latin typeface="Courier New" pitchFamily="49" charset="0"/>
                <a:ea typeface="Tahoma" pitchFamily="34" charset="0"/>
                <a:cs typeface="Courier New" pitchFamily="49" charset="0"/>
              </a:rPr>
              <a:t>public</a:t>
            </a:r>
            <a:r>
              <a:rPr lang="en-US" sz="2000" smtClean="0">
                <a:solidFill>
                  <a:srgbClr val="000099"/>
                </a:solidFill>
                <a:latin typeface="Courier New" pitchFamily="49" charset="0"/>
                <a:ea typeface="Tahoma" pitchFamily="34" charset="0"/>
                <a:cs typeface="Courier New" pitchFamily="49" charset="0"/>
              </a:rPr>
              <a:t>:</a:t>
            </a:r>
          </a:p>
          <a:p>
            <a:pPr lvl="2" eaLnBrk="1" hangingPunct="1">
              <a:spcAft>
                <a:spcPts val="600"/>
              </a:spcAft>
            </a:pPr>
            <a:r>
              <a:rPr lang="en-US" sz="2000" smtClean="0">
                <a:solidFill>
                  <a:srgbClr val="000099"/>
                </a:solidFill>
                <a:latin typeface="Courier New" pitchFamily="49" charset="0"/>
                <a:ea typeface="Tahoma" pitchFamily="34" charset="0"/>
                <a:cs typeface="Courier New" pitchFamily="49" charset="0"/>
              </a:rPr>
              <a:t>B(){</a:t>
            </a:r>
          </a:p>
          <a:p>
            <a:pPr lvl="3" eaLnBrk="1" hangingPunct="1">
              <a:spcAft>
                <a:spcPts val="600"/>
              </a:spcAft>
            </a:pPr>
            <a:r>
              <a:rPr lang="en-US" sz="2000" smtClean="0">
                <a:solidFill>
                  <a:srgbClr val="000099"/>
                </a:solidFill>
                <a:latin typeface="Courier New" pitchFamily="49" charset="0"/>
                <a:ea typeface="Tahoma" pitchFamily="34" charset="0"/>
                <a:cs typeface="Courier New" pitchFamily="49" charset="0"/>
              </a:rPr>
              <a:t>b = 'k';</a:t>
            </a:r>
          </a:p>
          <a:p>
            <a:pPr lvl="2" eaLnBrk="1" hangingPunct="1">
              <a:spcAft>
                <a:spcPts val="600"/>
              </a:spcAft>
            </a:pPr>
            <a:r>
              <a:rPr lang="en-US" sz="2000" smtClean="0">
                <a:solidFill>
                  <a:srgbClr val="000099"/>
                </a:solidFill>
                <a:latin typeface="Courier New" pitchFamily="49" charset="0"/>
                <a:ea typeface="Tahoma" pitchFamily="34" charset="0"/>
                <a:cs typeface="Courier New" pitchFamily="49" charset="0"/>
              </a:rPr>
              <a:t>}	</a:t>
            </a:r>
            <a:endParaRPr lang="en-US" sz="2000">
              <a:solidFill>
                <a:srgbClr val="000099"/>
              </a:solidFill>
              <a:latin typeface="Courier New" pitchFamily="49" charset="0"/>
              <a:ea typeface="Tahoma" pitchFamily="34" charset="0"/>
              <a:cs typeface="Courier New" pitchFamily="49" charset="0"/>
            </a:endParaRPr>
          </a:p>
          <a:p>
            <a:pPr eaLnBrk="1" hangingPunct="1">
              <a:spcAft>
                <a:spcPts val="600"/>
              </a:spcAft>
            </a:pPr>
            <a:r>
              <a:rPr lang="en-US" sz="2000">
                <a:solidFill>
                  <a:srgbClr val="000099"/>
                </a:solidFill>
                <a:latin typeface="Courier New" pitchFamily="49" charset="0"/>
                <a:ea typeface="Tahoma" pitchFamily="34" charset="0"/>
                <a:cs typeface="Courier New" pitchFamily="49" charset="0"/>
              </a:rPr>
              <a:t>		</a:t>
            </a:r>
            <a:r>
              <a:rPr lang="en-US" sz="2000">
                <a:solidFill>
                  <a:srgbClr val="FF0000"/>
                </a:solidFill>
                <a:latin typeface="Courier New" pitchFamily="49" charset="0"/>
                <a:ea typeface="Tahoma" pitchFamily="34" charset="0"/>
                <a:cs typeface="Courier New" pitchFamily="49" charset="0"/>
              </a:rPr>
              <a:t>void</a:t>
            </a:r>
            <a:r>
              <a:rPr lang="en-US" sz="2000">
                <a:solidFill>
                  <a:srgbClr val="000099"/>
                </a:solidFill>
                <a:latin typeface="Courier New" pitchFamily="49" charset="0"/>
                <a:ea typeface="Tahoma" pitchFamily="34" charset="0"/>
                <a:cs typeface="Courier New" pitchFamily="49" charset="0"/>
              </a:rPr>
              <a:t> </a:t>
            </a:r>
            <a:r>
              <a:rPr lang="en-US" sz="2000" smtClean="0">
                <a:solidFill>
                  <a:srgbClr val="000099"/>
                </a:solidFill>
                <a:latin typeface="Courier New" pitchFamily="49" charset="0"/>
                <a:ea typeface="Tahoma" pitchFamily="34" charset="0"/>
                <a:cs typeface="Courier New" pitchFamily="49" charset="0"/>
              </a:rPr>
              <a:t>view(){</a:t>
            </a:r>
          </a:p>
          <a:p>
            <a:pPr lvl="3" eaLnBrk="1" hangingPunct="1">
              <a:spcAft>
                <a:spcPts val="600"/>
              </a:spcAft>
            </a:pPr>
            <a:r>
              <a:rPr lang="en-US" sz="2000" smtClean="0">
                <a:solidFill>
                  <a:srgbClr val="000099"/>
                </a:solidFill>
                <a:latin typeface="Courier New" pitchFamily="49" charset="0"/>
                <a:ea typeface="Tahoma" pitchFamily="34" charset="0"/>
                <a:cs typeface="Courier New" pitchFamily="49" charset="0"/>
              </a:rPr>
              <a:t>cout&lt;&lt;b;</a:t>
            </a:r>
          </a:p>
          <a:p>
            <a:pPr lvl="2" eaLnBrk="1" hangingPunct="1">
              <a:spcAft>
                <a:spcPts val="600"/>
              </a:spcAft>
            </a:pPr>
            <a:r>
              <a:rPr lang="en-US" sz="2000" smtClean="0">
                <a:solidFill>
                  <a:srgbClr val="000099"/>
                </a:solidFill>
                <a:latin typeface="Courier New" pitchFamily="49" charset="0"/>
                <a:ea typeface="Tahoma" pitchFamily="34" charset="0"/>
                <a:cs typeface="Courier New" pitchFamily="49" charset="0"/>
              </a:rPr>
              <a:t>}</a:t>
            </a:r>
            <a:endParaRPr lang="en-US" sz="2000">
              <a:solidFill>
                <a:srgbClr val="000099"/>
              </a:solidFill>
              <a:latin typeface="Courier New" pitchFamily="49" charset="0"/>
              <a:ea typeface="Tahoma" pitchFamily="34" charset="0"/>
              <a:cs typeface="Courier New" pitchFamily="49" charset="0"/>
            </a:endParaRPr>
          </a:p>
          <a:p>
            <a:pPr eaLnBrk="1" hangingPunct="1">
              <a:spcAft>
                <a:spcPts val="600"/>
              </a:spcAft>
            </a:pPr>
            <a:r>
              <a:rPr lang="en-US" sz="2000">
                <a:solidFill>
                  <a:srgbClr val="000099"/>
                </a:solidFill>
                <a:latin typeface="Courier New" pitchFamily="49" charset="0"/>
                <a:ea typeface="Tahoma" pitchFamily="34" charset="0"/>
                <a:cs typeface="Courier New" pitchFamily="49" charset="0"/>
              </a:rPr>
              <a:t>		…</a:t>
            </a:r>
          </a:p>
          <a:p>
            <a:pPr eaLnBrk="1" hangingPunct="1">
              <a:spcAft>
                <a:spcPts val="600"/>
              </a:spcAft>
            </a:pPr>
            <a:r>
              <a:rPr lang="en-US" sz="2000">
                <a:solidFill>
                  <a:srgbClr val="000099"/>
                </a:solidFill>
                <a:latin typeface="Courier New" pitchFamily="49" charset="0"/>
                <a:ea typeface="Tahoma" pitchFamily="34" charset="0"/>
                <a:cs typeface="Courier New" pitchFamily="49" charset="0"/>
              </a:rPr>
              <a:t>};</a:t>
            </a:r>
          </a:p>
        </p:txBody>
      </p:sp>
    </p:spTree>
    <p:extLst>
      <p:ext uri="{BB962C8B-B14F-4D97-AF65-F5344CB8AC3E}">
        <p14:creationId xmlns:p14="http://schemas.microsoft.com/office/powerpoint/2010/main" val="3717742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oup 5"/>
          <p:cNvGrpSpPr/>
          <p:nvPr/>
        </p:nvGrpSpPr>
        <p:grpSpPr>
          <a:xfrm>
            <a:off x="128588" y="685800"/>
            <a:ext cx="8892000" cy="5832000"/>
            <a:chOff x="128587" y="613200"/>
            <a:chExt cx="8928000" cy="5940000"/>
          </a:xfrm>
        </p:grpSpPr>
        <p:sp>
          <p:nvSpPr>
            <p:cNvPr id="8" name="Rounded Rectangle 7"/>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2"/>
          <p:cNvSpPr txBox="1">
            <a:spLocks noChangeArrowheads="1"/>
          </p:cNvSpPr>
          <p:nvPr/>
        </p:nvSpPr>
        <p:spPr>
          <a:xfrm>
            <a:off x="380999" y="6350"/>
            <a:ext cx="8639587"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smtClean="0">
                <a:solidFill>
                  <a:srgbClr val="FF0000"/>
                </a:solidFill>
                <a:effectLst>
                  <a:outerShdw blurRad="38100" dist="38100" dir="2700000" algn="tl">
                    <a:srgbClr val="000000">
                      <a:alpha val="43137"/>
                    </a:srgbClr>
                  </a:outerShdw>
                </a:effectLst>
                <a:latin typeface="Arial" charset="0"/>
              </a:rPr>
              <a:t>Con trỏ đối tượng và các phương thức tĩnh (tt)</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4101"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
        <p:nvSpPr>
          <p:cNvPr id="22" name="Text Box 4"/>
          <p:cNvSpPr txBox="1">
            <a:spLocks noChangeArrowheads="1"/>
          </p:cNvSpPr>
          <p:nvPr/>
        </p:nvSpPr>
        <p:spPr bwMode="auto">
          <a:xfrm>
            <a:off x="1523999" y="916449"/>
            <a:ext cx="5867401" cy="5370701"/>
          </a:xfrm>
          <a:prstGeom prst="rect">
            <a:avLst/>
          </a:prstGeom>
          <a:solidFill>
            <a:schemeClr val="bg1"/>
          </a:solidFill>
          <a:ln w="9525">
            <a:solidFill>
              <a:srgbClr val="006600"/>
            </a:solidFill>
            <a:miter lim="800000"/>
            <a:headEnd/>
            <a:tailEnd/>
          </a:ln>
          <a:extLst/>
        </p:spPr>
        <p:txBody>
          <a:bodyPr wrap="square">
            <a:spAutoFit/>
          </a:bodyPr>
          <a:lstStyle>
            <a:lvl1pPr marL="342900" indent="-342900" eaLnBrk="0" hangingPunct="0">
              <a:defRPr b="1">
                <a:solidFill>
                  <a:schemeClr val="tx1"/>
                </a:solidFill>
                <a:latin typeface="Arial" charset="0"/>
                <a:cs typeface="Arial" charset="0"/>
              </a:defRPr>
            </a:lvl1pPr>
            <a:lvl2pPr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lvl="1" eaLnBrk="1" hangingPunct="1">
              <a:spcAft>
                <a:spcPts val="600"/>
              </a:spcAft>
            </a:pPr>
            <a:r>
              <a:rPr lang="en-US" sz="2400">
                <a:solidFill>
                  <a:srgbClr val="FF0000"/>
                </a:solidFill>
                <a:latin typeface="Courier New" pitchFamily="49" charset="0"/>
                <a:ea typeface="Tahoma" pitchFamily="34" charset="0"/>
                <a:cs typeface="Courier New" pitchFamily="49" charset="0"/>
              </a:rPr>
              <a:t>class</a:t>
            </a:r>
            <a:r>
              <a:rPr lang="en-US" sz="2400">
                <a:solidFill>
                  <a:srgbClr val="000099"/>
                </a:solidFill>
                <a:latin typeface="Courier New" pitchFamily="49" charset="0"/>
                <a:ea typeface="Tahoma" pitchFamily="34" charset="0"/>
                <a:cs typeface="Courier New" pitchFamily="49" charset="0"/>
              </a:rPr>
              <a:t> </a:t>
            </a:r>
            <a:r>
              <a:rPr lang="en-US" sz="2400" smtClean="0">
                <a:solidFill>
                  <a:srgbClr val="000099"/>
                </a:solidFill>
                <a:latin typeface="Courier New" pitchFamily="49" charset="0"/>
                <a:ea typeface="Tahoma" pitchFamily="34" charset="0"/>
                <a:cs typeface="Courier New" pitchFamily="49" charset="0"/>
              </a:rPr>
              <a:t>C:</a:t>
            </a:r>
            <a:r>
              <a:rPr lang="en-US" sz="2400" smtClean="0">
                <a:solidFill>
                  <a:srgbClr val="FF0000"/>
                </a:solidFill>
                <a:latin typeface="Courier New" pitchFamily="49" charset="0"/>
                <a:ea typeface="Tahoma" pitchFamily="34" charset="0"/>
                <a:cs typeface="Courier New" pitchFamily="49" charset="0"/>
              </a:rPr>
              <a:t>public</a:t>
            </a:r>
            <a:r>
              <a:rPr lang="en-US" sz="2400" smtClean="0">
                <a:solidFill>
                  <a:srgbClr val="000099"/>
                </a:solidFill>
                <a:latin typeface="Courier New" pitchFamily="49" charset="0"/>
                <a:ea typeface="Tahoma" pitchFamily="34" charset="0"/>
                <a:cs typeface="Courier New" pitchFamily="49" charset="0"/>
              </a:rPr>
              <a:t> B{</a:t>
            </a:r>
            <a:endParaRPr lang="en-US" sz="2400">
              <a:solidFill>
                <a:srgbClr val="000099"/>
              </a:solidFill>
              <a:latin typeface="Courier New" pitchFamily="49" charset="0"/>
              <a:ea typeface="Tahoma" pitchFamily="34" charset="0"/>
              <a:cs typeface="Courier New" pitchFamily="49" charset="0"/>
            </a:endParaRPr>
          </a:p>
          <a:p>
            <a:pPr lvl="1" eaLnBrk="1" hangingPunct="1">
              <a:spcAft>
                <a:spcPts val="600"/>
              </a:spcAft>
            </a:pPr>
            <a:r>
              <a:rPr lang="en-US" sz="2400">
                <a:solidFill>
                  <a:srgbClr val="000099"/>
                </a:solidFill>
                <a:latin typeface="Courier New" pitchFamily="49" charset="0"/>
                <a:ea typeface="Tahoma" pitchFamily="34" charset="0"/>
                <a:cs typeface="Courier New" pitchFamily="49" charset="0"/>
              </a:rPr>
              <a:t>	</a:t>
            </a:r>
            <a:r>
              <a:rPr lang="en-US" sz="2400">
                <a:solidFill>
                  <a:srgbClr val="FF0000"/>
                </a:solidFill>
                <a:latin typeface="Courier New" pitchFamily="49" charset="0"/>
                <a:ea typeface="Tahoma" pitchFamily="34" charset="0"/>
                <a:cs typeface="Courier New" pitchFamily="49" charset="0"/>
              </a:rPr>
              <a:t>protected: </a:t>
            </a:r>
          </a:p>
          <a:p>
            <a:pPr lvl="1" eaLnBrk="1" hangingPunct="1">
              <a:spcAft>
                <a:spcPts val="600"/>
              </a:spcAft>
            </a:pPr>
            <a:r>
              <a:rPr lang="en-US" sz="2400">
                <a:solidFill>
                  <a:srgbClr val="000099"/>
                </a:solidFill>
                <a:latin typeface="Courier New" pitchFamily="49" charset="0"/>
                <a:ea typeface="Tahoma" pitchFamily="34" charset="0"/>
                <a:cs typeface="Courier New" pitchFamily="49" charset="0"/>
              </a:rPr>
              <a:t>		</a:t>
            </a:r>
            <a:r>
              <a:rPr lang="en-US" sz="2400" smtClean="0">
                <a:solidFill>
                  <a:srgbClr val="FF0000"/>
                </a:solidFill>
                <a:latin typeface="Courier New" pitchFamily="49" charset="0"/>
                <a:ea typeface="Tahoma" pitchFamily="34" charset="0"/>
                <a:cs typeface="Courier New" pitchFamily="49" charset="0"/>
              </a:rPr>
              <a:t>float</a:t>
            </a:r>
            <a:r>
              <a:rPr lang="en-US" sz="2400" smtClean="0">
                <a:solidFill>
                  <a:srgbClr val="000099"/>
                </a:solidFill>
                <a:latin typeface="Courier New" pitchFamily="49" charset="0"/>
                <a:ea typeface="Tahoma" pitchFamily="34" charset="0"/>
                <a:cs typeface="Courier New" pitchFamily="49" charset="0"/>
              </a:rPr>
              <a:t> c;</a:t>
            </a:r>
            <a:endParaRPr lang="en-US" sz="2400">
              <a:solidFill>
                <a:srgbClr val="000099"/>
              </a:solidFill>
              <a:latin typeface="Courier New" pitchFamily="49" charset="0"/>
              <a:ea typeface="Tahoma" pitchFamily="34" charset="0"/>
              <a:cs typeface="Courier New" pitchFamily="49" charset="0"/>
            </a:endParaRPr>
          </a:p>
          <a:p>
            <a:pPr lvl="1" eaLnBrk="1" hangingPunct="1">
              <a:spcAft>
                <a:spcPts val="600"/>
              </a:spcAft>
            </a:pPr>
            <a:r>
              <a:rPr lang="en-US" sz="2400">
                <a:solidFill>
                  <a:srgbClr val="000099"/>
                </a:solidFill>
                <a:latin typeface="Courier New" pitchFamily="49" charset="0"/>
                <a:ea typeface="Tahoma" pitchFamily="34" charset="0"/>
                <a:cs typeface="Courier New" pitchFamily="49" charset="0"/>
              </a:rPr>
              <a:t>	</a:t>
            </a:r>
            <a:r>
              <a:rPr lang="en-US" sz="2400">
                <a:solidFill>
                  <a:srgbClr val="FF0000"/>
                </a:solidFill>
                <a:latin typeface="Courier New" pitchFamily="49" charset="0"/>
                <a:ea typeface="Tahoma" pitchFamily="34" charset="0"/>
                <a:cs typeface="Courier New" pitchFamily="49" charset="0"/>
              </a:rPr>
              <a:t>public</a:t>
            </a:r>
            <a:r>
              <a:rPr lang="en-US" sz="2400">
                <a:solidFill>
                  <a:srgbClr val="000099"/>
                </a:solidFill>
                <a:latin typeface="Courier New" pitchFamily="49" charset="0"/>
                <a:ea typeface="Tahoma" pitchFamily="34" charset="0"/>
                <a:cs typeface="Courier New" pitchFamily="49" charset="0"/>
              </a:rPr>
              <a:t>:</a:t>
            </a:r>
          </a:p>
          <a:p>
            <a:pPr lvl="1" eaLnBrk="1" hangingPunct="1">
              <a:spcAft>
                <a:spcPts val="600"/>
              </a:spcAft>
            </a:pPr>
            <a:r>
              <a:rPr lang="en-US" sz="2400">
                <a:solidFill>
                  <a:srgbClr val="000099"/>
                </a:solidFill>
                <a:latin typeface="Courier New" pitchFamily="49" charset="0"/>
                <a:ea typeface="Tahoma" pitchFamily="34" charset="0"/>
                <a:cs typeface="Courier New" pitchFamily="49" charset="0"/>
              </a:rPr>
              <a:t>		</a:t>
            </a:r>
            <a:r>
              <a:rPr lang="en-US" sz="2400" smtClean="0">
                <a:solidFill>
                  <a:srgbClr val="000099"/>
                </a:solidFill>
                <a:latin typeface="Courier New" pitchFamily="49" charset="0"/>
                <a:ea typeface="Tahoma" pitchFamily="34" charset="0"/>
                <a:cs typeface="Courier New" pitchFamily="49" charset="0"/>
              </a:rPr>
              <a:t>C(){</a:t>
            </a:r>
          </a:p>
          <a:p>
            <a:pPr lvl="5"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c = 10.5;</a:t>
            </a:r>
          </a:p>
          <a:p>
            <a:pPr lvl="1" eaLnBrk="1" hangingPunct="1">
              <a:spcAft>
                <a:spcPts val="600"/>
              </a:spcAft>
            </a:pPr>
            <a:r>
              <a:rPr lang="en-US" sz="2400">
                <a:solidFill>
                  <a:srgbClr val="000099"/>
                </a:solidFill>
                <a:latin typeface="Courier New" pitchFamily="49" charset="0"/>
                <a:ea typeface="Tahoma" pitchFamily="34" charset="0"/>
                <a:cs typeface="Courier New" pitchFamily="49" charset="0"/>
              </a:rPr>
              <a:t>	</a:t>
            </a:r>
            <a:r>
              <a:rPr lang="en-US" sz="2400" smtClean="0">
                <a:solidFill>
                  <a:srgbClr val="000099"/>
                </a:solidFill>
                <a:latin typeface="Courier New" pitchFamily="49" charset="0"/>
                <a:ea typeface="Tahoma" pitchFamily="34" charset="0"/>
                <a:cs typeface="Courier New" pitchFamily="49" charset="0"/>
              </a:rPr>
              <a:t>	}</a:t>
            </a:r>
          </a:p>
          <a:p>
            <a:pPr lvl="4" eaLnBrk="1" hangingPunct="1">
              <a:spcAft>
                <a:spcPts val="600"/>
              </a:spcAft>
            </a:pPr>
            <a:r>
              <a:rPr lang="en-US" sz="2400" smtClean="0">
                <a:solidFill>
                  <a:srgbClr val="FF0000"/>
                </a:solidFill>
                <a:latin typeface="Courier New" pitchFamily="49" charset="0"/>
                <a:ea typeface="Tahoma" pitchFamily="34" charset="0"/>
                <a:cs typeface="Courier New" pitchFamily="49" charset="0"/>
              </a:rPr>
              <a:t>void</a:t>
            </a:r>
            <a:r>
              <a:rPr lang="en-US" sz="2400" smtClean="0">
                <a:solidFill>
                  <a:srgbClr val="000099"/>
                </a:solidFill>
                <a:latin typeface="Courier New" pitchFamily="49" charset="0"/>
                <a:ea typeface="Tahoma" pitchFamily="34" charset="0"/>
                <a:cs typeface="Courier New" pitchFamily="49" charset="0"/>
              </a:rPr>
              <a:t> view(){</a:t>
            </a:r>
          </a:p>
          <a:p>
            <a:pPr lvl="5"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cout&lt;&lt;c;</a:t>
            </a:r>
          </a:p>
          <a:p>
            <a:pPr lvl="4"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a:t>
            </a:r>
            <a:endParaRPr lang="en-US" sz="2400">
              <a:solidFill>
                <a:srgbClr val="000099"/>
              </a:solidFill>
              <a:latin typeface="Courier New" pitchFamily="49" charset="0"/>
              <a:ea typeface="Tahoma" pitchFamily="34" charset="0"/>
              <a:cs typeface="Courier New" pitchFamily="49" charset="0"/>
            </a:endParaRPr>
          </a:p>
          <a:p>
            <a:pPr lvl="1" eaLnBrk="1" hangingPunct="1">
              <a:spcAft>
                <a:spcPts val="600"/>
              </a:spcAft>
            </a:pPr>
            <a:r>
              <a:rPr lang="en-US" sz="2400">
                <a:solidFill>
                  <a:srgbClr val="000099"/>
                </a:solidFill>
                <a:latin typeface="Courier New" pitchFamily="49" charset="0"/>
                <a:ea typeface="Tahoma" pitchFamily="34" charset="0"/>
                <a:cs typeface="Courier New" pitchFamily="49" charset="0"/>
              </a:rPr>
              <a:t>	</a:t>
            </a:r>
            <a:r>
              <a:rPr lang="en-US" sz="2400" smtClean="0">
                <a:solidFill>
                  <a:srgbClr val="000099"/>
                </a:solidFill>
                <a:latin typeface="Courier New" pitchFamily="49" charset="0"/>
                <a:ea typeface="Tahoma" pitchFamily="34" charset="0"/>
                <a:cs typeface="Courier New" pitchFamily="49" charset="0"/>
              </a:rPr>
              <a:t>…</a:t>
            </a:r>
          </a:p>
          <a:p>
            <a:pPr lvl="1"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a:t>
            </a:r>
            <a:endParaRPr lang="en-US" sz="2400">
              <a:solidFill>
                <a:srgbClr val="000099"/>
              </a:solidFill>
              <a:latin typeface="Courier New" pitchFamily="49" charset="0"/>
              <a:ea typeface="Tahoma" pitchFamily="34" charset="0"/>
              <a:cs typeface="Courier New" pitchFamily="49" charset="0"/>
            </a:endParaRPr>
          </a:p>
        </p:txBody>
      </p:sp>
    </p:spTree>
    <p:extLst>
      <p:ext uri="{BB962C8B-B14F-4D97-AF65-F5344CB8AC3E}">
        <p14:creationId xmlns:p14="http://schemas.microsoft.com/office/powerpoint/2010/main" val="1926580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oup 5"/>
          <p:cNvGrpSpPr/>
          <p:nvPr/>
        </p:nvGrpSpPr>
        <p:grpSpPr>
          <a:xfrm>
            <a:off x="128588" y="685800"/>
            <a:ext cx="8892000" cy="5832000"/>
            <a:chOff x="128587" y="613200"/>
            <a:chExt cx="8928000" cy="5940000"/>
          </a:xfrm>
        </p:grpSpPr>
        <p:sp>
          <p:nvSpPr>
            <p:cNvPr id="8" name="Rounded Rectangle 7"/>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99" name="Rectangle 3"/>
          <p:cNvSpPr>
            <a:spLocks noGrp="1" noChangeArrowheads="1"/>
          </p:cNvSpPr>
          <p:nvPr>
            <p:ph idx="1"/>
          </p:nvPr>
        </p:nvSpPr>
        <p:spPr>
          <a:xfrm>
            <a:off x="762000" y="916450"/>
            <a:ext cx="7698789" cy="5408150"/>
          </a:xfrm>
        </p:spPr>
        <p:txBody>
          <a:bodyPr/>
          <a:lstStyle/>
          <a:p>
            <a:pPr algn="just" eaLnBrk="1" hangingPunct="1">
              <a:lnSpc>
                <a:spcPct val="114000"/>
              </a:lnSpc>
              <a:spcBef>
                <a:spcPct val="0"/>
              </a:spcBef>
              <a:spcAft>
                <a:spcPts val="600"/>
              </a:spcAft>
              <a:buClr>
                <a:srgbClr val="000099"/>
              </a:buClr>
              <a:buSzPct val="85000"/>
              <a:buFont typeface="Wingdings" pitchFamily="2" charset="2"/>
              <a:buChar char="v"/>
            </a:pPr>
            <a:r>
              <a:rPr lang="en-US" sz="2100" b="1" smtClean="0">
                <a:solidFill>
                  <a:srgbClr val="000099"/>
                </a:solidFill>
                <a:latin typeface="Arial" charset="0"/>
                <a:cs typeface="Arial" charset="0"/>
              </a:rPr>
              <a:t>Phương thức view() trong các lớp A, B, C là phương thức tĩnh.</a:t>
            </a:r>
          </a:p>
          <a:p>
            <a:pPr algn="just" eaLnBrk="1" hangingPunct="1">
              <a:lnSpc>
                <a:spcPct val="114000"/>
              </a:lnSpc>
              <a:spcBef>
                <a:spcPct val="0"/>
              </a:spcBef>
              <a:spcAft>
                <a:spcPts val="600"/>
              </a:spcAft>
              <a:buClr>
                <a:srgbClr val="000099"/>
              </a:buClr>
              <a:buSzPct val="85000"/>
              <a:buFont typeface="Wingdings" pitchFamily="2" charset="2"/>
              <a:buChar char="v"/>
            </a:pPr>
            <a:r>
              <a:rPr lang="en-US" sz="2100" b="1" smtClean="0">
                <a:solidFill>
                  <a:srgbClr val="000099"/>
                </a:solidFill>
                <a:latin typeface="Arial" charset="0"/>
                <a:cs typeface="Arial" charset="0"/>
              </a:rPr>
              <a:t>Xét đoạn chương trình sau:</a:t>
            </a:r>
          </a:p>
          <a:p>
            <a:pPr marL="800100" lvl="2" indent="0" algn="just" eaLnBrk="1" hangingPunct="1">
              <a:lnSpc>
                <a:spcPct val="114000"/>
              </a:lnSpc>
              <a:spcBef>
                <a:spcPct val="0"/>
              </a:spcBef>
              <a:spcAft>
                <a:spcPts val="600"/>
              </a:spcAft>
              <a:buClr>
                <a:srgbClr val="000099"/>
              </a:buClr>
              <a:buSzPct val="85000"/>
              <a:buNone/>
            </a:pPr>
            <a:r>
              <a:rPr lang="en-US" b="1" smtClean="0">
                <a:solidFill>
                  <a:srgbClr val="003300"/>
                </a:solidFill>
                <a:latin typeface="Courier New" pitchFamily="49" charset="0"/>
                <a:cs typeface="Courier New" pitchFamily="49" charset="0"/>
              </a:rPr>
              <a:t>A a, *pt;</a:t>
            </a:r>
          </a:p>
          <a:p>
            <a:pPr marL="800100" lvl="2" indent="0" algn="just" eaLnBrk="1" hangingPunct="1">
              <a:lnSpc>
                <a:spcPct val="114000"/>
              </a:lnSpc>
              <a:spcBef>
                <a:spcPct val="0"/>
              </a:spcBef>
              <a:spcAft>
                <a:spcPts val="600"/>
              </a:spcAft>
              <a:buClr>
                <a:srgbClr val="000099"/>
              </a:buClr>
              <a:buSzPct val="85000"/>
              <a:buNone/>
            </a:pPr>
            <a:r>
              <a:rPr lang="en-US" b="1" smtClean="0">
                <a:solidFill>
                  <a:srgbClr val="003300"/>
                </a:solidFill>
                <a:latin typeface="Courier New" pitchFamily="49" charset="0"/>
                <a:cs typeface="Courier New" pitchFamily="49" charset="0"/>
              </a:rPr>
              <a:t>B b;</a:t>
            </a:r>
          </a:p>
          <a:p>
            <a:pPr marL="800100" lvl="2" indent="0" algn="just" eaLnBrk="1" hangingPunct="1">
              <a:lnSpc>
                <a:spcPct val="114000"/>
              </a:lnSpc>
              <a:spcBef>
                <a:spcPct val="0"/>
              </a:spcBef>
              <a:spcAft>
                <a:spcPts val="600"/>
              </a:spcAft>
              <a:buClr>
                <a:srgbClr val="000099"/>
              </a:buClr>
              <a:buSzPct val="85000"/>
              <a:buNone/>
            </a:pPr>
            <a:r>
              <a:rPr lang="en-US" b="1" smtClean="0">
                <a:solidFill>
                  <a:srgbClr val="003300"/>
                </a:solidFill>
                <a:latin typeface="Courier New" pitchFamily="49" charset="0"/>
                <a:cs typeface="Courier New" pitchFamily="49" charset="0"/>
              </a:rPr>
              <a:t>C c;</a:t>
            </a:r>
          </a:p>
          <a:p>
            <a:pPr marL="800100" lvl="2" indent="0" algn="just" eaLnBrk="1" hangingPunct="1">
              <a:lnSpc>
                <a:spcPct val="114000"/>
              </a:lnSpc>
              <a:spcBef>
                <a:spcPct val="0"/>
              </a:spcBef>
              <a:spcAft>
                <a:spcPts val="600"/>
              </a:spcAft>
              <a:buClr>
                <a:srgbClr val="000099"/>
              </a:buClr>
              <a:buSzPct val="85000"/>
              <a:buNone/>
            </a:pPr>
            <a:r>
              <a:rPr lang="en-US" b="1" smtClean="0">
                <a:solidFill>
                  <a:srgbClr val="003300"/>
                </a:solidFill>
                <a:latin typeface="Courier New" pitchFamily="49" charset="0"/>
                <a:cs typeface="Courier New" pitchFamily="49" charset="0"/>
              </a:rPr>
              <a:t>pt</a:t>
            </a:r>
            <a:r>
              <a:rPr lang="en-US" b="1" smtClean="0">
                <a:solidFill>
                  <a:srgbClr val="FF0000"/>
                </a:solidFill>
                <a:latin typeface="Courier New" pitchFamily="49" charset="0"/>
                <a:cs typeface="Courier New" pitchFamily="49" charset="0"/>
              </a:rPr>
              <a:t>-&gt;</a:t>
            </a:r>
            <a:r>
              <a:rPr lang="en-US" b="1" smtClean="0">
                <a:solidFill>
                  <a:srgbClr val="003300"/>
                </a:solidFill>
                <a:latin typeface="Courier New" pitchFamily="49" charset="0"/>
                <a:cs typeface="Courier New" pitchFamily="49" charset="0"/>
              </a:rPr>
              <a:t>view();</a:t>
            </a:r>
          </a:p>
          <a:p>
            <a:pPr algn="just" eaLnBrk="1" hangingPunct="1">
              <a:lnSpc>
                <a:spcPct val="114000"/>
              </a:lnSpc>
              <a:spcBef>
                <a:spcPct val="0"/>
              </a:spcBef>
              <a:spcAft>
                <a:spcPts val="600"/>
              </a:spcAft>
              <a:buClr>
                <a:srgbClr val="000099"/>
              </a:buClr>
              <a:buSzPct val="85000"/>
              <a:buFont typeface="Wingdings" pitchFamily="2" charset="2"/>
              <a:buChar char="v"/>
            </a:pPr>
            <a:r>
              <a:rPr lang="en-US" sz="2100" b="1" smtClean="0">
                <a:solidFill>
                  <a:srgbClr val="000099"/>
                </a:solidFill>
                <a:latin typeface="Arial" charset="0"/>
                <a:cs typeface="Arial" charset="0"/>
              </a:rPr>
              <a:t>Vậy khi chương trình thực thi câu lệnh trên, nó sẽ gọi đến phương thức </a:t>
            </a:r>
            <a:r>
              <a:rPr lang="en-US" sz="2100" b="1" smtClean="0">
                <a:solidFill>
                  <a:srgbClr val="003300"/>
                </a:solidFill>
                <a:latin typeface="Arial" charset="0"/>
                <a:cs typeface="Arial" charset="0"/>
              </a:rPr>
              <a:t>view() </a:t>
            </a:r>
            <a:r>
              <a:rPr lang="en-US" sz="2100" b="1" smtClean="0">
                <a:solidFill>
                  <a:srgbClr val="000099"/>
                </a:solidFill>
                <a:latin typeface="Arial" charset="0"/>
                <a:cs typeface="Arial" charset="0"/>
              </a:rPr>
              <a:t>của lớp nào?</a:t>
            </a:r>
          </a:p>
          <a:p>
            <a:pPr algn="just" eaLnBrk="1" hangingPunct="1">
              <a:lnSpc>
                <a:spcPct val="114000"/>
              </a:lnSpc>
              <a:spcBef>
                <a:spcPct val="0"/>
              </a:spcBef>
              <a:spcAft>
                <a:spcPts val="600"/>
              </a:spcAft>
              <a:buClr>
                <a:srgbClr val="000099"/>
              </a:buClr>
              <a:buSzPct val="85000"/>
              <a:buFont typeface="Wingdings" pitchFamily="2" charset="2"/>
              <a:buChar char="v"/>
            </a:pPr>
            <a:r>
              <a:rPr lang="en-US" sz="2100" b="1" smtClean="0">
                <a:solidFill>
                  <a:srgbClr val="FF0000"/>
                </a:solidFill>
                <a:latin typeface="Arial" charset="0"/>
                <a:cs typeface="Arial" charset="0"/>
              </a:rPr>
              <a:t>Câu trả lời là: </a:t>
            </a:r>
            <a:r>
              <a:rPr lang="en-US" sz="2100" b="1" smtClean="0">
                <a:solidFill>
                  <a:srgbClr val="000099"/>
                </a:solidFill>
                <a:latin typeface="Arial" charset="0"/>
                <a:cs typeface="Arial" charset="0"/>
              </a:rPr>
              <a:t>Chỉ có phương thức </a:t>
            </a:r>
            <a:r>
              <a:rPr lang="en-US" sz="2100" b="1" smtClean="0">
                <a:solidFill>
                  <a:srgbClr val="003300"/>
                </a:solidFill>
                <a:latin typeface="Arial" charset="0"/>
                <a:cs typeface="Arial" charset="0"/>
              </a:rPr>
              <a:t>view() </a:t>
            </a:r>
            <a:r>
              <a:rPr lang="en-US" sz="2100" b="1" smtClean="0">
                <a:solidFill>
                  <a:srgbClr val="000099"/>
                </a:solidFill>
                <a:latin typeface="Arial" charset="0"/>
                <a:cs typeface="Arial" charset="0"/>
              </a:rPr>
              <a:t>của lớp A được gọi, cho dù pt có thể trỏ đến đối tượng b của lớp B hay đối tượng c của lớp C.</a:t>
            </a:r>
          </a:p>
        </p:txBody>
      </p:sp>
      <p:sp>
        <p:nvSpPr>
          <p:cNvPr id="7" name="Rectangle 2"/>
          <p:cNvSpPr txBox="1">
            <a:spLocks noChangeArrowheads="1"/>
          </p:cNvSpPr>
          <p:nvPr/>
        </p:nvSpPr>
        <p:spPr>
          <a:xfrm>
            <a:off x="380999" y="6350"/>
            <a:ext cx="8639587"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smtClean="0">
                <a:solidFill>
                  <a:srgbClr val="FF0000"/>
                </a:solidFill>
                <a:effectLst>
                  <a:outerShdw blurRad="38100" dist="38100" dir="2700000" algn="tl">
                    <a:srgbClr val="000000">
                      <a:alpha val="43137"/>
                    </a:srgbClr>
                  </a:outerShdw>
                </a:effectLst>
                <a:latin typeface="Arial" charset="0"/>
              </a:rPr>
              <a:t>Con trỏ đối tượng và các phương thức tĩnh (tt)</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4101"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Tree>
    <p:extLst>
      <p:ext uri="{BB962C8B-B14F-4D97-AF65-F5344CB8AC3E}">
        <p14:creationId xmlns:p14="http://schemas.microsoft.com/office/powerpoint/2010/main" val="3468604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oup 5"/>
          <p:cNvGrpSpPr/>
          <p:nvPr/>
        </p:nvGrpSpPr>
        <p:grpSpPr>
          <a:xfrm>
            <a:off x="128588" y="685800"/>
            <a:ext cx="8892000" cy="5832000"/>
            <a:chOff x="128587" y="613200"/>
            <a:chExt cx="8928000" cy="5940000"/>
          </a:xfrm>
        </p:grpSpPr>
        <p:sp>
          <p:nvSpPr>
            <p:cNvPr id="8" name="Rounded Rectangle 7"/>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99" name="Rectangle 3"/>
          <p:cNvSpPr>
            <a:spLocks noGrp="1" noChangeArrowheads="1"/>
          </p:cNvSpPr>
          <p:nvPr>
            <p:ph idx="1"/>
          </p:nvPr>
        </p:nvSpPr>
        <p:spPr>
          <a:xfrm>
            <a:off x="380999" y="805200"/>
            <a:ext cx="4193589" cy="609600"/>
          </a:xfrm>
        </p:spPr>
        <p:txBody>
          <a:bodyPr/>
          <a:lstStyle/>
          <a:p>
            <a:pPr algn="just" eaLnBrk="1" hangingPunct="1">
              <a:lnSpc>
                <a:spcPct val="114000"/>
              </a:lnSpc>
              <a:spcBef>
                <a:spcPct val="0"/>
              </a:spcBef>
              <a:spcAft>
                <a:spcPts val="600"/>
              </a:spcAft>
              <a:buClr>
                <a:srgbClr val="000099"/>
              </a:buClr>
              <a:buSzPct val="85000"/>
              <a:buFont typeface="Wingdings" pitchFamily="2" charset="2"/>
              <a:buChar char="v"/>
            </a:pPr>
            <a:r>
              <a:rPr lang="en-US" sz="2400" b="1" smtClean="0">
                <a:solidFill>
                  <a:srgbClr val="000099"/>
                </a:solidFill>
                <a:latin typeface="Arial" charset="0"/>
                <a:cs typeface="Arial" charset="0"/>
              </a:rPr>
              <a:t>Nghĩa là</a:t>
            </a:r>
          </a:p>
        </p:txBody>
      </p:sp>
      <p:sp>
        <p:nvSpPr>
          <p:cNvPr id="7" name="Rectangle 2"/>
          <p:cNvSpPr txBox="1">
            <a:spLocks noChangeArrowheads="1"/>
          </p:cNvSpPr>
          <p:nvPr/>
        </p:nvSpPr>
        <p:spPr>
          <a:xfrm>
            <a:off x="380999" y="6350"/>
            <a:ext cx="8639587"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smtClean="0">
                <a:solidFill>
                  <a:srgbClr val="FF0000"/>
                </a:solidFill>
                <a:effectLst>
                  <a:outerShdw blurRad="38100" dist="38100" dir="2700000" algn="tl">
                    <a:srgbClr val="000000">
                      <a:alpha val="43137"/>
                    </a:srgbClr>
                  </a:outerShdw>
                </a:effectLst>
                <a:latin typeface="Arial" charset="0"/>
              </a:rPr>
              <a:t>Con trỏ đối tượng và các phương thức tĩnh (tt)</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4101"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
        <p:nvSpPr>
          <p:cNvPr id="22" name="Text Box 4"/>
          <p:cNvSpPr txBox="1">
            <a:spLocks noChangeArrowheads="1"/>
          </p:cNvSpPr>
          <p:nvPr/>
        </p:nvSpPr>
        <p:spPr bwMode="auto">
          <a:xfrm>
            <a:off x="380997" y="1530727"/>
            <a:ext cx="8305801" cy="4031873"/>
          </a:xfrm>
          <a:prstGeom prst="rect">
            <a:avLst/>
          </a:prstGeom>
          <a:solidFill>
            <a:schemeClr val="bg1"/>
          </a:solidFill>
          <a:ln w="9525">
            <a:solidFill>
              <a:srgbClr val="006600"/>
            </a:solidFill>
            <a:miter lim="800000"/>
            <a:headEnd/>
            <a:tailEnd/>
          </a:ln>
          <a:extLst/>
        </p:spPr>
        <p:txBody>
          <a:bodyPr wrap="square">
            <a:spAutoFit/>
          </a:bodyPr>
          <a:lstStyle>
            <a:lvl1pPr marL="342900" indent="-342900" eaLnBrk="0" hangingPunct="0">
              <a:defRPr b="1">
                <a:solidFill>
                  <a:schemeClr val="tx1"/>
                </a:solidFill>
                <a:latin typeface="Arial" charset="0"/>
                <a:cs typeface="Arial" charset="0"/>
              </a:defRPr>
            </a:lvl1pPr>
            <a:lvl2pPr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Aft>
                <a:spcPts val="600"/>
              </a:spcAft>
            </a:pPr>
            <a:r>
              <a:rPr lang="en-US" sz="2400" smtClean="0">
                <a:solidFill>
                  <a:srgbClr val="FF0000"/>
                </a:solidFill>
                <a:latin typeface="Courier New" pitchFamily="49" charset="0"/>
                <a:ea typeface="Tahoma" pitchFamily="34" charset="0"/>
                <a:cs typeface="Courier New" pitchFamily="49" charset="0"/>
              </a:rPr>
              <a:t>int </a:t>
            </a:r>
            <a:r>
              <a:rPr lang="en-US" sz="2400" smtClean="0">
                <a:solidFill>
                  <a:srgbClr val="000099"/>
                </a:solidFill>
                <a:latin typeface="Courier New" pitchFamily="49" charset="0"/>
                <a:ea typeface="Tahoma" pitchFamily="34" charset="0"/>
                <a:cs typeface="Courier New" pitchFamily="49" charset="0"/>
              </a:rPr>
              <a:t>main(){</a:t>
            </a:r>
          </a:p>
          <a:p>
            <a:pPr lvl="1"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A a, </a:t>
            </a:r>
            <a:r>
              <a:rPr lang="en-US" sz="2400" smtClean="0">
                <a:solidFill>
                  <a:srgbClr val="FF0000"/>
                </a:solidFill>
                <a:latin typeface="Courier New" pitchFamily="49" charset="0"/>
                <a:ea typeface="Tahoma" pitchFamily="34" charset="0"/>
                <a:cs typeface="Courier New" pitchFamily="49" charset="0"/>
              </a:rPr>
              <a:t>*</a:t>
            </a:r>
            <a:r>
              <a:rPr lang="en-US" sz="2400" smtClean="0">
                <a:solidFill>
                  <a:srgbClr val="000099"/>
                </a:solidFill>
                <a:latin typeface="Courier New" pitchFamily="49" charset="0"/>
                <a:ea typeface="Tahoma" pitchFamily="34" charset="0"/>
                <a:cs typeface="Courier New" pitchFamily="49" charset="0"/>
              </a:rPr>
              <a:t>pt;</a:t>
            </a:r>
          </a:p>
          <a:p>
            <a:pPr lvl="1"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B b;</a:t>
            </a:r>
          </a:p>
          <a:p>
            <a:pPr lvl="1"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C c;</a:t>
            </a:r>
          </a:p>
          <a:p>
            <a:pPr lvl="1"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pt = </a:t>
            </a:r>
            <a:r>
              <a:rPr lang="en-US" sz="2400" smtClean="0">
                <a:solidFill>
                  <a:srgbClr val="FF0000"/>
                </a:solidFill>
                <a:latin typeface="Courier New" pitchFamily="49" charset="0"/>
                <a:ea typeface="Tahoma" pitchFamily="34" charset="0"/>
                <a:cs typeface="Courier New" pitchFamily="49" charset="0"/>
              </a:rPr>
              <a:t>&amp;</a:t>
            </a:r>
            <a:r>
              <a:rPr lang="en-US" sz="2400" smtClean="0">
                <a:solidFill>
                  <a:srgbClr val="000099"/>
                </a:solidFill>
                <a:latin typeface="Courier New" pitchFamily="49" charset="0"/>
                <a:ea typeface="Tahoma" pitchFamily="34" charset="0"/>
                <a:cs typeface="Courier New" pitchFamily="49" charset="0"/>
              </a:rPr>
              <a:t>b;</a:t>
            </a:r>
          </a:p>
          <a:p>
            <a:pPr lvl="1"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pt</a:t>
            </a:r>
            <a:r>
              <a:rPr lang="en-US" sz="2400" smtClean="0">
                <a:solidFill>
                  <a:srgbClr val="FF0000"/>
                </a:solidFill>
                <a:latin typeface="Courier New" pitchFamily="49" charset="0"/>
                <a:ea typeface="Tahoma" pitchFamily="34" charset="0"/>
                <a:cs typeface="Courier New" pitchFamily="49" charset="0"/>
              </a:rPr>
              <a:t>-&gt;</a:t>
            </a:r>
            <a:r>
              <a:rPr lang="en-US" sz="2400" smtClean="0">
                <a:solidFill>
                  <a:srgbClr val="000099"/>
                </a:solidFill>
                <a:latin typeface="Courier New" pitchFamily="49" charset="0"/>
                <a:ea typeface="Tahoma" pitchFamily="34" charset="0"/>
                <a:cs typeface="Courier New" pitchFamily="49" charset="0"/>
              </a:rPr>
              <a:t>view(); </a:t>
            </a:r>
            <a:r>
              <a:rPr lang="en-US" sz="2000" smtClean="0">
                <a:solidFill>
                  <a:srgbClr val="006600"/>
                </a:solidFill>
                <a:latin typeface="Courier New" pitchFamily="49" charset="0"/>
                <a:ea typeface="Tahoma" pitchFamily="34" charset="0"/>
                <a:cs typeface="Courier New" pitchFamily="49" charset="0"/>
              </a:rPr>
              <a:t>//gọi phương thức view() của lớp A</a:t>
            </a:r>
            <a:endParaRPr lang="en-US" sz="2400" smtClean="0">
              <a:solidFill>
                <a:srgbClr val="006600"/>
              </a:solidFill>
              <a:latin typeface="Courier New" pitchFamily="49" charset="0"/>
              <a:ea typeface="Tahoma" pitchFamily="34" charset="0"/>
              <a:cs typeface="Courier New" pitchFamily="49" charset="0"/>
            </a:endParaRPr>
          </a:p>
          <a:p>
            <a:pPr lvl="1"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pt = </a:t>
            </a:r>
            <a:r>
              <a:rPr lang="en-US" sz="2400" smtClean="0">
                <a:solidFill>
                  <a:srgbClr val="FF0000"/>
                </a:solidFill>
                <a:latin typeface="Courier New" pitchFamily="49" charset="0"/>
                <a:ea typeface="Tahoma" pitchFamily="34" charset="0"/>
                <a:cs typeface="Courier New" pitchFamily="49" charset="0"/>
              </a:rPr>
              <a:t>&amp;</a:t>
            </a:r>
            <a:r>
              <a:rPr lang="en-US" sz="2400" smtClean="0">
                <a:solidFill>
                  <a:srgbClr val="000099"/>
                </a:solidFill>
                <a:latin typeface="Courier New" pitchFamily="49" charset="0"/>
                <a:ea typeface="Tahoma" pitchFamily="34" charset="0"/>
                <a:cs typeface="Courier New" pitchFamily="49" charset="0"/>
              </a:rPr>
              <a:t>c;</a:t>
            </a:r>
          </a:p>
          <a:p>
            <a:pPr lvl="1"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pt</a:t>
            </a:r>
            <a:r>
              <a:rPr lang="en-US" sz="2400" smtClean="0">
                <a:solidFill>
                  <a:srgbClr val="FF0000"/>
                </a:solidFill>
                <a:latin typeface="Courier New" pitchFamily="49" charset="0"/>
                <a:ea typeface="Tahoma" pitchFamily="34" charset="0"/>
                <a:cs typeface="Courier New" pitchFamily="49" charset="0"/>
              </a:rPr>
              <a:t>-&gt;</a:t>
            </a:r>
            <a:r>
              <a:rPr lang="en-US" sz="2400" smtClean="0">
                <a:solidFill>
                  <a:srgbClr val="000099"/>
                </a:solidFill>
                <a:latin typeface="Courier New" pitchFamily="49" charset="0"/>
                <a:ea typeface="Tahoma" pitchFamily="34" charset="0"/>
                <a:cs typeface="Courier New" pitchFamily="49" charset="0"/>
              </a:rPr>
              <a:t>view(); </a:t>
            </a:r>
            <a:r>
              <a:rPr lang="en-US" sz="2000" smtClean="0">
                <a:solidFill>
                  <a:srgbClr val="006600"/>
                </a:solidFill>
                <a:latin typeface="Courier New" pitchFamily="49" charset="0"/>
                <a:ea typeface="Tahoma" pitchFamily="34" charset="0"/>
                <a:cs typeface="Courier New" pitchFamily="49" charset="0"/>
              </a:rPr>
              <a:t>//gọi phương thức view() của lớp A</a:t>
            </a:r>
            <a:endParaRPr lang="en-US" sz="2400">
              <a:solidFill>
                <a:srgbClr val="006600"/>
              </a:solidFill>
              <a:latin typeface="Courier New" pitchFamily="49" charset="0"/>
              <a:ea typeface="Tahoma" pitchFamily="34" charset="0"/>
              <a:cs typeface="Courier New" pitchFamily="49" charset="0"/>
            </a:endParaRPr>
          </a:p>
          <a:p>
            <a:pPr eaLnBrk="1" hangingPunct="1">
              <a:spcAft>
                <a:spcPts val="600"/>
              </a:spcAft>
            </a:pPr>
            <a:r>
              <a:rPr lang="en-US" sz="2400" smtClean="0">
                <a:solidFill>
                  <a:srgbClr val="000099"/>
                </a:solidFill>
                <a:latin typeface="Courier New" pitchFamily="49" charset="0"/>
                <a:ea typeface="Tahoma" pitchFamily="34" charset="0"/>
                <a:cs typeface="Courier New" pitchFamily="49" charset="0"/>
              </a:rPr>
              <a:t>}</a:t>
            </a:r>
            <a:endParaRPr lang="en-US" sz="2400">
              <a:solidFill>
                <a:srgbClr val="000099"/>
              </a:solidFill>
              <a:latin typeface="Courier New" pitchFamily="49" charset="0"/>
              <a:ea typeface="Tahoma" pitchFamily="34" charset="0"/>
              <a:cs typeface="Courier New" pitchFamily="49" charset="0"/>
            </a:endParaRPr>
          </a:p>
        </p:txBody>
      </p:sp>
    </p:spTree>
    <p:extLst>
      <p:ext uri="{BB962C8B-B14F-4D97-AF65-F5344CB8AC3E}">
        <p14:creationId xmlns:p14="http://schemas.microsoft.com/office/powerpoint/2010/main" val="4271486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 name="Group 7"/>
          <p:cNvGrpSpPr/>
          <p:nvPr/>
        </p:nvGrpSpPr>
        <p:grpSpPr>
          <a:xfrm>
            <a:off x="128587" y="685800"/>
            <a:ext cx="8892000" cy="5832000"/>
            <a:chOff x="128587" y="613200"/>
            <a:chExt cx="8928000" cy="5940000"/>
          </a:xfrm>
        </p:grpSpPr>
        <p:sp>
          <p:nvSpPr>
            <p:cNvPr id="10" name="Rounded Rectangle 9"/>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47" name="Rectangle 3"/>
          <p:cNvSpPr>
            <a:spLocks noGrp="1" noChangeArrowheads="1"/>
          </p:cNvSpPr>
          <p:nvPr>
            <p:ph idx="1"/>
          </p:nvPr>
        </p:nvSpPr>
        <p:spPr>
          <a:xfrm>
            <a:off x="474663" y="914400"/>
            <a:ext cx="8229600" cy="4874400"/>
          </a:xfrm>
        </p:spPr>
        <p:txBody>
          <a:bodyPr/>
          <a:lstStyle/>
          <a:p>
            <a:pPr algn="just" eaLnBrk="1" hangingPunct="1">
              <a:lnSpc>
                <a:spcPct val="130000"/>
              </a:lnSpc>
              <a:spcBef>
                <a:spcPts val="0"/>
              </a:spcBef>
              <a:spcAft>
                <a:spcPts val="600"/>
              </a:spcAft>
              <a:buSzPct val="90000"/>
              <a:buFont typeface="Wingdings" pitchFamily="2" charset="2"/>
              <a:buChar char="v"/>
            </a:pPr>
            <a:r>
              <a:rPr lang="en-US" sz="2400" b="1" smtClean="0">
                <a:solidFill>
                  <a:srgbClr val="000099"/>
                </a:solidFill>
                <a:latin typeface="Arial" charset="0"/>
                <a:cs typeface="Arial" charset="0"/>
              </a:rPr>
              <a:t>Trong nhiều trường hợp ta mong muốn:</a:t>
            </a:r>
          </a:p>
          <a:p>
            <a:pPr lvl="1" algn="just" eaLnBrk="1" hangingPunct="1">
              <a:lnSpc>
                <a:spcPct val="130000"/>
              </a:lnSpc>
              <a:spcBef>
                <a:spcPts val="0"/>
              </a:spcBef>
              <a:spcAft>
                <a:spcPts val="600"/>
              </a:spcAft>
              <a:buClr>
                <a:srgbClr val="003300"/>
              </a:buClr>
              <a:buSzPct val="100000"/>
              <a:buFont typeface="Arial" pitchFamily="34" charset="0"/>
              <a:buChar char="−"/>
            </a:pPr>
            <a:r>
              <a:rPr lang="en-US" sz="2100" b="1" smtClean="0">
                <a:solidFill>
                  <a:srgbClr val="003300"/>
                </a:solidFill>
                <a:latin typeface="Arial" charset="0"/>
                <a:cs typeface="Arial" charset="0"/>
              </a:rPr>
              <a:t>Nếu con trỏ pt trỏ vào đối tượng b của lớp B (pt = </a:t>
            </a:r>
            <a:r>
              <a:rPr lang="en-US" sz="2100" b="1" smtClean="0">
                <a:solidFill>
                  <a:srgbClr val="FF0000"/>
                </a:solidFill>
                <a:latin typeface="Arial" charset="0"/>
                <a:cs typeface="Arial" charset="0"/>
              </a:rPr>
              <a:t>&amp;</a:t>
            </a:r>
            <a:r>
              <a:rPr lang="en-US" sz="2100" b="1" smtClean="0">
                <a:solidFill>
                  <a:srgbClr val="003300"/>
                </a:solidFill>
                <a:latin typeface="Arial" charset="0"/>
                <a:cs typeface="Arial" charset="0"/>
              </a:rPr>
              <a:t>b) thì chương trình sẽ gọi phương thức view() của lớp B.</a:t>
            </a:r>
          </a:p>
          <a:p>
            <a:pPr lvl="1" algn="just" eaLnBrk="1" hangingPunct="1">
              <a:lnSpc>
                <a:spcPct val="130000"/>
              </a:lnSpc>
              <a:spcBef>
                <a:spcPts val="0"/>
              </a:spcBef>
              <a:spcAft>
                <a:spcPts val="600"/>
              </a:spcAft>
              <a:buClr>
                <a:srgbClr val="003300"/>
              </a:buClr>
              <a:buSzPct val="100000"/>
              <a:buFont typeface="Arial" pitchFamily="34" charset="0"/>
              <a:buChar char="−"/>
            </a:pPr>
            <a:r>
              <a:rPr lang="en-US" sz="2100" b="1">
                <a:solidFill>
                  <a:srgbClr val="003300"/>
                </a:solidFill>
                <a:latin typeface="Arial" charset="0"/>
                <a:cs typeface="Arial" charset="0"/>
              </a:rPr>
              <a:t>Nếu con trỏ pt trỏ vào đối tượng </a:t>
            </a:r>
            <a:r>
              <a:rPr lang="en-US" sz="2100" b="1" smtClean="0">
                <a:solidFill>
                  <a:srgbClr val="003300"/>
                </a:solidFill>
                <a:latin typeface="Arial" charset="0"/>
                <a:cs typeface="Arial" charset="0"/>
              </a:rPr>
              <a:t>c </a:t>
            </a:r>
            <a:r>
              <a:rPr lang="en-US" sz="2100" b="1">
                <a:solidFill>
                  <a:srgbClr val="003300"/>
                </a:solidFill>
                <a:latin typeface="Arial" charset="0"/>
                <a:cs typeface="Arial" charset="0"/>
              </a:rPr>
              <a:t>của lớp </a:t>
            </a:r>
            <a:r>
              <a:rPr lang="en-US" sz="2100" b="1" smtClean="0">
                <a:solidFill>
                  <a:srgbClr val="003300"/>
                </a:solidFill>
                <a:latin typeface="Arial" charset="0"/>
                <a:cs typeface="Arial" charset="0"/>
              </a:rPr>
              <a:t>C </a:t>
            </a:r>
            <a:r>
              <a:rPr lang="en-US" sz="2100" b="1">
                <a:solidFill>
                  <a:srgbClr val="003300"/>
                </a:solidFill>
                <a:latin typeface="Arial" charset="0"/>
                <a:cs typeface="Arial" charset="0"/>
              </a:rPr>
              <a:t>(pt = </a:t>
            </a:r>
            <a:r>
              <a:rPr lang="en-US" sz="2100" b="1" smtClean="0">
                <a:solidFill>
                  <a:srgbClr val="FF0000"/>
                </a:solidFill>
                <a:latin typeface="Arial" charset="0"/>
                <a:cs typeface="Arial" charset="0"/>
              </a:rPr>
              <a:t>&amp;</a:t>
            </a:r>
            <a:r>
              <a:rPr lang="en-US" sz="2100" b="1" smtClean="0">
                <a:solidFill>
                  <a:srgbClr val="003300"/>
                </a:solidFill>
                <a:latin typeface="Arial" charset="0"/>
                <a:cs typeface="Arial" charset="0"/>
              </a:rPr>
              <a:t>c) </a:t>
            </a:r>
            <a:r>
              <a:rPr lang="en-US" sz="2100" b="1">
                <a:solidFill>
                  <a:srgbClr val="003300"/>
                </a:solidFill>
                <a:latin typeface="Arial" charset="0"/>
                <a:cs typeface="Arial" charset="0"/>
              </a:rPr>
              <a:t>thì chương trình </a:t>
            </a:r>
            <a:r>
              <a:rPr lang="en-US" sz="2100" b="1" smtClean="0">
                <a:solidFill>
                  <a:srgbClr val="003300"/>
                </a:solidFill>
                <a:latin typeface="Arial" charset="0"/>
                <a:cs typeface="Arial" charset="0"/>
              </a:rPr>
              <a:t>sẽ gọi </a:t>
            </a:r>
            <a:r>
              <a:rPr lang="en-US" sz="2100" b="1">
                <a:solidFill>
                  <a:srgbClr val="003300"/>
                </a:solidFill>
                <a:latin typeface="Arial" charset="0"/>
                <a:cs typeface="Arial" charset="0"/>
              </a:rPr>
              <a:t>phương thức view() của lớp </a:t>
            </a:r>
            <a:r>
              <a:rPr lang="en-US" sz="2100" b="1" smtClean="0">
                <a:solidFill>
                  <a:srgbClr val="003300"/>
                </a:solidFill>
                <a:latin typeface="Arial" charset="0"/>
                <a:cs typeface="Arial" charset="0"/>
              </a:rPr>
              <a:t>C.</a:t>
            </a:r>
          </a:p>
          <a:p>
            <a:pPr algn="just" eaLnBrk="1" hangingPunct="1">
              <a:lnSpc>
                <a:spcPct val="130000"/>
              </a:lnSpc>
              <a:spcBef>
                <a:spcPts val="0"/>
              </a:spcBef>
              <a:spcAft>
                <a:spcPts val="600"/>
              </a:spcAft>
              <a:buSzPct val="90000"/>
              <a:buFont typeface="Wingdings" pitchFamily="2" charset="2"/>
              <a:buChar char="v"/>
            </a:pPr>
            <a:r>
              <a:rPr lang="en-US" sz="2400" b="1" smtClean="0">
                <a:solidFill>
                  <a:srgbClr val="000099"/>
                </a:solidFill>
                <a:latin typeface="Arial" charset="0"/>
                <a:cs typeface="Arial" charset="0"/>
              </a:rPr>
              <a:t>Để thực hiện được điều này thì phương thức view() của 3 lớp A, B, và C phải là phương thức ảo.</a:t>
            </a:r>
          </a:p>
          <a:p>
            <a:pPr algn="just" eaLnBrk="1" hangingPunct="1">
              <a:lnSpc>
                <a:spcPct val="130000"/>
              </a:lnSpc>
              <a:spcBef>
                <a:spcPts val="0"/>
              </a:spcBef>
              <a:spcAft>
                <a:spcPts val="600"/>
              </a:spcAft>
              <a:buSzPct val="90000"/>
              <a:buFont typeface="Wingdings" pitchFamily="2" charset="2"/>
              <a:buChar char="v"/>
            </a:pPr>
            <a:r>
              <a:rPr lang="en-US" sz="2400" b="1" smtClean="0">
                <a:solidFill>
                  <a:srgbClr val="000099"/>
                </a:solidFill>
                <a:latin typeface="Arial" charset="0"/>
                <a:cs typeface="Arial" charset="0"/>
              </a:rPr>
              <a:t>Thêm từ khóa </a:t>
            </a:r>
            <a:r>
              <a:rPr lang="en-US" sz="2400" b="1" smtClean="0">
                <a:solidFill>
                  <a:srgbClr val="FF0000"/>
                </a:solidFill>
                <a:latin typeface="Arial" charset="0"/>
                <a:cs typeface="Arial" charset="0"/>
              </a:rPr>
              <a:t>virtual</a:t>
            </a:r>
            <a:r>
              <a:rPr lang="en-US" sz="2400" b="1" smtClean="0">
                <a:solidFill>
                  <a:srgbClr val="000099"/>
                </a:solidFill>
                <a:latin typeface="Arial" charset="0"/>
                <a:cs typeface="Arial" charset="0"/>
              </a:rPr>
              <a:t> vào trước phương thức view() ở lớp A hoặc cả 3 lớp A, B, C.</a:t>
            </a:r>
          </a:p>
        </p:txBody>
      </p:sp>
      <p:sp>
        <p:nvSpPr>
          <p:cNvPr id="9" name="Rectangle 2"/>
          <p:cNvSpPr txBox="1">
            <a:spLocks noChangeArrowheads="1"/>
          </p:cNvSpPr>
          <p:nvPr/>
        </p:nvSpPr>
        <p:spPr>
          <a:xfrm>
            <a:off x="381000" y="6350"/>
            <a:ext cx="7920038"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smtClean="0">
                <a:solidFill>
                  <a:srgbClr val="FF0000"/>
                </a:solidFill>
                <a:effectLst>
                  <a:outerShdw blurRad="38100" dist="38100" dir="2700000" algn="tl">
                    <a:srgbClr val="000000">
                      <a:alpha val="43137"/>
                    </a:srgbClr>
                  </a:outerShdw>
                </a:effectLst>
                <a:latin typeface="Arial" charset="0"/>
              </a:rPr>
              <a:t>5.2. Phương thức ảo và ý nghĩa của nó</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6151"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28588" y="685800"/>
            <a:ext cx="8892000" cy="5832000"/>
            <a:chOff x="128587" y="613200"/>
            <a:chExt cx="8928000" cy="5940000"/>
          </a:xfrm>
        </p:grpSpPr>
        <p:sp>
          <p:nvSpPr>
            <p:cNvPr id="8" name="Rounded Rectangle 7"/>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8587" y="613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824587" y="618186"/>
              <a:ext cx="2232000" cy="1524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8588"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72981" y="5068200"/>
              <a:ext cx="2183606" cy="1485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99" name="Rectangle 3"/>
          <p:cNvSpPr>
            <a:spLocks noGrp="1" noChangeArrowheads="1"/>
          </p:cNvSpPr>
          <p:nvPr>
            <p:ph idx="1"/>
          </p:nvPr>
        </p:nvSpPr>
        <p:spPr>
          <a:xfrm>
            <a:off x="380998" y="762000"/>
            <a:ext cx="8382001" cy="914399"/>
          </a:xfrm>
        </p:spPr>
        <p:txBody>
          <a:bodyPr/>
          <a:lstStyle/>
          <a:p>
            <a:pPr algn="just" eaLnBrk="1" hangingPunct="1">
              <a:lnSpc>
                <a:spcPct val="114000"/>
              </a:lnSpc>
              <a:spcBef>
                <a:spcPct val="0"/>
              </a:spcBef>
              <a:spcAft>
                <a:spcPts val="600"/>
              </a:spcAft>
              <a:buClr>
                <a:srgbClr val="000099"/>
              </a:buClr>
              <a:buSzPct val="85000"/>
              <a:buFont typeface="Wingdings" pitchFamily="2" charset="2"/>
              <a:buChar char="v"/>
            </a:pPr>
            <a:r>
              <a:rPr lang="en-US" sz="2200" b="1" smtClean="0">
                <a:solidFill>
                  <a:srgbClr val="000099"/>
                </a:solidFill>
                <a:latin typeface="Arial" charset="0"/>
                <a:cs typeface="Arial" charset="0"/>
              </a:rPr>
              <a:t>Thêm từ khóa </a:t>
            </a:r>
            <a:r>
              <a:rPr lang="en-US" sz="2200" b="1" smtClean="0">
                <a:solidFill>
                  <a:srgbClr val="FF0000"/>
                </a:solidFill>
                <a:latin typeface="Arial" charset="0"/>
                <a:cs typeface="Arial" charset="0"/>
              </a:rPr>
              <a:t>virtual</a:t>
            </a:r>
            <a:r>
              <a:rPr lang="en-US" sz="2200" b="1" smtClean="0">
                <a:solidFill>
                  <a:srgbClr val="000099"/>
                </a:solidFill>
                <a:latin typeface="Arial" charset="0"/>
                <a:cs typeface="Arial" charset="0"/>
              </a:rPr>
              <a:t> vào trước phương thức view() ở cả ba lớp A, B, C:</a:t>
            </a:r>
          </a:p>
        </p:txBody>
      </p:sp>
      <p:sp>
        <p:nvSpPr>
          <p:cNvPr id="7" name="Rectangle 2"/>
          <p:cNvSpPr txBox="1">
            <a:spLocks noChangeArrowheads="1"/>
          </p:cNvSpPr>
          <p:nvPr/>
        </p:nvSpPr>
        <p:spPr>
          <a:xfrm>
            <a:off x="380999" y="6350"/>
            <a:ext cx="8639587" cy="6858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800">
                <a:solidFill>
                  <a:srgbClr val="FF0000"/>
                </a:solidFill>
                <a:effectLst>
                  <a:outerShdw blurRad="38100" dist="38100" dir="2700000" algn="tl">
                    <a:srgbClr val="000000">
                      <a:alpha val="43137"/>
                    </a:srgbClr>
                  </a:outerShdw>
                </a:effectLst>
                <a:latin typeface="Arial" charset="0"/>
              </a:rPr>
              <a:t>Phương thức ảo và ý nghĩa của </a:t>
            </a:r>
            <a:r>
              <a:rPr lang="en-US" sz="2800" smtClean="0">
                <a:solidFill>
                  <a:srgbClr val="FF0000"/>
                </a:solidFill>
                <a:effectLst>
                  <a:outerShdw blurRad="38100" dist="38100" dir="2700000" algn="tl">
                    <a:srgbClr val="000000">
                      <a:alpha val="43137"/>
                    </a:srgbClr>
                  </a:outerShdw>
                </a:effectLst>
                <a:latin typeface="Arial" charset="0"/>
              </a:rPr>
              <a:t>nó (</a:t>
            </a:r>
            <a:r>
              <a:rPr lang="en-US" sz="2800">
                <a:solidFill>
                  <a:srgbClr val="FF0000"/>
                </a:solidFill>
                <a:effectLst>
                  <a:outerShdw blurRad="38100" dist="38100" dir="2700000" algn="tl">
                    <a:srgbClr val="000000">
                      <a:alpha val="43137"/>
                    </a:srgbClr>
                  </a:outerShdw>
                </a:effectLst>
                <a:latin typeface="Arial" charset="0"/>
              </a:rPr>
              <a:t>tt</a:t>
            </a:r>
            <a:r>
              <a:rPr lang="en-US" sz="2800" smtClean="0">
                <a:solidFill>
                  <a:srgbClr val="FF0000"/>
                </a:solidFill>
                <a:effectLst>
                  <a:outerShdw blurRad="38100" dist="38100" dir="2700000" algn="tl">
                    <a:srgbClr val="000000">
                      <a:alpha val="43137"/>
                    </a:srgbClr>
                  </a:outerShdw>
                </a:effectLst>
                <a:latin typeface="Arial" charset="0"/>
              </a:rPr>
              <a:t>)</a:t>
            </a:r>
            <a:endParaRPr lang="en-US" sz="2800">
              <a:solidFill>
                <a:srgbClr val="FF0000"/>
              </a:solidFill>
              <a:effectLst>
                <a:outerShdw blurRad="38100" dist="38100" dir="2700000" algn="tl">
                  <a:srgbClr val="000000">
                    <a:alpha val="43137"/>
                  </a:srgbClr>
                </a:outerShdw>
              </a:effectLst>
              <a:latin typeface="Arial" charset="0"/>
            </a:endParaRPr>
          </a:p>
        </p:txBody>
      </p:sp>
      <p:sp>
        <p:nvSpPr>
          <p:cNvPr id="4101" name="Hình chữ nhật 1"/>
          <p:cNvSpPr>
            <a:spLocks noChangeArrowheads="1"/>
          </p:cNvSpPr>
          <p:nvPr/>
        </p:nvSpPr>
        <p:spPr bwMode="auto">
          <a:xfrm>
            <a:off x="192088" y="6553200"/>
            <a:ext cx="3300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solidFill>
                  <a:srgbClr val="FFFFFF"/>
                </a:solidFill>
              </a:rPr>
              <a:t>Design by Minh An</a:t>
            </a:r>
          </a:p>
        </p:txBody>
      </p:sp>
      <p:sp>
        <p:nvSpPr>
          <p:cNvPr id="21" name="Text Box 4"/>
          <p:cNvSpPr txBox="1">
            <a:spLocks noChangeArrowheads="1"/>
          </p:cNvSpPr>
          <p:nvPr/>
        </p:nvSpPr>
        <p:spPr bwMode="auto">
          <a:xfrm>
            <a:off x="2971800" y="1447800"/>
            <a:ext cx="5029200" cy="4947508"/>
          </a:xfrm>
          <a:prstGeom prst="rect">
            <a:avLst/>
          </a:prstGeom>
          <a:solidFill>
            <a:schemeClr val="bg1"/>
          </a:solidFill>
          <a:ln w="9525">
            <a:solidFill>
              <a:srgbClr val="006600"/>
            </a:solidFill>
            <a:miter lim="800000"/>
            <a:headEnd/>
            <a:tailEnd/>
          </a:ln>
          <a:extLst/>
        </p:spPr>
        <p:txBody>
          <a:bodyPr wrap="square">
            <a:spAutoFit/>
          </a:bodyPr>
          <a:lstStyle>
            <a:lvl1pPr marL="342900" indent="-342900" eaLnBrk="0" hangingPunct="0">
              <a:defRPr b="1">
                <a:solidFill>
                  <a:schemeClr val="tx1"/>
                </a:solidFill>
                <a:latin typeface="Arial" charset="0"/>
                <a:cs typeface="Arial" charset="0"/>
              </a:defRPr>
            </a:lvl1pPr>
            <a:lvl2pPr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Aft>
                <a:spcPts val="300"/>
              </a:spcAft>
            </a:pPr>
            <a:r>
              <a:rPr lang="en-US" sz="2400">
                <a:solidFill>
                  <a:srgbClr val="FF0000"/>
                </a:solidFill>
                <a:latin typeface="Courier New" pitchFamily="49" charset="0"/>
                <a:ea typeface="Tahoma" pitchFamily="34" charset="0"/>
                <a:cs typeface="Courier New" pitchFamily="49" charset="0"/>
              </a:rPr>
              <a:t>class</a:t>
            </a:r>
            <a:r>
              <a:rPr lang="en-US" sz="2400">
                <a:solidFill>
                  <a:srgbClr val="000099"/>
                </a:solidFill>
                <a:latin typeface="Courier New" pitchFamily="49" charset="0"/>
                <a:ea typeface="Tahoma" pitchFamily="34" charset="0"/>
                <a:cs typeface="Courier New" pitchFamily="49" charset="0"/>
              </a:rPr>
              <a:t> A{</a:t>
            </a:r>
          </a:p>
          <a:p>
            <a:pPr eaLnBrk="1" hangingPunct="1">
              <a:spcAft>
                <a:spcPts val="300"/>
              </a:spcAft>
            </a:pPr>
            <a:r>
              <a:rPr lang="en-US" sz="2400">
                <a:solidFill>
                  <a:srgbClr val="000099"/>
                </a:solidFill>
                <a:latin typeface="Courier New" pitchFamily="49" charset="0"/>
                <a:ea typeface="Tahoma" pitchFamily="34" charset="0"/>
                <a:cs typeface="Courier New" pitchFamily="49" charset="0"/>
              </a:rPr>
              <a:t>	</a:t>
            </a:r>
            <a:r>
              <a:rPr lang="en-US" sz="2400">
                <a:solidFill>
                  <a:srgbClr val="FF0000"/>
                </a:solidFill>
                <a:latin typeface="Courier New" pitchFamily="49" charset="0"/>
                <a:ea typeface="Tahoma" pitchFamily="34" charset="0"/>
                <a:cs typeface="Courier New" pitchFamily="49" charset="0"/>
              </a:rPr>
              <a:t>protected: </a:t>
            </a:r>
          </a:p>
          <a:p>
            <a:pPr eaLnBrk="1" hangingPunct="1">
              <a:spcAft>
                <a:spcPts val="300"/>
              </a:spcAft>
            </a:pPr>
            <a:r>
              <a:rPr lang="en-US" sz="2400">
                <a:solidFill>
                  <a:srgbClr val="000099"/>
                </a:solidFill>
                <a:latin typeface="Courier New" pitchFamily="49" charset="0"/>
                <a:ea typeface="Tahoma" pitchFamily="34" charset="0"/>
                <a:cs typeface="Courier New" pitchFamily="49" charset="0"/>
              </a:rPr>
              <a:t>		</a:t>
            </a:r>
            <a:r>
              <a:rPr lang="en-US" sz="2400">
                <a:solidFill>
                  <a:srgbClr val="FF0000"/>
                </a:solidFill>
                <a:latin typeface="Courier New" pitchFamily="49" charset="0"/>
                <a:ea typeface="Tahoma" pitchFamily="34" charset="0"/>
                <a:cs typeface="Courier New" pitchFamily="49" charset="0"/>
              </a:rPr>
              <a:t>int</a:t>
            </a:r>
            <a:r>
              <a:rPr lang="en-US" sz="2400">
                <a:solidFill>
                  <a:srgbClr val="000099"/>
                </a:solidFill>
                <a:latin typeface="Courier New" pitchFamily="49" charset="0"/>
                <a:ea typeface="Tahoma" pitchFamily="34" charset="0"/>
                <a:cs typeface="Courier New" pitchFamily="49" charset="0"/>
              </a:rPr>
              <a:t> a;</a:t>
            </a:r>
          </a:p>
          <a:p>
            <a:pPr eaLnBrk="1" hangingPunct="1">
              <a:spcAft>
                <a:spcPts val="300"/>
              </a:spcAft>
            </a:pPr>
            <a:r>
              <a:rPr lang="en-US" sz="2400">
                <a:solidFill>
                  <a:srgbClr val="000099"/>
                </a:solidFill>
                <a:latin typeface="Courier New" pitchFamily="49" charset="0"/>
                <a:ea typeface="Tahoma" pitchFamily="34" charset="0"/>
                <a:cs typeface="Courier New" pitchFamily="49" charset="0"/>
              </a:rPr>
              <a:t>	</a:t>
            </a:r>
            <a:r>
              <a:rPr lang="en-US" sz="2400">
                <a:solidFill>
                  <a:srgbClr val="FF0000"/>
                </a:solidFill>
                <a:latin typeface="Courier New" pitchFamily="49" charset="0"/>
                <a:ea typeface="Tahoma" pitchFamily="34" charset="0"/>
                <a:cs typeface="Courier New" pitchFamily="49" charset="0"/>
              </a:rPr>
              <a:t>public</a:t>
            </a:r>
            <a:r>
              <a:rPr lang="en-US" sz="2400">
                <a:solidFill>
                  <a:srgbClr val="000099"/>
                </a:solidFill>
                <a:latin typeface="Courier New" pitchFamily="49" charset="0"/>
                <a:ea typeface="Tahoma" pitchFamily="34" charset="0"/>
                <a:cs typeface="Courier New" pitchFamily="49" charset="0"/>
              </a:rPr>
              <a:t>:</a:t>
            </a:r>
          </a:p>
          <a:p>
            <a:pPr lvl="1" eaLnBrk="1" hangingPunct="1">
              <a:spcAft>
                <a:spcPts val="300"/>
              </a:spcAft>
            </a:pPr>
            <a:r>
              <a:rPr lang="en-US" sz="2400">
                <a:solidFill>
                  <a:srgbClr val="000099"/>
                </a:solidFill>
                <a:latin typeface="Courier New" pitchFamily="49" charset="0"/>
                <a:ea typeface="Tahoma" pitchFamily="34" charset="0"/>
                <a:cs typeface="Courier New" pitchFamily="49" charset="0"/>
              </a:rPr>
              <a:t>	</a:t>
            </a:r>
            <a:r>
              <a:rPr lang="en-US" sz="2400" smtClean="0">
                <a:solidFill>
                  <a:srgbClr val="000099"/>
                </a:solidFill>
                <a:latin typeface="Courier New" pitchFamily="49" charset="0"/>
                <a:ea typeface="Tahoma" pitchFamily="34" charset="0"/>
                <a:cs typeface="Courier New" pitchFamily="49" charset="0"/>
              </a:rPr>
              <a:t>A(){</a:t>
            </a:r>
          </a:p>
          <a:p>
            <a:pPr lvl="3" eaLnBrk="1" hangingPunct="1">
              <a:spcAft>
                <a:spcPts val="300"/>
              </a:spcAft>
            </a:pPr>
            <a:r>
              <a:rPr lang="en-US" sz="2400" smtClean="0">
                <a:solidFill>
                  <a:srgbClr val="000099"/>
                </a:solidFill>
                <a:latin typeface="Courier New" pitchFamily="49" charset="0"/>
                <a:ea typeface="Tahoma" pitchFamily="34" charset="0"/>
                <a:cs typeface="Courier New" pitchFamily="49" charset="0"/>
              </a:rPr>
              <a:t>a = 5;</a:t>
            </a:r>
          </a:p>
          <a:p>
            <a:pPr lvl="2" eaLnBrk="1" hangingPunct="1">
              <a:spcAft>
                <a:spcPts val="300"/>
              </a:spcAft>
            </a:pPr>
            <a:r>
              <a:rPr lang="en-US" sz="2400" smtClean="0">
                <a:solidFill>
                  <a:srgbClr val="000099"/>
                </a:solidFill>
                <a:latin typeface="Courier New" pitchFamily="49" charset="0"/>
                <a:ea typeface="Tahoma" pitchFamily="34" charset="0"/>
                <a:cs typeface="Courier New" pitchFamily="49" charset="0"/>
              </a:rPr>
              <a:t>}</a:t>
            </a:r>
          </a:p>
          <a:p>
            <a:pPr lvl="2" eaLnBrk="1" hangingPunct="1">
              <a:spcAft>
                <a:spcPts val="300"/>
              </a:spcAft>
            </a:pPr>
            <a:r>
              <a:rPr lang="en-US" sz="2400" smtClean="0">
                <a:solidFill>
                  <a:srgbClr val="FF0000"/>
                </a:solidFill>
                <a:latin typeface="Courier New" pitchFamily="49" charset="0"/>
                <a:ea typeface="Tahoma" pitchFamily="34" charset="0"/>
                <a:cs typeface="Courier New" pitchFamily="49" charset="0"/>
              </a:rPr>
              <a:t>virtual void</a:t>
            </a:r>
            <a:r>
              <a:rPr lang="en-US" sz="2400" smtClean="0">
                <a:solidFill>
                  <a:srgbClr val="000099"/>
                </a:solidFill>
                <a:latin typeface="Courier New" pitchFamily="49" charset="0"/>
                <a:ea typeface="Tahoma" pitchFamily="34" charset="0"/>
                <a:cs typeface="Courier New" pitchFamily="49" charset="0"/>
              </a:rPr>
              <a:t> view(){</a:t>
            </a:r>
          </a:p>
          <a:p>
            <a:pPr lvl="3" eaLnBrk="1" hangingPunct="1">
              <a:spcAft>
                <a:spcPts val="300"/>
              </a:spcAft>
            </a:pPr>
            <a:r>
              <a:rPr lang="en-US" sz="2400" smtClean="0">
                <a:solidFill>
                  <a:srgbClr val="000099"/>
                </a:solidFill>
                <a:latin typeface="Courier New" pitchFamily="49" charset="0"/>
                <a:ea typeface="Tahoma" pitchFamily="34" charset="0"/>
                <a:cs typeface="Courier New" pitchFamily="49" charset="0"/>
              </a:rPr>
              <a:t>cout&lt;&lt;a;</a:t>
            </a:r>
          </a:p>
          <a:p>
            <a:pPr lvl="2" eaLnBrk="1" hangingPunct="1">
              <a:spcAft>
                <a:spcPts val="300"/>
              </a:spcAft>
            </a:pPr>
            <a:r>
              <a:rPr lang="en-US" sz="2400" smtClean="0">
                <a:solidFill>
                  <a:srgbClr val="000099"/>
                </a:solidFill>
                <a:latin typeface="Courier New" pitchFamily="49" charset="0"/>
                <a:ea typeface="Tahoma" pitchFamily="34" charset="0"/>
                <a:cs typeface="Courier New" pitchFamily="49" charset="0"/>
              </a:rPr>
              <a:t>}</a:t>
            </a:r>
            <a:endParaRPr lang="en-US" sz="2400">
              <a:solidFill>
                <a:srgbClr val="000099"/>
              </a:solidFill>
              <a:latin typeface="Courier New" pitchFamily="49" charset="0"/>
              <a:ea typeface="Tahoma" pitchFamily="34" charset="0"/>
              <a:cs typeface="Courier New" pitchFamily="49" charset="0"/>
            </a:endParaRPr>
          </a:p>
          <a:p>
            <a:pPr eaLnBrk="1" hangingPunct="1">
              <a:spcAft>
                <a:spcPts val="300"/>
              </a:spcAft>
            </a:pPr>
            <a:r>
              <a:rPr lang="en-US" sz="2400">
                <a:solidFill>
                  <a:srgbClr val="000099"/>
                </a:solidFill>
                <a:latin typeface="Courier New" pitchFamily="49" charset="0"/>
                <a:ea typeface="Tahoma" pitchFamily="34" charset="0"/>
                <a:cs typeface="Courier New" pitchFamily="49" charset="0"/>
              </a:rPr>
              <a:t>		…</a:t>
            </a:r>
          </a:p>
          <a:p>
            <a:pPr eaLnBrk="1" hangingPunct="1">
              <a:spcAft>
                <a:spcPts val="300"/>
              </a:spcAft>
            </a:pPr>
            <a:r>
              <a:rPr lang="en-US" sz="2400">
                <a:solidFill>
                  <a:srgbClr val="000099"/>
                </a:solidFill>
                <a:latin typeface="Courier New" pitchFamily="49" charset="0"/>
                <a:ea typeface="Tahoma" pitchFamily="34" charset="0"/>
                <a:cs typeface="Courier New" pitchFamily="49" charset="0"/>
              </a:rPr>
              <a:t>};</a:t>
            </a:r>
          </a:p>
        </p:txBody>
      </p:sp>
    </p:spTree>
    <p:extLst>
      <p:ext uri="{BB962C8B-B14F-4D97-AF65-F5344CB8AC3E}">
        <p14:creationId xmlns:p14="http://schemas.microsoft.com/office/powerpoint/2010/main" val="475916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3737</TotalTime>
  <Words>1634</Words>
  <Application>Microsoft Office PowerPoint</Application>
  <PresentationFormat>On-screen Show (4:3)</PresentationFormat>
  <Paragraphs>242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CHƯƠNG 5 PHƯƠNG THỨC ẢO VÀ SỰ KẾT NỐI ĐỘNG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TRÂN TRỌNG CẢM ƠN…!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LẬP TRÌNH HƯỚNG ĐỐI TƯỢNG</dc:title>
  <dc:creator>AnMinh</dc:creator>
  <cp:lastModifiedBy>admin</cp:lastModifiedBy>
  <cp:revision>298</cp:revision>
  <dcterms:created xsi:type="dcterms:W3CDTF">2008-10-29T04:46:09Z</dcterms:created>
  <dcterms:modified xsi:type="dcterms:W3CDTF">2019-08-28T15:00:19Z</dcterms:modified>
</cp:coreProperties>
</file>