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5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9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23B9-9D71-4E44-BAB3-F3EB2AD03DAC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26095-517B-4591-A76B-8890AEEA1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5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667000"/>
            <a:ext cx="7623175" cy="1600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3200" b="1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XÂY DỰNG VÀ SỬ DỤNG LỚP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29431" y="2286000"/>
            <a:ext cx="7623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defRPr/>
            </a:pPr>
            <a:r>
              <a:rPr lang="en-US" sz="2400" kern="0" smtClean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  <a:t>CHƯƠNG 2</a:t>
            </a:r>
            <a:endParaRPr lang="en-US" sz="2400" kern="0">
              <a:solidFill>
                <a:schemeClr val="tx2"/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205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81000" y="6350"/>
            <a:ext cx="7920038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Lập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trình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hướng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đối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tượng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838200" y="685800"/>
            <a:ext cx="80010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PhanSo{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private: </a:t>
            </a:r>
          </a:p>
          <a:p>
            <a:pPr lvl="2"/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tuSo, mauSo;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2"/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PhanSo(){</a:t>
            </a:r>
          </a:p>
          <a:p>
            <a:pPr lvl="3"/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tuSo = 0; mauSo = 1;</a:t>
            </a:r>
          </a:p>
          <a:p>
            <a:pPr lvl="2"/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fr-FR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PhanSo(</a:t>
            </a:r>
            <a:r>
              <a:rPr lang="fr-FR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t,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m)  </a:t>
            </a: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tuSo = t; mauSo = m;</a:t>
            </a:r>
          </a:p>
          <a:p>
            <a:pPr lvl="2"/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xuat(){</a:t>
            </a:r>
          </a:p>
          <a:p>
            <a:pPr lvl="3"/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cout&lt;&lt;"Phan so: "&lt;&lt;tuSo&lt;&lt;"/"&lt;&lt;mauSo&lt;&lt;endl;</a:t>
            </a:r>
          </a:p>
          <a:p>
            <a:pPr lvl="2"/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lvl="1"/>
            <a:r>
              <a:rPr lang="fr-FR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PhanSo p1, p2(2,5);</a:t>
            </a:r>
          </a:p>
          <a:p>
            <a:pPr lvl="1"/>
            <a:r>
              <a:rPr lang="fr-FR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p1.xuat();</a:t>
            </a:r>
          </a:p>
          <a:p>
            <a:pPr lvl="1"/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p2.xuat();</a:t>
            </a:r>
          </a:p>
          <a:p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7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khởi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tạo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tt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 –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Ví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dụ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1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9" name="Rounded Rectangle 8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Cài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20000"/>
              </a:lnSpc>
              <a:spcBef>
                <a:spcPts val="900"/>
              </a:spcBef>
            </a:pP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HocSinh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Họ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tuổi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hoá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900"/>
              </a:spcBef>
            </a:pP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2" algn="just">
              <a:lnSpc>
                <a:spcPct val="120000"/>
              </a:lnSpc>
              <a:spcBef>
                <a:spcPts val="900"/>
              </a:spcBef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Phương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mặc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just">
              <a:lnSpc>
                <a:spcPct val="120000"/>
              </a:lnSpc>
              <a:spcBef>
                <a:spcPts val="900"/>
              </a:spcBef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Phương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900"/>
              </a:spcBef>
            </a:pP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, in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sinh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lên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màn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200" b="1" dirty="0" smtClean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200" b="1" dirty="0">
              <a:solidFill>
                <a:srgbClr val="00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khởi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tạo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tt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–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Ví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dụ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2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9" name="Rounded Rectangle 8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hương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hủy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bỏ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 hay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còn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hủy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biệt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nói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trỏ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biên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khỏi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vi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hủy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bỏ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thao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thu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hồi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nhớ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trỏ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đóng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tệp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mở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,…</a:t>
            </a:r>
          </a:p>
          <a:p>
            <a:pPr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Phương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hủy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bỏ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nhưng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phía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~.</a:t>
            </a:r>
          </a:p>
        </p:txBody>
      </p:sp>
      <p:sp>
        <p:nvSpPr>
          <p:cNvPr id="3277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hủy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bỏ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(Destructor)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5105400" cy="5486400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800" b="1" i="1" u="sng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800" b="1" i="1" u="sng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í</a:t>
            </a:r>
            <a:r>
              <a:rPr lang="en-US" sz="1800" b="1" i="1" u="sng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1" u="sng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sz="1800" b="1" i="1" u="sng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lass 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huybo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v;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public: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huybo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(){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v=100;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&lt;&lt;“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Gia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tri ban 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dau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la:”&lt;&lt;v;}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void 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ingt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(){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&lt;&lt;“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Gia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tri 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hien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thoi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la:”&lt;&lt;v;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~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huybo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(){</a:t>
            </a:r>
            <a:b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	v=0;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&lt;&lt;“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Gia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tri 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cuoi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cung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la:”&lt;&lt;v;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};</a:t>
            </a:r>
          </a:p>
          <a:p>
            <a:pPr marL="0" indent="0"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endParaRPr lang="en-US" sz="16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hủy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bỏ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(Destructor)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800600" y="762000"/>
            <a:ext cx="4191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900"/>
              </a:spcBef>
              <a:buClr>
                <a:srgbClr val="FF0000"/>
              </a:buClr>
              <a:buNone/>
              <a:defRPr/>
            </a:pP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marL="0" indent="0" algn="just">
              <a:lnSpc>
                <a:spcPct val="120000"/>
              </a:lnSpc>
              <a:spcBef>
                <a:spcPts val="9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 algn="just">
              <a:lnSpc>
                <a:spcPct val="120000"/>
              </a:lnSpc>
              <a:spcBef>
                <a:spcPts val="9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huybo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h1;</a:t>
            </a:r>
          </a:p>
          <a:p>
            <a:pPr marL="0" indent="0" algn="just">
              <a:lnSpc>
                <a:spcPct val="120000"/>
              </a:lnSpc>
              <a:spcBef>
                <a:spcPts val="9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r>
              <a:rPr lang="en-US" sz="16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h1.ingt();</a:t>
            </a:r>
          </a:p>
          <a:p>
            <a:pPr marL="0" indent="0" algn="just">
              <a:lnSpc>
                <a:spcPct val="120000"/>
              </a:lnSpc>
              <a:spcBef>
                <a:spcPts val="9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r>
              <a:rPr lang="en-US" sz="16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38600"/>
            <a:ext cx="5895975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89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9" name="Rounded Rectangle 8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hương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hủy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bỏ</a:t>
            </a:r>
            <a:r>
              <a:rPr lang="en-US" sz="24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Đặc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biệt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duy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hủy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bỏ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Phương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hủy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bỏ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ảo</a:t>
            </a: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277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hủy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bỏ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(Destructor)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9" name="Rounded Rectangle 8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62000"/>
            <a:ext cx="8229600" cy="1600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Khởi tạo giá trị ban đầu cho các thuộc tính của đối tượng mới được sinh ra.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b="1" smtClean="0">
                <a:solidFill>
                  <a:srgbClr val="000099"/>
                </a:solidFill>
                <a:latin typeface="Arial" charset="0"/>
                <a:cs typeface="Arial" charset="0"/>
              </a:rPr>
              <a:t>Cú pháp: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71600" y="2514600"/>
            <a:ext cx="6248400" cy="2308324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Tên_Lớp</a:t>
            </a: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&gt; ([</a:t>
            </a:r>
            <a:r>
              <a:rPr lang="en-US" sz="2400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danh</a:t>
            </a: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sách</a:t>
            </a: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các</a:t>
            </a: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đối</a:t>
            </a: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]) 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Nội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dung </a:t>
            </a:r>
            <a:r>
              <a:rPr lang="en-US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phương </a:t>
            </a:r>
            <a:r>
              <a:rPr lang="en-US" sz="2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thức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606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2.11. 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khởi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tạo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7" name="Rounded Rectangle 6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7924800" cy="494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300"/>
              </a:spcBef>
              <a:defRPr/>
            </a:pP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tuSo</a:t>
            </a: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mauSo</a:t>
            </a: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2">
              <a:spcBef>
                <a:spcPts val="300"/>
              </a:spcBef>
              <a:defRPr/>
            </a:pPr>
            <a:r>
              <a:rPr lang="en-US" sz="2400" i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//phương </a:t>
            </a:r>
            <a:r>
              <a:rPr lang="en-US" sz="2400" i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thức</a:t>
            </a:r>
            <a:r>
              <a:rPr lang="en-US" sz="2400" i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khởi</a:t>
            </a:r>
            <a:r>
              <a:rPr lang="en-US" sz="2400" i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2400" i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cho</a:t>
            </a:r>
            <a:r>
              <a:rPr lang="en-US" sz="2400" i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lớp</a:t>
            </a:r>
            <a:r>
              <a:rPr lang="en-US" sz="2400" i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PhanSo</a:t>
            </a:r>
            <a:endParaRPr lang="en-US" sz="2400" i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3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PhanSo</a:t>
            </a: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lvl="4">
              <a:spcBef>
                <a:spcPts val="300"/>
              </a:spcBef>
              <a:defRPr/>
            </a:pP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spcBef>
                <a:spcPts val="300"/>
              </a:spcBef>
              <a:defRPr/>
            </a:pP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tuSo</a:t>
            </a: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3">
              <a:spcBef>
                <a:spcPts val="300"/>
              </a:spcBef>
              <a:defRPr/>
            </a:pP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mauSo</a:t>
            </a: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300"/>
              </a:spcBef>
              <a:defRPr/>
            </a:pPr>
            <a:r>
              <a:rPr lang="en-US" sz="24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2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khởi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tạo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tt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–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Ví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dụ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1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7" name="Rounded Rectangle 6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Đặc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điểm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của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phương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thức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khởi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tạo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: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Một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lớp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có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thể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có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phương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thức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khởi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tạo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,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có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thể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không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. 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Phương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thức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khởi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tạo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thường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được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viết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ta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muốn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khởi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tạo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các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giá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trị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ban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đầu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cho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các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thuộc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tính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của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đối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tượng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khai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báo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đối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tượng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.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Tên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phương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thức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khởi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tạo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phải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trùng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với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tên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lớp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.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Phương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thức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khởi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tạo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không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có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kiểu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trả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về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và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cũng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không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có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giá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trị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trả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về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765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khởi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tạo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tt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62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7" name="Rounded Rectangle 6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Phương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thức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khởi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tạo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được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chia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làm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hai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loại</a:t>
            </a:r>
            <a:endParaRPr lang="en-US" sz="2400" b="1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Phương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thức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khởi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tạo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không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đối</a:t>
            </a:r>
            <a:endParaRPr lang="en-US" sz="2200" b="1" dirty="0" smtClean="0">
              <a:solidFill>
                <a:srgbClr val="660033"/>
              </a:solidFill>
              <a:latin typeface="Arial" charset="0"/>
              <a:cs typeface="Arial" charset="0"/>
            </a:endParaRPr>
          </a:p>
          <a:p>
            <a:pPr lvl="2" algn="just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Để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khởi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tạo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các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giá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trị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mặc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định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cho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các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thuộc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tính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của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đối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tượng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. </a:t>
            </a:r>
          </a:p>
          <a:p>
            <a:pPr lvl="2" algn="just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Trong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ví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dụ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1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là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một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phương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thức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khởi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tạo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không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đối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,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khởi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gán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các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giá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trị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mặc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định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cho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hai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thuộc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tính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tuSo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bằng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0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và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mauSo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bằng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1.</a:t>
            </a: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Phương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thức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khởi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tạo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có</a:t>
            </a:r>
            <a:r>
              <a:rPr lang="en-US" sz="2200" b="1" dirty="0" smtClean="0">
                <a:solidFill>
                  <a:srgbClr val="660033"/>
                </a:solidFill>
                <a:latin typeface="Arial" charset="0"/>
                <a:cs typeface="Arial" charset="0"/>
              </a:rPr>
              <a:t> </a:t>
            </a:r>
            <a:r>
              <a:rPr lang="en-US" sz="2200" b="1" dirty="0" err="1" smtClean="0">
                <a:solidFill>
                  <a:srgbClr val="660033"/>
                </a:solidFill>
                <a:latin typeface="Arial" charset="0"/>
                <a:cs typeface="Arial" charset="0"/>
              </a:rPr>
              <a:t>đối</a:t>
            </a:r>
            <a:endParaRPr lang="en-US" sz="2200" b="1" dirty="0" smtClean="0">
              <a:solidFill>
                <a:srgbClr val="660033"/>
              </a:solidFill>
              <a:latin typeface="Arial" charset="0"/>
              <a:cs typeface="Arial" charset="0"/>
            </a:endParaRPr>
          </a:p>
          <a:p>
            <a:pPr lvl="2" algn="just" eaLnBrk="1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Để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khởi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gán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các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giá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trị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bất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kỳ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cho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các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thuộc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tính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.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Các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giá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trị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của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các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đối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sẽ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được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gán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vào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các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thuộc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solidFill>
                  <a:srgbClr val="003300"/>
                </a:solidFill>
                <a:latin typeface="Arial" charset="0"/>
                <a:cs typeface="Arial" charset="0"/>
              </a:rPr>
              <a:t>tính</a:t>
            </a:r>
            <a:r>
              <a:rPr lang="en-US" sz="2000" b="1" dirty="0" smtClean="0">
                <a:solidFill>
                  <a:srgbClr val="003300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8677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khởi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tạo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tt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78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7" name="Rounded Rectangle 6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838200" y="838200"/>
            <a:ext cx="8001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PhanSo {</a:t>
            </a:r>
          </a:p>
          <a:p>
            <a:pPr lvl="1">
              <a:spcBef>
                <a:spcPct val="10000"/>
              </a:spcBef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lvl="1">
              <a:spcBef>
                <a:spcPct val="10000"/>
              </a:spcBef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tuSo, mauSo;</a:t>
            </a:r>
          </a:p>
          <a:p>
            <a:pPr lvl="1">
              <a:spcBef>
                <a:spcPct val="10000"/>
              </a:spcBef>
            </a:pPr>
            <a:r>
              <a:rPr lang="en-US" sz="20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2">
              <a:spcBef>
                <a:spcPct val="10000"/>
              </a:spcBef>
            </a:pPr>
            <a:r>
              <a:rPr lang="en-US" sz="20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//Các PT khởi tạo cho lớp PhanSo</a:t>
            </a:r>
          </a:p>
          <a:p>
            <a:pPr lvl="1">
              <a:spcBef>
                <a:spcPct val="10000"/>
              </a:spcBef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PhanSo() </a:t>
            </a:r>
            <a:r>
              <a:rPr lang="en-US" sz="20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PT khởi tạo không đối</a:t>
            </a:r>
          </a:p>
          <a:p>
            <a:pPr lvl="1">
              <a:spcBef>
                <a:spcPct val="10000"/>
              </a:spcBef>
            </a:pP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>
              <a:spcBef>
                <a:spcPct val="10000"/>
              </a:spcBef>
            </a:pP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	tuSo = 0;</a:t>
            </a:r>
          </a:p>
          <a:p>
            <a:pPr>
              <a:spcBef>
                <a:spcPct val="10000"/>
              </a:spcBef>
            </a:pP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	mauSo = 1;</a:t>
            </a:r>
          </a:p>
          <a:p>
            <a:pPr>
              <a:spcBef>
                <a:spcPct val="10000"/>
              </a:spcBef>
            </a:pP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spcBef>
                <a:spcPct val="10000"/>
              </a:spcBef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PhanSo(int t, int m) </a:t>
            </a:r>
            <a:r>
              <a:rPr lang="en-US" sz="2000" i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PT khởi tạo có đối</a:t>
            </a:r>
            <a:endParaRPr lang="fr-FR" sz="2000" i="1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ct val="10000"/>
              </a:spcBef>
            </a:pPr>
            <a:r>
              <a:rPr lang="fr-FR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spcBef>
                <a:spcPct val="10000"/>
              </a:spcBef>
            </a:pP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	tuSo = t;</a:t>
            </a:r>
          </a:p>
          <a:p>
            <a:pPr lvl="1">
              <a:spcBef>
                <a:spcPct val="10000"/>
              </a:spcBef>
            </a:pP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	mauSo = m;</a:t>
            </a:r>
          </a:p>
          <a:p>
            <a:pPr lvl="1">
              <a:spcBef>
                <a:spcPct val="10000"/>
              </a:spcBef>
            </a:pP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10000"/>
              </a:spcBef>
            </a:pPr>
            <a:r>
              <a:rPr lang="en-US" sz="200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29701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khởi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tạo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tt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–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Ví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dụ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2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8" name="Rounded Rectangle 7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23" name="Rectangle 7"/>
          <p:cNvSpPr>
            <a:spLocks noGrp="1" noChangeArrowheads="1"/>
          </p:cNvSpPr>
          <p:nvPr>
            <p:ph idx="1"/>
          </p:nvPr>
        </p:nvSpPr>
        <p:spPr>
          <a:xfrm>
            <a:off x="474663" y="914400"/>
            <a:ext cx="8669337" cy="685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Sử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dụng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phương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thức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khởi</a:t>
            </a:r>
            <a:r>
              <a:rPr lang="en-US" sz="2400" b="1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charset="0"/>
                <a:cs typeface="Arial" charset="0"/>
              </a:rPr>
              <a:t>tạo</a:t>
            </a:r>
            <a:endParaRPr lang="en-US" sz="2400" b="1" dirty="0" smtClean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74663" y="1752600"/>
            <a:ext cx="8364537" cy="382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>
                <a:solidFill>
                  <a:srgbClr val="000099"/>
                </a:solidFill>
              </a:rPr>
              <a:t>Khai báo và khởi tạo giá trị các thuộc tính của đối tượng</a:t>
            </a:r>
          </a:p>
          <a:p>
            <a:pPr>
              <a:lnSpc>
                <a:spcPct val="130000"/>
              </a:lnSpc>
              <a:spcBef>
                <a:spcPct val="40000"/>
              </a:spcBef>
              <a:defRPr/>
            </a:pPr>
            <a:r>
              <a:rPr lang="en-US" sz="2200">
                <a:latin typeface="Arial" pitchFamily="34" charset="0"/>
                <a:cs typeface="Arial" pitchFamily="34" charset="0"/>
              </a:rPr>
              <a:t>	</a:t>
            </a:r>
            <a:r>
              <a:rPr lang="en-US" sz="2400">
                <a:solidFill>
                  <a:srgbClr val="003300"/>
                </a:solidFill>
                <a:latin typeface="Courier New" pitchFamily="49" charset="0"/>
                <a:cs typeface="Courier New" pitchFamily="49" charset="0"/>
              </a:rPr>
              <a:t>PhanSo p1, p2(2, 3);</a:t>
            </a:r>
          </a:p>
          <a:p>
            <a:pPr marL="342900" indent="-342900">
              <a:lnSpc>
                <a:spcPct val="130000"/>
              </a:lnSpc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>
                <a:solidFill>
                  <a:srgbClr val="000099"/>
                </a:solidFill>
              </a:rPr>
              <a:t>Khi đó:  </a:t>
            </a:r>
          </a:p>
          <a:p>
            <a:pPr marL="800100" lvl="1" indent="-342900" algn="just">
              <a:lnSpc>
                <a:spcPct val="130000"/>
              </a:lnSpc>
              <a:spcBef>
                <a:spcPct val="40000"/>
              </a:spcBef>
              <a:buFont typeface="Arial" pitchFamily="34" charset="0"/>
              <a:buChar char="−"/>
              <a:defRPr/>
            </a:pPr>
            <a:r>
              <a:rPr lang="en-US" sz="210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p1 là một đối tượng thuộc lớp PhanSo với các giá trị của thuộc tính tuSo = 0 và mauSo = 1; </a:t>
            </a:r>
          </a:p>
          <a:p>
            <a:pPr marL="800100" lvl="1" indent="-342900" algn="just">
              <a:lnSpc>
                <a:spcPct val="130000"/>
              </a:lnSpc>
              <a:spcBef>
                <a:spcPct val="40000"/>
              </a:spcBef>
              <a:buFont typeface="Arial" pitchFamily="34" charset="0"/>
              <a:buChar char="−"/>
              <a:defRPr/>
            </a:pPr>
            <a:r>
              <a:rPr lang="en-US" sz="210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p2 được khởi tạo giá trị: tuSo = 2 và mauSo = 3.</a:t>
            </a:r>
          </a:p>
        </p:txBody>
      </p:sp>
      <p:sp>
        <p:nvSpPr>
          <p:cNvPr id="30726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khởi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tạo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tt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81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7" name="Rounded Rectangle 6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4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Nhận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xét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về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cách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sử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dụng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 phương </a:t>
            </a:r>
            <a:r>
              <a:rPr lang="en-US" sz="24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thức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khởi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latin typeface="Arial" charset="0"/>
                <a:cs typeface="Arial" charset="0"/>
              </a:rPr>
              <a:t>tạo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  <a:cs typeface="Arial" charset="0"/>
              </a:rPr>
              <a:t>: 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mặc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PhanSo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p1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lỗi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PhanSo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p2(2, 3)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lỗi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1749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khởi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tạo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tt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13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8587" y="685800"/>
            <a:ext cx="8892000" cy="5832000"/>
            <a:chOff x="128587" y="613200"/>
            <a:chExt cx="8928000" cy="5940000"/>
          </a:xfrm>
        </p:grpSpPr>
        <p:sp>
          <p:nvSpPr>
            <p:cNvPr id="7" name="Rounded Rectangle 6"/>
            <p:cNvSpPr/>
            <p:nvPr/>
          </p:nvSpPr>
          <p:spPr>
            <a:xfrm>
              <a:off x="128587" y="613200"/>
              <a:ext cx="8928000" cy="594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587" y="613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24587" y="618186"/>
              <a:ext cx="2232000" cy="1524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8588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2981" y="5068200"/>
              <a:ext cx="2183606" cy="1485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ct val="35000"/>
              </a:spcBef>
              <a:spcAft>
                <a:spcPts val="0"/>
              </a:spcAft>
              <a:buClr>
                <a:srgbClr val="FF0000"/>
              </a:buClr>
              <a:defRPr/>
            </a:pP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Cài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 eaLnBrk="1" fontAlgn="auto" hangingPunct="1">
              <a:lnSpc>
                <a:spcPct val="130000"/>
              </a:lnSpc>
              <a:spcBef>
                <a:spcPct val="35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Cài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PhanSo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tuSo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),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mauSo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phương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2" algn="just" eaLnBrk="1" fontAlgn="auto" hangingPunct="1">
              <a:lnSpc>
                <a:spcPct val="130000"/>
              </a:lnSpc>
              <a:spcBef>
                <a:spcPct val="35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Phương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gán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mặc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tuSo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= 0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mauSo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= 1.</a:t>
            </a:r>
          </a:p>
          <a:p>
            <a:pPr lvl="2" algn="just" eaLnBrk="1" fontAlgn="auto" hangingPunct="1">
              <a:lnSpc>
                <a:spcPct val="130000"/>
              </a:lnSpc>
              <a:spcBef>
                <a:spcPct val="35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Phương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gán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tuSo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va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mauSo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2" algn="just" eaLnBrk="1" fontAlgn="auto" hangingPunct="1">
              <a:lnSpc>
                <a:spcPct val="130000"/>
              </a:lnSpc>
              <a:spcBef>
                <a:spcPct val="35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Phương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xuất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màn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dưới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 eaLnBrk="1" fontAlgn="auto" hangingPunct="1">
              <a:lnSpc>
                <a:spcPct val="130000"/>
              </a:lnSpc>
              <a:spcBef>
                <a:spcPct val="35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main()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khai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khởi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, in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màn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100" b="1" dirty="0" err="1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100" b="1" dirty="0">
                <a:solidFill>
                  <a:srgbClr val="00330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32773" name="Hình chữ nhật 1"/>
          <p:cNvSpPr>
            <a:spLocks noChangeArrowheads="1"/>
          </p:cNvSpPr>
          <p:nvPr/>
        </p:nvSpPr>
        <p:spPr bwMode="auto">
          <a:xfrm>
            <a:off x="192088" y="6553200"/>
            <a:ext cx="3300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FFFFFF"/>
                </a:solidFill>
              </a:rPr>
              <a:t>Design by Minh An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4663" y="635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Phương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thức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khởi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tạo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(</a:t>
            </a:r>
            <a:r>
              <a:rPr lang="en-US" sz="3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tt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–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Ví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dụ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1 </a:t>
            </a:r>
            <a:endParaRPr lang="en-US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950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XÂY DỰNG VÀ SỬ DỤNG LỚP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VÀ SỬ DỤNG LỚP</dc:title>
  <dc:creator>admin</dc:creator>
  <cp:lastModifiedBy>admin</cp:lastModifiedBy>
  <cp:revision>2</cp:revision>
  <dcterms:created xsi:type="dcterms:W3CDTF">2020-02-06T14:27:33Z</dcterms:created>
  <dcterms:modified xsi:type="dcterms:W3CDTF">2020-02-06T15:02:44Z</dcterms:modified>
</cp:coreProperties>
</file>